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theme/theme7.xml" ContentType="application/vnd.openxmlformats-officedocument.theme+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theme/theme8.xml" ContentType="application/vnd.openxmlformats-officedocument.theme+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9.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10.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theme/theme11.xml" ContentType="application/vnd.openxmlformats-officedocument.theme+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2.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3.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theme/theme14.xml" ContentType="application/vnd.openxmlformats-officedocument.theme+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theme/theme15.xml" ContentType="application/vnd.openxmlformats-officedocument.theme+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theme/theme16.xml" ContentType="application/vnd.openxmlformats-officedocument.theme+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theme/theme17.xml" ContentType="application/vnd.openxmlformats-officedocument.theme+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theme/theme18.xml" ContentType="application/vnd.openxmlformats-officedocument.theme+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theme/theme19.xml" ContentType="application/vnd.openxmlformats-officedocument.theme+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theme/theme20.xml" ContentType="application/vnd.openxmlformats-officedocument.theme+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theme/theme21.xml" ContentType="application/vnd.openxmlformats-officedocument.theme+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theme/theme22.xml" ContentType="application/vnd.openxmlformats-officedocument.theme+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theme/theme23.xml" ContentType="application/vnd.openxmlformats-officedocument.theme+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theme/theme24.xml" ContentType="application/vnd.openxmlformats-officedocument.theme+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theme/theme25.xml" ContentType="application/vnd.openxmlformats-officedocument.theme+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theme/theme26.xml" ContentType="application/vnd.openxmlformats-officedocument.theme+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theme/theme27.xml" ContentType="application/vnd.openxmlformats-officedocument.theme+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theme/theme28.xml" ContentType="application/vnd.openxmlformats-officedocument.theme+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theme/theme29.xml" ContentType="application/vnd.openxmlformats-officedocument.theme+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theme/theme30.xml" ContentType="application/vnd.openxmlformats-officedocument.theme+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theme/theme31.xml" ContentType="application/vnd.openxmlformats-officedocument.theme+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theme/theme32.xml" ContentType="application/vnd.openxmlformats-officedocument.theme+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theme/theme33.xml" ContentType="application/vnd.openxmlformats-officedocument.theme+xml"/>
  <Override PartName="/ppt/theme/theme34.xml" ContentType="application/vnd.openxmlformats-officedocument.theme+xml"/>
  <Override PartName="/ppt/theme/theme3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ink/ink2.xml" ContentType="application/inkml+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1" r:id="rId2"/>
    <p:sldMasterId id="2147485080" r:id="rId3"/>
    <p:sldMasterId id="2147486596" r:id="rId4"/>
    <p:sldMasterId id="2147486637" r:id="rId5"/>
    <p:sldMasterId id="2147486663" r:id="rId6"/>
    <p:sldMasterId id="2147486676" r:id="rId7"/>
    <p:sldMasterId id="2147486689" r:id="rId8"/>
    <p:sldMasterId id="2147486702" r:id="rId9"/>
    <p:sldMasterId id="2147486715" r:id="rId10"/>
    <p:sldMasterId id="2147486740" r:id="rId11"/>
    <p:sldMasterId id="2147486752" r:id="rId12"/>
    <p:sldMasterId id="2147486766" r:id="rId13"/>
    <p:sldMasterId id="2147486780" r:id="rId14"/>
    <p:sldMasterId id="2147486807" r:id="rId15"/>
    <p:sldMasterId id="2147486819" r:id="rId16"/>
    <p:sldMasterId id="2147486859" r:id="rId17"/>
    <p:sldMasterId id="2147486901" r:id="rId18"/>
    <p:sldMasterId id="2147486927" r:id="rId19"/>
    <p:sldMasterId id="2147486979" r:id="rId20"/>
    <p:sldMasterId id="2147487016" r:id="rId21"/>
    <p:sldMasterId id="2147487053" r:id="rId22"/>
    <p:sldMasterId id="2147487065" r:id="rId23"/>
    <p:sldMasterId id="2147487103" r:id="rId24"/>
    <p:sldMasterId id="2147487117" r:id="rId25"/>
    <p:sldMasterId id="2147487131" r:id="rId26"/>
    <p:sldMasterId id="2147487157" r:id="rId27"/>
    <p:sldMasterId id="2147487207" r:id="rId28"/>
    <p:sldMasterId id="2147487219" r:id="rId29"/>
    <p:sldMasterId id="2147487247" r:id="rId30"/>
    <p:sldMasterId id="2147487260" r:id="rId31"/>
    <p:sldMasterId id="2147487274" r:id="rId32"/>
    <p:sldMasterId id="2147487286" r:id="rId33"/>
  </p:sldMasterIdLst>
  <p:notesMasterIdLst>
    <p:notesMasterId r:id="rId209"/>
  </p:notesMasterIdLst>
  <p:handoutMasterIdLst>
    <p:handoutMasterId r:id="rId210"/>
  </p:handoutMasterIdLst>
  <p:sldIdLst>
    <p:sldId id="397" r:id="rId34"/>
    <p:sldId id="409" r:id="rId35"/>
    <p:sldId id="445" r:id="rId36"/>
    <p:sldId id="447" r:id="rId37"/>
    <p:sldId id="630" r:id="rId38"/>
    <p:sldId id="606" r:id="rId39"/>
    <p:sldId id="554" r:id="rId40"/>
    <p:sldId id="331" r:id="rId41"/>
    <p:sldId id="601" r:id="rId42"/>
    <p:sldId id="600" r:id="rId43"/>
    <p:sldId id="611" r:id="rId44"/>
    <p:sldId id="612" r:id="rId45"/>
    <p:sldId id="613" r:id="rId46"/>
    <p:sldId id="434" r:id="rId47"/>
    <p:sldId id="609" r:id="rId48"/>
    <p:sldId id="531" r:id="rId49"/>
    <p:sldId id="871" r:id="rId50"/>
    <p:sldId id="581" r:id="rId51"/>
    <p:sldId id="870" r:id="rId52"/>
    <p:sldId id="580" r:id="rId53"/>
    <p:sldId id="577" r:id="rId54"/>
    <p:sldId id="578" r:id="rId55"/>
    <p:sldId id="579" r:id="rId56"/>
    <p:sldId id="582" r:id="rId57"/>
    <p:sldId id="583" r:id="rId58"/>
    <p:sldId id="584" r:id="rId59"/>
    <p:sldId id="555" r:id="rId60"/>
    <p:sldId id="556" r:id="rId61"/>
    <p:sldId id="557" r:id="rId62"/>
    <p:sldId id="558" r:id="rId63"/>
    <p:sldId id="645" r:id="rId64"/>
    <p:sldId id="644" r:id="rId65"/>
    <p:sldId id="559" r:id="rId66"/>
    <p:sldId id="563" r:id="rId67"/>
    <p:sldId id="565" r:id="rId68"/>
    <p:sldId id="586" r:id="rId69"/>
    <p:sldId id="587" r:id="rId70"/>
    <p:sldId id="588" r:id="rId71"/>
    <p:sldId id="589" r:id="rId72"/>
    <p:sldId id="590" r:id="rId73"/>
    <p:sldId id="591" r:id="rId74"/>
    <p:sldId id="592" r:id="rId75"/>
    <p:sldId id="593" r:id="rId76"/>
    <p:sldId id="594" r:id="rId77"/>
    <p:sldId id="595" r:id="rId78"/>
    <p:sldId id="596" r:id="rId79"/>
    <p:sldId id="604" r:id="rId80"/>
    <p:sldId id="560" r:id="rId81"/>
    <p:sldId id="566" r:id="rId82"/>
    <p:sldId id="549" r:id="rId83"/>
    <p:sldId id="532" r:id="rId84"/>
    <p:sldId id="529" r:id="rId85"/>
    <p:sldId id="546" r:id="rId86"/>
    <p:sldId id="618" r:id="rId87"/>
    <p:sldId id="619" r:id="rId88"/>
    <p:sldId id="631" r:id="rId89"/>
    <p:sldId id="632" r:id="rId90"/>
    <p:sldId id="625" r:id="rId91"/>
    <p:sldId id="628" r:id="rId92"/>
    <p:sldId id="626" r:id="rId93"/>
    <p:sldId id="627" r:id="rId94"/>
    <p:sldId id="435" r:id="rId95"/>
    <p:sldId id="436" r:id="rId96"/>
    <p:sldId id="383" r:id="rId97"/>
    <p:sldId id="334" r:id="rId98"/>
    <p:sldId id="399" r:id="rId99"/>
    <p:sldId id="432" r:id="rId100"/>
    <p:sldId id="550" r:id="rId101"/>
    <p:sldId id="449" r:id="rId102"/>
    <p:sldId id="420" r:id="rId103"/>
    <p:sldId id="421" r:id="rId104"/>
    <p:sldId id="422" r:id="rId105"/>
    <p:sldId id="553" r:id="rId106"/>
    <p:sldId id="542" r:id="rId107"/>
    <p:sldId id="597" r:id="rId108"/>
    <p:sldId id="605" r:id="rId109"/>
    <p:sldId id="634" r:id="rId110"/>
    <p:sldId id="567" r:id="rId111"/>
    <p:sldId id="568" r:id="rId112"/>
    <p:sldId id="569" r:id="rId113"/>
    <p:sldId id="570" r:id="rId114"/>
    <p:sldId id="571" r:id="rId115"/>
    <p:sldId id="624" r:id="rId116"/>
    <p:sldId id="572" r:id="rId117"/>
    <p:sldId id="573" r:id="rId118"/>
    <p:sldId id="574" r:id="rId119"/>
    <p:sldId id="266" r:id="rId120"/>
    <p:sldId id="617" r:id="rId121"/>
    <p:sldId id="610" r:id="rId122"/>
    <p:sldId id="695" r:id="rId123"/>
    <p:sldId id="503" r:id="rId124"/>
    <p:sldId id="426" r:id="rId125"/>
    <p:sldId id="551" r:id="rId126"/>
    <p:sldId id="622" r:id="rId127"/>
    <p:sldId id="810" r:id="rId128"/>
    <p:sldId id="715" r:id="rId129"/>
    <p:sldId id="652" r:id="rId130"/>
    <p:sldId id="937" r:id="rId131"/>
    <p:sldId id="716" r:id="rId132"/>
    <p:sldId id="655" r:id="rId133"/>
    <p:sldId id="717" r:id="rId134"/>
    <p:sldId id="718" r:id="rId135"/>
    <p:sldId id="658" r:id="rId136"/>
    <p:sldId id="719" r:id="rId137"/>
    <p:sldId id="720" r:id="rId138"/>
    <p:sldId id="1007" r:id="rId139"/>
    <p:sldId id="883" r:id="rId140"/>
    <p:sldId id="927" r:id="rId141"/>
    <p:sldId id="682" r:id="rId142"/>
    <p:sldId id="664" r:id="rId143"/>
    <p:sldId id="917" r:id="rId144"/>
    <p:sldId id="962" r:id="rId145"/>
    <p:sldId id="898" r:id="rId146"/>
    <p:sldId id="701" r:id="rId147"/>
    <p:sldId id="687" r:id="rId148"/>
    <p:sldId id="744" r:id="rId149"/>
    <p:sldId id="976" r:id="rId150"/>
    <p:sldId id="783" r:id="rId151"/>
    <p:sldId id="983" r:id="rId152"/>
    <p:sldId id="1006" r:id="rId153"/>
    <p:sldId id="960" r:id="rId154"/>
    <p:sldId id="736" r:id="rId155"/>
    <p:sldId id="893" r:id="rId156"/>
    <p:sldId id="765" r:id="rId157"/>
    <p:sldId id="1004" r:id="rId158"/>
    <p:sldId id="838" r:id="rId159"/>
    <p:sldId id="846" r:id="rId160"/>
    <p:sldId id="874" r:id="rId161"/>
    <p:sldId id="539" r:id="rId162"/>
    <p:sldId id="650" r:id="rId163"/>
    <p:sldId id="638" r:id="rId164"/>
    <p:sldId id="709" r:id="rId165"/>
    <p:sldId id="758" r:id="rId166"/>
    <p:sldId id="705" r:id="rId167"/>
    <p:sldId id="702" r:id="rId168"/>
    <p:sldId id="988" r:id="rId169"/>
    <p:sldId id="749" r:id="rId170"/>
    <p:sldId id="739" r:id="rId171"/>
    <p:sldId id="787" r:id="rId172"/>
    <p:sldId id="751" r:id="rId173"/>
    <p:sldId id="747" r:id="rId174"/>
    <p:sldId id="729" r:id="rId175"/>
    <p:sldId id="877" r:id="rId176"/>
    <p:sldId id="748" r:id="rId177"/>
    <p:sldId id="779" r:id="rId178"/>
    <p:sldId id="754" r:id="rId179"/>
    <p:sldId id="767" r:id="rId180"/>
    <p:sldId id="794" r:id="rId181"/>
    <p:sldId id="795" r:id="rId182"/>
    <p:sldId id="1008" r:id="rId183"/>
    <p:sldId id="825" r:id="rId184"/>
    <p:sldId id="798" r:id="rId185"/>
    <p:sldId id="820" r:id="rId186"/>
    <p:sldId id="834" r:id="rId187"/>
    <p:sldId id="801" r:id="rId188"/>
    <p:sldId id="882" r:id="rId189"/>
    <p:sldId id="832" r:id="rId190"/>
    <p:sldId id="833" r:id="rId191"/>
    <p:sldId id="803" r:id="rId192"/>
    <p:sldId id="829" r:id="rId193"/>
    <p:sldId id="837" r:id="rId194"/>
    <p:sldId id="920" r:id="rId195"/>
    <p:sldId id="905" r:id="rId196"/>
    <p:sldId id="957" r:id="rId197"/>
    <p:sldId id="956" r:id="rId198"/>
    <p:sldId id="978" r:id="rId199"/>
    <p:sldId id="1002" r:id="rId200"/>
    <p:sldId id="997" r:id="rId201"/>
    <p:sldId id="993" r:id="rId202"/>
    <p:sldId id="965" r:id="rId203"/>
    <p:sldId id="991" r:id="rId204"/>
    <p:sldId id="959" r:id="rId205"/>
    <p:sldId id="1005" r:id="rId206"/>
    <p:sldId id="1001" r:id="rId207"/>
    <p:sldId id="913" r:id="rId208"/>
  </p:sldIdLst>
  <p:sldSz cx="9144000" cy="6858000" type="screen4x3"/>
  <p:notesSz cx="6858000" cy="9144000"/>
  <p:defaultTextStyle>
    <a:defPPr>
      <a:defRPr lang="en-US"/>
    </a:defPPr>
    <a:lvl1pPr algn="l" rtl="0" fontAlgn="base">
      <a:spcBef>
        <a:spcPct val="0"/>
      </a:spcBef>
      <a:spcAft>
        <a:spcPct val="0"/>
      </a:spcAft>
      <a:defRPr sz="1200" kern="1200">
        <a:solidFill>
          <a:schemeClr val="tx1"/>
        </a:solidFill>
        <a:latin typeface="Times New Roman" pitchFamily="18" charset="0"/>
        <a:ea typeface="+mn-ea"/>
        <a:cs typeface="Arial" charset="0"/>
      </a:defRPr>
    </a:lvl1pPr>
    <a:lvl2pPr marL="457200" algn="l" rtl="0" fontAlgn="base">
      <a:spcBef>
        <a:spcPct val="0"/>
      </a:spcBef>
      <a:spcAft>
        <a:spcPct val="0"/>
      </a:spcAft>
      <a:defRPr sz="1200" kern="1200">
        <a:solidFill>
          <a:schemeClr val="tx1"/>
        </a:solidFill>
        <a:latin typeface="Times New Roman" pitchFamily="18" charset="0"/>
        <a:ea typeface="+mn-ea"/>
        <a:cs typeface="Arial" charset="0"/>
      </a:defRPr>
    </a:lvl2pPr>
    <a:lvl3pPr marL="914400" algn="l" rtl="0" fontAlgn="base">
      <a:spcBef>
        <a:spcPct val="0"/>
      </a:spcBef>
      <a:spcAft>
        <a:spcPct val="0"/>
      </a:spcAft>
      <a:defRPr sz="1200" kern="1200">
        <a:solidFill>
          <a:schemeClr val="tx1"/>
        </a:solidFill>
        <a:latin typeface="Times New Roman" pitchFamily="18" charset="0"/>
        <a:ea typeface="+mn-ea"/>
        <a:cs typeface="Arial" charset="0"/>
      </a:defRPr>
    </a:lvl3pPr>
    <a:lvl4pPr marL="1371600" algn="l" rtl="0" fontAlgn="base">
      <a:spcBef>
        <a:spcPct val="0"/>
      </a:spcBef>
      <a:spcAft>
        <a:spcPct val="0"/>
      </a:spcAft>
      <a:defRPr sz="1200" kern="1200">
        <a:solidFill>
          <a:schemeClr val="tx1"/>
        </a:solidFill>
        <a:latin typeface="Times New Roman" pitchFamily="18" charset="0"/>
        <a:ea typeface="+mn-ea"/>
        <a:cs typeface="Arial" charset="0"/>
      </a:defRPr>
    </a:lvl4pPr>
    <a:lvl5pPr marL="1828800" algn="l" rtl="0" fontAlgn="base">
      <a:spcBef>
        <a:spcPct val="0"/>
      </a:spcBef>
      <a:spcAft>
        <a:spcPct val="0"/>
      </a:spcAft>
      <a:defRPr sz="1200" kern="1200">
        <a:solidFill>
          <a:schemeClr val="tx1"/>
        </a:solidFill>
        <a:latin typeface="Times New Roman" pitchFamily="18" charset="0"/>
        <a:ea typeface="+mn-ea"/>
        <a:cs typeface="Arial" charset="0"/>
      </a:defRPr>
    </a:lvl5pPr>
    <a:lvl6pPr marL="2286000" algn="l" defTabSz="914400" rtl="0" eaLnBrk="1" latinLnBrk="0" hangingPunct="1">
      <a:defRPr sz="1200" kern="1200">
        <a:solidFill>
          <a:schemeClr val="tx1"/>
        </a:solidFill>
        <a:latin typeface="Times New Roman" pitchFamily="18" charset="0"/>
        <a:ea typeface="+mn-ea"/>
        <a:cs typeface="Arial" charset="0"/>
      </a:defRPr>
    </a:lvl6pPr>
    <a:lvl7pPr marL="2743200" algn="l" defTabSz="914400" rtl="0" eaLnBrk="1" latinLnBrk="0" hangingPunct="1">
      <a:defRPr sz="1200" kern="1200">
        <a:solidFill>
          <a:schemeClr val="tx1"/>
        </a:solidFill>
        <a:latin typeface="Times New Roman" pitchFamily="18" charset="0"/>
        <a:ea typeface="+mn-ea"/>
        <a:cs typeface="Arial" charset="0"/>
      </a:defRPr>
    </a:lvl7pPr>
    <a:lvl8pPr marL="3200400" algn="l" defTabSz="914400" rtl="0" eaLnBrk="1" latinLnBrk="0" hangingPunct="1">
      <a:defRPr sz="1200" kern="1200">
        <a:solidFill>
          <a:schemeClr val="tx1"/>
        </a:solidFill>
        <a:latin typeface="Times New Roman" pitchFamily="18" charset="0"/>
        <a:ea typeface="+mn-ea"/>
        <a:cs typeface="Arial" charset="0"/>
      </a:defRPr>
    </a:lvl8pPr>
    <a:lvl9pPr marL="3657600" algn="l" defTabSz="914400" rtl="0" eaLnBrk="1" latinLnBrk="0" hangingPunct="1">
      <a:defRPr sz="1200" kern="1200">
        <a:solidFill>
          <a:schemeClr val="tx1"/>
        </a:solidFill>
        <a:latin typeface="Times New Roman" pitchFamily="18"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26" autoAdjust="0"/>
    <p:restoredTop sz="94595" autoAdjust="0"/>
  </p:normalViewPr>
  <p:slideViewPr>
    <p:cSldViewPr>
      <p:cViewPr>
        <p:scale>
          <a:sx n="73" d="100"/>
          <a:sy n="73" d="100"/>
        </p:scale>
        <p:origin x="1076" y="8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1482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84.xml"/><Relationship Id="rId21" Type="http://schemas.openxmlformats.org/officeDocument/2006/relationships/slideMaster" Target="slideMasters/slideMaster21.xml"/><Relationship Id="rId42" Type="http://schemas.openxmlformats.org/officeDocument/2006/relationships/slide" Target="slides/slide9.xml"/><Relationship Id="rId63" Type="http://schemas.openxmlformats.org/officeDocument/2006/relationships/slide" Target="slides/slide30.xml"/><Relationship Id="rId84" Type="http://schemas.openxmlformats.org/officeDocument/2006/relationships/slide" Target="slides/slide51.xml"/><Relationship Id="rId138" Type="http://schemas.openxmlformats.org/officeDocument/2006/relationships/slide" Target="slides/slide105.xml"/><Relationship Id="rId159" Type="http://schemas.openxmlformats.org/officeDocument/2006/relationships/slide" Target="slides/slide126.xml"/><Relationship Id="rId170" Type="http://schemas.openxmlformats.org/officeDocument/2006/relationships/slide" Target="slides/slide137.xml"/><Relationship Id="rId191" Type="http://schemas.openxmlformats.org/officeDocument/2006/relationships/slide" Target="slides/slide158.xml"/><Relationship Id="rId205" Type="http://schemas.openxmlformats.org/officeDocument/2006/relationships/slide" Target="slides/slide172.xml"/><Relationship Id="rId107" Type="http://schemas.openxmlformats.org/officeDocument/2006/relationships/slide" Target="slides/slide74.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 Target="slides/slide4.xml"/><Relationship Id="rId53" Type="http://schemas.openxmlformats.org/officeDocument/2006/relationships/slide" Target="slides/slide20.xml"/><Relationship Id="rId58" Type="http://schemas.openxmlformats.org/officeDocument/2006/relationships/slide" Target="slides/slide25.xml"/><Relationship Id="rId74" Type="http://schemas.openxmlformats.org/officeDocument/2006/relationships/slide" Target="slides/slide41.xml"/><Relationship Id="rId79" Type="http://schemas.openxmlformats.org/officeDocument/2006/relationships/slide" Target="slides/slide46.xml"/><Relationship Id="rId102" Type="http://schemas.openxmlformats.org/officeDocument/2006/relationships/slide" Target="slides/slide69.xml"/><Relationship Id="rId123" Type="http://schemas.openxmlformats.org/officeDocument/2006/relationships/slide" Target="slides/slide90.xml"/><Relationship Id="rId128" Type="http://schemas.openxmlformats.org/officeDocument/2006/relationships/slide" Target="slides/slide95.xml"/><Relationship Id="rId144" Type="http://schemas.openxmlformats.org/officeDocument/2006/relationships/slide" Target="slides/slide111.xml"/><Relationship Id="rId149" Type="http://schemas.openxmlformats.org/officeDocument/2006/relationships/slide" Target="slides/slide116.xml"/><Relationship Id="rId5" Type="http://schemas.openxmlformats.org/officeDocument/2006/relationships/slideMaster" Target="slideMasters/slideMaster5.xml"/><Relationship Id="rId90" Type="http://schemas.openxmlformats.org/officeDocument/2006/relationships/slide" Target="slides/slide57.xml"/><Relationship Id="rId95" Type="http://schemas.openxmlformats.org/officeDocument/2006/relationships/slide" Target="slides/slide62.xml"/><Relationship Id="rId160" Type="http://schemas.openxmlformats.org/officeDocument/2006/relationships/slide" Target="slides/slide127.xml"/><Relationship Id="rId165" Type="http://schemas.openxmlformats.org/officeDocument/2006/relationships/slide" Target="slides/slide132.xml"/><Relationship Id="rId181" Type="http://schemas.openxmlformats.org/officeDocument/2006/relationships/slide" Target="slides/slide148.xml"/><Relationship Id="rId186" Type="http://schemas.openxmlformats.org/officeDocument/2006/relationships/slide" Target="slides/slide153.xml"/><Relationship Id="rId211" Type="http://schemas.openxmlformats.org/officeDocument/2006/relationships/presProps" Target="presProps.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 Target="slides/slide10.xml"/><Relationship Id="rId48" Type="http://schemas.openxmlformats.org/officeDocument/2006/relationships/slide" Target="slides/slide15.xml"/><Relationship Id="rId64" Type="http://schemas.openxmlformats.org/officeDocument/2006/relationships/slide" Target="slides/slide31.xml"/><Relationship Id="rId69" Type="http://schemas.openxmlformats.org/officeDocument/2006/relationships/slide" Target="slides/slide36.xml"/><Relationship Id="rId113" Type="http://schemas.openxmlformats.org/officeDocument/2006/relationships/slide" Target="slides/slide80.xml"/><Relationship Id="rId118" Type="http://schemas.openxmlformats.org/officeDocument/2006/relationships/slide" Target="slides/slide85.xml"/><Relationship Id="rId134" Type="http://schemas.openxmlformats.org/officeDocument/2006/relationships/slide" Target="slides/slide101.xml"/><Relationship Id="rId139" Type="http://schemas.openxmlformats.org/officeDocument/2006/relationships/slide" Target="slides/slide106.xml"/><Relationship Id="rId80" Type="http://schemas.openxmlformats.org/officeDocument/2006/relationships/slide" Target="slides/slide47.xml"/><Relationship Id="rId85" Type="http://schemas.openxmlformats.org/officeDocument/2006/relationships/slide" Target="slides/slide52.xml"/><Relationship Id="rId150" Type="http://schemas.openxmlformats.org/officeDocument/2006/relationships/slide" Target="slides/slide117.xml"/><Relationship Id="rId155" Type="http://schemas.openxmlformats.org/officeDocument/2006/relationships/slide" Target="slides/slide122.xml"/><Relationship Id="rId171" Type="http://schemas.openxmlformats.org/officeDocument/2006/relationships/slide" Target="slides/slide138.xml"/><Relationship Id="rId176" Type="http://schemas.openxmlformats.org/officeDocument/2006/relationships/slide" Target="slides/slide143.xml"/><Relationship Id="rId192" Type="http://schemas.openxmlformats.org/officeDocument/2006/relationships/slide" Target="slides/slide159.xml"/><Relationship Id="rId197" Type="http://schemas.openxmlformats.org/officeDocument/2006/relationships/slide" Target="slides/slide164.xml"/><Relationship Id="rId206" Type="http://schemas.openxmlformats.org/officeDocument/2006/relationships/slide" Target="slides/slide173.xml"/><Relationship Id="rId201" Type="http://schemas.openxmlformats.org/officeDocument/2006/relationships/slide" Target="slides/slide168.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Master" Target="slideMasters/slideMaster33.xml"/><Relationship Id="rId38" Type="http://schemas.openxmlformats.org/officeDocument/2006/relationships/slide" Target="slides/slide5.xml"/><Relationship Id="rId59" Type="http://schemas.openxmlformats.org/officeDocument/2006/relationships/slide" Target="slides/slide26.xml"/><Relationship Id="rId103" Type="http://schemas.openxmlformats.org/officeDocument/2006/relationships/slide" Target="slides/slide70.xml"/><Relationship Id="rId108" Type="http://schemas.openxmlformats.org/officeDocument/2006/relationships/slide" Target="slides/slide75.xml"/><Relationship Id="rId124" Type="http://schemas.openxmlformats.org/officeDocument/2006/relationships/slide" Target="slides/slide91.xml"/><Relationship Id="rId129" Type="http://schemas.openxmlformats.org/officeDocument/2006/relationships/slide" Target="slides/slide96.xml"/><Relationship Id="rId54" Type="http://schemas.openxmlformats.org/officeDocument/2006/relationships/slide" Target="slides/slide21.xml"/><Relationship Id="rId70" Type="http://schemas.openxmlformats.org/officeDocument/2006/relationships/slide" Target="slides/slide37.xml"/><Relationship Id="rId75" Type="http://schemas.openxmlformats.org/officeDocument/2006/relationships/slide" Target="slides/slide42.xml"/><Relationship Id="rId91" Type="http://schemas.openxmlformats.org/officeDocument/2006/relationships/slide" Target="slides/slide58.xml"/><Relationship Id="rId96" Type="http://schemas.openxmlformats.org/officeDocument/2006/relationships/slide" Target="slides/slide63.xml"/><Relationship Id="rId140" Type="http://schemas.openxmlformats.org/officeDocument/2006/relationships/slide" Target="slides/slide107.xml"/><Relationship Id="rId145" Type="http://schemas.openxmlformats.org/officeDocument/2006/relationships/slide" Target="slides/slide112.xml"/><Relationship Id="rId161" Type="http://schemas.openxmlformats.org/officeDocument/2006/relationships/slide" Target="slides/slide128.xml"/><Relationship Id="rId166" Type="http://schemas.openxmlformats.org/officeDocument/2006/relationships/slide" Target="slides/slide133.xml"/><Relationship Id="rId182" Type="http://schemas.openxmlformats.org/officeDocument/2006/relationships/slide" Target="slides/slide149.xml"/><Relationship Id="rId187" Type="http://schemas.openxmlformats.org/officeDocument/2006/relationships/slide" Target="slides/slide154.xml"/><Relationship Id="rId1" Type="http://schemas.openxmlformats.org/officeDocument/2006/relationships/slideMaster" Target="slideMasters/slideMaster1.xml"/><Relationship Id="rId6" Type="http://schemas.openxmlformats.org/officeDocument/2006/relationships/slideMaster" Target="slideMasters/slideMaster6.xml"/><Relationship Id="rId212" Type="http://schemas.openxmlformats.org/officeDocument/2006/relationships/viewProps" Target="viewProps.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49" Type="http://schemas.openxmlformats.org/officeDocument/2006/relationships/slide" Target="slides/slide16.xml"/><Relationship Id="rId114" Type="http://schemas.openxmlformats.org/officeDocument/2006/relationships/slide" Target="slides/slide81.xml"/><Relationship Id="rId119" Type="http://schemas.openxmlformats.org/officeDocument/2006/relationships/slide" Target="slides/slide86.xml"/><Relationship Id="rId44" Type="http://schemas.openxmlformats.org/officeDocument/2006/relationships/slide" Target="slides/slide11.xml"/><Relationship Id="rId60" Type="http://schemas.openxmlformats.org/officeDocument/2006/relationships/slide" Target="slides/slide27.xml"/><Relationship Id="rId65" Type="http://schemas.openxmlformats.org/officeDocument/2006/relationships/slide" Target="slides/slide32.xml"/><Relationship Id="rId81" Type="http://schemas.openxmlformats.org/officeDocument/2006/relationships/slide" Target="slides/slide48.xml"/><Relationship Id="rId86" Type="http://schemas.openxmlformats.org/officeDocument/2006/relationships/slide" Target="slides/slide53.xml"/><Relationship Id="rId130" Type="http://schemas.openxmlformats.org/officeDocument/2006/relationships/slide" Target="slides/slide97.xml"/><Relationship Id="rId135" Type="http://schemas.openxmlformats.org/officeDocument/2006/relationships/slide" Target="slides/slide102.xml"/><Relationship Id="rId151" Type="http://schemas.openxmlformats.org/officeDocument/2006/relationships/slide" Target="slides/slide118.xml"/><Relationship Id="rId156" Type="http://schemas.openxmlformats.org/officeDocument/2006/relationships/slide" Target="slides/slide123.xml"/><Relationship Id="rId177" Type="http://schemas.openxmlformats.org/officeDocument/2006/relationships/slide" Target="slides/slide144.xml"/><Relationship Id="rId198" Type="http://schemas.openxmlformats.org/officeDocument/2006/relationships/slide" Target="slides/slide165.xml"/><Relationship Id="rId172" Type="http://schemas.openxmlformats.org/officeDocument/2006/relationships/slide" Target="slides/slide139.xml"/><Relationship Id="rId193" Type="http://schemas.openxmlformats.org/officeDocument/2006/relationships/slide" Target="slides/slide160.xml"/><Relationship Id="rId202" Type="http://schemas.openxmlformats.org/officeDocument/2006/relationships/slide" Target="slides/slide169.xml"/><Relationship Id="rId207" Type="http://schemas.openxmlformats.org/officeDocument/2006/relationships/slide" Target="slides/slide174.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6.xml"/><Relationship Id="rId109" Type="http://schemas.openxmlformats.org/officeDocument/2006/relationships/slide" Target="slides/slide76.xml"/><Relationship Id="rId34" Type="http://schemas.openxmlformats.org/officeDocument/2006/relationships/slide" Target="slides/slide1.xml"/><Relationship Id="rId50" Type="http://schemas.openxmlformats.org/officeDocument/2006/relationships/slide" Target="slides/slide17.xml"/><Relationship Id="rId55" Type="http://schemas.openxmlformats.org/officeDocument/2006/relationships/slide" Target="slides/slide22.xml"/><Relationship Id="rId76" Type="http://schemas.openxmlformats.org/officeDocument/2006/relationships/slide" Target="slides/slide43.xml"/><Relationship Id="rId97" Type="http://schemas.openxmlformats.org/officeDocument/2006/relationships/slide" Target="slides/slide64.xml"/><Relationship Id="rId104" Type="http://schemas.openxmlformats.org/officeDocument/2006/relationships/slide" Target="slides/slide71.xml"/><Relationship Id="rId120" Type="http://schemas.openxmlformats.org/officeDocument/2006/relationships/slide" Target="slides/slide87.xml"/><Relationship Id="rId125" Type="http://schemas.openxmlformats.org/officeDocument/2006/relationships/slide" Target="slides/slide92.xml"/><Relationship Id="rId141" Type="http://schemas.openxmlformats.org/officeDocument/2006/relationships/slide" Target="slides/slide108.xml"/><Relationship Id="rId146" Type="http://schemas.openxmlformats.org/officeDocument/2006/relationships/slide" Target="slides/slide113.xml"/><Relationship Id="rId167" Type="http://schemas.openxmlformats.org/officeDocument/2006/relationships/slide" Target="slides/slide134.xml"/><Relationship Id="rId188" Type="http://schemas.openxmlformats.org/officeDocument/2006/relationships/slide" Target="slides/slide155.xml"/><Relationship Id="rId7" Type="http://schemas.openxmlformats.org/officeDocument/2006/relationships/slideMaster" Target="slideMasters/slideMaster7.xml"/><Relationship Id="rId71" Type="http://schemas.openxmlformats.org/officeDocument/2006/relationships/slide" Target="slides/slide38.xml"/><Relationship Id="rId92" Type="http://schemas.openxmlformats.org/officeDocument/2006/relationships/slide" Target="slides/slide59.xml"/><Relationship Id="rId162" Type="http://schemas.openxmlformats.org/officeDocument/2006/relationships/slide" Target="slides/slide129.xml"/><Relationship Id="rId183" Type="http://schemas.openxmlformats.org/officeDocument/2006/relationships/slide" Target="slides/slide150.xml"/><Relationship Id="rId213" Type="http://schemas.openxmlformats.org/officeDocument/2006/relationships/theme" Target="theme/theme1.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7.xml"/><Relationship Id="rId45" Type="http://schemas.openxmlformats.org/officeDocument/2006/relationships/slide" Target="slides/slide12.xml"/><Relationship Id="rId66" Type="http://schemas.openxmlformats.org/officeDocument/2006/relationships/slide" Target="slides/slide33.xml"/><Relationship Id="rId87" Type="http://schemas.openxmlformats.org/officeDocument/2006/relationships/slide" Target="slides/slide54.xml"/><Relationship Id="rId110" Type="http://schemas.openxmlformats.org/officeDocument/2006/relationships/slide" Target="slides/slide77.xml"/><Relationship Id="rId115" Type="http://schemas.openxmlformats.org/officeDocument/2006/relationships/slide" Target="slides/slide82.xml"/><Relationship Id="rId131" Type="http://schemas.openxmlformats.org/officeDocument/2006/relationships/slide" Target="slides/slide98.xml"/><Relationship Id="rId136" Type="http://schemas.openxmlformats.org/officeDocument/2006/relationships/slide" Target="slides/slide103.xml"/><Relationship Id="rId157" Type="http://schemas.openxmlformats.org/officeDocument/2006/relationships/slide" Target="slides/slide124.xml"/><Relationship Id="rId178" Type="http://schemas.openxmlformats.org/officeDocument/2006/relationships/slide" Target="slides/slide145.xml"/><Relationship Id="rId61" Type="http://schemas.openxmlformats.org/officeDocument/2006/relationships/slide" Target="slides/slide28.xml"/><Relationship Id="rId82" Type="http://schemas.openxmlformats.org/officeDocument/2006/relationships/slide" Target="slides/slide49.xml"/><Relationship Id="rId152" Type="http://schemas.openxmlformats.org/officeDocument/2006/relationships/slide" Target="slides/slide119.xml"/><Relationship Id="rId173" Type="http://schemas.openxmlformats.org/officeDocument/2006/relationships/slide" Target="slides/slide140.xml"/><Relationship Id="rId194" Type="http://schemas.openxmlformats.org/officeDocument/2006/relationships/slide" Target="slides/slide161.xml"/><Relationship Id="rId199" Type="http://schemas.openxmlformats.org/officeDocument/2006/relationships/slide" Target="slides/slide166.xml"/><Relationship Id="rId203" Type="http://schemas.openxmlformats.org/officeDocument/2006/relationships/slide" Target="slides/slide170.xml"/><Relationship Id="rId208" Type="http://schemas.openxmlformats.org/officeDocument/2006/relationships/slide" Target="slides/slide175.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 Target="slides/slide2.xml"/><Relationship Id="rId56" Type="http://schemas.openxmlformats.org/officeDocument/2006/relationships/slide" Target="slides/slide23.xml"/><Relationship Id="rId77" Type="http://schemas.openxmlformats.org/officeDocument/2006/relationships/slide" Target="slides/slide44.xml"/><Relationship Id="rId100" Type="http://schemas.openxmlformats.org/officeDocument/2006/relationships/slide" Target="slides/slide67.xml"/><Relationship Id="rId105" Type="http://schemas.openxmlformats.org/officeDocument/2006/relationships/slide" Target="slides/slide72.xml"/><Relationship Id="rId126" Type="http://schemas.openxmlformats.org/officeDocument/2006/relationships/slide" Target="slides/slide93.xml"/><Relationship Id="rId147" Type="http://schemas.openxmlformats.org/officeDocument/2006/relationships/slide" Target="slides/slide114.xml"/><Relationship Id="rId168" Type="http://schemas.openxmlformats.org/officeDocument/2006/relationships/slide" Target="slides/slide135.xml"/><Relationship Id="rId8" Type="http://schemas.openxmlformats.org/officeDocument/2006/relationships/slideMaster" Target="slideMasters/slideMaster8.xml"/><Relationship Id="rId51" Type="http://schemas.openxmlformats.org/officeDocument/2006/relationships/slide" Target="slides/slide18.xml"/><Relationship Id="rId72" Type="http://schemas.openxmlformats.org/officeDocument/2006/relationships/slide" Target="slides/slide39.xml"/><Relationship Id="rId93" Type="http://schemas.openxmlformats.org/officeDocument/2006/relationships/slide" Target="slides/slide60.xml"/><Relationship Id="rId98" Type="http://schemas.openxmlformats.org/officeDocument/2006/relationships/slide" Target="slides/slide65.xml"/><Relationship Id="rId121" Type="http://schemas.openxmlformats.org/officeDocument/2006/relationships/slide" Target="slides/slide88.xml"/><Relationship Id="rId142" Type="http://schemas.openxmlformats.org/officeDocument/2006/relationships/slide" Target="slides/slide109.xml"/><Relationship Id="rId163" Type="http://schemas.openxmlformats.org/officeDocument/2006/relationships/slide" Target="slides/slide130.xml"/><Relationship Id="rId184" Type="http://schemas.openxmlformats.org/officeDocument/2006/relationships/slide" Target="slides/slide151.xml"/><Relationship Id="rId189" Type="http://schemas.openxmlformats.org/officeDocument/2006/relationships/slide" Target="slides/slide156.xml"/><Relationship Id="rId3" Type="http://schemas.openxmlformats.org/officeDocument/2006/relationships/slideMaster" Target="slideMasters/slideMaster3.xml"/><Relationship Id="rId214" Type="http://schemas.openxmlformats.org/officeDocument/2006/relationships/tableStyles" Target="tableStyles.xml"/><Relationship Id="rId25" Type="http://schemas.openxmlformats.org/officeDocument/2006/relationships/slideMaster" Target="slideMasters/slideMaster25.xml"/><Relationship Id="rId46" Type="http://schemas.openxmlformats.org/officeDocument/2006/relationships/slide" Target="slides/slide13.xml"/><Relationship Id="rId67" Type="http://schemas.openxmlformats.org/officeDocument/2006/relationships/slide" Target="slides/slide34.xml"/><Relationship Id="rId116" Type="http://schemas.openxmlformats.org/officeDocument/2006/relationships/slide" Target="slides/slide83.xml"/><Relationship Id="rId137" Type="http://schemas.openxmlformats.org/officeDocument/2006/relationships/slide" Target="slides/slide104.xml"/><Relationship Id="rId158" Type="http://schemas.openxmlformats.org/officeDocument/2006/relationships/slide" Target="slides/slide125.xml"/><Relationship Id="rId20" Type="http://schemas.openxmlformats.org/officeDocument/2006/relationships/slideMaster" Target="slideMasters/slideMaster20.xml"/><Relationship Id="rId41" Type="http://schemas.openxmlformats.org/officeDocument/2006/relationships/slide" Target="slides/slide8.xml"/><Relationship Id="rId62" Type="http://schemas.openxmlformats.org/officeDocument/2006/relationships/slide" Target="slides/slide29.xml"/><Relationship Id="rId83" Type="http://schemas.openxmlformats.org/officeDocument/2006/relationships/slide" Target="slides/slide50.xml"/><Relationship Id="rId88" Type="http://schemas.openxmlformats.org/officeDocument/2006/relationships/slide" Target="slides/slide55.xml"/><Relationship Id="rId111" Type="http://schemas.openxmlformats.org/officeDocument/2006/relationships/slide" Target="slides/slide78.xml"/><Relationship Id="rId132" Type="http://schemas.openxmlformats.org/officeDocument/2006/relationships/slide" Target="slides/slide99.xml"/><Relationship Id="rId153" Type="http://schemas.openxmlformats.org/officeDocument/2006/relationships/slide" Target="slides/slide120.xml"/><Relationship Id="rId174" Type="http://schemas.openxmlformats.org/officeDocument/2006/relationships/slide" Target="slides/slide141.xml"/><Relationship Id="rId179" Type="http://schemas.openxmlformats.org/officeDocument/2006/relationships/slide" Target="slides/slide146.xml"/><Relationship Id="rId195" Type="http://schemas.openxmlformats.org/officeDocument/2006/relationships/slide" Target="slides/slide162.xml"/><Relationship Id="rId209" Type="http://schemas.openxmlformats.org/officeDocument/2006/relationships/notesMaster" Target="notesMasters/notesMaster1.xml"/><Relationship Id="rId190" Type="http://schemas.openxmlformats.org/officeDocument/2006/relationships/slide" Target="slides/slide157.xml"/><Relationship Id="rId204" Type="http://schemas.openxmlformats.org/officeDocument/2006/relationships/slide" Target="slides/slide171.xml"/><Relationship Id="rId15" Type="http://schemas.openxmlformats.org/officeDocument/2006/relationships/slideMaster" Target="slideMasters/slideMaster15.xml"/><Relationship Id="rId36" Type="http://schemas.openxmlformats.org/officeDocument/2006/relationships/slide" Target="slides/slide3.xml"/><Relationship Id="rId57" Type="http://schemas.openxmlformats.org/officeDocument/2006/relationships/slide" Target="slides/slide24.xml"/><Relationship Id="rId106" Type="http://schemas.openxmlformats.org/officeDocument/2006/relationships/slide" Target="slides/slide73.xml"/><Relationship Id="rId127" Type="http://schemas.openxmlformats.org/officeDocument/2006/relationships/slide" Target="slides/slide94.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52" Type="http://schemas.openxmlformats.org/officeDocument/2006/relationships/slide" Target="slides/slide19.xml"/><Relationship Id="rId73" Type="http://schemas.openxmlformats.org/officeDocument/2006/relationships/slide" Target="slides/slide40.xml"/><Relationship Id="rId78" Type="http://schemas.openxmlformats.org/officeDocument/2006/relationships/slide" Target="slides/slide45.xml"/><Relationship Id="rId94" Type="http://schemas.openxmlformats.org/officeDocument/2006/relationships/slide" Target="slides/slide61.xml"/><Relationship Id="rId99" Type="http://schemas.openxmlformats.org/officeDocument/2006/relationships/slide" Target="slides/slide66.xml"/><Relationship Id="rId101" Type="http://schemas.openxmlformats.org/officeDocument/2006/relationships/slide" Target="slides/slide68.xml"/><Relationship Id="rId122" Type="http://schemas.openxmlformats.org/officeDocument/2006/relationships/slide" Target="slides/slide89.xml"/><Relationship Id="rId143" Type="http://schemas.openxmlformats.org/officeDocument/2006/relationships/slide" Target="slides/slide110.xml"/><Relationship Id="rId148" Type="http://schemas.openxmlformats.org/officeDocument/2006/relationships/slide" Target="slides/slide115.xml"/><Relationship Id="rId164" Type="http://schemas.openxmlformats.org/officeDocument/2006/relationships/slide" Target="slides/slide131.xml"/><Relationship Id="rId169" Type="http://schemas.openxmlformats.org/officeDocument/2006/relationships/slide" Target="slides/slide136.xml"/><Relationship Id="rId185" Type="http://schemas.openxmlformats.org/officeDocument/2006/relationships/slide" Target="slides/slide152.xml"/><Relationship Id="rId4" Type="http://schemas.openxmlformats.org/officeDocument/2006/relationships/slideMaster" Target="slideMasters/slideMaster4.xml"/><Relationship Id="rId9" Type="http://schemas.openxmlformats.org/officeDocument/2006/relationships/slideMaster" Target="slideMasters/slideMaster9.xml"/><Relationship Id="rId180" Type="http://schemas.openxmlformats.org/officeDocument/2006/relationships/slide" Target="slides/slide147.xml"/><Relationship Id="rId210" Type="http://schemas.openxmlformats.org/officeDocument/2006/relationships/handoutMaster" Target="handoutMasters/handoutMaster1.xml"/><Relationship Id="rId26" Type="http://schemas.openxmlformats.org/officeDocument/2006/relationships/slideMaster" Target="slideMasters/slideMaster26.xml"/><Relationship Id="rId47" Type="http://schemas.openxmlformats.org/officeDocument/2006/relationships/slide" Target="slides/slide14.xml"/><Relationship Id="rId68" Type="http://schemas.openxmlformats.org/officeDocument/2006/relationships/slide" Target="slides/slide35.xml"/><Relationship Id="rId89" Type="http://schemas.openxmlformats.org/officeDocument/2006/relationships/slide" Target="slides/slide56.xml"/><Relationship Id="rId112" Type="http://schemas.openxmlformats.org/officeDocument/2006/relationships/slide" Target="slides/slide79.xml"/><Relationship Id="rId133" Type="http://schemas.openxmlformats.org/officeDocument/2006/relationships/slide" Target="slides/slide100.xml"/><Relationship Id="rId154" Type="http://schemas.openxmlformats.org/officeDocument/2006/relationships/slide" Target="slides/slide121.xml"/><Relationship Id="rId175" Type="http://schemas.openxmlformats.org/officeDocument/2006/relationships/slide" Target="slides/slide142.xml"/><Relationship Id="rId196" Type="http://schemas.openxmlformats.org/officeDocument/2006/relationships/slide" Target="slides/slide163.xml"/><Relationship Id="rId200" Type="http://schemas.openxmlformats.org/officeDocument/2006/relationships/slide" Target="slides/slide167.xml"/><Relationship Id="rId16" Type="http://schemas.openxmlformats.org/officeDocument/2006/relationships/slideMaster" Target="slideMasters/slideMaster1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8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a:cs typeface="+mn-cs"/>
              </a:defRPr>
            </a:lvl1pPr>
          </a:lstStyle>
          <a:p>
            <a:pPr>
              <a:defRPr/>
            </a:pPr>
            <a:endParaRPr lang="en-US"/>
          </a:p>
        </p:txBody>
      </p:sp>
      <p:sp>
        <p:nvSpPr>
          <p:cNvPr id="918531"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a:cs typeface="+mn-cs"/>
              </a:defRPr>
            </a:lvl1pPr>
          </a:lstStyle>
          <a:p>
            <a:pPr>
              <a:defRPr/>
            </a:pPr>
            <a:endParaRPr lang="en-US"/>
          </a:p>
        </p:txBody>
      </p:sp>
      <p:sp>
        <p:nvSpPr>
          <p:cNvPr id="918532"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a:cs typeface="+mn-cs"/>
              </a:defRPr>
            </a:lvl1pPr>
          </a:lstStyle>
          <a:p>
            <a:pPr>
              <a:defRPr/>
            </a:pPr>
            <a:endParaRPr lang="en-US"/>
          </a:p>
        </p:txBody>
      </p:sp>
      <p:sp>
        <p:nvSpPr>
          <p:cNvPr id="918533"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a:cs typeface="Times New Roman" pitchFamily="18" charset="0"/>
              </a:defRPr>
            </a:lvl1pPr>
          </a:lstStyle>
          <a:p>
            <a:pPr>
              <a:defRPr/>
            </a:pPr>
            <a:fld id="{D67D5891-7D01-4B6C-A746-BFB9354FCCDA}" type="slidenum">
              <a:rPr lang="ar-SA"/>
              <a:pPr>
                <a:defRPr/>
              </a:pPr>
              <a:t>‹#›</a:t>
            </a:fld>
            <a:endParaRPr lang="en-US"/>
          </a:p>
        </p:txBody>
      </p:sp>
    </p:spTree>
    <p:extLst>
      <p:ext uri="{BB962C8B-B14F-4D97-AF65-F5344CB8AC3E}">
        <p14:creationId xmlns:p14="http://schemas.microsoft.com/office/powerpoint/2010/main" val="3802282698"/>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280" units="cm"/>
          <inkml:channel name="Y" type="integer" max="800" units="cm"/>
        </inkml:traceFormat>
        <inkml:channelProperties>
          <inkml:channelProperty channel="X" name="resolution" value="28.31858" units="1/cm"/>
          <inkml:channelProperty channel="Y" name="resolution" value="28.36879" units="1/cm"/>
        </inkml:channelProperties>
      </inkml:inkSource>
      <inkml:timestamp xml:id="ts0" timeString="2011-02-07T16:10:32.352"/>
    </inkml:context>
    <inkml:brush xml:id="br0">
      <inkml:brushProperty name="width" value="0.05292" units="cm"/>
      <inkml:brushProperty name="height" value="0.05292" units="cm"/>
      <inkml:brushProperty name="color" value="#FF0000"/>
    </inkml:brush>
  </inkml:definitions>
  <inkml:trace contextRef="#ctx0" brushRef="#br0">14359 8644,'0'0,"0"24,0-24,0 47,0-23,-24-24,24 24,0 0,0-24,0 24,0-24,0 23,0 1,0 0,-24 24,24-48,0 47,-24-23,24 0,0 24,0-48,0 47,0-47,-24 24,24 24,-23-25,23 1,0-24,-24 48,24-24,0-1,-24 25,24-24,0 0,0 23,0-47,-24 24,24 0,0 0,-24 0,24-24,0 47,0-47,0 24,0-24,0 24,0 0,-24 23,24-47,0 24,0-24,0 24,0 0,0 0,0-24,0 47,0-47,0 24,0-24,0 48,0-48,0 47,0-47,0 24,0 0,0 0,0-24,0 23,0-23,0 24,0-24,0 24,0 0,0-24,0 24,0 0,0-1,0-23,0 24,0 0,0 0,0-24,0 24,0-1,0 1,0-24,0 24,0 0,0 0,0-1,0-23,0 48,0-48,0 24,0-24,0 24,0 0,0-24,0 23,0-23,0 24,0 0,0-24,0 24,0-24,-23 24,23-24,0 47,0-23,0 0,0 23,0-47,0 24,0-24,0 24,0 0,0-24,0 24,0 0,0-1,0-23,0 24,0-24,23 48,-23-48,24 24,-24-24,0 0,0 23,0 1,24-24,-24 0,0 24,24-24,-24 24,24-24,-24 24,24-24,-24 23,0-23,0 24,23-24,-23 24,0 0,0-24,24 0,-24 24,0-24,24 24,-24-24,0 0,0 23,0 1,0-24,24 0,-24 24,0-24,0 0,24 0,-24 24,0-24,0 24,23-24,1 0,-24 0,0 0,24 0,-24 23,0-23,24 0,0 0,-24 0,23 24,-23-24,0 0,24 0,-24 0,0 24,24-24,0 0,-24 24,0-24,24 0,-24 0,0 0,23 0,1 0,-24 24,0-24,24 0,0 0,0 0,-24 23,24-23,-24 0,23 24,1-24,-24 0,24 0,-24 0,24 0,0 0,-24 0,23 0,-23 0,24 0,-24 0,48 0,-48 0,24 0,0 0,-1 0,-23 0,24 0,-24 0,24 0,0 0,-24 0,24 0,-1 0,1 0,0 0,-24 0,24 0,0 0,-1 0,-23 0,24 0,0 0,0 0,0 0,-1 0,1 0,0 0,0 0,0 0,0 0,-1 24,1-24,0 0,0 0,23 0,-47 0,24 0,-24 0,24 0,-24 0,24 0,0 0,-24 0,24 0,-24 0,23 24,1-24,-24 0,24 0,0 0,0 24,-24-24,23 0,1 0,0 0,-24 0,24 0,0 0,-1 0,-23 0,24 0,-24 0,24 0,0 0,0 0,-24 24,47-24,-23 0,0 0,0 0,-24 0,47 0,-47 0,24 0,-24 0,24 0,-24 23,24-23,23 0,-47 0,24 0,0 0,0 0,-24 0,24 0,0 0,-1 0,-23 0,24 0,0 0,0 0,0 0,-24 0,47 0,-23 0,24 0,-25 0,1 0,24 24,-24-24,23 0,-47 0,48 0,-24 0,0 24,23-24,-23 24,0-24,0 0,-24 0,23 0,1 0,0 0,0 0,0 0,-24 0,24 0,-1 0,1 0,-24 0,24 0,24 0,-48 0,47 0,-47 0,24 0,24 0,-25 0,1 0,24 0,-24 0,-1 0,25 0,-48 24,24-24,24 0,-48 0,47 0,-23 0,0 0,0 0,-24 0,23 0,1 0,0 0,24 0,-24 0,-1 0,1 0,-24 0,48 0,-24 0,-1 0,25 0,0 0,-25 0,25 0,0 0,-25 0,1 0,24 0,-24 0,23 0,-23 0,24 0,-1 0,-23 0,-24 0,24 0,48 0,-49 0,1 0,0 0,-24 0,24 0,23 0,-23 0,0 0,-24 0,48 0,-1 0,-47 0,24 0,0 0,0 0,-1 0,1 0,0 0,0 0,0 0,0 0,-24 0,47 0,-47-24,24 24,0 0,0 0,-1 0,-23 0,24 0,0 0,24 0,-48 0,24 0,-1 0,1 0,-24 0,24 0,-24 0,48 0,-48 0,23 0,-23 0,24 0,-24 0,24 0,0 0,-24 0,24 0,-24 0,23 0,1 0,0 0,-24 0,24 0,0 0,-1 0,1 0,0 0,-24 0,24 0,-24 0,48-24,-48 24,23 0,-23 0,24 0,0 0,24 0,-48 0,23 0,1 0,0 0,-24 0,24 0,0 0,-24 0,24 0,-1 0,-23 0,24 0,0 0,0 0,0 0,-1 0,-23 0,24 0,0 0,0 0,-24 0,24-24,-24 24,23 0,25 0,-48 0,24 0,0 0,-24 0,23 0,-23 0,24 0,0 0,0 0,-24 0,24 0,-24 0,0 0,24 0,-1 0,-23 0,24 0,0 0,0 0,-24 0,47 0,-23 0,24 0,-24 0,0 0,23 0,-23 0,0 0,0 0,-24 0,47 24,-23-24,0 0,0 0,-1 0,1 0,24 0,-48 0,24 0,-1 24,1-24,24 0,-48 0,48 0,-25 0,1 0,0 0,-24 0,48 0,-25 0,-23 0,48 24,-48-24,48 0,-48 0,24 0,-24 0,23 0,-23 0,24 0,0 0,0 0,-24 0,24 0,-1 0,1 0,-24 0,48 0,-48-24,47 24,1 0,-48 0,24 0,-24 0,47 0,-47 0,48 0,-24 0,-24 0,48 0,-48 0,47 0,-47 0,24 0,-24 0,24 0,0 0,-1 0,1 0,-24 0,24 0,0 0,24 0,-1 0,1 0,-24 0,23 0,1 0,-24 0,23 0,1-24,-48 24,47 0,-23 0,0 0,0 0,24 0,-1 0,1 0,-24 0,47 0,-71 0,48 0,-24 0,-1 0,1 0,24 0,-1 0,1 0,0 0,-1 0,25 0,-25 0,-23 0,0 0,24 0,-1 0,-47 0,24 0,24 0,-25 0,1 0,0 0,0 0,-24 0,24 0,0 0,-1 0,-23 0,24 0,0 0,0 0,-24 0,47 0,-47 0,24 0,-24 0,24 0,-24 0,24 0,0 0,-24 0,23 0,25 0,-48 0,24 0,23 0,-23 0,-24 0,24 0,24 0,-48 0,24 0,-24 0,23 0,1 0,-24 0,24 0,-24 0,24 0,-24 0,24 0,-1 0,-23 0,24 0,-24 0,24 0,0 0,-24 0,24 0,0 0,-1 0,-23 0,24 0,-24 0,24 0,-24 0,24 0,0 0,-24 0,23 0,1 0,0 0,-24 0,24 0,-24 0,0-24,24 24,-24 0,23 0,-23-24,0 24,0-23,24 23,-24-24,0 24,0 0,0-24,0 24,0-24,24 24,-24-24,0 0,0 24,0-23,0 23,24-24,-24 0,24 24,-24-24,0 24,0-24,0 24,23 0,-23-23,0-1,0 24,0-24,0 24,0-24,0 0,0 24,0-23,0 23,0-24,0 24,0-24,24 0,-24 24,0-24,24 24,-24-24,0 1,0 23,0-24,0 24,0-24,0 24,0-24,0 0,0 24,0-23,24 23,-24-24,0 0,0 24,0-24,0 24,0-24,0 24,0-23,0-1,0 24,0-24,0 24,0-24,0 0,0 24,0-24,0 24,0-23,0 23,0 0,0-24,0 0,0 24,0-24,0 24,0-24,-24 24,24-23,0-1,0 24,0-24,0 0,-24 24,24 0,0-24,0 24,0-23,-24 23,24-24,0 0,0 24,0 0,0-24,0 24,0-24,0 0,-23 1,23 23,0-24,-24 0,24 24,0-24,0 24,0-24,0 24,0-23,-24-1,24 24,0-24,0 24,0-24,0 0,0 24,0-23,0 23,-24-24,24 24,0-24,0 0,0 24,-24 0,24-24,-23 24,23-24,0 24,0-23,0 23,0-24,0 24,0-24,0 24,-24-48,24 48,0-23,0 23,0-24,0 0,0 24,0-24,0 24,0-24,0 1,0 23,0 0,0-24,0 24,0-24,-24 24,24-24,0 0,0 24,0-24,-24 24,24-23,0-1,0 24,-24-24,24 0,0 0,0 1,0 23,0-48,0 48,0-24,0 0,0 1,0 23,-23 0,-1-24,24 24,0-24,0 24,0-24,0 0,0 24,0-24,0 1,-24-1,24 24,0-24,0 24,-24-24,24 0,0 24,0-23,0 23,-24 0,24-24,0 24,-23 0,23-24,0 0,0 0,0 24,0-23,0-1,0 24,-24-24,24 24,0-24,0 24,0-24,0 24,0-24,-24 24,0 0,24 0,0-23,0 23,-24 0,24-24,-24 24,24 0,0-24,-23 24,23 0,-24 0,24-24,-24 24,24 0,-24 0,0 0,24 0,0 0,-23 0,23-24,0 24,-24 0,24-23,-24 23,0 0,0 0,0 0,1 0,23 0,-24 0,0-24,0 24,-23 0,23 0,24 0,-24 0,0 0,0 0,24 0,-23 0,-1 0,-24 0,48 0,-47 0,23 0,0 0,-24 0,1 0,-25 0,48 0,-23 0,23 0,0 0,0 0,24 0,-24 0,-23 0,23 0,0 0,0 0,24 0,-23 0,-1 0,24 0,-24 0,0 0,0 0,24 0,-23 0,23 0,-48-24,48 24,-24 0,0 0,1-24,-1 24,24 0,0 0,-48 0,48 0,-24 0,-23 0,23 0,-24 0,48 0,-24 0,1 0,-1 0,0 0,0 0,0 0,-23 0,47 0,-24 0,0 0,0 0,24 0,-24 0,24 0,-23 0,-1-24,24 24,-24 0,0 0,0 0,1 0,23 0,-24 0,0 0,0 0,0 0,1 0,23 0,-48-23,24 23,0 0,24 0,-24 0,24 0,-23 0,-1 0,-24 0,24 0,-23 0,23 0,0 0,24 0,-24 0,0 0,1 0,23 0,-48 0,24 0,0 0,1 0,-1 0,0 0,24 23,-24-23,0 0,1 0,23 0,-24 0,24 0,-48 0,48 0,-47 0,47 0,-24 0,0-23,0 23,-24 0,25 0,-1 0,0 0,0 0,0 0,1 0,-1 0,0 0,0-24,0 24,24 0,-24 0,-47 0,71-24,-24 24,0 0,1 0,23 0,-24 0,0 0,0 0,24-24,-24 24,24 0,-23 0,23 0,-24 0,0 0,0 0,-23-24,23 24,0 0,0 0,0 0,24 0,-47 0,47 0,-24 0,0 0,0 0,24 0,-24 0,-47 0,23-24,24 24,1 0,-1 0,-24 0,24-23,1 23,-25 0,0 0,48 0,-23 0,-1 0,0 0,-24 0,1 0,23 0,0 0,0 0,-23 0,23 0,0 0,0 0,0 0,-23 0,47 0,-48 0,0 0,25 0,-25 0,24 0,24 0,-47 0,-1 0,24 0,24 0,-24 0,1 0,-25-24,24 24,0 0,1 0,-25 0,24 0,24 0,-48 0,25 0,23 0,-48 0,48 0,-24 0,0 0,1 0,-1 0,0-24,0 24,0 0,0 0,1 0,23 0,-48 0,-23 0,47 0,0 0,-24 0,25 0,-1 0,-24 0,1 0,-1 0,24 0,0 0,-23 0,23 0,-24 0,1 0,-1 0,48 0,-24 0,-24 0,1 0,23 0,0 0,0 0,-23 0,-48 0,71 0,-24 0,24 0,-23 0,-1 0,24 0,-23 0,23 0,0 0,0 0,24 0,-24 0,1 0,23 0,-24 0,0 0,-24 0,24 0,1 0,-1 0,-24 0,48 0,-24 0,1 0,-25 0,48 0,-24 0,-23 0,47 0,-48 0,48-24,-24 24,24 0,-47 0,23 0,24 0,-24 0,24 0,-24 0,0 0,0 24,1-24,-1 0,0 0,0 0,24 0,-47 0,23 0,0 0,24 0,-24 0,0 0,24 0,-24 0,1 0,-1 0,24 0,-48 0,48 0,-24 0,1 0,23 0,-24 0,0 0,0-24,-23 24,47 0,-24 0,0 0,0 0,0 0,24 0,-47 0,23-24,-48 24,49 0,-25 0,0 0,25 0,-1 0,24 0,-48 0,0 0,25 0,-1 0,-24 0,24 0,1 0,-1 0,0 0,0 0,-23 0,47 0,-48 0,0 0,25 0,-25 0,24 0,-24 0,48 0,-47 0,23 0,0 0,-23 0,23 0,0 0,-24 0,1 0,-1 0,0-47,25 47,-25 0,24 0,0 0,1 0,-1 0,0 0,0 0,0 0,24 0,-23 0,23 0,-24 0,0 0,24 0,-24 0,0 0,0 0,24 0,-23 0,23 0,-24 0,24 24,-24-24,0 0,24 0,-24 0,24 0,-23 0,-1 0,0 0,24 0,-24 0,0 0,24 0,-24 0,24 0,-47 0,47 0,-24 0,24 0,0 23,-48 1,48-24,-23 0,23 0,-24 0,0 0,24 0,0 0,-24 0,24 0,0 24,-24-24,24 0,0 0,-23 24,-1-24,24 24,0-24,0 23,0-23,0 24,0 0,0-24,0 0,0 24,0-24</inkml:trace>
  <inkml:trace contextRef="#ctx0" brushRef="#br0" timeOffset="248.0246">14335 8644</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traceFormat>
        <inkml:channelProperties>
          <inkml:channelProperty channel="X" name="resolution" value="28.34025" units="1/cm"/>
          <inkml:channelProperty channel="Y" name="resolution" value="28.33948" units="1/cm"/>
        </inkml:channelProperties>
      </inkml:inkSource>
      <inkml:timestamp xml:id="ts0" timeString="2014-05-18T19:55:59.639"/>
    </inkml:context>
    <inkml:brush xml:id="br0">
      <inkml:brushProperty name="width" value="0.05292" units="cm"/>
      <inkml:brushProperty name="height" value="0.05292" units="cm"/>
      <inkml:brushProperty name="color" value="#FF0000"/>
    </inkml:brush>
  </inkml:definitions>
  <inkml:trace contextRef="#ctx0" brushRef="#br0">6747 5027,'0'0,"0"32,0-32,0 0,0 32,0-32,0 30,0-30,-25 32,25-1,0-31,0 32,-24-32,24 0,0 32,0-32,0 30,0-30,0 32,0-32,0 32,0-32,-25 0,25 31,0 1,0-32,0 30,0-30,0 32,0 0,0-32,0 31,0-31,-25 0,25 32,0-32,0 0,0 31,0 0,0-31,0 32,0-32,0 0,0 32,0-32,25 31,-25 0,0-31,0 0,25 0,-25 31,0-31,0 32,24-32,-24 32,0-32,0 0,0 31,0-31,0 31,0-31,0 32,0-1,0-31,0 32,0-32,0 32,0-2,0-30,0 32,0-32,0 31,0-31,0 0,0 32,0 0,0-32,0 31,0-31,0 31,0 1,0-32,0 31,0-31,0 32,-24-32,24 0,0 32,0-2,0-30,0 32,0-32,0 31,0 1,-25-32,25 32,0-32,0 30,0-30,0 32,0-1,0-31,0 32,0-32,0 0,0 32,0-2,25-30,-25 0,24 0,-24 32,0-32,25 0,-25 32,0-32,0 31,0 1,0-32,25 0,0 0,-25 30,0-30,25 0,-25 0,0 0,0 0,24 0,-24 0,25 0,0 0,0 0,-25 0,49 0,-49 0,50 0,-50-30,25 30,-25 0,25 0,-1 0,-24 0,25 0,0 0,0 0,-25 0,25 0,-25 0,25 0,-1 0,-24 0,25 0,-25 0,25 0,-25 30,25-30,0 0,-25 0,0 0,24 0,-24 0,0 32,25-32,-25 0,25 0,0 0,-25 0,25 0,-25 0,24 32,1-32,-25 0,25 0,-25 0,0 0,25 0,-25 0,25 0,-25 31,24-31,1 0,-25 0,25 0,0 0,-25 0,25 0,-25 0,24 0,1 0,0 0,-25 32,25-32,0 0,-25 0,0 0,24 0,-24 31,50-31,-50 0,25 0,-25 0,25 31,-25-31,24 0,1 0,0 0,-25 0,25 0,0 0,-25 0,24 0,-24 0,25 0,-25 0,25 0,0 0,0 0,-25 0,49 0,-49 0,25 0,-25 0,0 0,25 0,0 0,-25 0,25 0,-1 0,1 0,-25 0,25 0,-25 0,25 0,0 0,-1 0,-24 0,25 0,0 0,0 0,-25 0,25 0,-1 0,1 0,-25 0,25 0,0 0,0 0,-1 0,1 0,-25 0,25 0,-25 0,25 0,0 0,-1 32,-24-32,25 0,0 0,-25 0,25 0,-25 0,25 0,-25 0,24 0,1 0,-25 0,25 0,-25 0,25 0,0 0,-25 0,0 0,24 0,-24 0,50 0,-50 0,25 0,-25 0,49 0,-49 0,25 0,0 0,0 0,0 0,0 0,-1 0,-24 0,25 0,-25 0,25 0,0 0,-25 0,0 0,25 0,-25 0,49 0,-49 0,25 0,-25 0,25 0,-25 0,25 0,-1 0,-24 0,25 0,0 0,-25 0,25 0,-25 0,25 0,-25 0,24 0,1 0,-25 0,25 0,-25 0,50 0,-50 0,24 0,-24 0,0 0,25 0,-25 0,25 0,0 0,0 0,-1 0,-24 0,25 0,-25 0,25 0,0 0,24 0,-49 0,0 0,25-32,0 32,-25 0,25 0,0 0,-1 0,-24 0,50-31,-50 0,25 31,0 0,0 0,-1 0,1 0,-25-32,25 32,0 0,0 0,-25 0,24-31,-24 31,25 0,-25 0,25 0,-25 0,25 0,-25-32,25 32,-1 0,1 0,-25 0,50 0,-1 32,26-1,24-31,-74 0,-25 0,25 0,-1 0,1 0,0 32,25-32,-26 0,1 0,0 0,0 0,0 0,-1 0,26 0,-25 0,0 31,0-31,-1 0,-24 0,25 0,-25 0,50 0,-25 0,-25 0,24 0,1 0,-25 0,25 0,-25 0,25 0,-25 0,49 0,1 0,-25 0,0 0,-25 0,49 0,1 0,-50 0,25 0,-1 0,1 0,-25 0,25 0,0 0,0 0,-25 0,24 0,-24 0,50 0,0 0,-26 0,1 0,25 31,-25-31,-1 0,1 0,0 0,0 0,-25 0,49 32,-49-32,25 0,-25 0,50 0,-25 32,0-32,-1 0,-24 0,25 0,0 0,0 0,-25 0,25 0,-1 0,-24 0,25 0,0 0,25 0,-26 0,-24 0,25 0,-25 0,25 0,0-32,-25 32,25 0,-25 0,24 0,-24 0,25 0,0 0,-25 0,25 0,-25 0,25 0,-1 0,1 0,-25 0,25 0,0 0,-25 0,0 0,25-32,-1 32,1 0,0-31,-25 31,25 0,0 0,-25-31,24 31,1 0,-25 0,25 0,0 0,0 0,-1 0,-24 0,25 0,-25 0,25 0,0 0,49 0,-74 0,25 0,-25 0,50 0,-50 0,25 0,-1 0,1 0,-25 0,25 0,0 0,-25 31,25-31,-25 0,24 0,-24 0,25 0,-25 0,0 0,25 0,0 0,-25 0,25 0,-25 0,24 0,1 0,0 0,-25 0,25 0,0 31,-1-31,-24 0,0 0,50 0,-25 0,-25 0,25 0,-1 0,1 0,0 0,-25 0,25 0,24 0,-24 0,0 0,-25 0,25 32,0-32,-1 0,-24 0,25 0,-25 0,50 32,-50-32,25 0,-25 0,25 0,-25 31,24-31,1 0,-25 0,25 0,0 31,24-31,-49 0,25 0,-25 0,25 0,0 0,0 0,-25 0,24 0,-24 0,50 0,-50 0,25 0,-25 0,25 0,-1-31,-24 31,0 0,25 0,-25 0,25-31,0 31,0 0,-1 0,1 0,-25 0,25 0,-25 0,25-32,0 32,-1 0,1 0,0 0,-25 0,25-32,-25 32,25 0,-25 0,24 0,1 0,-25 0,25 0,-25 0,0-31,25 31,-25 0,25 0,-25 0,24 0,26 0,-50 0,25-31,-25 31,25 0,-1 0,1 0,-25 0,25 0,0 0,-25 0,25 0,-25 0,25 0,-1 0,-24 0,25 0,-25 0,0 0,25 0,-25 0,25 0,0 0,-25 0,24 0,1 0,0 0,0 0,0 0,-1 0,26 0,-50 0,25 0,-25 0,25 0,-1 0,26 0,-50 0,25 0,-25 0,25 0,-1 0,26 0,-25 0,24 0,-24-32,0 32,0 0,-25 0,25 0,-1 0,1 0,0 0,25 0,-26 0,26 0,-50 0,50 0,-25 0,24 0,-49 0,25 0,0 0,0 0,-25 0,49 0,-49 0,25 0,0 0,0 0,-1 0,-24 0,25-31,0 31,0 0,-25 0,25 0,-1 0,-24 0,25 0,-25 0,50 0,-25 0,-1 0,1 0,0 0,0 0,24 0,1 0,-50 0,25 0,0 0,-25 0,49 0,-24 0,0 0,0 0,24 0,-49 0,0 0,25 31,25-31,24 32,-24-32,-50 0,49 0,1 0,-50 0,25 0,0 0,-25 0,49 0,-49 0,25 0,-25 0,25 31,-25-31,25 0,-1 0,-24 0,25 0,-25 0,25 0,0 0,0 0,24 0,-24 0,0 0,-25 0,49 0,-24 0,25 0,-25 0,24 31,-24-31,0 0,0 32,24-32,-24 0,0 0,-25 0,25 0,-1 0,26 0,0 0,-50 0,49 0,1 0,-50 0,25 0,0 0,-25 0,24 0,-24 0,50 0,-25 0,-25 0,49 0,-24 0,-25 0,25 0,0 0,-25 0,0 0,25 0,-1 0,1 0,0 0,0 0,0 0,-25 0,49 0,1 0,-1 0,-24 32,50-32,-51 31,1-31,25 0,-50 0,25 0,-1 0,26-31,-25 31,25 0,-26 0,26 0,0 0,-50 0,49 0,-24 0,25 0,-26 0,1 0,-25 0,25 0,0 0,-25 0,25 0,-25 0,24 0,1 0,0 0,-25 0,0 0,25 0,-25 31,25-31,-1 0,-24 0,50 0,-50 0,0 0,25 0,-25 0,49 31,-49-31,25 0,25 0,-1 0,1 0,0-31,-26 31,1 0,25 0,-50 0,25-31,99 31,-75 0,26 0,-50 0,-25 0,24 0,-24-32,50 32,0 0,-26 0,1 0,0 0,0-32,0 32,-25 0,49 0,-49 0,25 0,0 0,0 0,-1 0,1 0,-25 32,25-32,-25 0,0 0,25 0,-25 0,25 0,-1 0,-24 0,25 0,0 0,0 0,24 0,-49 0,25 0,-25 0,25 0,0 0,-25 0,25 0,-1 0,1 0,0 0,0 0,25 0,-26 0,51 0,-1 0,-74 0,99 0,-24-32,-1 1,-49 31,25 0,-1-31,-24-1,25 32,-50 0,24 0,-24 0,75-31,-26 31,-24 0,0 0,0 0,24 0,-49 0,25 0,-25-32,25 32,0 0,-25 0,25 0,0 0,-25 0,24 0,-24 0,25 0,0 0,0 0,-25 0,49 32,-49-32,25 0,-25 0,0 31,25-31,0 0,0 0,-25 0,0 0,24 0,-24 0,25 32,0-32,-25 0,25 0,-25 31,25-31,24 0,-24 0,-25 0,25 0,0 0,-25 0,24 0,-24 0,100 0,-100 0,49 0,1 0,24-31,-49-1,25 32,24 0,-74-31,50 31,-25 0,-1-32,1 32,0 0,0 0,24 0,1 0,-25 0,0 0,-25 0,24 0,-24 0,0 0,50 0,-50 0,50 0,-50 0,24 0,-24 0,25 0,0 0,25 0,-26 63,26-63,-25 0,-25 0,25 0,-25 0,24 0,1 0,-25 0,50 32,-50-32,25 0,24 31,-49-31,0 31,25-31,-25 0,25 0,-25 0,25 0,-25 0,24 0,-24 0,0 0,25 0,0 0,-25 0,25 0,-25 0,0 0,0-31,0 0,0 31,0-32,0 32,0-31,0-1,0 32,0-32,0 32,0-30,0 30,0-32,25 1,-1 31,-24 0,0-32,0 32,0-32,0 2,0 30,25-32,-25 32,25 0,-25-32,0 32,0-31,0-1,0 32,25-30,-25 30,0-32,0 0,25 32,-25-31,0 31,0 0,0-32,0 32,0-30,0-2,0 32,0-32,0 32,0-31,0-1,0 32,0-31,0 31,0-31,0 31,0-32,0 0,0 32,0-31,0 31,0-32,0 32,0-30,0-2,0 32,0-32,0 32,0-31,0-1,0 32,0-31,0 31,0-31,0-1,0 0,0 1,0 31,0-31,0 31,0-31,0 31,-25 0,25 0,0-32,0 32,0 0,0-32,0 1,-25 31,25 0,0-31,0 31,0-32,0 1,0 31,-25 0,25-32,0 32,0-32,0 32,-25 0,25-30,-24 30,24-32,-25 32,25-31,0 31,0-32,-25 0,25 32,0-30,-25 30,25 0,0-32,0 32,-25 0,25-32,-24 32,24 0,0-31,-25 31,0 0,25-32,0 32,-25 0,25-30,0-2,-25 32,25 0,-24 0,24 0,0-32,-25 32,25 0,0 0,0-31,-25 31,25-32,-25 32,25 0,0-30,-25 30,25 0,0 0,-24 0,24-32,0 32,-25 0,0 0,25-32,-25 32,25 0,-25 0,1 0,24 0,-25 0,0 0,0-32,25 32,0 0,-25-31,25 31,-49 0,49 0,-25 0,25 0,0 0,-25 0,25 0,0-32,-25 32,1 0,24 0,-25 0,25 0,-50 0,50 0,-25 0,-24 0,49 0,-25 0,25 0,-25 0,0 0,25 0,-24 0,24 0,-25 0,0 32,25-32,0 0,-25 0,25 31,-25-31,0 0,1 0,24 32,-25-32,0 0,25 0,-25 0,25 0,-25 0,25 0,-24 0,-1 0,25 0,-25 0,0 0,0 32,25-32,-24 0,-1 0,0 0,25 0,-25 0,25 0,-25 0,1 0,24 0,-25 0,0 0,0 0,0 0,1 0,-1 0,25 0,-25 0,25 0,-50 0,50 0,-24 0,24 0,-25 0,0 0,0 0,0 0,25 0,-24 0,24 0,-25 0,0 0,0 0,-24 0,24 0,0 0,25 0,0 0,-25 0,25 0,-25 0,0 0,25-32,0 32,-24 0,-1 0,0 0,25 0,0 0,-25 0,25 0,-25 0,25 0,-24 0,-1 0,0 0,25 0,-50 0,50 0,-24 0,-1 0,-25 0,50 0,-25 0,25 0,-24 0,24 0,-25-32,0 32,25 0,-25 0,25 0,-25 0,1 0,24-31,-25 31,0 0,0 0,25 0,-25 0,25 0,-24-32,24 32,-25 0,0 0,25 0,-25 0,0-30,1 30,24 0,-25 0,0 0,0 0,25 0,-25 0,1 0,-1 0,0 0,0 0,0 0,25 0,-25 0,1 0,-1 0,25 0,0 0,-25 0,0 0,25 0,-25 0,-49 0,74-32,-25 32,25 0,-25 0,25 0,-24 0,-1 0,0 0,25 0,-25 0,25 0,-25 0,25 0,-24 0,24 0,-25 0,0 0,25 0,-25 0,0 0,1 0,24 0,-25 0,25 32,-25-32,0 0,0 0,25 0,-49 0,24 0,25 0,-25 0,0 30,-24-30,49 0,-25 0,0 0,0 0,25 0,-24 0,24 0,-50 0,50 0,0 32,-25-32,25 0,0 0,-25 0,1 0,24 0,-25 0,25 31,0-31,-25 0,25 0,-25 0,0 0,25 0,-25 0,25 32,0-32,-24 0,-1 0,25 0,-25 0,25 32,0-32,-25 0,25 0,-25 0,1 0,-1 0,25 0,-25 0,0 0,25 0,-25 0,1-32,-1 32,25 0,-50 0,25 0,25 0,-24 0,24 0,-25 0,0 0,25 0,0 0,-25 0,0 0,1 0,-1 0,25 0,-25 0,0 0,0 0,25 0,0-32,-24 32,-1 0,25 0,-25 0,25 0,-25 0,0 0,25 0,-24 0,24 0,-25 0,25 0,-25 0,0 0,25 0,0 0,-25 0,25 0,-24 0,-1 0,25 0,0 0,-25 0,25 0,-25 0,25 0,-25 0,0 0,25 0,-24 0,24 0,-25 0,0 0,25 0,0 0,-25 0,25 0,-49-31,49 31,-25 0,25 0,-25 0,0 0,25 0,-25 0,25 0,-24 0,24 0,0 0,-25 0,0 0,25 0,-25 0,25 0,-49 0,49 0,-25 0,25 0,0 31,-25-31,25 0,-25 0,0 0,25 0,-24 0,24 0,-25 32,0-32,0 0,25 0,-25 0,1 0,24 0,-25 0,25 0,-50 0,25 0,25 0,-24 0,-1 0,25 0,0 0,-25 0,25 0,-25 0,0 0,25 0,-24 0,24 0,-25 0,25 0,-50 0,50 0,-25 0,-24 0,49 0,-25 0,0 0,25 0,0 0,-25 0,25 0,0-32,-25 32,25 0,-24 0,-1 0,25 0,-25 0,0 0,0 0,25 0,-24 0,-1 0,0 0,0-31,25 31,-25 0,1-32,24 32,-25 0,25 0,-25 0,0 0,25 0,0 0,-25 0,25 0,-24 0,24 0,-25 0,0 0,25 0,-25-30,25 30,-25 0,1 0,24 0,-25 0,0 0,0 0,25 0,-25-32,-24 32,49 0,-50 0,50 0,0 0,-25 0,25 0,-24 0,24 0,0 32,-25-32,0 0,25 0,-25 0,25 0,-25 0,1 0,24 0,-25 0,25 0,-25 0,25 30,-25-30,0 0,0 0,25 0,-49 0,49 0,-25 0,25 0,-25 0,0 0,25 0,-24 0,24 0,-25 0,25 0,-50 0,50 0,-25-30,25 30,-24 0,-1 0,0 0,0 0,0 0,25 0,-24 0,-1 0,0 0,25 0,-50 30,26-30,-1 0,25 0,-25 32,-25-32,26 0,-1 0,0 0,25 0,-25 0,0 0,25 0,0 31,-24-31,24 0,-25 0,0 0,0 0,25 0,-25 0,1 0,24 0,-25 0,25 0,-25 0,25 0,-25 0,0 0,25 0,-25 0,25 0,-24 0,-1 0,25 0,-25 0,0 0,25 0,-25 0,1 0,-1 0,0 0,0 0,25 0,-25 0,25 0,-24 0,-1 0,25 0,-25-31,25 31,-25 0,0 0,1 0,24 0,-50 0,50 0,-25 0,25 0,-25 0,1 0,-1 0,0 0,0 0,0 0,1 0,-26 0,50 0,0 0,-25 0,0 0,1 0,-26 0,50 0,-50 0,26 0,-26 0,50 0,-25 0,0 0,0 0,1 0,24 31,-25-31,0 0,0 0,0 0,25 0,-24 0,24 0,-25 0,25 0,-50 32,50-32,-25 0,1 32,24-32,-25 0,25 0,-25 0,25 0,-25 0,0 0,1 0,24 0,-25 0,0 0,0 0,25 0,-25 0,1 0,-1 0,25 0,-25 0,0 0,25 0,-25 0,25 0,-49 0,49 0,-25 0,-25 0,50 0,-24 0,24 0,-50 0,50 0,-25 0,-24 0,-1 0,25 0,-24 0,49 0,-50 0,25 0,25 0,-25 0,0 0,25 0,-24 0,-1 0,25 0,-25-32,0 32,0 0,1 0,-26 0,50 0,-25 0,-24 0,49 0,-25 0,25 0,-25 0,25-32,-25 32,25 0,-25 0,25 0,-49 0,49 0,-25 0,0 0,0 0,1 0,24 0,-25 0,0 0,25 0,-50 0,26 0,-1 0,0 0,-25 0,50 0,-24 0,-1-31,0 31,0 0,0 0,1 0,-51 0,50 0,0 0,25 0,-24 0,24 0,-25 0,25 0,-50 0,50 0,-25 0,25 0,-24 0,-1 0,25 0,-50 0,1 0,24 0,25-32,-25 32,0 0,0 0,1 0,-1 0,0 0,-25 0,50 0,-24 0,-1 0,0 0,25 0,-25 0,0 0,1 0,-1 0,0 0,0 0,25 0,-25 0,-24 0,49 0,-50 0,25 0,1 0,-26-30,25 30,0 0,25 0,0 0,-25 0,25 0,-49 0,49 0,-25 0,-25 0,-24 0,74 0,-25 0,0 0,-24 0,-1 0,25 0,1 0,24 0,-25 0,-25 0,50 0,-25 0,25 0,-49 0,24 0,0 0,25 0,-25 0,25 0,-24 0,-1 0,0 0,0 30,0-30,25 0,-24 0,-1 0,0 0,-25 0,50 0,-24 0,24 0,-25 0,0 0,25 0,-25 0,25 0,-25 0,25 0,-49 32,49-1,-25-31,25 0,-25 0,25 0,-25 0,25 0,-25 32,1-32,-1 0,25 0,-25 0,25 0,-25 0,0 0,1 0,24 0,-50 0,50 0,0 32,-25-32,25 0,-25 32,1-32,24 0,-25 0,25 0,-25 0,25 0,-25 0,0 0,25 0,-24 0,24 0,-25 0,0 0,0-32,25 32,-25 0,1 0,-1 0,25 0,-25 0,0 0,25 0,-49 0,24 0,25 0,-25 0,25 0,-50 0,26 0,-1 0,0 0,25 0,-50 0,26 0,-1 0,25 0,-25 0,25 0,-25 0,25 0,-25 0,25 0,-25 0,25 0,-24 0,-1 0,0 0,-25 0,26-32,-1 32,25 0,0-32,-25 32,0 0,0 0,25 0,-24 0,24 0,-25 0,0 0,25 0,-25 0,25 0,-25 0,25 0,-24 0,-1 0,25 0,-25 0,0 0,0 0,1 0,-1 0,0 0,25 0,-25 0,0 0,1 0,-1 0,0 0,-25-31,50 31,-24 0,-1 0,25-32,-25 32,25 0,-25 0,0 0,25 0,-24 0,24 0,0-30,-25 30,25 0,-25 0,0 0,25 0,-25 0,25 0,-25 0,1 0,24 0,-25 0,-25 0,25 0,1 0,-1 0,25 0,-50 0,50 0,-49 0,24 0,25 0,-25 0,0 0,0 0,25 0,-24 0,24 0,-25 0,0 0,-25 0,26 0,-1 0,25 0,-25 0,25 0,-25 0,25 0,-49 0,49 0,-50 0,50 0,-25 0,0 0,1 0,-26 0,50 0,-25 0,0 0,1 0,24 0,-25 0,25 0,-50 0,1 0,49 0,-25 0,25 0,-25 0,0 0,0 0,25 0,-25 0,1 0,-1 0,25 0,-25 0,0 0,25 0,-25 30,25-30,-24 0,24 0,-25 0,0 0,0 0,25 0,-25 0,1 0,-1 0,25 0,-25 0,0 0,25 0,-25 0,25 32,-24-32,-1 0,25 0,-25 0,25 0,-25 0,0 0,1 0,24 0,-25 0,25 0,-25 0,0 0,25 0,-25 0,25 0,-24 0,24 0,-25 0,0 0,25 31,-25-31,25 0,0 0,-49 0,49 0,-25 0,25 0,-25 0,0 0,25 0,-25 0,25 0,-24 0,24 0,-25 0,0 0,25 0,-25 0,25 0,-25 0,0 0,25 0,-24 0,24 0,-25 0,0 0,0 0,25 0,-25 0,25 0,0 0,-24 0,-1 0,25 0,0 0,-25 0,25 0,-25 0,0 0,25 0,0 0,0 0,-24 0,24 32,0-32,-25 0,25 0,0 0,0 32,0 0,-25-32,25 30,-25-30,25 32,0-1,0-31,0 0,0 32,0-32,0 0,0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a:cs typeface="+mn-cs"/>
              </a:defRPr>
            </a:lvl1pPr>
          </a:lstStyle>
          <a:p>
            <a:pPr>
              <a:defRPr/>
            </a:pPr>
            <a:endParaRPr lang="en-US"/>
          </a:p>
        </p:txBody>
      </p:sp>
      <p:sp>
        <p:nvSpPr>
          <p:cNvPr id="4096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a:cs typeface="+mn-cs"/>
              </a:defRPr>
            </a:lvl1pPr>
          </a:lstStyle>
          <a:p>
            <a:pPr>
              <a:defRPr/>
            </a:pPr>
            <a:endParaRPr lang="en-US"/>
          </a:p>
        </p:txBody>
      </p:sp>
      <p:sp>
        <p:nvSpPr>
          <p:cNvPr id="1484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096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a:cs typeface="+mn-cs"/>
              </a:defRPr>
            </a:lvl1pPr>
          </a:lstStyle>
          <a:p>
            <a:pPr>
              <a:defRPr/>
            </a:pPr>
            <a:endParaRPr lang="en-US"/>
          </a:p>
        </p:txBody>
      </p:sp>
      <p:sp>
        <p:nvSpPr>
          <p:cNvPr id="4096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a:cs typeface="Times New Roman" pitchFamily="18" charset="0"/>
              </a:defRPr>
            </a:lvl1pPr>
          </a:lstStyle>
          <a:p>
            <a:pPr>
              <a:defRPr/>
            </a:pPr>
            <a:fld id="{04C6405D-54A7-461D-A006-AD005E8AC991}" type="slidenum">
              <a:rPr lang="ar-SA"/>
              <a:pPr>
                <a:defRPr/>
              </a:pPr>
              <a:t>‹#›</a:t>
            </a:fld>
            <a:endParaRPr lang="en-US"/>
          </a:p>
        </p:txBody>
      </p:sp>
    </p:spTree>
    <p:extLst>
      <p:ext uri="{BB962C8B-B14F-4D97-AF65-F5344CB8AC3E}">
        <p14:creationId xmlns:p14="http://schemas.microsoft.com/office/powerpoint/2010/main" val="1327367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FA5374A5-C61A-49AF-9EB4-505175075F38}" type="slidenum">
              <a:rPr lang="ar-SA" altLang="en-US" smtClean="0"/>
              <a:pPr>
                <a:spcBef>
                  <a:spcPct val="0"/>
                </a:spcBef>
              </a:pPr>
              <a:t>1</a:t>
            </a:fld>
            <a:endParaRPr lang="en-US" altLang="en-US" smtClean="0"/>
          </a:p>
        </p:txBody>
      </p:sp>
      <p:sp>
        <p:nvSpPr>
          <p:cNvPr id="149507" name="Rectangle 2"/>
          <p:cNvSpPr>
            <a:spLocks noGrp="1" noRot="1" noChangeAspect="1" noChangeArrowheads="1" noTextEdit="1"/>
          </p:cNvSpPr>
          <p:nvPr>
            <p:ph type="sldImg"/>
          </p:nvPr>
        </p:nvSpPr>
        <p:spPr>
          <a:ln/>
        </p:spPr>
      </p:sp>
      <p:sp>
        <p:nvSpPr>
          <p:cNvPr id="149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Image Placeholder 1"/>
          <p:cNvSpPr>
            <a:spLocks noGrp="1" noRot="1" noChangeAspect="1" noTextEdit="1"/>
          </p:cNvSpPr>
          <p:nvPr>
            <p:ph type="sldImg"/>
          </p:nvPr>
        </p:nvSpPr>
        <p:spPr>
          <a:ln/>
        </p:spPr>
      </p:sp>
      <p:sp>
        <p:nvSpPr>
          <p:cNvPr id="150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50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792BAAA-8DB8-42E8-965C-998A20FF7092}" type="slidenum">
              <a:rPr lang="ar-SA" altLang="en-US" smtClean="0"/>
              <a:pPr>
                <a:spcBef>
                  <a:spcPct val="0"/>
                </a:spcBef>
              </a:pPr>
              <a:t>5</a:t>
            </a:fld>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68B17043-ED73-4B42-AC7D-84456912FE85}" type="slidenum">
              <a:rPr lang="ar-SA" altLang="en-US" smtClean="0"/>
              <a:pPr>
                <a:spcBef>
                  <a:spcPct val="0"/>
                </a:spcBef>
              </a:pPr>
              <a:t>10</a:t>
            </a:fld>
            <a:endParaRPr lang="en-US" altLang="en-US" smtClean="0"/>
          </a:p>
        </p:txBody>
      </p:sp>
      <p:sp>
        <p:nvSpPr>
          <p:cNvPr id="151555" name="Rectangle 2"/>
          <p:cNvSpPr>
            <a:spLocks noGrp="1" noRot="1" noChangeAspect="1" noChangeArrowheads="1" noTextEdit="1"/>
          </p:cNvSpPr>
          <p:nvPr>
            <p:ph type="sldImg"/>
          </p:nvPr>
        </p:nvSpPr>
        <p:spPr>
          <a:ln/>
        </p:spPr>
      </p:sp>
      <p:sp>
        <p:nvSpPr>
          <p:cNvPr id="1515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CFF0988D-DB39-4E05-AF1A-715275AEB28F}" type="slidenum">
              <a:rPr lang="ar-SA" altLang="en-US" smtClean="0"/>
              <a:pPr>
                <a:spcBef>
                  <a:spcPct val="0"/>
                </a:spcBef>
              </a:pPr>
              <a:t>28</a:t>
            </a:fld>
            <a:endParaRPr lang="en-US" altLang="en-US" smtClean="0"/>
          </a:p>
        </p:txBody>
      </p:sp>
      <p:sp>
        <p:nvSpPr>
          <p:cNvPr id="152579" name="Rectangle 2"/>
          <p:cNvSpPr>
            <a:spLocks noGrp="1" noRot="1" noChangeAspect="1" noChangeArrowheads="1" noTextEdit="1"/>
          </p:cNvSpPr>
          <p:nvPr>
            <p:ph type="sldImg"/>
          </p:nvPr>
        </p:nvSpPr>
        <p:spPr>
          <a:ln/>
        </p:spPr>
      </p:sp>
      <p:sp>
        <p:nvSpPr>
          <p:cNvPr id="152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CEB0B634-9909-4AAE-9F45-F6C18025E59B}" type="slidenum">
              <a:rPr lang="ar-SA" altLang="en-US" smtClean="0"/>
              <a:pPr>
                <a:spcBef>
                  <a:spcPct val="0"/>
                </a:spcBef>
              </a:pPr>
              <a:t>29</a:t>
            </a:fld>
            <a:endParaRPr lang="en-US" altLang="en-US" smtClean="0"/>
          </a:p>
        </p:txBody>
      </p:sp>
      <p:sp>
        <p:nvSpPr>
          <p:cNvPr id="153603" name="Rectangle 2"/>
          <p:cNvSpPr>
            <a:spLocks noGrp="1" noRot="1" noChangeAspect="1" noChangeArrowheads="1" noTextEdit="1"/>
          </p:cNvSpPr>
          <p:nvPr>
            <p:ph type="sldImg"/>
          </p:nvPr>
        </p:nvSpPr>
        <p:spPr>
          <a:ln/>
        </p:spPr>
      </p:sp>
      <p:sp>
        <p:nvSpPr>
          <p:cNvPr id="153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9D81A33E-7AD3-417A-BFE2-356F71D57A46}" type="slidenum">
              <a:rPr lang="ar-SA" altLang="en-US" smtClean="0"/>
              <a:pPr>
                <a:spcBef>
                  <a:spcPct val="0"/>
                </a:spcBef>
              </a:pPr>
              <a:t>33</a:t>
            </a:fld>
            <a:endParaRPr lang="en-US" altLang="en-US" smtClean="0"/>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68550B3-693D-4F4C-A592-7A3414E37B39}" type="slidenum">
              <a:rPr lang="ar-SA" altLang="en-US" smtClean="0"/>
              <a:pPr>
                <a:spcBef>
                  <a:spcPct val="0"/>
                </a:spcBef>
              </a:pPr>
              <a:t>55</a:t>
            </a:fld>
            <a:endParaRPr lang="en-US" altLang="en-US" smtClean="0"/>
          </a:p>
        </p:txBody>
      </p:sp>
      <p:sp>
        <p:nvSpPr>
          <p:cNvPr id="155651" name="Rectangle 7"/>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fld id="{E29538B2-3CDA-4E8E-9E00-1FC2F71548D6}" type="slidenum">
              <a:rPr lang="en-US" altLang="en-US"/>
              <a:pPr algn="r">
                <a:spcBef>
                  <a:spcPct val="0"/>
                </a:spcBef>
              </a:pPr>
              <a:t>55</a:t>
            </a:fld>
            <a:endParaRPr lang="en-US" altLang="en-US"/>
          </a:p>
        </p:txBody>
      </p:sp>
      <p:sp>
        <p:nvSpPr>
          <p:cNvPr id="155652"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sz="6000"/>
          </a:p>
        </p:txBody>
      </p:sp>
      <p:sp>
        <p:nvSpPr>
          <p:cNvPr id="155653"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r>
              <a:rPr lang="en-US" altLang="en-US" sz="1000" i="1"/>
              <a:t>25</a:t>
            </a:r>
          </a:p>
        </p:txBody>
      </p:sp>
      <p:sp>
        <p:nvSpPr>
          <p:cNvPr id="155654"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sz="6000"/>
          </a:p>
        </p:txBody>
      </p:sp>
      <p:sp>
        <p:nvSpPr>
          <p:cNvPr id="155655"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sz="6000"/>
          </a:p>
        </p:txBody>
      </p:sp>
      <p:sp>
        <p:nvSpPr>
          <p:cNvPr id="155656" name="Rectangle 6"/>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altLang="en-US" dirty="0" smtClean="0"/>
          </a:p>
        </p:txBody>
      </p:sp>
      <p:sp>
        <p:nvSpPr>
          <p:cNvPr id="155657" name="Rectangle 7"/>
          <p:cNvSpPr>
            <a:spLocks noGrp="1" noRot="1" noChangeAspect="1" noChangeArrowheads="1" noTextEdit="1"/>
          </p:cNvSpPr>
          <p:nvPr>
            <p:ph type="sldImg"/>
          </p:nvPr>
        </p:nvSpPr>
        <p:spPr>
          <a:ln w="12700">
            <a:solidFill>
              <a:schemeClr val="tx1"/>
            </a:solidFill>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4E3AD1A4-A5EA-4594-BC8A-148042295F4E}" type="slidenum">
              <a:rPr lang="en-US" altLang="en-US" smtClean="0"/>
              <a:pPr>
                <a:spcBef>
                  <a:spcPct val="0"/>
                </a:spcBef>
              </a:pPr>
              <a:t>56</a:t>
            </a:fld>
            <a:endParaRPr lang="en-US" altLang="en-US" smtClean="0"/>
          </a:p>
        </p:txBody>
      </p:sp>
      <p:sp>
        <p:nvSpPr>
          <p:cNvPr id="156675" name="Rectangle 2"/>
          <p:cNvSpPr>
            <a:spLocks noGrp="1" noRot="1" noChangeAspect="1" noChangeArrowheads="1" noTextEdit="1"/>
          </p:cNvSpPr>
          <p:nvPr>
            <p:ph type="sldImg"/>
          </p:nvPr>
        </p:nvSpPr>
        <p:spPr>
          <a:ln/>
        </p:spPr>
      </p:sp>
      <p:sp>
        <p:nvSpPr>
          <p:cNvPr id="156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0DE0E1D5-A716-4333-93B3-004CBDB6B8E5}" type="slidenum">
              <a:rPr lang="en-US" altLang="en-US" smtClean="0"/>
              <a:pPr>
                <a:spcBef>
                  <a:spcPct val="0"/>
                </a:spcBef>
              </a:pPr>
              <a:t>57</a:t>
            </a:fld>
            <a:endParaRPr lang="en-US" altLang="en-US" smtClean="0"/>
          </a:p>
        </p:txBody>
      </p:sp>
      <p:sp>
        <p:nvSpPr>
          <p:cNvPr id="157699" name="Rectangle 2"/>
          <p:cNvSpPr>
            <a:spLocks noGrp="1" noRot="1" noChangeAspect="1" noChangeArrowheads="1" noTextEdit="1"/>
          </p:cNvSpPr>
          <p:nvPr>
            <p:ph type="sldImg"/>
          </p:nvPr>
        </p:nvSpPr>
        <p:spPr>
          <a:ln/>
        </p:spPr>
      </p:sp>
      <p:sp>
        <p:nvSpPr>
          <p:cNvPr id="157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FE733D5E-CB52-4CA1-9DD1-E7ACBAC27894}" type="slidenum">
              <a:rPr lang="ar-SA" altLang="en-US" smtClean="0">
                <a:solidFill>
                  <a:srgbClr val="000000"/>
                </a:solidFill>
              </a:rPr>
              <a:pPr>
                <a:spcBef>
                  <a:spcPct val="0"/>
                </a:spcBef>
              </a:pPr>
              <a:t>60</a:t>
            </a:fld>
            <a:endParaRPr lang="en-US" altLang="en-US" smtClean="0">
              <a:solidFill>
                <a:srgbClr val="000000"/>
              </a:solidFill>
            </a:endParaRPr>
          </a:p>
        </p:txBody>
      </p:sp>
      <p:sp>
        <p:nvSpPr>
          <p:cNvPr id="159747" name="Rectangle 2"/>
          <p:cNvSpPr>
            <a:spLocks noGrp="1" noRot="1" noChangeAspect="1" noChangeArrowheads="1" noTextEdit="1"/>
          </p:cNvSpPr>
          <p:nvPr>
            <p:ph type="sldImg"/>
          </p:nvPr>
        </p:nvSpPr>
        <p:spPr>
          <a:ln/>
        </p:spPr>
      </p:sp>
      <p:sp>
        <p:nvSpPr>
          <p:cNvPr id="159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ABC9DB25-05FA-4CA7-8F55-4E4038ABC43E}" type="slidenum">
              <a:rPr lang="ar-SA" altLang="en-US" smtClean="0">
                <a:solidFill>
                  <a:srgbClr val="000000"/>
                </a:solidFill>
              </a:rPr>
              <a:pPr>
                <a:spcBef>
                  <a:spcPct val="0"/>
                </a:spcBef>
              </a:pPr>
              <a:t>61</a:t>
            </a:fld>
            <a:endParaRPr lang="en-US" altLang="en-US" smtClean="0">
              <a:solidFill>
                <a:srgbClr val="000000"/>
              </a:solidFill>
            </a:endParaRPr>
          </a:p>
        </p:txBody>
      </p:sp>
      <p:sp>
        <p:nvSpPr>
          <p:cNvPr id="158723" name="Rectangle 2"/>
          <p:cNvSpPr>
            <a:spLocks noGrp="1" noRot="1" noChangeAspect="1" noChangeArrowheads="1" noTextEdit="1"/>
          </p:cNvSpPr>
          <p:nvPr>
            <p:ph type="sldImg"/>
          </p:nvPr>
        </p:nvSpPr>
        <p:spPr>
          <a:ln/>
        </p:spPr>
      </p:sp>
      <p:sp>
        <p:nvSpPr>
          <p:cNvPr id="158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4C6405D-54A7-461D-A006-AD005E8AC991}" type="slidenum">
              <a:rPr lang="ar-SA" smtClean="0"/>
              <a:pPr>
                <a:defRPr/>
              </a:pPr>
              <a:t>62</a:t>
            </a:fld>
            <a:endParaRPr lang="en-US"/>
          </a:p>
        </p:txBody>
      </p:sp>
    </p:spTree>
    <p:extLst>
      <p:ext uri="{BB962C8B-B14F-4D97-AF65-F5344CB8AC3E}">
        <p14:creationId xmlns:p14="http://schemas.microsoft.com/office/powerpoint/2010/main" val="24055815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C9284AA2-C863-4B82-9759-884977E1D238}" type="slidenum">
              <a:rPr lang="ar-SA" altLang="en-US" smtClean="0"/>
              <a:pPr>
                <a:spcBef>
                  <a:spcPct val="0"/>
                </a:spcBef>
              </a:pPr>
              <a:t>65</a:t>
            </a:fld>
            <a:endParaRPr lang="en-US" altLang="en-US" smtClean="0"/>
          </a:p>
        </p:txBody>
      </p:sp>
      <p:sp>
        <p:nvSpPr>
          <p:cNvPr id="160771" name="Rectangle 2"/>
          <p:cNvSpPr>
            <a:spLocks noGrp="1" noRot="1" noChangeAspect="1" noChangeArrowheads="1" noTextEdit="1"/>
          </p:cNvSpPr>
          <p:nvPr>
            <p:ph type="sldImg"/>
          </p:nvPr>
        </p:nvSpPr>
        <p:spPr>
          <a:ln/>
        </p:spPr>
      </p:sp>
      <p:sp>
        <p:nvSpPr>
          <p:cNvPr id="160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a:ln/>
        </p:spPr>
      </p:sp>
      <p:sp>
        <p:nvSpPr>
          <p:cNvPr id="161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61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05175B8-7A79-48DD-AEDA-C73651E22783}" type="slidenum">
              <a:rPr lang="ar-SA" altLang="en-US" smtClean="0"/>
              <a:pPr>
                <a:spcBef>
                  <a:spcPct val="0"/>
                </a:spcBef>
              </a:pPr>
              <a:t>73</a:t>
            </a:fld>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1F886B5F-F939-4811-870A-FB58F1152F3E}" type="slidenum">
              <a:rPr lang="en-US" altLang="en-US" smtClean="0"/>
              <a:pPr>
                <a:spcBef>
                  <a:spcPct val="0"/>
                </a:spcBef>
              </a:pPr>
              <a:t>77</a:t>
            </a:fld>
            <a:endParaRPr lang="en-US" altLang="en-US" smtClean="0"/>
          </a:p>
        </p:txBody>
      </p:sp>
      <p:sp>
        <p:nvSpPr>
          <p:cNvPr id="162819"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endParaRPr lang="en-US" altLang="en-US" sz="6000"/>
          </a:p>
        </p:txBody>
      </p:sp>
      <p:sp>
        <p:nvSpPr>
          <p:cNvPr id="162820"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eaLnBrk="1" hangingPunct="1">
              <a:spcBef>
                <a:spcPct val="0"/>
              </a:spcBef>
            </a:pPr>
            <a:r>
              <a:rPr lang="en-US" altLang="en-US" sz="1000" i="1"/>
              <a:t>21</a:t>
            </a:r>
          </a:p>
        </p:txBody>
      </p:sp>
      <p:sp>
        <p:nvSpPr>
          <p:cNvPr id="162821"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endParaRPr lang="en-US" altLang="en-US" sz="6000"/>
          </a:p>
        </p:txBody>
      </p:sp>
      <p:sp>
        <p:nvSpPr>
          <p:cNvPr id="162822"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eaLnBrk="1" hangingPunct="1">
              <a:spcBef>
                <a:spcPct val="0"/>
              </a:spcBef>
            </a:pPr>
            <a:endParaRPr lang="en-US" altLang="en-US" sz="6000"/>
          </a:p>
        </p:txBody>
      </p:sp>
      <p:sp>
        <p:nvSpPr>
          <p:cNvPr id="162823" name="Rectangle 6"/>
          <p:cNvSpPr>
            <a:spLocks noGrp="1" noRot="1" noChangeAspect="1" noChangeArrowheads="1" noTextEdit="1"/>
          </p:cNvSpPr>
          <p:nvPr>
            <p:ph type="sldImg"/>
          </p:nvPr>
        </p:nvSpPr>
        <p:spPr>
          <a:xfrm>
            <a:off x="1152525" y="692150"/>
            <a:ext cx="4554538" cy="3416300"/>
          </a:xfrm>
          <a:ln w="12700">
            <a:solidFill>
              <a:schemeClr val="tx1"/>
            </a:solidFill>
          </a:ln>
        </p:spPr>
      </p:sp>
      <p:sp>
        <p:nvSpPr>
          <p:cNvPr id="162824" name="Rectangle 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F2D9D407-E327-4BC1-9D4A-F5FBD399701E}" type="slidenum">
              <a:rPr lang="en-US" altLang="en-US" smtClean="0"/>
              <a:pPr>
                <a:spcBef>
                  <a:spcPct val="0"/>
                </a:spcBef>
              </a:pPr>
              <a:t>78</a:t>
            </a:fld>
            <a:endParaRPr lang="en-US" altLang="en-US" smtClean="0"/>
          </a:p>
        </p:txBody>
      </p:sp>
      <p:sp>
        <p:nvSpPr>
          <p:cNvPr id="163843"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3844"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r>
              <a:rPr lang="en-US" altLang="en-US" sz="1000" i="1"/>
              <a:t>21</a:t>
            </a:r>
          </a:p>
        </p:txBody>
      </p:sp>
      <p:sp>
        <p:nvSpPr>
          <p:cNvPr id="163845"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3846"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3847" name="Rectangle 6"/>
          <p:cNvSpPr>
            <a:spLocks noGrp="1" noRot="1" noChangeAspect="1" noChangeArrowheads="1" noTextEdit="1"/>
          </p:cNvSpPr>
          <p:nvPr>
            <p:ph type="sldImg"/>
          </p:nvPr>
        </p:nvSpPr>
        <p:spPr>
          <a:xfrm>
            <a:off x="1152525" y="692150"/>
            <a:ext cx="4554538" cy="3416300"/>
          </a:xfrm>
          <a:ln w="12700">
            <a:solidFill>
              <a:schemeClr val="tx1"/>
            </a:solidFill>
          </a:ln>
        </p:spPr>
      </p:sp>
      <p:sp>
        <p:nvSpPr>
          <p:cNvPr id="163848" name="Rectangle 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77D10985-5EC4-4B1F-99E0-537D63C79149}" type="slidenum">
              <a:rPr lang="en-US" altLang="en-US" smtClean="0"/>
              <a:pPr>
                <a:spcBef>
                  <a:spcPct val="0"/>
                </a:spcBef>
              </a:pPr>
              <a:t>79</a:t>
            </a:fld>
            <a:endParaRPr lang="en-US" altLang="en-US" smtClean="0"/>
          </a:p>
        </p:txBody>
      </p:sp>
      <p:sp>
        <p:nvSpPr>
          <p:cNvPr id="164867"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4868"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r>
              <a:rPr lang="en-US" altLang="en-US" sz="1000" i="1"/>
              <a:t>21</a:t>
            </a:r>
          </a:p>
        </p:txBody>
      </p:sp>
      <p:sp>
        <p:nvSpPr>
          <p:cNvPr id="164869"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4870"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4871" name="Rectangle 6"/>
          <p:cNvSpPr>
            <a:spLocks noGrp="1" noRot="1" noChangeAspect="1" noChangeArrowheads="1" noTextEdit="1"/>
          </p:cNvSpPr>
          <p:nvPr>
            <p:ph type="sldImg"/>
          </p:nvPr>
        </p:nvSpPr>
        <p:spPr>
          <a:xfrm>
            <a:off x="1152525" y="692150"/>
            <a:ext cx="4554538" cy="3416300"/>
          </a:xfrm>
          <a:ln w="12700">
            <a:solidFill>
              <a:schemeClr val="tx1"/>
            </a:solidFill>
          </a:ln>
        </p:spPr>
      </p:sp>
      <p:sp>
        <p:nvSpPr>
          <p:cNvPr id="164872" name="Rectangle 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E79C4CD3-3ECB-4DD1-9028-708046B904C0}" type="slidenum">
              <a:rPr lang="en-US" altLang="en-US" smtClean="0"/>
              <a:pPr>
                <a:spcBef>
                  <a:spcPct val="0"/>
                </a:spcBef>
              </a:pPr>
              <a:t>80</a:t>
            </a:fld>
            <a:endParaRPr lang="en-US" altLang="en-US" smtClean="0"/>
          </a:p>
        </p:txBody>
      </p:sp>
      <p:sp>
        <p:nvSpPr>
          <p:cNvPr id="165891"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5892"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r>
              <a:rPr lang="en-US" altLang="en-US" sz="1000" i="1"/>
              <a:t>21</a:t>
            </a:r>
          </a:p>
        </p:txBody>
      </p:sp>
      <p:sp>
        <p:nvSpPr>
          <p:cNvPr id="165893"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5894"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5895" name="Rectangle 6"/>
          <p:cNvSpPr>
            <a:spLocks noGrp="1" noRot="1" noChangeAspect="1" noChangeArrowheads="1" noTextEdit="1"/>
          </p:cNvSpPr>
          <p:nvPr>
            <p:ph type="sldImg"/>
          </p:nvPr>
        </p:nvSpPr>
        <p:spPr>
          <a:xfrm>
            <a:off x="1152525" y="692150"/>
            <a:ext cx="4554538" cy="3416300"/>
          </a:xfrm>
          <a:ln w="12700">
            <a:solidFill>
              <a:schemeClr val="tx1"/>
            </a:solidFill>
          </a:ln>
        </p:spPr>
      </p:sp>
      <p:sp>
        <p:nvSpPr>
          <p:cNvPr id="165896" name="Rectangle 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B2A23E2F-EBC8-4B95-B406-156556E6C11F}" type="slidenum">
              <a:rPr lang="en-US" altLang="en-US" smtClean="0"/>
              <a:pPr>
                <a:spcBef>
                  <a:spcPct val="0"/>
                </a:spcBef>
              </a:pPr>
              <a:t>81</a:t>
            </a:fld>
            <a:endParaRPr lang="en-US" altLang="en-US" smtClean="0"/>
          </a:p>
        </p:txBody>
      </p:sp>
      <p:sp>
        <p:nvSpPr>
          <p:cNvPr id="166915"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6916"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r>
              <a:rPr lang="en-US" altLang="en-US" sz="1000" i="1"/>
              <a:t>21</a:t>
            </a:r>
          </a:p>
        </p:txBody>
      </p:sp>
      <p:sp>
        <p:nvSpPr>
          <p:cNvPr id="166917"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6918"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6919" name="Rectangle 6"/>
          <p:cNvSpPr>
            <a:spLocks noGrp="1" noRot="1" noChangeAspect="1" noChangeArrowheads="1" noTextEdit="1"/>
          </p:cNvSpPr>
          <p:nvPr>
            <p:ph type="sldImg"/>
          </p:nvPr>
        </p:nvSpPr>
        <p:spPr>
          <a:xfrm>
            <a:off x="1152525" y="692150"/>
            <a:ext cx="4554538" cy="3416300"/>
          </a:xfrm>
          <a:ln w="12700">
            <a:solidFill>
              <a:schemeClr val="tx1"/>
            </a:solidFill>
          </a:ln>
        </p:spPr>
      </p:sp>
      <p:sp>
        <p:nvSpPr>
          <p:cNvPr id="166920" name="Rectangle 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4A92AACD-1947-48E7-8B3F-3E428FAC2DDE}" type="slidenum">
              <a:rPr lang="en-US" altLang="en-US" smtClean="0"/>
              <a:pPr>
                <a:spcBef>
                  <a:spcPct val="0"/>
                </a:spcBef>
              </a:pPr>
              <a:t>82</a:t>
            </a:fld>
            <a:endParaRPr lang="en-US" altLang="en-US" smtClean="0"/>
          </a:p>
        </p:txBody>
      </p:sp>
      <p:sp>
        <p:nvSpPr>
          <p:cNvPr id="167939" name="Rectangle 2"/>
          <p:cNvSpPr>
            <a:spLocks noChangeArrowheads="1"/>
          </p:cNvSpPr>
          <p:nvPr/>
        </p:nvSpPr>
        <p:spPr bwMode="auto">
          <a:xfrm>
            <a:off x="388620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7940" name="Rectangle 3"/>
          <p:cNvSpPr>
            <a:spLocks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9050" tIns="0" rIns="19050" bIns="0"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r>
              <a:rPr lang="en-US" altLang="en-US" sz="1000" i="1"/>
              <a:t>21</a:t>
            </a:r>
          </a:p>
        </p:txBody>
      </p:sp>
      <p:sp>
        <p:nvSpPr>
          <p:cNvPr id="167941" name="Rectangle 4"/>
          <p:cNvSpPr>
            <a:spLocks noChangeArrowheads="1"/>
          </p:cNvSpPr>
          <p:nvPr/>
        </p:nvSpPr>
        <p:spPr bwMode="auto">
          <a:xfrm>
            <a:off x="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7942" name="Rectangle 5"/>
          <p:cNvSpPr>
            <a:spLocks noChangeArrowheads="1"/>
          </p:cNvSpPr>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endParaRPr lang="en-US" altLang="en-US"/>
          </a:p>
        </p:txBody>
      </p:sp>
      <p:sp>
        <p:nvSpPr>
          <p:cNvPr id="167943" name="Rectangle 6"/>
          <p:cNvSpPr>
            <a:spLocks noGrp="1" noRot="1" noChangeAspect="1" noChangeArrowheads="1" noTextEdit="1"/>
          </p:cNvSpPr>
          <p:nvPr>
            <p:ph type="sldImg"/>
          </p:nvPr>
        </p:nvSpPr>
        <p:spPr>
          <a:xfrm>
            <a:off x="1152525" y="692150"/>
            <a:ext cx="4554538" cy="3416300"/>
          </a:xfrm>
          <a:ln w="12700">
            <a:solidFill>
              <a:schemeClr val="tx1"/>
            </a:solidFill>
          </a:ln>
        </p:spPr>
      </p:sp>
      <p:sp>
        <p:nvSpPr>
          <p:cNvPr id="167944" name="Rectangle 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lstStyle/>
          <a:p>
            <a:endParaRPr lang="en-U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272EBBD2-5046-43EF-A776-9923250DEB11}" type="slidenum">
              <a:rPr lang="ar-SA" altLang="en-US" smtClean="0"/>
              <a:pPr>
                <a:spcBef>
                  <a:spcPct val="0"/>
                </a:spcBef>
              </a:pPr>
              <a:t>87</a:t>
            </a:fld>
            <a:endParaRPr lang="en-US" altLang="en-US" smtClean="0"/>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4C6405D-54A7-461D-A006-AD005E8AC991}" type="slidenum">
              <a:rPr lang="ar-SA" smtClean="0"/>
              <a:pPr>
                <a:defRPr/>
              </a:pPr>
              <a:t>88</a:t>
            </a:fld>
            <a:endParaRPr lang="en-US"/>
          </a:p>
        </p:txBody>
      </p:sp>
    </p:spTree>
    <p:extLst>
      <p:ext uri="{BB962C8B-B14F-4D97-AF65-F5344CB8AC3E}">
        <p14:creationId xmlns:p14="http://schemas.microsoft.com/office/powerpoint/2010/main" val="1291349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4C6405D-54A7-461D-A006-AD005E8AC991}" type="slidenum">
              <a:rPr lang="ar-SA" smtClean="0"/>
              <a:pPr>
                <a:defRPr/>
              </a:pPr>
              <a:t>93</a:t>
            </a:fld>
            <a:endParaRPr lang="en-US"/>
          </a:p>
        </p:txBody>
      </p:sp>
    </p:spTree>
    <p:extLst>
      <p:ext uri="{BB962C8B-B14F-4D97-AF65-F5344CB8AC3E}">
        <p14:creationId xmlns:p14="http://schemas.microsoft.com/office/powerpoint/2010/main" val="36591921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7F09E78-6C3C-4E90-9191-138CE1763E91}" type="slidenum">
              <a:rPr kumimoji="0" 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sz="12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35293473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Slide Image Placeholder 1"/>
          <p:cNvSpPr>
            <a:spLocks noGrp="1" noRot="1" noChangeAspect="1" noTextEdit="1"/>
          </p:cNvSpPr>
          <p:nvPr>
            <p:ph type="sldImg"/>
          </p:nvPr>
        </p:nvSpPr>
        <p:spPr>
          <a:ln/>
        </p:spPr>
      </p:sp>
      <p:sp>
        <p:nvSpPr>
          <p:cNvPr id="409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409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03768F9-12E8-42F5-90AF-5B1B9891B4AD}" type="slidenum">
              <a:rPr lang="en-US" altLang="en-US" smtClean="0">
                <a:solidFill>
                  <a:prstClr val="black"/>
                </a:solidFill>
              </a:rPr>
              <a:pPr>
                <a:spcBef>
                  <a:spcPct val="0"/>
                </a:spcBef>
              </a:pPr>
              <a:t>104</a:t>
            </a:fld>
            <a:endParaRPr lang="en-US" altLang="en-US" smtClean="0">
              <a:solidFill>
                <a:prstClr val="black"/>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7F09E78-6C3C-4E90-9191-138CE1763E91}"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41708693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7F09E78-6C3C-4E90-9191-138CE1763E91}" type="slidenum">
              <a:rPr kumimoji="0" 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sz="12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20653442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7F09E78-6C3C-4E90-9191-138CE1763E91}"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8225241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93D176C-D7EF-4701-A605-2013CAE9BE4A}" type="slidenum">
              <a:rPr kumimoji="0" lang="ar-SA" sz="1200" b="0"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112</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40763905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7F09E78-6C3C-4E90-9191-138CE1763E91}"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113</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14384189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194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Times New Roman" pitchFamily="18" charset="0"/>
              </a:defRPr>
            </a:lvl1pPr>
            <a:lvl2pPr marL="728623" indent="-279385">
              <a:defRPr sz="2400" b="1">
                <a:solidFill>
                  <a:schemeClr val="tx1"/>
                </a:solidFill>
                <a:latin typeface="Times New Roman" pitchFamily="18" charset="0"/>
              </a:defRPr>
            </a:lvl2pPr>
            <a:lvl3pPr marL="1120713" indent="-223826">
              <a:defRPr sz="2400" b="1">
                <a:solidFill>
                  <a:schemeClr val="tx1"/>
                </a:solidFill>
                <a:latin typeface="Times New Roman" pitchFamily="18" charset="0"/>
              </a:defRPr>
            </a:lvl3pPr>
            <a:lvl4pPr marL="1569951" indent="-223826">
              <a:defRPr sz="2400" b="1">
                <a:solidFill>
                  <a:schemeClr val="tx1"/>
                </a:solidFill>
                <a:latin typeface="Times New Roman" pitchFamily="18" charset="0"/>
              </a:defRPr>
            </a:lvl4pPr>
            <a:lvl5pPr marL="2017602" indent="-223826">
              <a:defRPr sz="2400" b="1">
                <a:solidFill>
                  <a:schemeClr val="tx1"/>
                </a:solidFill>
                <a:latin typeface="Times New Roman" pitchFamily="18" charset="0"/>
              </a:defRPr>
            </a:lvl5pPr>
            <a:lvl6pPr marL="2474776" indent="-223826" eaLnBrk="0" fontAlgn="base" hangingPunct="0">
              <a:spcBef>
                <a:spcPct val="0"/>
              </a:spcBef>
              <a:spcAft>
                <a:spcPct val="0"/>
              </a:spcAft>
              <a:defRPr sz="2400" b="1">
                <a:solidFill>
                  <a:schemeClr val="tx1"/>
                </a:solidFill>
                <a:latin typeface="Times New Roman" pitchFamily="18" charset="0"/>
              </a:defRPr>
            </a:lvl6pPr>
            <a:lvl7pPr marL="2931951" indent="-223826" eaLnBrk="0" fontAlgn="base" hangingPunct="0">
              <a:spcBef>
                <a:spcPct val="0"/>
              </a:spcBef>
              <a:spcAft>
                <a:spcPct val="0"/>
              </a:spcAft>
              <a:defRPr sz="2400" b="1">
                <a:solidFill>
                  <a:schemeClr val="tx1"/>
                </a:solidFill>
                <a:latin typeface="Times New Roman" pitchFamily="18" charset="0"/>
              </a:defRPr>
            </a:lvl7pPr>
            <a:lvl8pPr marL="3389126" indent="-223826" eaLnBrk="0" fontAlgn="base" hangingPunct="0">
              <a:spcBef>
                <a:spcPct val="0"/>
              </a:spcBef>
              <a:spcAft>
                <a:spcPct val="0"/>
              </a:spcAft>
              <a:defRPr sz="2400" b="1">
                <a:solidFill>
                  <a:schemeClr val="tx1"/>
                </a:solidFill>
                <a:latin typeface="Times New Roman" pitchFamily="18" charset="0"/>
              </a:defRPr>
            </a:lvl8pPr>
            <a:lvl9pPr marL="3846301" indent="-223826" eaLnBrk="0" fontAlgn="base" hangingPunct="0">
              <a:spcBef>
                <a:spcPct val="0"/>
              </a:spcBef>
              <a:spcAft>
                <a:spcPct val="0"/>
              </a:spcAft>
              <a:defRPr sz="2400" b="1">
                <a:solidFill>
                  <a:schemeClr val="tx1"/>
                </a:solidFill>
                <a:latin typeface="Times New Roman" pitchFamily="18" charset="0"/>
              </a:defRPr>
            </a:lvl9pPr>
          </a:lstStyle>
          <a:p>
            <a:fld id="{38A28A15-AB83-415B-B236-CB8A2A8A4D7B}" type="slidenum">
              <a:rPr lang="ar-SA" altLang="en-US" sz="1200" b="0">
                <a:solidFill>
                  <a:srgbClr val="000000"/>
                </a:solidFill>
              </a:rPr>
              <a:pPr/>
              <a:t>118</a:t>
            </a:fld>
            <a:endParaRPr lang="en-US" altLang="en-US" sz="1200" b="0">
              <a:solidFill>
                <a:srgbClr val="000000"/>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Slide Image Placeholder 1"/>
          <p:cNvSpPr>
            <a:spLocks noGrp="1" noRot="1" noChangeAspect="1" noTextEdit="1"/>
          </p:cNvSpPr>
          <p:nvPr>
            <p:ph type="sldImg"/>
          </p:nvPr>
        </p:nvSpPr>
        <p:spPr>
          <a:ln/>
        </p:spPr>
      </p:sp>
      <p:sp>
        <p:nvSpPr>
          <p:cNvPr id="407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407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115557D9-3A93-4BC8-A3D1-C73BF85162B4}" type="slidenum">
              <a:rPr kumimoji="0" lang="ar-SA" altLang="en-US" sz="1200" b="0" i="0" u="none" strike="noStrike" kern="1200" cap="none" spc="0" normalizeH="0" baseline="0" noProof="0" smtClean="0">
                <a:ln>
                  <a:noFill/>
                </a:ln>
                <a:solidFill>
                  <a:prstClr val="black"/>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120</a:t>
            </a:fld>
            <a:endParaRPr kumimoji="0" lang="en-US" altLang="en-US" sz="12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22840720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57066" indent="-291179" eaLnBrk="0" hangingPunct="0">
              <a:spcBef>
                <a:spcPct val="30000"/>
              </a:spcBef>
              <a:defRPr sz="1200">
                <a:solidFill>
                  <a:schemeClr val="tx1"/>
                </a:solidFill>
                <a:latin typeface="Times New Roman" pitchFamily="18" charset="0"/>
              </a:defRPr>
            </a:lvl2pPr>
            <a:lvl3pPr marL="1164717" indent="-232943" eaLnBrk="0" hangingPunct="0">
              <a:spcBef>
                <a:spcPct val="30000"/>
              </a:spcBef>
              <a:defRPr sz="1200">
                <a:solidFill>
                  <a:schemeClr val="tx1"/>
                </a:solidFill>
                <a:latin typeface="Times New Roman" pitchFamily="18" charset="0"/>
              </a:defRPr>
            </a:lvl3pPr>
            <a:lvl4pPr marL="1630604" indent="-232943" eaLnBrk="0" hangingPunct="0">
              <a:spcBef>
                <a:spcPct val="30000"/>
              </a:spcBef>
              <a:defRPr sz="1200">
                <a:solidFill>
                  <a:schemeClr val="tx1"/>
                </a:solidFill>
                <a:latin typeface="Times New Roman" pitchFamily="18" charset="0"/>
              </a:defRPr>
            </a:lvl4pPr>
            <a:lvl5pPr marL="2096491" indent="-232943" eaLnBrk="0" hangingPunct="0">
              <a:spcBef>
                <a:spcPct val="30000"/>
              </a:spcBef>
              <a:defRPr sz="1200">
                <a:solidFill>
                  <a:schemeClr val="tx1"/>
                </a:solidFill>
                <a:latin typeface="Times New Roman" pitchFamily="18" charset="0"/>
              </a:defRPr>
            </a:lvl5pPr>
            <a:lvl6pPr marL="2562377" indent="-232943" eaLnBrk="0" fontAlgn="base" hangingPunct="0">
              <a:spcBef>
                <a:spcPct val="30000"/>
              </a:spcBef>
              <a:spcAft>
                <a:spcPct val="0"/>
              </a:spcAft>
              <a:defRPr sz="1200">
                <a:solidFill>
                  <a:schemeClr val="tx1"/>
                </a:solidFill>
                <a:latin typeface="Times New Roman" pitchFamily="18" charset="0"/>
              </a:defRPr>
            </a:lvl6pPr>
            <a:lvl7pPr marL="3028264" indent="-232943" eaLnBrk="0" fontAlgn="base" hangingPunct="0">
              <a:spcBef>
                <a:spcPct val="30000"/>
              </a:spcBef>
              <a:spcAft>
                <a:spcPct val="0"/>
              </a:spcAft>
              <a:defRPr sz="1200">
                <a:solidFill>
                  <a:schemeClr val="tx1"/>
                </a:solidFill>
                <a:latin typeface="Times New Roman" pitchFamily="18" charset="0"/>
              </a:defRPr>
            </a:lvl7pPr>
            <a:lvl8pPr marL="3494151" indent="-232943" eaLnBrk="0" fontAlgn="base" hangingPunct="0">
              <a:spcBef>
                <a:spcPct val="30000"/>
              </a:spcBef>
              <a:spcAft>
                <a:spcPct val="0"/>
              </a:spcAft>
              <a:defRPr sz="1200">
                <a:solidFill>
                  <a:schemeClr val="tx1"/>
                </a:solidFill>
                <a:latin typeface="Times New Roman" pitchFamily="18" charset="0"/>
              </a:defRPr>
            </a:lvl8pPr>
            <a:lvl9pPr marL="3960038" indent="-232943" eaLnBrk="0" fontAlgn="base" hangingPunct="0">
              <a:spcBef>
                <a:spcPct val="30000"/>
              </a:spcBef>
              <a:spcAft>
                <a:spcPct val="0"/>
              </a:spcAft>
              <a:defRPr sz="1200">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924689B0-19D8-44DD-A762-04A8FAA3A93D}" type="slidenum">
              <a:rPr kumimoji="0" lang="ar-SA" altLang="en-US" sz="1200" b="0" i="0" u="none" strike="noStrike" kern="1200" cap="none" spc="0" normalizeH="0" baseline="0" noProof="0" smtClean="0">
                <a:ln>
                  <a:noFill/>
                </a:ln>
                <a:solidFill>
                  <a:prstClr val="black"/>
                </a:solidFill>
                <a:effectLst/>
                <a:uLnTx/>
                <a:uFillTx/>
                <a:latin typeface="Times New Roman" pitchFamily="18" charset="0"/>
                <a:ea typeface="+mn-ea"/>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121</a:t>
            </a:fld>
            <a:endParaRPr kumimoji="0" lang="en-US" altLang="en-US" sz="12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366595" name="Rectangle 2"/>
          <p:cNvSpPr>
            <a:spLocks noGrp="1" noRot="1" noChangeAspect="1" noChangeArrowheads="1" noTextEdit="1"/>
          </p:cNvSpPr>
          <p:nvPr>
            <p:ph type="sldImg"/>
          </p:nvPr>
        </p:nvSpPr>
        <p:spPr>
          <a:ln/>
        </p:spPr>
      </p:sp>
      <p:sp>
        <p:nvSpPr>
          <p:cNvPr id="3665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5947383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7F09E78-6C3C-4E90-9191-138CE1763E91}" type="slidenum">
              <a:rPr lang="en-US" smtClean="0">
                <a:solidFill>
                  <a:prstClr val="black"/>
                </a:solidFill>
              </a:rPr>
              <a:pPr>
                <a:defRPr/>
              </a:pPr>
              <a:t>122</a:t>
            </a:fld>
            <a:endParaRPr lang="en-US">
              <a:solidFill>
                <a:prstClr val="black"/>
              </a:solidFill>
            </a:endParaRPr>
          </a:p>
        </p:txBody>
      </p:sp>
    </p:spTree>
    <p:extLst>
      <p:ext uri="{BB962C8B-B14F-4D97-AF65-F5344CB8AC3E}">
        <p14:creationId xmlns:p14="http://schemas.microsoft.com/office/powerpoint/2010/main" val="6806261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AA2C7AED-89AF-4F4F-9914-E539C7623359}" type="slidenum">
              <a:rPr kumimoji="0" lang="ar-SA" altLang="en-US" sz="1200" b="0"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123</a:t>
            </a:fld>
            <a:endParaRPr kumimoji="0" lang="en-US" altLang="en-US" sz="1200" b="0"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endParaRPr>
          </a:p>
        </p:txBody>
      </p:sp>
      <p:sp>
        <p:nvSpPr>
          <p:cNvPr id="360451" name="Rectangle 2"/>
          <p:cNvSpPr>
            <a:spLocks noGrp="1" noRot="1" noChangeAspect="1" noChangeArrowheads="1" noTextEdit="1"/>
          </p:cNvSpPr>
          <p:nvPr>
            <p:ph type="sldImg"/>
          </p:nvPr>
        </p:nvSpPr>
        <p:spPr>
          <a:ln/>
        </p:spPr>
      </p:sp>
      <p:sp>
        <p:nvSpPr>
          <p:cNvPr id="3604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028204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4C6405D-54A7-461D-A006-AD005E8AC991}" type="slidenum">
              <a:rPr lang="ar-SA" smtClean="0"/>
              <a:pPr>
                <a:defRPr/>
              </a:pPr>
              <a:t>131</a:t>
            </a:fld>
            <a:endParaRPr lang="en-US"/>
          </a:p>
        </p:txBody>
      </p:sp>
    </p:spTree>
    <p:extLst>
      <p:ext uri="{BB962C8B-B14F-4D97-AF65-F5344CB8AC3E}">
        <p14:creationId xmlns:p14="http://schemas.microsoft.com/office/powerpoint/2010/main" val="29900535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7F09E78-6C3C-4E90-9191-138CE1763E91}"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136</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9651951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7F09E78-6C3C-4E90-9191-138CE1763E91}"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150</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0515763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F13DC89C-28BB-4D28-BA28-DEEB00D98C3A}" type="slidenum">
              <a:rPr lang="ar-SA" altLang="en-US" smtClean="0">
                <a:solidFill>
                  <a:prstClr val="black"/>
                </a:solidFill>
              </a:rPr>
              <a:pPr>
                <a:spcBef>
                  <a:spcPct val="0"/>
                </a:spcBef>
              </a:pPr>
              <a:t>157</a:t>
            </a:fld>
            <a:endParaRPr lang="en-US" altLang="en-US" smtClean="0">
              <a:solidFill>
                <a:prstClr val="black"/>
              </a:solidFill>
            </a:endParaRPr>
          </a:p>
        </p:txBody>
      </p:sp>
      <p:sp>
        <p:nvSpPr>
          <p:cNvPr id="372739" name="Rectangle 2"/>
          <p:cNvSpPr>
            <a:spLocks noGrp="1" noRot="1" noChangeAspect="1" noChangeArrowheads="1" noTextEdit="1"/>
          </p:cNvSpPr>
          <p:nvPr>
            <p:ph type="sldImg"/>
          </p:nvPr>
        </p:nvSpPr>
        <p:spPr>
          <a:ln/>
        </p:spPr>
      </p:sp>
      <p:sp>
        <p:nvSpPr>
          <p:cNvPr id="3727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D4E24F22-078E-46AE-BA0B-E408523BDA37}" type="slidenum">
              <a:rPr lang="ar-SA" altLang="en-US" smtClean="0">
                <a:solidFill>
                  <a:prstClr val="black"/>
                </a:solidFill>
              </a:rPr>
              <a:pPr>
                <a:spcBef>
                  <a:spcPct val="0"/>
                </a:spcBef>
              </a:pPr>
              <a:t>158</a:t>
            </a:fld>
            <a:endParaRPr lang="en-US" altLang="en-US" smtClean="0">
              <a:solidFill>
                <a:prstClr val="black"/>
              </a:solidFill>
            </a:endParaRPr>
          </a:p>
        </p:txBody>
      </p:sp>
      <p:sp>
        <p:nvSpPr>
          <p:cNvPr id="373763" name="Rectangle 2"/>
          <p:cNvSpPr>
            <a:spLocks noGrp="1" noRot="1" noChangeAspect="1" noChangeArrowheads="1" noTextEdit="1"/>
          </p:cNvSpPr>
          <p:nvPr>
            <p:ph type="sldImg"/>
          </p:nvPr>
        </p:nvSpPr>
        <p:spPr>
          <a:ln/>
        </p:spPr>
      </p:sp>
      <p:sp>
        <p:nvSpPr>
          <p:cNvPr id="3737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42909" indent="-285734" eaLnBrk="0" hangingPunct="0">
              <a:spcBef>
                <a:spcPct val="30000"/>
              </a:spcBef>
              <a:defRPr sz="1200">
                <a:solidFill>
                  <a:schemeClr val="tx1"/>
                </a:solidFill>
                <a:latin typeface="Times New Roman" pitchFamily="18" charset="0"/>
              </a:defRPr>
            </a:lvl2pPr>
            <a:lvl3pPr marL="1142937" indent="-228587" eaLnBrk="0" hangingPunct="0">
              <a:spcBef>
                <a:spcPct val="30000"/>
              </a:spcBef>
              <a:defRPr sz="1200">
                <a:solidFill>
                  <a:schemeClr val="tx1"/>
                </a:solidFill>
                <a:latin typeface="Times New Roman" pitchFamily="18" charset="0"/>
              </a:defRPr>
            </a:lvl3pPr>
            <a:lvl4pPr marL="1600112" indent="-228587" eaLnBrk="0" hangingPunct="0">
              <a:spcBef>
                <a:spcPct val="30000"/>
              </a:spcBef>
              <a:defRPr sz="1200">
                <a:solidFill>
                  <a:schemeClr val="tx1"/>
                </a:solidFill>
                <a:latin typeface="Times New Roman" pitchFamily="18" charset="0"/>
              </a:defRPr>
            </a:lvl4pPr>
            <a:lvl5pPr marL="2057287" indent="-228587" eaLnBrk="0" hangingPunct="0">
              <a:spcBef>
                <a:spcPct val="30000"/>
              </a:spcBef>
              <a:defRPr sz="1200">
                <a:solidFill>
                  <a:schemeClr val="tx1"/>
                </a:solidFill>
                <a:latin typeface="Times New Roman" pitchFamily="18" charset="0"/>
              </a:defRPr>
            </a:lvl5pPr>
            <a:lvl6pPr marL="2514461" indent="-228587" eaLnBrk="0" fontAlgn="base" hangingPunct="0">
              <a:spcBef>
                <a:spcPct val="30000"/>
              </a:spcBef>
              <a:spcAft>
                <a:spcPct val="0"/>
              </a:spcAft>
              <a:defRPr sz="1200">
                <a:solidFill>
                  <a:schemeClr val="tx1"/>
                </a:solidFill>
                <a:latin typeface="Times New Roman" pitchFamily="18" charset="0"/>
              </a:defRPr>
            </a:lvl6pPr>
            <a:lvl7pPr marL="2971635" indent="-228587" eaLnBrk="0" fontAlgn="base" hangingPunct="0">
              <a:spcBef>
                <a:spcPct val="30000"/>
              </a:spcBef>
              <a:spcAft>
                <a:spcPct val="0"/>
              </a:spcAft>
              <a:defRPr sz="1200">
                <a:solidFill>
                  <a:schemeClr val="tx1"/>
                </a:solidFill>
                <a:latin typeface="Times New Roman" pitchFamily="18" charset="0"/>
              </a:defRPr>
            </a:lvl7pPr>
            <a:lvl8pPr marL="3428810" indent="-228587" eaLnBrk="0" fontAlgn="base" hangingPunct="0">
              <a:spcBef>
                <a:spcPct val="30000"/>
              </a:spcBef>
              <a:spcAft>
                <a:spcPct val="0"/>
              </a:spcAft>
              <a:defRPr sz="1200">
                <a:solidFill>
                  <a:schemeClr val="tx1"/>
                </a:solidFill>
                <a:latin typeface="Times New Roman" pitchFamily="18" charset="0"/>
              </a:defRPr>
            </a:lvl8pPr>
            <a:lvl9pPr marL="3885985" indent="-228587"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BC172FB7-3BC8-4E5C-86C7-CF5496D06E3B}" type="slidenum">
              <a:rPr lang="ar-SA" altLang="en-US" smtClean="0">
                <a:solidFill>
                  <a:prstClr val="black"/>
                </a:solidFill>
              </a:rPr>
              <a:pPr>
                <a:spcBef>
                  <a:spcPct val="0"/>
                </a:spcBef>
              </a:pPr>
              <a:t>160</a:t>
            </a:fld>
            <a:endParaRPr lang="en-US" altLang="en-US" smtClean="0">
              <a:solidFill>
                <a:prstClr val="black"/>
              </a:solidFill>
            </a:endParaRPr>
          </a:p>
        </p:txBody>
      </p:sp>
      <p:sp>
        <p:nvSpPr>
          <p:cNvPr id="405507" name="Rectangle 2"/>
          <p:cNvSpPr>
            <a:spLocks noGrp="1" noRot="1" noChangeAspect="1" noChangeArrowheads="1" noTextEdit="1"/>
          </p:cNvSpPr>
          <p:nvPr>
            <p:ph type="sldImg"/>
          </p:nvPr>
        </p:nvSpPr>
        <p:spPr>
          <a:ln/>
        </p:spPr>
      </p:sp>
      <p:sp>
        <p:nvSpPr>
          <p:cNvPr id="405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7F09E78-6C3C-4E90-9191-138CE1763E91}" type="slidenum">
              <a:rPr kumimoji="0" lang="en-US" sz="1200" b="0"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r" defTabSz="914400" rtl="0" eaLnBrk="0" fontAlgn="base" latinLnBrk="0" hangingPunct="0">
                <a:lnSpc>
                  <a:spcPct val="100000"/>
                </a:lnSpc>
                <a:spcBef>
                  <a:spcPct val="0"/>
                </a:spcBef>
                <a:spcAft>
                  <a:spcPct val="0"/>
                </a:spcAft>
                <a:buClrTx/>
                <a:buSzTx/>
                <a:buFontTx/>
                <a:buNone/>
                <a:tabLst/>
                <a:defRPr/>
              </a:pPr>
              <a:t>162</a:t>
            </a:fld>
            <a:endParaRPr kumimoji="0" lang="en-US" sz="1200" b="0" i="0" u="none" strike="noStrike" kern="1200" cap="none" spc="0" normalizeH="0" baseline="0" noProof="0">
              <a:ln>
                <a:noFill/>
              </a:ln>
              <a:solidFill>
                <a:srgbClr val="000000"/>
              </a:solidFill>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1971317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589C822-6CE0-4051-B6A8-0BFFD748179E}" type="slidenum">
              <a:rPr lang="ar-SA"/>
              <a:pPr>
                <a:defRPr/>
              </a:pPr>
              <a:t>‹#›</a:t>
            </a:fld>
            <a:endParaRPr lang="en-US"/>
          </a:p>
        </p:txBody>
      </p:sp>
    </p:spTree>
    <p:extLst>
      <p:ext uri="{BB962C8B-B14F-4D97-AF65-F5344CB8AC3E}">
        <p14:creationId xmlns:p14="http://schemas.microsoft.com/office/powerpoint/2010/main" val="3224136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D5FBBBC-CD57-4F79-A821-CACDFB98DFF6}" type="slidenum">
              <a:rPr lang="ar-SA"/>
              <a:pPr>
                <a:defRPr/>
              </a:pPr>
              <a:t>‹#›</a:t>
            </a:fld>
            <a:endParaRPr lang="en-US"/>
          </a:p>
        </p:txBody>
      </p:sp>
    </p:spTree>
    <p:extLst>
      <p:ext uri="{BB962C8B-B14F-4D97-AF65-F5344CB8AC3E}">
        <p14:creationId xmlns:p14="http://schemas.microsoft.com/office/powerpoint/2010/main" val="3179994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8EC309-1270-4058-9EFF-AEF95CA244E3}" type="slidenum">
              <a:rPr lang="ar-SA"/>
              <a:pPr>
                <a:defRPr/>
              </a:pPr>
              <a:t>‹#›</a:t>
            </a:fld>
            <a:endParaRPr lang="en-US"/>
          </a:p>
        </p:txBody>
      </p:sp>
    </p:spTree>
    <p:extLst>
      <p:ext uri="{BB962C8B-B14F-4D97-AF65-F5344CB8AC3E}">
        <p14:creationId xmlns:p14="http://schemas.microsoft.com/office/powerpoint/2010/main" val="2709860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D0A2190D-5C46-480E-BE7E-81D7DA08CAC2}" type="slidenum">
              <a:rPr lang="ar-SA"/>
              <a:pPr>
                <a:defRPr/>
              </a:pPr>
              <a:t>‹#›</a:t>
            </a:fld>
            <a:endParaRPr lang="en-US"/>
          </a:p>
        </p:txBody>
      </p:sp>
    </p:spTree>
    <p:extLst>
      <p:ext uri="{BB962C8B-B14F-4D97-AF65-F5344CB8AC3E}">
        <p14:creationId xmlns:p14="http://schemas.microsoft.com/office/powerpoint/2010/main" val="746187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07D563E-C8BF-487C-9B95-084F6288F458}" type="slidenum">
              <a:rPr lang="ar-SA"/>
              <a:pPr>
                <a:defRPr/>
              </a:pPr>
              <a:t>‹#›</a:t>
            </a:fld>
            <a:endParaRPr lang="en-US"/>
          </a:p>
        </p:txBody>
      </p:sp>
    </p:spTree>
    <p:extLst>
      <p:ext uri="{BB962C8B-B14F-4D97-AF65-F5344CB8AC3E}">
        <p14:creationId xmlns:p14="http://schemas.microsoft.com/office/powerpoint/2010/main" val="23117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4D663DC6-63F3-4916-A15B-7EEBE5AC9F3B}" type="slidenum">
              <a:rPr lang="ar-SA"/>
              <a:pPr>
                <a:defRPr/>
              </a:pPr>
              <a:t>‹#›</a:t>
            </a:fld>
            <a:endParaRPr lang="en-US"/>
          </a:p>
        </p:txBody>
      </p:sp>
    </p:spTree>
    <p:extLst>
      <p:ext uri="{BB962C8B-B14F-4D97-AF65-F5344CB8AC3E}">
        <p14:creationId xmlns:p14="http://schemas.microsoft.com/office/powerpoint/2010/main" val="1150023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FF1AA559-CC0A-43FF-82A8-19FA469DE439}" type="slidenum">
              <a:rPr lang="ar-SA"/>
              <a:pPr>
                <a:defRPr/>
              </a:pPr>
              <a:t>‹#›</a:t>
            </a:fld>
            <a:endParaRPr lang="en-US"/>
          </a:p>
        </p:txBody>
      </p:sp>
    </p:spTree>
    <p:extLst>
      <p:ext uri="{BB962C8B-B14F-4D97-AF65-F5344CB8AC3E}">
        <p14:creationId xmlns:p14="http://schemas.microsoft.com/office/powerpoint/2010/main" val="3689535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4D7251A-93E2-4029-8ACB-52B9BF87462B}" type="slidenum">
              <a:rPr lang="ar-SA"/>
              <a:pPr>
                <a:defRPr/>
              </a:pPr>
              <a:t>‹#›</a:t>
            </a:fld>
            <a:endParaRPr lang="en-US"/>
          </a:p>
        </p:txBody>
      </p:sp>
    </p:spTree>
    <p:extLst>
      <p:ext uri="{BB962C8B-B14F-4D97-AF65-F5344CB8AC3E}">
        <p14:creationId xmlns:p14="http://schemas.microsoft.com/office/powerpoint/2010/main" val="441009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C605CA0-DDBF-491D-8796-CACAC654DEF8}" type="slidenum">
              <a:rPr lang="ar-SA"/>
              <a:pPr>
                <a:defRPr/>
              </a:pPr>
              <a:t>‹#›</a:t>
            </a:fld>
            <a:endParaRPr lang="en-US"/>
          </a:p>
        </p:txBody>
      </p:sp>
    </p:spTree>
    <p:extLst>
      <p:ext uri="{BB962C8B-B14F-4D97-AF65-F5344CB8AC3E}">
        <p14:creationId xmlns:p14="http://schemas.microsoft.com/office/powerpoint/2010/main" val="2903064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33CB46C-4511-4B84-A031-9C2F340EC24B}" type="slidenum">
              <a:rPr lang="ar-SA"/>
              <a:pPr>
                <a:defRPr/>
              </a:pPr>
              <a:t>‹#›</a:t>
            </a:fld>
            <a:endParaRPr lang="en-US"/>
          </a:p>
        </p:txBody>
      </p:sp>
    </p:spTree>
    <p:extLst>
      <p:ext uri="{BB962C8B-B14F-4D97-AF65-F5344CB8AC3E}">
        <p14:creationId xmlns:p14="http://schemas.microsoft.com/office/powerpoint/2010/main" val="2052992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0A2228C-D27F-4AE4-9FCA-7213565B2122}" type="slidenum">
              <a:rPr lang="ar-SA"/>
              <a:pPr>
                <a:defRPr/>
              </a:pPr>
              <a:t>‹#›</a:t>
            </a:fld>
            <a:endParaRPr lang="en-US"/>
          </a:p>
        </p:txBody>
      </p:sp>
    </p:spTree>
    <p:extLst>
      <p:ext uri="{BB962C8B-B14F-4D97-AF65-F5344CB8AC3E}">
        <p14:creationId xmlns:p14="http://schemas.microsoft.com/office/powerpoint/2010/main" val="3055602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1C0133-A3BB-4CDF-B8E0-D75809EF612F}" type="slidenum">
              <a:rPr lang="ar-SA"/>
              <a:pPr>
                <a:defRPr/>
              </a:pPr>
              <a:t>‹#›</a:t>
            </a:fld>
            <a:endParaRPr lang="en-US"/>
          </a:p>
        </p:txBody>
      </p:sp>
    </p:spTree>
    <p:extLst>
      <p:ext uri="{BB962C8B-B14F-4D97-AF65-F5344CB8AC3E}">
        <p14:creationId xmlns:p14="http://schemas.microsoft.com/office/powerpoint/2010/main" val="1354465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lvl1pPr>
          </a:lstStyle>
          <a:p>
            <a:pPr>
              <a:defRPr/>
            </a:pPr>
            <a:fld id="{2FD8663A-7599-4F34-AC8B-A99C645D78CF}" type="slidenum">
              <a:rPr lang="en-US"/>
              <a:pPr>
                <a:defRPr/>
              </a:pPr>
              <a:t>‹#›</a:t>
            </a:fld>
            <a:endParaRPr lang="en-US"/>
          </a:p>
        </p:txBody>
      </p:sp>
    </p:spTree>
    <p:extLst>
      <p:ext uri="{BB962C8B-B14F-4D97-AF65-F5344CB8AC3E}">
        <p14:creationId xmlns:p14="http://schemas.microsoft.com/office/powerpoint/2010/main" val="19819588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lvl1pPr>
          </a:lstStyle>
          <a:p>
            <a:pPr>
              <a:defRPr/>
            </a:pPr>
            <a:fld id="{16B6AA10-4C0B-4FD9-B390-BD4C813A9C32}" type="slidenum">
              <a:rPr lang="en-US"/>
              <a:pPr>
                <a:defRPr/>
              </a:pPr>
              <a:t>‹#›</a:t>
            </a:fld>
            <a:endParaRPr lang="en-US"/>
          </a:p>
        </p:txBody>
      </p:sp>
    </p:spTree>
    <p:extLst>
      <p:ext uri="{BB962C8B-B14F-4D97-AF65-F5344CB8AC3E}">
        <p14:creationId xmlns:p14="http://schemas.microsoft.com/office/powerpoint/2010/main" val="3120463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lvl1pPr>
          </a:lstStyle>
          <a:p>
            <a:pPr>
              <a:defRPr/>
            </a:pPr>
            <a:fld id="{4A80874D-C61B-4A1E-A51E-8930A5E7B8C6}" type="slidenum">
              <a:rPr lang="en-US"/>
              <a:pPr>
                <a:defRPr/>
              </a:pPr>
              <a:t>‹#›</a:t>
            </a:fld>
            <a:endParaRPr lang="en-US"/>
          </a:p>
        </p:txBody>
      </p:sp>
    </p:spTree>
    <p:extLst>
      <p:ext uri="{BB962C8B-B14F-4D97-AF65-F5344CB8AC3E}">
        <p14:creationId xmlns:p14="http://schemas.microsoft.com/office/powerpoint/2010/main" val="1505805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lvl1pPr>
          </a:lstStyle>
          <a:p>
            <a:pPr>
              <a:defRPr/>
            </a:pPr>
            <a:fld id="{181D65E7-E031-4625-8EAF-92118813ABD5}" type="slidenum">
              <a:rPr lang="en-US"/>
              <a:pPr>
                <a:defRPr/>
              </a:pPr>
              <a:t>‹#›</a:t>
            </a:fld>
            <a:endParaRPr lang="en-US"/>
          </a:p>
        </p:txBody>
      </p:sp>
    </p:spTree>
    <p:extLst>
      <p:ext uri="{BB962C8B-B14F-4D97-AF65-F5344CB8AC3E}">
        <p14:creationId xmlns:p14="http://schemas.microsoft.com/office/powerpoint/2010/main" val="16324610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8"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9" name="Rectangle 6"/>
          <p:cNvSpPr>
            <a:spLocks noGrp="1" noChangeArrowheads="1"/>
          </p:cNvSpPr>
          <p:nvPr>
            <p:ph type="sldNum" sz="quarter" idx="12"/>
          </p:nvPr>
        </p:nvSpPr>
        <p:spPr/>
        <p:txBody>
          <a:bodyPr/>
          <a:lstStyle>
            <a:lvl1pPr eaLnBrk="1" hangingPunct="1">
              <a:defRPr/>
            </a:lvl1pPr>
          </a:lstStyle>
          <a:p>
            <a:pPr>
              <a:defRPr/>
            </a:pPr>
            <a:fld id="{426A9664-790B-4D08-B045-8BD73225E2B8}" type="slidenum">
              <a:rPr lang="en-US"/>
              <a:pPr>
                <a:defRPr/>
              </a:pPr>
              <a:t>‹#›</a:t>
            </a:fld>
            <a:endParaRPr lang="en-US"/>
          </a:p>
        </p:txBody>
      </p:sp>
    </p:spTree>
    <p:extLst>
      <p:ext uri="{BB962C8B-B14F-4D97-AF65-F5344CB8AC3E}">
        <p14:creationId xmlns:p14="http://schemas.microsoft.com/office/powerpoint/2010/main" val="24450968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4"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5" name="Rectangle 6"/>
          <p:cNvSpPr>
            <a:spLocks noGrp="1" noChangeArrowheads="1"/>
          </p:cNvSpPr>
          <p:nvPr>
            <p:ph type="sldNum" sz="quarter" idx="12"/>
          </p:nvPr>
        </p:nvSpPr>
        <p:spPr/>
        <p:txBody>
          <a:bodyPr/>
          <a:lstStyle>
            <a:lvl1pPr eaLnBrk="1" hangingPunct="1">
              <a:defRPr/>
            </a:lvl1pPr>
          </a:lstStyle>
          <a:p>
            <a:pPr>
              <a:defRPr/>
            </a:pPr>
            <a:fld id="{A81FB69B-02CC-4BBB-A2C6-88AD9A80407C}" type="slidenum">
              <a:rPr lang="en-US"/>
              <a:pPr>
                <a:defRPr/>
              </a:pPr>
              <a:t>‹#›</a:t>
            </a:fld>
            <a:endParaRPr lang="en-US"/>
          </a:p>
        </p:txBody>
      </p:sp>
    </p:spTree>
    <p:extLst>
      <p:ext uri="{BB962C8B-B14F-4D97-AF65-F5344CB8AC3E}">
        <p14:creationId xmlns:p14="http://schemas.microsoft.com/office/powerpoint/2010/main" val="33530063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3"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4" name="Rectangle 6"/>
          <p:cNvSpPr>
            <a:spLocks noGrp="1" noChangeArrowheads="1"/>
          </p:cNvSpPr>
          <p:nvPr>
            <p:ph type="sldNum" sz="quarter" idx="12"/>
          </p:nvPr>
        </p:nvSpPr>
        <p:spPr/>
        <p:txBody>
          <a:bodyPr/>
          <a:lstStyle>
            <a:lvl1pPr eaLnBrk="1" hangingPunct="1">
              <a:defRPr/>
            </a:lvl1pPr>
          </a:lstStyle>
          <a:p>
            <a:pPr>
              <a:defRPr/>
            </a:pPr>
            <a:fld id="{96A64DA5-E484-48C2-B6F9-8142DBF90E9C}" type="slidenum">
              <a:rPr lang="en-US"/>
              <a:pPr>
                <a:defRPr/>
              </a:pPr>
              <a:t>‹#›</a:t>
            </a:fld>
            <a:endParaRPr lang="en-US"/>
          </a:p>
        </p:txBody>
      </p:sp>
    </p:spTree>
    <p:extLst>
      <p:ext uri="{BB962C8B-B14F-4D97-AF65-F5344CB8AC3E}">
        <p14:creationId xmlns:p14="http://schemas.microsoft.com/office/powerpoint/2010/main" val="22669601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lvl1pPr>
          </a:lstStyle>
          <a:p>
            <a:pPr>
              <a:defRPr/>
            </a:pPr>
            <a:fld id="{4A04867C-AEF1-4761-98DD-C4187D794BC1}" type="slidenum">
              <a:rPr lang="en-US"/>
              <a:pPr>
                <a:defRPr/>
              </a:pPr>
              <a:t>‹#›</a:t>
            </a:fld>
            <a:endParaRPr lang="en-US"/>
          </a:p>
        </p:txBody>
      </p:sp>
    </p:spTree>
    <p:extLst>
      <p:ext uri="{BB962C8B-B14F-4D97-AF65-F5344CB8AC3E}">
        <p14:creationId xmlns:p14="http://schemas.microsoft.com/office/powerpoint/2010/main" val="25903405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lvl1pPr>
          </a:lstStyle>
          <a:p>
            <a:pPr>
              <a:defRPr/>
            </a:pPr>
            <a:fld id="{A61A8238-348E-42A3-81FC-B96253D6DAAD}" type="slidenum">
              <a:rPr lang="en-US"/>
              <a:pPr>
                <a:defRPr/>
              </a:pPr>
              <a:t>‹#›</a:t>
            </a:fld>
            <a:endParaRPr lang="en-US"/>
          </a:p>
        </p:txBody>
      </p:sp>
    </p:spTree>
    <p:extLst>
      <p:ext uri="{BB962C8B-B14F-4D97-AF65-F5344CB8AC3E}">
        <p14:creationId xmlns:p14="http://schemas.microsoft.com/office/powerpoint/2010/main" val="3683042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lvl1pPr>
          </a:lstStyle>
          <a:p>
            <a:pPr>
              <a:defRPr/>
            </a:pPr>
            <a:fld id="{8672E3EA-E8FD-43A8-97BC-9CB1D3B91B39}" type="slidenum">
              <a:rPr lang="en-US"/>
              <a:pPr>
                <a:defRPr/>
              </a:pPr>
              <a:t>‹#›</a:t>
            </a:fld>
            <a:endParaRPr lang="en-US"/>
          </a:p>
        </p:txBody>
      </p:sp>
    </p:spTree>
    <p:extLst>
      <p:ext uri="{BB962C8B-B14F-4D97-AF65-F5344CB8AC3E}">
        <p14:creationId xmlns:p14="http://schemas.microsoft.com/office/powerpoint/2010/main" val="18195850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5"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6" name="Rectangle 6"/>
          <p:cNvSpPr>
            <a:spLocks noGrp="1" noChangeArrowheads="1"/>
          </p:cNvSpPr>
          <p:nvPr>
            <p:ph type="sldNum" sz="quarter" idx="12"/>
          </p:nvPr>
        </p:nvSpPr>
        <p:spPr/>
        <p:txBody>
          <a:bodyPr/>
          <a:lstStyle>
            <a:lvl1pPr eaLnBrk="1" hangingPunct="1">
              <a:defRPr/>
            </a:lvl1pPr>
          </a:lstStyle>
          <a:p>
            <a:pPr>
              <a:defRPr/>
            </a:pPr>
            <a:fld id="{438D5C70-3260-4429-B6DC-EF75ADDB867B}" type="slidenum">
              <a:rPr lang="en-US"/>
              <a:pPr>
                <a:defRPr/>
              </a:pPr>
              <a:t>‹#›</a:t>
            </a:fld>
            <a:endParaRPr lang="en-US"/>
          </a:p>
        </p:txBody>
      </p:sp>
    </p:spTree>
    <p:extLst>
      <p:ext uri="{BB962C8B-B14F-4D97-AF65-F5344CB8AC3E}">
        <p14:creationId xmlns:p14="http://schemas.microsoft.com/office/powerpoint/2010/main" val="15860029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eaLnBrk="1" hangingPunct="1">
              <a:defRPr/>
            </a:lvl1pPr>
          </a:lstStyle>
          <a:p>
            <a:pPr>
              <a:defRPr/>
            </a:pPr>
            <a:endParaRPr lang="en-US"/>
          </a:p>
        </p:txBody>
      </p:sp>
      <p:sp>
        <p:nvSpPr>
          <p:cNvPr id="6" name="Rectangle 5"/>
          <p:cNvSpPr>
            <a:spLocks noGrp="1" noChangeArrowheads="1"/>
          </p:cNvSpPr>
          <p:nvPr>
            <p:ph type="ftr" sz="quarter" idx="11"/>
          </p:nvPr>
        </p:nvSpPr>
        <p:spPr/>
        <p:txBody>
          <a:bodyPr/>
          <a:lstStyle>
            <a:lvl1pPr eaLnBrk="1" hangingPunct="1">
              <a:defRPr/>
            </a:lvl1pPr>
          </a:lstStyle>
          <a:p>
            <a:pPr>
              <a:defRPr/>
            </a:pPr>
            <a:endParaRPr lang="en-US"/>
          </a:p>
        </p:txBody>
      </p:sp>
      <p:sp>
        <p:nvSpPr>
          <p:cNvPr id="7" name="Rectangle 6"/>
          <p:cNvSpPr>
            <a:spLocks noGrp="1" noChangeArrowheads="1"/>
          </p:cNvSpPr>
          <p:nvPr>
            <p:ph type="sldNum" sz="quarter" idx="12"/>
          </p:nvPr>
        </p:nvSpPr>
        <p:spPr/>
        <p:txBody>
          <a:bodyPr/>
          <a:lstStyle>
            <a:lvl1pPr eaLnBrk="1" hangingPunct="1">
              <a:defRPr/>
            </a:lvl1pPr>
          </a:lstStyle>
          <a:p>
            <a:pPr>
              <a:defRPr/>
            </a:pPr>
            <a:fld id="{F3DD78DC-E7E4-4B01-B939-77B09F941B76}" type="slidenum">
              <a:rPr lang="en-US"/>
              <a:pPr>
                <a:defRPr/>
              </a:pPr>
              <a:t>‹#›</a:t>
            </a:fld>
            <a:endParaRPr lang="en-US"/>
          </a:p>
        </p:txBody>
      </p:sp>
    </p:spTree>
    <p:extLst>
      <p:ext uri="{BB962C8B-B14F-4D97-AF65-F5344CB8AC3E}">
        <p14:creationId xmlns:p14="http://schemas.microsoft.com/office/powerpoint/2010/main" val="23101669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9F0E6C5-367C-4C6E-B655-50A63C853A20}" type="slidenum">
              <a:rPr lang="ar-SA"/>
              <a:pPr>
                <a:defRPr/>
              </a:pPr>
              <a:t>‹#›</a:t>
            </a:fld>
            <a:endParaRPr lang="en-US"/>
          </a:p>
        </p:txBody>
      </p:sp>
    </p:spTree>
    <p:extLst>
      <p:ext uri="{BB962C8B-B14F-4D97-AF65-F5344CB8AC3E}">
        <p14:creationId xmlns:p14="http://schemas.microsoft.com/office/powerpoint/2010/main" val="4285187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89AC618-E1DA-420C-8C89-29D19E8F2F4C}" type="slidenum">
              <a:rPr lang="ar-SA"/>
              <a:pPr>
                <a:defRPr/>
              </a:pPr>
              <a:t>‹#›</a:t>
            </a:fld>
            <a:endParaRPr lang="en-US"/>
          </a:p>
        </p:txBody>
      </p:sp>
    </p:spTree>
    <p:extLst>
      <p:ext uri="{BB962C8B-B14F-4D97-AF65-F5344CB8AC3E}">
        <p14:creationId xmlns:p14="http://schemas.microsoft.com/office/powerpoint/2010/main" val="11551053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A325315-E3DA-4492-BCC8-98029118779E}" type="slidenum">
              <a:rPr lang="ar-SA"/>
              <a:pPr>
                <a:defRPr/>
              </a:pPr>
              <a:t>‹#›</a:t>
            </a:fld>
            <a:endParaRPr lang="en-US"/>
          </a:p>
        </p:txBody>
      </p:sp>
    </p:spTree>
    <p:extLst>
      <p:ext uri="{BB962C8B-B14F-4D97-AF65-F5344CB8AC3E}">
        <p14:creationId xmlns:p14="http://schemas.microsoft.com/office/powerpoint/2010/main" val="34742725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F7D35B8-151F-4B2F-AC0C-6CF1869339AE}" type="slidenum">
              <a:rPr lang="ar-SA"/>
              <a:pPr>
                <a:defRPr/>
              </a:pPr>
              <a:t>‹#›</a:t>
            </a:fld>
            <a:endParaRPr lang="en-US"/>
          </a:p>
        </p:txBody>
      </p:sp>
    </p:spTree>
    <p:extLst>
      <p:ext uri="{BB962C8B-B14F-4D97-AF65-F5344CB8AC3E}">
        <p14:creationId xmlns:p14="http://schemas.microsoft.com/office/powerpoint/2010/main" val="22785168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2D7B790-1B8D-4AE3-8664-73A92B861FC9}" type="slidenum">
              <a:rPr lang="ar-SA"/>
              <a:pPr>
                <a:defRPr/>
              </a:pPr>
              <a:t>‹#›</a:t>
            </a:fld>
            <a:endParaRPr lang="en-US"/>
          </a:p>
        </p:txBody>
      </p:sp>
    </p:spTree>
    <p:extLst>
      <p:ext uri="{BB962C8B-B14F-4D97-AF65-F5344CB8AC3E}">
        <p14:creationId xmlns:p14="http://schemas.microsoft.com/office/powerpoint/2010/main" val="8441138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84F46A20-4F35-433D-9FF7-FE78F3E4A332}" type="slidenum">
              <a:rPr lang="ar-SA"/>
              <a:pPr>
                <a:defRPr/>
              </a:pPr>
              <a:t>‹#›</a:t>
            </a:fld>
            <a:endParaRPr lang="en-US"/>
          </a:p>
        </p:txBody>
      </p:sp>
    </p:spTree>
    <p:extLst>
      <p:ext uri="{BB962C8B-B14F-4D97-AF65-F5344CB8AC3E}">
        <p14:creationId xmlns:p14="http://schemas.microsoft.com/office/powerpoint/2010/main" val="26613860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28CBDAA-470D-4A06-A04C-D685BA4EFD1A}" type="slidenum">
              <a:rPr lang="ar-SA"/>
              <a:pPr>
                <a:defRPr/>
              </a:pPr>
              <a:t>‹#›</a:t>
            </a:fld>
            <a:endParaRPr lang="en-US"/>
          </a:p>
        </p:txBody>
      </p:sp>
    </p:spTree>
    <p:extLst>
      <p:ext uri="{BB962C8B-B14F-4D97-AF65-F5344CB8AC3E}">
        <p14:creationId xmlns:p14="http://schemas.microsoft.com/office/powerpoint/2010/main" val="4340126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E50EEDD-647F-47E2-BBC8-295842178935}" type="slidenum">
              <a:rPr lang="ar-SA"/>
              <a:pPr>
                <a:defRPr/>
              </a:pPr>
              <a:t>‹#›</a:t>
            </a:fld>
            <a:endParaRPr lang="en-US"/>
          </a:p>
        </p:txBody>
      </p:sp>
    </p:spTree>
    <p:extLst>
      <p:ext uri="{BB962C8B-B14F-4D97-AF65-F5344CB8AC3E}">
        <p14:creationId xmlns:p14="http://schemas.microsoft.com/office/powerpoint/2010/main" val="321167349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3E7E0A3-76AC-4676-B6CE-7EAADB3BF7B1}" type="slidenum">
              <a:rPr lang="ar-SA"/>
              <a:pPr>
                <a:defRPr/>
              </a:pPr>
              <a:t>‹#›</a:t>
            </a:fld>
            <a:endParaRPr lang="en-US"/>
          </a:p>
        </p:txBody>
      </p:sp>
    </p:spTree>
    <p:extLst>
      <p:ext uri="{BB962C8B-B14F-4D97-AF65-F5344CB8AC3E}">
        <p14:creationId xmlns:p14="http://schemas.microsoft.com/office/powerpoint/2010/main" val="14794987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FE2260-4260-42B3-9F76-84EFF9668387}" type="slidenum">
              <a:rPr lang="ar-SA"/>
              <a:pPr>
                <a:defRPr/>
              </a:pPr>
              <a:t>‹#›</a:t>
            </a:fld>
            <a:endParaRPr lang="en-US"/>
          </a:p>
        </p:txBody>
      </p:sp>
    </p:spTree>
    <p:extLst>
      <p:ext uri="{BB962C8B-B14F-4D97-AF65-F5344CB8AC3E}">
        <p14:creationId xmlns:p14="http://schemas.microsoft.com/office/powerpoint/2010/main" val="228599444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67BAE1F-6789-444F-AD96-7314C2E0F91E}" type="slidenum">
              <a:rPr lang="ar-SA"/>
              <a:pPr>
                <a:defRPr/>
              </a:pPr>
              <a:t>‹#›</a:t>
            </a:fld>
            <a:endParaRPr lang="en-US"/>
          </a:p>
        </p:txBody>
      </p:sp>
    </p:spTree>
    <p:extLst>
      <p:ext uri="{BB962C8B-B14F-4D97-AF65-F5344CB8AC3E}">
        <p14:creationId xmlns:p14="http://schemas.microsoft.com/office/powerpoint/2010/main" val="22921899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008F3E6-778B-4E0D-8B79-9E9E5D10BFF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095283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87A4FA7-33BD-4023-83D3-BF81E165FE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7543032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4B53868-1463-4A0A-90B4-A1D9F18CE54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1974498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57E606B-7861-4A8D-A364-B7C9940B6C97}"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8023998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3573C7E-F62A-4153-9B6D-AEFC5067AC30}"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739460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371F0D8-D233-479B-A2F5-FC9AF86AF5F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54881496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04194F1-9695-4ACD-BB4E-5679226B0A7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9629174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6A7CF38-F9F6-4C4F-ABFE-3A4BA4A96B5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265901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078439-470F-476B-981D-B03F2B21194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9713858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2B52A2E-7B86-4732-987A-59FBAF6D119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703611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C2B04D7-C141-429E-A960-94C10504342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1440332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BBAF7B0-A002-4729-9236-1D920563BD1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4178503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CFC86-E19D-48D3-AAFD-F8D47386615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59033858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5027950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694291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6722358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2453244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29997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7519183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733214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4766886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2718482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9098508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5638034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9305870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336477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3273958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3771908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1033544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8486746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8581551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2928781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15607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7764637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0635736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5916058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6753462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5561834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1730164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0363066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11045186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327448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7798653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0815486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800771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7376487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0901612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5342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2361744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1794067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4999756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8123599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8834528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6646290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8291237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6421371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4096443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3962604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94501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5133492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1613592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8636662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2964574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5401026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2127654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1938682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4384371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2960698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6130758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7718413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8066426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7565399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8871063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906481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5649964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972380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915341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701506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0549038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819586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9985926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80014221"/>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64300629"/>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2673842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0447181"/>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119358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239363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870959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6588396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6312098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5469356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215732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8488731"/>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434591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37514837"/>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840BE865-24E7-46BD-B582-FE7D0BA48B8C}" type="slidenum">
              <a:rPr lang="ar-SA"/>
              <a:pPr>
                <a:defRPr/>
              </a:pPr>
              <a:t>‹#›</a:t>
            </a:fld>
            <a:endParaRPr lang="en-US"/>
          </a:p>
        </p:txBody>
      </p:sp>
    </p:spTree>
    <p:extLst>
      <p:ext uri="{BB962C8B-B14F-4D97-AF65-F5344CB8AC3E}">
        <p14:creationId xmlns:p14="http://schemas.microsoft.com/office/powerpoint/2010/main" val="379566012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3604D4C5-6C1A-47E7-A998-084B73407DF0}" type="slidenum">
              <a:rPr lang="ar-SA"/>
              <a:pPr>
                <a:defRPr/>
              </a:pPr>
              <a:t>‹#›</a:t>
            </a:fld>
            <a:endParaRPr lang="en-US"/>
          </a:p>
        </p:txBody>
      </p:sp>
    </p:spTree>
    <p:extLst>
      <p:ext uri="{BB962C8B-B14F-4D97-AF65-F5344CB8AC3E}">
        <p14:creationId xmlns:p14="http://schemas.microsoft.com/office/powerpoint/2010/main" val="41147659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D2E88FC5-530B-47EC-BA61-62BEBD58E276}" type="slidenum">
              <a:rPr lang="ar-SA"/>
              <a:pPr>
                <a:defRPr/>
              </a:pPr>
              <a:t>‹#›</a:t>
            </a:fld>
            <a:endParaRPr lang="en-US"/>
          </a:p>
        </p:txBody>
      </p:sp>
    </p:spTree>
    <p:extLst>
      <p:ext uri="{BB962C8B-B14F-4D97-AF65-F5344CB8AC3E}">
        <p14:creationId xmlns:p14="http://schemas.microsoft.com/office/powerpoint/2010/main" val="3224518129"/>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2873E75D-987E-42F9-AC48-6144E70E94BD}" type="slidenum">
              <a:rPr lang="ar-SA"/>
              <a:pPr>
                <a:defRPr/>
              </a:pPr>
              <a:t>‹#›</a:t>
            </a:fld>
            <a:endParaRPr lang="en-US"/>
          </a:p>
        </p:txBody>
      </p:sp>
    </p:spTree>
    <p:extLst>
      <p:ext uri="{BB962C8B-B14F-4D97-AF65-F5344CB8AC3E}">
        <p14:creationId xmlns:p14="http://schemas.microsoft.com/office/powerpoint/2010/main" val="71766494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b="1"/>
            </a:lvl1pPr>
          </a:lstStyle>
          <a:p>
            <a:pPr>
              <a:defRPr/>
            </a:pPr>
            <a:endParaRPr lang="en-US"/>
          </a:p>
        </p:txBody>
      </p:sp>
      <p:sp>
        <p:nvSpPr>
          <p:cNvPr id="8" name="Rectangle 5"/>
          <p:cNvSpPr>
            <a:spLocks noGrp="1" noChangeArrowheads="1"/>
          </p:cNvSpPr>
          <p:nvPr>
            <p:ph type="ftr" sz="quarter" idx="11"/>
          </p:nvPr>
        </p:nvSpPr>
        <p:spPr/>
        <p:txBody>
          <a:bodyPr/>
          <a:lstStyle>
            <a:lvl1pPr>
              <a:defRPr b="1"/>
            </a:lvl1pPr>
          </a:lstStyle>
          <a:p>
            <a:pPr>
              <a:defRPr/>
            </a:pPr>
            <a:endParaRPr lang="en-US"/>
          </a:p>
        </p:txBody>
      </p:sp>
      <p:sp>
        <p:nvSpPr>
          <p:cNvPr id="9" name="Rectangle 6"/>
          <p:cNvSpPr>
            <a:spLocks noGrp="1" noChangeArrowheads="1"/>
          </p:cNvSpPr>
          <p:nvPr>
            <p:ph type="sldNum" sz="quarter" idx="12"/>
          </p:nvPr>
        </p:nvSpPr>
        <p:spPr/>
        <p:txBody>
          <a:bodyPr/>
          <a:lstStyle>
            <a:lvl1pPr>
              <a:defRPr b="1"/>
            </a:lvl1pPr>
          </a:lstStyle>
          <a:p>
            <a:pPr>
              <a:defRPr/>
            </a:pPr>
            <a:fld id="{E39F93D2-2239-44CE-85B7-D7066D064FFC}" type="slidenum">
              <a:rPr lang="ar-SA"/>
              <a:pPr>
                <a:defRPr/>
              </a:pPr>
              <a:t>‹#›</a:t>
            </a:fld>
            <a:endParaRPr lang="en-US"/>
          </a:p>
        </p:txBody>
      </p:sp>
    </p:spTree>
    <p:extLst>
      <p:ext uri="{BB962C8B-B14F-4D97-AF65-F5344CB8AC3E}">
        <p14:creationId xmlns:p14="http://schemas.microsoft.com/office/powerpoint/2010/main" val="46342230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b="1"/>
            </a:lvl1pPr>
          </a:lstStyle>
          <a:p>
            <a:pPr>
              <a:defRPr/>
            </a:pPr>
            <a:endParaRPr lang="en-US"/>
          </a:p>
        </p:txBody>
      </p:sp>
      <p:sp>
        <p:nvSpPr>
          <p:cNvPr id="4" name="Rectangle 5"/>
          <p:cNvSpPr>
            <a:spLocks noGrp="1" noChangeArrowheads="1"/>
          </p:cNvSpPr>
          <p:nvPr>
            <p:ph type="ftr" sz="quarter" idx="11"/>
          </p:nvPr>
        </p:nvSpPr>
        <p:spPr/>
        <p:txBody>
          <a:bodyPr/>
          <a:lstStyle>
            <a:lvl1pPr>
              <a:defRPr b="1"/>
            </a:lvl1pPr>
          </a:lstStyle>
          <a:p>
            <a:pPr>
              <a:defRPr/>
            </a:pPr>
            <a:endParaRPr lang="en-US"/>
          </a:p>
        </p:txBody>
      </p:sp>
      <p:sp>
        <p:nvSpPr>
          <p:cNvPr id="5" name="Rectangle 6"/>
          <p:cNvSpPr>
            <a:spLocks noGrp="1" noChangeArrowheads="1"/>
          </p:cNvSpPr>
          <p:nvPr>
            <p:ph type="sldNum" sz="quarter" idx="12"/>
          </p:nvPr>
        </p:nvSpPr>
        <p:spPr/>
        <p:txBody>
          <a:bodyPr/>
          <a:lstStyle>
            <a:lvl1pPr>
              <a:defRPr b="1"/>
            </a:lvl1pPr>
          </a:lstStyle>
          <a:p>
            <a:pPr>
              <a:defRPr/>
            </a:pPr>
            <a:fld id="{4AE03687-6DC1-47BE-B11B-C27189738410}" type="slidenum">
              <a:rPr lang="ar-SA"/>
              <a:pPr>
                <a:defRPr/>
              </a:pPr>
              <a:t>‹#›</a:t>
            </a:fld>
            <a:endParaRPr lang="en-US"/>
          </a:p>
        </p:txBody>
      </p:sp>
    </p:spTree>
    <p:extLst>
      <p:ext uri="{BB962C8B-B14F-4D97-AF65-F5344CB8AC3E}">
        <p14:creationId xmlns:p14="http://schemas.microsoft.com/office/powerpoint/2010/main" val="3365126440"/>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b="1"/>
            </a:lvl1pPr>
          </a:lstStyle>
          <a:p>
            <a:pPr>
              <a:defRPr/>
            </a:pPr>
            <a:endParaRPr lang="en-US"/>
          </a:p>
        </p:txBody>
      </p:sp>
      <p:sp>
        <p:nvSpPr>
          <p:cNvPr id="3" name="Rectangle 5"/>
          <p:cNvSpPr>
            <a:spLocks noGrp="1" noChangeArrowheads="1"/>
          </p:cNvSpPr>
          <p:nvPr>
            <p:ph type="ftr" sz="quarter" idx="11"/>
          </p:nvPr>
        </p:nvSpPr>
        <p:spPr/>
        <p:txBody>
          <a:bodyPr/>
          <a:lstStyle>
            <a:lvl1pPr>
              <a:defRPr b="1"/>
            </a:lvl1pPr>
          </a:lstStyle>
          <a:p>
            <a:pPr>
              <a:defRPr/>
            </a:pPr>
            <a:endParaRPr lang="en-US"/>
          </a:p>
        </p:txBody>
      </p:sp>
      <p:sp>
        <p:nvSpPr>
          <p:cNvPr id="4" name="Rectangle 6"/>
          <p:cNvSpPr>
            <a:spLocks noGrp="1" noChangeArrowheads="1"/>
          </p:cNvSpPr>
          <p:nvPr>
            <p:ph type="sldNum" sz="quarter" idx="12"/>
          </p:nvPr>
        </p:nvSpPr>
        <p:spPr/>
        <p:txBody>
          <a:bodyPr/>
          <a:lstStyle>
            <a:lvl1pPr>
              <a:defRPr b="1"/>
            </a:lvl1pPr>
          </a:lstStyle>
          <a:p>
            <a:pPr>
              <a:defRPr/>
            </a:pPr>
            <a:fld id="{077E5482-A68E-44EB-AA42-3C9A07528D17}" type="slidenum">
              <a:rPr lang="ar-SA"/>
              <a:pPr>
                <a:defRPr/>
              </a:pPr>
              <a:t>‹#›</a:t>
            </a:fld>
            <a:endParaRPr lang="en-US"/>
          </a:p>
        </p:txBody>
      </p:sp>
    </p:spTree>
    <p:extLst>
      <p:ext uri="{BB962C8B-B14F-4D97-AF65-F5344CB8AC3E}">
        <p14:creationId xmlns:p14="http://schemas.microsoft.com/office/powerpoint/2010/main" val="123095933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79424443-7F2C-4CA8-B431-3DBA0C723E2A}" type="slidenum">
              <a:rPr lang="ar-SA"/>
              <a:pPr>
                <a:defRPr/>
              </a:pPr>
              <a:t>‹#›</a:t>
            </a:fld>
            <a:endParaRPr lang="en-US"/>
          </a:p>
        </p:txBody>
      </p:sp>
    </p:spTree>
    <p:extLst>
      <p:ext uri="{BB962C8B-B14F-4D97-AF65-F5344CB8AC3E}">
        <p14:creationId xmlns:p14="http://schemas.microsoft.com/office/powerpoint/2010/main" val="209696780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5843B603-B333-41F4-95FA-7C5FE2D7DF0D}" type="slidenum">
              <a:rPr lang="ar-SA"/>
              <a:pPr>
                <a:defRPr/>
              </a:pPr>
              <a:t>‹#›</a:t>
            </a:fld>
            <a:endParaRPr lang="en-US"/>
          </a:p>
        </p:txBody>
      </p:sp>
    </p:spTree>
    <p:extLst>
      <p:ext uri="{BB962C8B-B14F-4D97-AF65-F5344CB8AC3E}">
        <p14:creationId xmlns:p14="http://schemas.microsoft.com/office/powerpoint/2010/main" val="351810883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A3F3BFC8-FCD4-4A5B-A838-FABD60E7059D}" type="slidenum">
              <a:rPr lang="ar-SA"/>
              <a:pPr>
                <a:defRPr/>
              </a:pPr>
              <a:t>‹#›</a:t>
            </a:fld>
            <a:endParaRPr lang="en-US"/>
          </a:p>
        </p:txBody>
      </p:sp>
    </p:spTree>
    <p:extLst>
      <p:ext uri="{BB962C8B-B14F-4D97-AF65-F5344CB8AC3E}">
        <p14:creationId xmlns:p14="http://schemas.microsoft.com/office/powerpoint/2010/main" val="148640504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b="1"/>
            </a:lvl1pPr>
          </a:lstStyle>
          <a:p>
            <a:pPr>
              <a:defRPr/>
            </a:pPr>
            <a:endParaRPr lang="en-US"/>
          </a:p>
        </p:txBody>
      </p:sp>
      <p:sp>
        <p:nvSpPr>
          <p:cNvPr id="5" name="Rectangle 5"/>
          <p:cNvSpPr>
            <a:spLocks noGrp="1" noChangeArrowheads="1"/>
          </p:cNvSpPr>
          <p:nvPr>
            <p:ph type="ftr" sz="quarter" idx="11"/>
          </p:nvPr>
        </p:nvSpPr>
        <p:spPr/>
        <p:txBody>
          <a:bodyPr/>
          <a:lstStyle>
            <a:lvl1pPr>
              <a:defRPr b="1"/>
            </a:lvl1pPr>
          </a:lstStyle>
          <a:p>
            <a:pPr>
              <a:defRPr/>
            </a:pPr>
            <a:endParaRPr lang="en-US"/>
          </a:p>
        </p:txBody>
      </p:sp>
      <p:sp>
        <p:nvSpPr>
          <p:cNvPr id="6" name="Rectangle 6"/>
          <p:cNvSpPr>
            <a:spLocks noGrp="1" noChangeArrowheads="1"/>
          </p:cNvSpPr>
          <p:nvPr>
            <p:ph type="sldNum" sz="quarter" idx="12"/>
          </p:nvPr>
        </p:nvSpPr>
        <p:spPr/>
        <p:txBody>
          <a:bodyPr/>
          <a:lstStyle>
            <a:lvl1pPr>
              <a:defRPr b="1"/>
            </a:lvl1pPr>
          </a:lstStyle>
          <a:p>
            <a:pPr>
              <a:defRPr/>
            </a:pPr>
            <a:fld id="{2613E904-4E71-4EF2-8339-79D70941BDF3}" type="slidenum">
              <a:rPr lang="ar-SA"/>
              <a:pPr>
                <a:defRPr/>
              </a:pPr>
              <a:t>‹#›</a:t>
            </a:fld>
            <a:endParaRPr lang="en-US"/>
          </a:p>
        </p:txBody>
      </p:sp>
    </p:spTree>
    <p:extLst>
      <p:ext uri="{BB962C8B-B14F-4D97-AF65-F5344CB8AC3E}">
        <p14:creationId xmlns:p14="http://schemas.microsoft.com/office/powerpoint/2010/main" val="2913700629"/>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472FA2B7-5C2A-4FCC-9FF9-CF608843BCC4}" type="slidenum">
              <a:rPr lang="ar-SA"/>
              <a:pPr>
                <a:defRPr/>
              </a:pPr>
              <a:t>‹#›</a:t>
            </a:fld>
            <a:endParaRPr lang="en-US"/>
          </a:p>
        </p:txBody>
      </p:sp>
    </p:spTree>
    <p:extLst>
      <p:ext uri="{BB962C8B-B14F-4D97-AF65-F5344CB8AC3E}">
        <p14:creationId xmlns:p14="http://schemas.microsoft.com/office/powerpoint/2010/main" val="62923784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b="1"/>
            </a:lvl1pPr>
          </a:lstStyle>
          <a:p>
            <a:pPr>
              <a:defRPr/>
            </a:pPr>
            <a:endParaRPr lang="en-US"/>
          </a:p>
        </p:txBody>
      </p:sp>
      <p:sp>
        <p:nvSpPr>
          <p:cNvPr id="6" name="Rectangle 5"/>
          <p:cNvSpPr>
            <a:spLocks noGrp="1" noChangeArrowheads="1"/>
          </p:cNvSpPr>
          <p:nvPr>
            <p:ph type="ftr" sz="quarter" idx="11"/>
          </p:nvPr>
        </p:nvSpPr>
        <p:spPr/>
        <p:txBody>
          <a:bodyPr/>
          <a:lstStyle>
            <a:lvl1pPr>
              <a:defRPr b="1"/>
            </a:lvl1pPr>
          </a:lstStyle>
          <a:p>
            <a:pPr>
              <a:defRPr/>
            </a:pPr>
            <a:endParaRPr lang="en-US"/>
          </a:p>
        </p:txBody>
      </p:sp>
      <p:sp>
        <p:nvSpPr>
          <p:cNvPr id="7" name="Rectangle 6"/>
          <p:cNvSpPr>
            <a:spLocks noGrp="1" noChangeArrowheads="1"/>
          </p:cNvSpPr>
          <p:nvPr>
            <p:ph type="sldNum" sz="quarter" idx="12"/>
          </p:nvPr>
        </p:nvSpPr>
        <p:spPr/>
        <p:txBody>
          <a:bodyPr/>
          <a:lstStyle>
            <a:lvl1pPr>
              <a:defRPr b="1"/>
            </a:lvl1pPr>
          </a:lstStyle>
          <a:p>
            <a:pPr>
              <a:defRPr/>
            </a:pPr>
            <a:fld id="{E527185D-818D-43E3-9BE7-EC1D086771AE}" type="slidenum">
              <a:rPr lang="ar-SA"/>
              <a:pPr>
                <a:defRPr/>
              </a:pPr>
              <a:t>‹#›</a:t>
            </a:fld>
            <a:endParaRPr lang="en-US"/>
          </a:p>
        </p:txBody>
      </p:sp>
    </p:spTree>
    <p:extLst>
      <p:ext uri="{BB962C8B-B14F-4D97-AF65-F5344CB8AC3E}">
        <p14:creationId xmlns:p14="http://schemas.microsoft.com/office/powerpoint/2010/main" val="47660271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008F3E6-778B-4E0D-8B79-9E9E5D10BFF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30506689"/>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87A4FA7-33BD-4023-83D3-BF81E165FE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46499356"/>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4B53868-1463-4A0A-90B4-A1D9F18CE54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80011869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57E606B-7861-4A8D-A364-B7C9940B6C97}"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9416000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3573C7E-F62A-4153-9B6D-AEFC5067AC30}"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4555167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371F0D8-D233-479B-A2F5-FC9AF86AF5F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7715642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04194F1-9695-4ACD-BB4E-5679226B0A7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2841164"/>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6A7CF38-F9F6-4C4F-ABFE-3A4BA4A96B5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246705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078439-470F-476B-981D-B03F2B21194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852966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2B52A2E-7B86-4732-987A-59FBAF6D119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6614668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C2B04D7-C141-429E-A960-94C10504342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87841777"/>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BBAF7B0-A002-4729-9236-1D920563BD1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88904178"/>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CFC86-E19D-48D3-AAFD-F8D47386615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04871353"/>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93797956"/>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95027520"/>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98447991"/>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06642280"/>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3840947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3577893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30013081"/>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7013820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25705863"/>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05416791"/>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44929315"/>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71692298"/>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1735355"/>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1640063"/>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80910584"/>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8890365"/>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68388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47975679"/>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6709159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691275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9179853"/>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65987774"/>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486C8E-B8ED-4878-8692-9410FC9A82C7}"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9FFBA36-EC4C-4E92-BDC0-6720823B8AF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50203199"/>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25119924"/>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8787784"/>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17215966"/>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6592161"/>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9704245"/>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00596971"/>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3377733"/>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876552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3435710"/>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7146902"/>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27800190"/>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9597317-CEAC-4756-917F-ED1CF63B3A8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911379"/>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6B89965-C5C1-4183-A7B2-A3908614D18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7112889"/>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2935CB-A36E-4E95-8310-BFF37101857A}"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830132633"/>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B9E51A4-1809-4D6A-999A-F3A8581EF03A}"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19151619"/>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6DBD13A-4EBF-4855-BF73-4E8B14ACFDE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48326278"/>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5C1CBAD-2C01-4AB8-B740-C8E04BED202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00103303"/>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6B94C88-B0EC-45AF-ADCC-F195CA50983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20452271"/>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6B2488C-8B4B-4616-B286-880990AC61E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44033453"/>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9044F89-517F-458A-986C-733631AC835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16105502"/>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8C8F22A-74B1-47E2-87F3-71920A3EECA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9998862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BD0E15-4B8A-43AF-8244-F549600D189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697805203"/>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431D00A-5354-4129-B380-62B77CECC19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65143245"/>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226BA76-0B0E-418B-8D07-2184C863EFE3}"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80835421"/>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008F3E6-778B-4E0D-8B79-9E9E5D10BFF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26153686"/>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87A4FA7-33BD-4023-83D3-BF81E165FE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97441788"/>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4B53868-1463-4A0A-90B4-A1D9F18CE54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07049523"/>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57E606B-7861-4A8D-A364-B7C9940B6C97}"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19354607"/>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3573C7E-F62A-4153-9B6D-AEFC5067AC30}"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89089772"/>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371F0D8-D233-479B-A2F5-FC9AF86AF5F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81019646"/>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04194F1-9695-4ACD-BB4E-5679226B0A7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581803065"/>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6A7CF38-F9F6-4C4F-ABFE-3A4BA4A96B5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03439250"/>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078439-470F-476B-981D-B03F2B21194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05089615"/>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2B52A2E-7B86-4732-987A-59FBAF6D119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84428221"/>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C2B04D7-C141-429E-A960-94C10504342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18480487"/>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BBAF7B0-A002-4729-9236-1D920563BD1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4352602"/>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CFC86-E19D-48D3-AAFD-F8D47386615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13339228"/>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940621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162684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0093512"/>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79568111"/>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7688996"/>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4923793"/>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4780012"/>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7983667"/>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4628839"/>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39080942"/>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C0EBE42-9A77-47FE-A8A1-60839AECD128}"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929D2A6-599A-4377-A90F-44872A6A3FAE}"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0964487"/>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68430180"/>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5368724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9214235"/>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9220523"/>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6123625"/>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84595061"/>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0962424"/>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0916814"/>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6236924"/>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30562931"/>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0772192"/>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B9DF59F-849E-4A88-9240-CFC539365CBB}"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17292541"/>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361497A-20C5-429F-B5B3-04EC2F52E108}"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70321165"/>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58783BB-14F4-44C6-943F-490355CF3DA6}"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89488824"/>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FB8D70B-F456-45FF-AE26-ECFD18AE2A63}"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64700080"/>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00A305C-67D3-451F-9853-91451BCFB93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99414786"/>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E5C5A5D8-792C-4EDD-8983-DD399DEEB74F}"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40295653"/>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C4C6CBC-5707-4172-AA62-01A8634C0B1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52342068"/>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660CC3A-1195-43C4-A657-6DB2383E3F9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85110654"/>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C9FC11F-6F5F-463E-BD78-53CAA72ACE3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87297674"/>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ABF236-848E-4FF3-88E8-FACA7C463DB2}"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93522169"/>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3643BB3-0660-42EF-A1EF-8EC718B6A4B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44803484"/>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21212FF-7237-4BB5-96EB-6FF4101ABB9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29023355"/>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77980447"/>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86656987"/>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1908634"/>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41577738"/>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300710"/>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18483127"/>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0758360"/>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1601355"/>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97936240"/>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8038121"/>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46460894"/>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008F3E6-778B-4E0D-8B79-9E9E5D10BFF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06705723"/>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87A4FA7-33BD-4023-83D3-BF81E165FE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86251427"/>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4B53868-1463-4A0A-90B4-A1D9F18CE54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55001332"/>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57E606B-7861-4A8D-A364-B7C9940B6C97}"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39696421"/>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3573C7E-F62A-4153-9B6D-AEFC5067AC30}"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8592229"/>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371F0D8-D233-479B-A2F5-FC9AF86AF5F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90367232"/>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04194F1-9695-4ACD-BB4E-5679226B0A7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93303960"/>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6A7CF38-F9F6-4C4F-ABFE-3A4BA4A96B5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62971220"/>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078439-470F-476B-981D-B03F2B21194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1628858"/>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2B52A2E-7B86-4732-987A-59FBAF6D119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5443708"/>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C2B04D7-C141-429E-A960-94C10504342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70342647"/>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BBAF7B0-A002-4729-9236-1D920563BD1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93705069"/>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CFC86-E19D-48D3-AAFD-F8D47386615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295514518"/>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9597317-CEAC-4756-917F-ED1CF63B3A8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36699053"/>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6B89965-C5C1-4183-A7B2-A3908614D18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31947192"/>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32935CB-A36E-4E95-8310-BFF37101857A}"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1642004"/>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B9E51A4-1809-4D6A-999A-F3A8581EF03A}"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509949800"/>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6DBD13A-4EBF-4855-BF73-4E8B14ACFDE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1612032"/>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5C1CBAD-2C01-4AB8-B740-C8E04BED202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63864905"/>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6B94C88-B0EC-45AF-ADCC-F195CA50983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49070099"/>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6B2488C-8B4B-4616-B286-880990AC61E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27572422"/>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9044F89-517F-458A-986C-733631AC835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46871576"/>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8C8F22A-74B1-47E2-87F3-71920A3EECA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49280575"/>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BD0E15-4B8A-43AF-8244-F549600D189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51139260"/>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B431D00A-5354-4129-B380-62B77CECC19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6481122"/>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226BA76-0B0E-418B-8D07-2184C863EFE3}"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52820201"/>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008F3E6-778B-4E0D-8B79-9E9E5D10BFF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07170167"/>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87A4FA7-33BD-4023-83D3-BF81E165FE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11642669"/>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4B53868-1463-4A0A-90B4-A1D9F18CE54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20006399"/>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57E606B-7861-4A8D-A364-B7C9940B6C97}"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75603280"/>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3573C7E-F62A-4153-9B6D-AEFC5067AC30}"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66748647"/>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371F0D8-D233-479B-A2F5-FC9AF86AF5F8}"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16725644"/>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04194F1-9695-4ACD-BB4E-5679226B0A7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31633297"/>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D6A7CF38-F9F6-4C4F-ABFE-3A4BA4A96B5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93508770"/>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5078439-470F-476B-981D-B03F2B21194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806947"/>
      </p:ext>
    </p:extLst>
  </p:cSld>
  <p:clrMapOvr>
    <a:masterClrMapping/>
  </p:clrMapOvr>
</p:sldLayout>
</file>

<file path=ppt/slideLayouts/slideLayout2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2B52A2E-7B86-4732-987A-59FBAF6D119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23000803"/>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C2B04D7-C141-429E-A960-94C10504342C}"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675081670"/>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BBAF7B0-A002-4729-9236-1D920563BD1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92183797"/>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E5CFC86-E19D-48D3-AAFD-F8D47386615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831032375"/>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77271210"/>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3131975"/>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51125593"/>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9051941"/>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3752179"/>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5845572"/>
      </p:ext>
    </p:extLst>
  </p:cSld>
  <p:clrMapOvr>
    <a:masterClrMapping/>
  </p:clrMapOvr>
</p:sldLayout>
</file>

<file path=ppt/slideLayouts/slideLayout3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2302970"/>
      </p:ext>
    </p:extLst>
  </p:cSld>
  <p:clrMapOvr>
    <a:masterClrMapping/>
  </p:clrMapOvr>
</p:sldLayout>
</file>

<file path=ppt/slideLayouts/slideLayout3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605421"/>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80122133"/>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9448115"/>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5052CF-C757-456F-905B-8DAB96F8A47D}"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DCA8C24-62F2-493C-86F6-04F2C648E94D}"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0516298"/>
      </p:ext>
    </p:extLst>
  </p:cSld>
  <p:clrMapOvr>
    <a:masterClrMapping/>
  </p:clrMapOvr>
</p:sldLayout>
</file>

<file path=ppt/slideLayouts/slideLayout3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91820672"/>
      </p:ext>
    </p:extLst>
  </p:cSld>
  <p:clrMapOvr>
    <a:masterClrMapping/>
  </p:clrMapOvr>
</p:sldLayout>
</file>

<file path=ppt/slideLayouts/slideLayout3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8814730"/>
      </p:ext>
    </p:extLst>
  </p:cSld>
  <p:clrMapOvr>
    <a:masterClrMapping/>
  </p:clrMapOvr>
</p:sldLayout>
</file>

<file path=ppt/slideLayouts/slideLayout3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34922960"/>
      </p:ext>
    </p:extLst>
  </p:cSld>
  <p:clrMapOvr>
    <a:masterClrMapping/>
  </p:clrMapOvr>
</p:sldLayout>
</file>

<file path=ppt/slideLayouts/slideLayout3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2990798"/>
      </p:ext>
    </p:extLst>
  </p:cSld>
  <p:clrMapOvr>
    <a:masterClrMapping/>
  </p:clrMapOvr>
</p:sldLayout>
</file>

<file path=ppt/slideLayouts/slideLayout3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4504170"/>
      </p:ext>
    </p:extLst>
  </p:cSld>
  <p:clrMapOvr>
    <a:masterClrMapping/>
  </p:clrMapOvr>
</p:sldLayout>
</file>

<file path=ppt/slideLayouts/slideLayout3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7470684"/>
      </p:ext>
    </p:extLst>
  </p:cSld>
  <p:clrMapOvr>
    <a:masterClrMapping/>
  </p:clrMapOvr>
</p:sldLayout>
</file>

<file path=ppt/slideLayouts/slideLayout3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04511189"/>
      </p:ext>
    </p:extLst>
  </p:cSld>
  <p:clrMapOvr>
    <a:masterClrMapping/>
  </p:clrMapOvr>
</p:sldLayout>
</file>

<file path=ppt/slideLayouts/slideLayout3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3138565"/>
      </p:ext>
    </p:extLst>
  </p:cSld>
  <p:clrMapOvr>
    <a:masterClrMapping/>
  </p:clrMapOvr>
</p:sldLayout>
</file>

<file path=ppt/slideLayouts/slideLayout3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07248440"/>
      </p:ext>
    </p:extLst>
  </p:cSld>
  <p:clrMapOvr>
    <a:masterClrMapping/>
  </p:clrMapOvr>
</p:sldLayout>
</file>

<file path=ppt/slideLayouts/slideLayout3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380861"/>
      </p:ext>
    </p:extLst>
  </p:cSld>
  <p:clrMapOvr>
    <a:masterClrMapping/>
  </p:clrMapOvr>
</p:sldLayout>
</file>

<file path=ppt/slideLayouts/slideLayout3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881961-9807-4147-9C5A-2B9DA2011AB3}" type="datetimeFigureOut">
              <a:rPr lang="en-US">
                <a:solidFill>
                  <a:prstClr val="black">
                    <a:tint val="75000"/>
                  </a:prstClr>
                </a:solidFill>
              </a:rPr>
              <a:pPr/>
              <a:t>3/12/2020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68BD20-C05B-42B7-A3C0-4B52961DB438}" type="slidenum">
              <a:rPr lang="en-US">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69142344"/>
      </p:ext>
    </p:extLst>
  </p:cSld>
  <p:clrMapOvr>
    <a:masterClrMapping/>
  </p:clrMapOvr>
</p:sldLayout>
</file>

<file path=ppt/slideLayouts/slideLayout3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638801-36B7-44E3-AF8F-157DBC62413E}"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72502383"/>
      </p:ext>
    </p:extLst>
  </p:cSld>
  <p:clrMapOvr>
    <a:masterClrMapping/>
  </p:clrMapOvr>
</p:sldLayout>
</file>

<file path=ppt/slideLayouts/slideLayout3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E343DB9-0813-44F8-B104-D7830A6902C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397595205"/>
      </p:ext>
    </p:extLst>
  </p:cSld>
  <p:clrMapOvr>
    <a:masterClrMapping/>
  </p:clrMapOvr>
</p:sldLayout>
</file>

<file path=ppt/slideLayouts/slideLayout3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1618246-1A0A-40AA-BEEE-174FD3EBEAE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47114171"/>
      </p:ext>
    </p:extLst>
  </p:cSld>
  <p:clrMapOvr>
    <a:masterClrMapping/>
  </p:clrMapOvr>
</p:sldLayout>
</file>

<file path=ppt/slideLayouts/slideLayout3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0B1838A-5D62-4966-953B-A360AC01DF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43769550"/>
      </p:ext>
    </p:extLst>
  </p:cSld>
  <p:clrMapOvr>
    <a:masterClrMapping/>
  </p:clrMapOvr>
</p:sldLayout>
</file>

<file path=ppt/slideLayouts/slideLayout3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3A101B0-8738-4613-BDAD-CA06DAF4DD8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636693518"/>
      </p:ext>
    </p:extLst>
  </p:cSld>
  <p:clrMapOvr>
    <a:masterClrMapping/>
  </p:clrMapOvr>
</p:sldLayout>
</file>

<file path=ppt/slideLayouts/slideLayout3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DACBBD3-42E2-405B-8F9F-3C3A1935FCC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016168972"/>
      </p:ext>
    </p:extLst>
  </p:cSld>
  <p:clrMapOvr>
    <a:masterClrMapping/>
  </p:clrMapOvr>
</p:sldLayout>
</file>

<file path=ppt/slideLayouts/slideLayout3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F5501F4-9ACD-4C3F-ABF5-1D967CA2F61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55423049"/>
      </p:ext>
    </p:extLst>
  </p:cSld>
  <p:clrMapOvr>
    <a:masterClrMapping/>
  </p:clrMapOvr>
</p:sldLayout>
</file>

<file path=ppt/slideLayouts/slideLayout3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7AD5504-1F25-4217-A637-E13FBFB83F8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991199310"/>
      </p:ext>
    </p:extLst>
  </p:cSld>
  <p:clrMapOvr>
    <a:masterClrMapping/>
  </p:clrMapOvr>
</p:sldLayout>
</file>

<file path=ppt/slideLayouts/slideLayout3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13F7193-0807-40C7-9069-0FB9B6B62C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493352369"/>
      </p:ext>
    </p:extLst>
  </p:cSld>
  <p:clrMapOvr>
    <a:masterClrMapping/>
  </p:clrMapOvr>
</p:sldLayout>
</file>

<file path=ppt/slideLayouts/slideLayout3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F66E818-161A-4762-8A09-ABC8B5CDBAF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925529020"/>
      </p:ext>
    </p:extLst>
  </p:cSld>
  <p:clrMapOvr>
    <a:masterClrMapping/>
  </p:clrMapOvr>
</p:sldLayout>
</file>

<file path=ppt/slideLayouts/slideLayout3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552794-CA9D-4E4A-AE90-BA52C09C91B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56099533"/>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9597317-CEAC-4756-917F-ED1CF63B3A86}" type="slidenum">
              <a:rPr lang="ar-SA"/>
              <a:pPr>
                <a:defRPr/>
              </a:pPr>
              <a:t>‹#›</a:t>
            </a:fld>
            <a:endParaRPr lang="en-US"/>
          </a:p>
        </p:txBody>
      </p:sp>
    </p:spTree>
    <p:extLst>
      <p:ext uri="{BB962C8B-B14F-4D97-AF65-F5344CB8AC3E}">
        <p14:creationId xmlns:p14="http://schemas.microsoft.com/office/powerpoint/2010/main" val="3025198001"/>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6B89965-C5C1-4183-A7B2-A3908614D184}" type="slidenum">
              <a:rPr lang="ar-SA"/>
              <a:pPr>
                <a:defRPr/>
              </a:pPr>
              <a:t>‹#›</a:t>
            </a:fld>
            <a:endParaRPr lang="en-US"/>
          </a:p>
        </p:txBody>
      </p:sp>
    </p:spTree>
    <p:extLst>
      <p:ext uri="{BB962C8B-B14F-4D97-AF65-F5344CB8AC3E}">
        <p14:creationId xmlns:p14="http://schemas.microsoft.com/office/powerpoint/2010/main" val="1279868427"/>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32935CB-A36E-4E95-8310-BFF37101857A}" type="slidenum">
              <a:rPr lang="ar-SA"/>
              <a:pPr>
                <a:defRPr/>
              </a:pPr>
              <a:t>‹#›</a:t>
            </a:fld>
            <a:endParaRPr lang="en-US"/>
          </a:p>
        </p:txBody>
      </p:sp>
    </p:spTree>
    <p:extLst>
      <p:ext uri="{BB962C8B-B14F-4D97-AF65-F5344CB8AC3E}">
        <p14:creationId xmlns:p14="http://schemas.microsoft.com/office/powerpoint/2010/main" val="1145955107"/>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B9E51A4-1809-4D6A-999A-F3A8581EF03A}" type="slidenum">
              <a:rPr lang="ar-SA"/>
              <a:pPr>
                <a:defRPr/>
              </a:pPr>
              <a:t>‹#›</a:t>
            </a:fld>
            <a:endParaRPr lang="en-US"/>
          </a:p>
        </p:txBody>
      </p:sp>
    </p:spTree>
    <p:extLst>
      <p:ext uri="{BB962C8B-B14F-4D97-AF65-F5344CB8AC3E}">
        <p14:creationId xmlns:p14="http://schemas.microsoft.com/office/powerpoint/2010/main" val="1839688714"/>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6DBD13A-4EBF-4855-BF73-4E8B14ACFDEF}" type="slidenum">
              <a:rPr lang="ar-SA"/>
              <a:pPr>
                <a:defRPr/>
              </a:pPr>
              <a:t>‹#›</a:t>
            </a:fld>
            <a:endParaRPr lang="en-US"/>
          </a:p>
        </p:txBody>
      </p:sp>
    </p:spTree>
    <p:extLst>
      <p:ext uri="{BB962C8B-B14F-4D97-AF65-F5344CB8AC3E}">
        <p14:creationId xmlns:p14="http://schemas.microsoft.com/office/powerpoint/2010/main" val="3490382814"/>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5C1CBAD-2C01-4AB8-B740-C8E04BED2029}" type="slidenum">
              <a:rPr lang="ar-SA"/>
              <a:pPr>
                <a:defRPr/>
              </a:pPr>
              <a:t>‹#›</a:t>
            </a:fld>
            <a:endParaRPr lang="en-US"/>
          </a:p>
        </p:txBody>
      </p:sp>
    </p:spTree>
    <p:extLst>
      <p:ext uri="{BB962C8B-B14F-4D97-AF65-F5344CB8AC3E}">
        <p14:creationId xmlns:p14="http://schemas.microsoft.com/office/powerpoint/2010/main" val="3955475574"/>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6B94C88-B0EC-45AF-ADCC-F195CA509832}" type="slidenum">
              <a:rPr lang="ar-SA"/>
              <a:pPr>
                <a:defRPr/>
              </a:pPr>
              <a:t>‹#›</a:t>
            </a:fld>
            <a:endParaRPr lang="en-US"/>
          </a:p>
        </p:txBody>
      </p:sp>
    </p:spTree>
    <p:extLst>
      <p:ext uri="{BB962C8B-B14F-4D97-AF65-F5344CB8AC3E}">
        <p14:creationId xmlns:p14="http://schemas.microsoft.com/office/powerpoint/2010/main" val="1220287895"/>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6B2488C-8B4B-4616-B286-880990AC61ED}" type="slidenum">
              <a:rPr lang="ar-SA"/>
              <a:pPr>
                <a:defRPr/>
              </a:pPr>
              <a:t>‹#›</a:t>
            </a:fld>
            <a:endParaRPr lang="en-US"/>
          </a:p>
        </p:txBody>
      </p:sp>
    </p:spTree>
    <p:extLst>
      <p:ext uri="{BB962C8B-B14F-4D97-AF65-F5344CB8AC3E}">
        <p14:creationId xmlns:p14="http://schemas.microsoft.com/office/powerpoint/2010/main" val="4279337851"/>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9044F89-517F-458A-986C-733631AC8359}" type="slidenum">
              <a:rPr lang="ar-SA"/>
              <a:pPr>
                <a:defRPr/>
              </a:pPr>
              <a:t>‹#›</a:t>
            </a:fld>
            <a:endParaRPr lang="en-US"/>
          </a:p>
        </p:txBody>
      </p:sp>
    </p:spTree>
    <p:extLst>
      <p:ext uri="{BB962C8B-B14F-4D97-AF65-F5344CB8AC3E}">
        <p14:creationId xmlns:p14="http://schemas.microsoft.com/office/powerpoint/2010/main" val="3225653565"/>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8C8F22A-74B1-47E2-87F3-71920A3EECAB}" type="slidenum">
              <a:rPr lang="ar-SA"/>
              <a:pPr>
                <a:defRPr/>
              </a:pPr>
              <a:t>‹#›</a:t>
            </a:fld>
            <a:endParaRPr lang="en-US"/>
          </a:p>
        </p:txBody>
      </p:sp>
    </p:spTree>
    <p:extLst>
      <p:ext uri="{BB962C8B-B14F-4D97-AF65-F5344CB8AC3E}">
        <p14:creationId xmlns:p14="http://schemas.microsoft.com/office/powerpoint/2010/main" val="764390308"/>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1BD0E15-4B8A-43AF-8244-F549600D1895}" type="slidenum">
              <a:rPr lang="ar-SA"/>
              <a:pPr>
                <a:defRPr/>
              </a:pPr>
              <a:t>‹#›</a:t>
            </a:fld>
            <a:endParaRPr lang="en-US"/>
          </a:p>
        </p:txBody>
      </p:sp>
    </p:spTree>
    <p:extLst>
      <p:ext uri="{BB962C8B-B14F-4D97-AF65-F5344CB8AC3E}">
        <p14:creationId xmlns:p14="http://schemas.microsoft.com/office/powerpoint/2010/main" val="3966612513"/>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431D00A-5354-4129-B380-62B77CECC19E}" type="slidenum">
              <a:rPr lang="ar-SA"/>
              <a:pPr>
                <a:defRPr/>
              </a:pPr>
              <a:t>‹#›</a:t>
            </a:fld>
            <a:endParaRPr lang="en-US"/>
          </a:p>
        </p:txBody>
      </p:sp>
    </p:spTree>
    <p:extLst>
      <p:ext uri="{BB962C8B-B14F-4D97-AF65-F5344CB8AC3E}">
        <p14:creationId xmlns:p14="http://schemas.microsoft.com/office/powerpoint/2010/main" val="1409727338"/>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226BA76-0B0E-418B-8D07-2184C863EFE3}" type="slidenum">
              <a:rPr lang="ar-SA"/>
              <a:pPr>
                <a:defRPr/>
              </a:pPr>
              <a:t>‹#›</a:t>
            </a:fld>
            <a:endParaRPr lang="en-US"/>
          </a:p>
        </p:txBody>
      </p:sp>
    </p:spTree>
    <p:extLst>
      <p:ext uri="{BB962C8B-B14F-4D97-AF65-F5344CB8AC3E}">
        <p14:creationId xmlns:p14="http://schemas.microsoft.com/office/powerpoint/2010/main" val="3301867971"/>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9398D6B-C006-4E53-BAFC-4314FFD1DFFA}" type="slidenum">
              <a:rPr lang="en-US"/>
              <a:pPr>
                <a:defRPr/>
              </a:pPr>
              <a:t>‹#›</a:t>
            </a:fld>
            <a:endParaRPr lang="en-US"/>
          </a:p>
        </p:txBody>
      </p:sp>
    </p:spTree>
    <p:extLst>
      <p:ext uri="{BB962C8B-B14F-4D97-AF65-F5344CB8AC3E}">
        <p14:creationId xmlns:p14="http://schemas.microsoft.com/office/powerpoint/2010/main" val="3360732366"/>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1F57F8E-52F6-4C46-836D-7D1CC5081A87}" type="slidenum">
              <a:rPr lang="en-US"/>
              <a:pPr>
                <a:defRPr/>
              </a:pPr>
              <a:t>‹#›</a:t>
            </a:fld>
            <a:endParaRPr lang="en-US"/>
          </a:p>
        </p:txBody>
      </p:sp>
    </p:spTree>
    <p:extLst>
      <p:ext uri="{BB962C8B-B14F-4D97-AF65-F5344CB8AC3E}">
        <p14:creationId xmlns:p14="http://schemas.microsoft.com/office/powerpoint/2010/main" val="2068085387"/>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2F9F6BE-5501-4593-85C9-EA03DD85B20E}" type="slidenum">
              <a:rPr lang="en-US"/>
              <a:pPr>
                <a:defRPr/>
              </a:pPr>
              <a:t>‹#›</a:t>
            </a:fld>
            <a:endParaRPr lang="en-US"/>
          </a:p>
        </p:txBody>
      </p:sp>
    </p:spTree>
    <p:extLst>
      <p:ext uri="{BB962C8B-B14F-4D97-AF65-F5344CB8AC3E}">
        <p14:creationId xmlns:p14="http://schemas.microsoft.com/office/powerpoint/2010/main" val="1873986144"/>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A880B62-811F-4CCA-AF27-870094F697FB}" type="slidenum">
              <a:rPr lang="en-US"/>
              <a:pPr>
                <a:defRPr/>
              </a:pPr>
              <a:t>‹#›</a:t>
            </a:fld>
            <a:endParaRPr lang="en-US"/>
          </a:p>
        </p:txBody>
      </p:sp>
    </p:spTree>
    <p:extLst>
      <p:ext uri="{BB962C8B-B14F-4D97-AF65-F5344CB8AC3E}">
        <p14:creationId xmlns:p14="http://schemas.microsoft.com/office/powerpoint/2010/main" val="711723589"/>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FEFBF62-21F5-415B-B739-7749CAB42FF5}" type="slidenum">
              <a:rPr lang="en-US"/>
              <a:pPr>
                <a:defRPr/>
              </a:pPr>
              <a:t>‹#›</a:t>
            </a:fld>
            <a:endParaRPr lang="en-US"/>
          </a:p>
        </p:txBody>
      </p:sp>
    </p:spTree>
    <p:extLst>
      <p:ext uri="{BB962C8B-B14F-4D97-AF65-F5344CB8AC3E}">
        <p14:creationId xmlns:p14="http://schemas.microsoft.com/office/powerpoint/2010/main" val="1176250737"/>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254FD63-E863-4BA8-824B-58E0DC67AFF7}" type="slidenum">
              <a:rPr lang="en-US"/>
              <a:pPr>
                <a:defRPr/>
              </a:pPr>
              <a:t>‹#›</a:t>
            </a:fld>
            <a:endParaRPr lang="en-US"/>
          </a:p>
        </p:txBody>
      </p:sp>
    </p:spTree>
    <p:extLst>
      <p:ext uri="{BB962C8B-B14F-4D97-AF65-F5344CB8AC3E}">
        <p14:creationId xmlns:p14="http://schemas.microsoft.com/office/powerpoint/2010/main" val="1444210744"/>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73B62DB-2E29-48CC-A016-A36B0683909E}" type="slidenum">
              <a:rPr lang="en-US"/>
              <a:pPr>
                <a:defRPr/>
              </a:pPr>
              <a:t>‹#›</a:t>
            </a:fld>
            <a:endParaRPr lang="en-US"/>
          </a:p>
        </p:txBody>
      </p:sp>
    </p:spTree>
    <p:extLst>
      <p:ext uri="{BB962C8B-B14F-4D97-AF65-F5344CB8AC3E}">
        <p14:creationId xmlns:p14="http://schemas.microsoft.com/office/powerpoint/2010/main" val="664939635"/>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43437D5-5F92-4765-B416-EAD17F7EAF04}" type="slidenum">
              <a:rPr lang="en-US"/>
              <a:pPr>
                <a:defRPr/>
              </a:pPr>
              <a:t>‹#›</a:t>
            </a:fld>
            <a:endParaRPr lang="en-US"/>
          </a:p>
        </p:txBody>
      </p:sp>
    </p:spTree>
    <p:extLst>
      <p:ext uri="{BB962C8B-B14F-4D97-AF65-F5344CB8AC3E}">
        <p14:creationId xmlns:p14="http://schemas.microsoft.com/office/powerpoint/2010/main" val="3816238971"/>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2C07589-7C28-4B2A-BB73-3865419E9476}" type="slidenum">
              <a:rPr lang="en-US"/>
              <a:pPr>
                <a:defRPr/>
              </a:pPr>
              <a:t>‹#›</a:t>
            </a:fld>
            <a:endParaRPr lang="en-US"/>
          </a:p>
        </p:txBody>
      </p:sp>
    </p:spTree>
    <p:extLst>
      <p:ext uri="{BB962C8B-B14F-4D97-AF65-F5344CB8AC3E}">
        <p14:creationId xmlns:p14="http://schemas.microsoft.com/office/powerpoint/2010/main" val="3715780429"/>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B045931-C5D9-4D85-9AAA-72BA2CA5B08D}" type="slidenum">
              <a:rPr lang="en-US"/>
              <a:pPr>
                <a:defRPr/>
              </a:pPr>
              <a:t>‹#›</a:t>
            </a:fld>
            <a:endParaRPr lang="en-US"/>
          </a:p>
        </p:txBody>
      </p:sp>
    </p:spTree>
    <p:extLst>
      <p:ext uri="{BB962C8B-B14F-4D97-AF65-F5344CB8AC3E}">
        <p14:creationId xmlns:p14="http://schemas.microsoft.com/office/powerpoint/2010/main" val="1483587863"/>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D62DCD7-AD1D-48DD-94A0-0C5E16E9A339}" type="slidenum">
              <a:rPr lang="en-US"/>
              <a:pPr>
                <a:defRPr/>
              </a:pPr>
              <a:t>‹#›</a:t>
            </a:fld>
            <a:endParaRPr lang="en-US"/>
          </a:p>
        </p:txBody>
      </p:sp>
    </p:spTree>
    <p:extLst>
      <p:ext uri="{BB962C8B-B14F-4D97-AF65-F5344CB8AC3E}">
        <p14:creationId xmlns:p14="http://schemas.microsoft.com/office/powerpoint/2010/main" val="574607198"/>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CCBECE-7871-4AF7-8FEF-319A95183DEA}" type="slidenum">
              <a:rPr lang="en-US"/>
              <a:pPr>
                <a:defRPr/>
              </a:pPr>
              <a:t>‹#›</a:t>
            </a:fld>
            <a:endParaRPr lang="en-US"/>
          </a:p>
        </p:txBody>
      </p:sp>
    </p:spTree>
    <p:extLst>
      <p:ext uri="{BB962C8B-B14F-4D97-AF65-F5344CB8AC3E}">
        <p14:creationId xmlns:p14="http://schemas.microsoft.com/office/powerpoint/2010/main" val="3461802517"/>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342900" indent="0" algn="ctr">
              <a:buNone/>
              <a:defRPr/>
            </a:lvl2pPr>
            <a:lvl3pPr marL="685800" indent="0" algn="ctr">
              <a:buNone/>
              <a:defRPr/>
            </a:lvl3pPr>
            <a:lvl4pPr marL="1028700" indent="0" algn="ctr">
              <a:buNone/>
              <a:defRPr/>
            </a:lvl4pPr>
            <a:lvl5pPr marL="1371600" indent="0" algn="ctr">
              <a:buNone/>
              <a:defRPr/>
            </a:lvl5pPr>
            <a:lvl6pPr marL="1714500" indent="0" algn="ctr">
              <a:buNone/>
              <a:defRPr/>
            </a:lvl6pPr>
            <a:lvl7pPr marL="2057400" indent="0" algn="ctr">
              <a:buNone/>
              <a:defRPr/>
            </a:lvl7pPr>
            <a:lvl8pPr marL="2400300" indent="0" algn="ctr">
              <a:buNone/>
              <a:defRPr/>
            </a:lvl8pPr>
            <a:lvl9pPr marL="27432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A3F01362-E78C-468A-A899-80419FF835D6}"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483306800"/>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4054B92-0E1F-4DCC-9A76-5216D8C09AD9}"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65021180"/>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17F3FDC-D649-49A9-9518-EE4F04C8B0D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99258584"/>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8887C17-777F-4FFA-BEBD-7FF3049A2CE1}"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79731795"/>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28A428C-C607-4EEB-AE99-0B59487BCB5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740469962"/>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E738C7F-663F-40C3-9E9B-53C0D975CCB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5644241"/>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CF3981BF-197D-4CD6-860C-F15F3D213C0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882834866"/>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smtClean="0"/>
              <a:t>Click to edit Master title style</a:t>
            </a:r>
            <a:endParaRPr lang="en-US"/>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A21261C-578E-4C5A-9181-361B489ACBCF}"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953356735"/>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2CC9381-E4A2-43BF-8996-F149201A7AAD}"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388733685"/>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1B104F5-5F2B-4E21-9725-70E8ADACA36B}"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61758805"/>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822074-A6B9-4CCE-9AD8-457530124AD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877022224"/>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D7E5475-A411-4124-BFDE-5FF5D93C6F55}"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186595757"/>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3810000" cy="4114800"/>
          </a:xfrm>
        </p:spPr>
        <p:txBody>
          <a:bodyPr/>
          <a:lstStyle/>
          <a:p>
            <a:pPr lvl="0"/>
            <a:endParaRPr lang="en-US"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FFFFFF"/>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96CF04-9259-42BD-B527-5C8DE0F79532}"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03323688"/>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E6BAB1-CE6E-41D8-B5B0-8629E3A068BA}"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2218133108"/>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E6BAB1-CE6E-41D8-B5B0-8629E3A068BA}"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734275370"/>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6E6BAB1-CE6E-41D8-B5B0-8629E3A068BA}"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281610648"/>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E6BAB1-CE6E-41D8-B5B0-8629E3A068BA}" type="datetimeFigureOut">
              <a:rPr lang="en-US" smtClean="0"/>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513810881"/>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E6BAB1-CE6E-41D8-B5B0-8629E3A068BA}" type="datetimeFigureOut">
              <a:rPr lang="en-US" smtClean="0"/>
              <a:t>3/12/2020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3086367149"/>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E6BAB1-CE6E-41D8-B5B0-8629E3A068BA}" type="datetimeFigureOut">
              <a:rPr lang="en-US" smtClean="0"/>
              <a:t>3/12/2020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2921365890"/>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E6BAB1-CE6E-41D8-B5B0-8629E3A068BA}" type="datetimeFigureOut">
              <a:rPr lang="en-US" smtClean="0"/>
              <a:t>3/12/2020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4079169413"/>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6E6BAB1-CE6E-41D8-B5B0-8629E3A068BA}" type="datetimeFigureOut">
              <a:rPr lang="en-US" smtClean="0"/>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1654346646"/>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6E6BAB1-CE6E-41D8-B5B0-8629E3A068BA}" type="datetimeFigureOut">
              <a:rPr lang="en-US" smtClean="0"/>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1673177921"/>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E6BAB1-CE6E-41D8-B5B0-8629E3A068BA}"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2046146332"/>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E6BAB1-CE6E-41D8-B5B0-8629E3A068BA}"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11A8A-468D-45D7-BFCE-EB1E4F58D48A}" type="slidenum">
              <a:rPr lang="en-US" smtClean="0"/>
              <a:t>‹#›</a:t>
            </a:fld>
            <a:endParaRPr lang="en-US"/>
          </a:p>
        </p:txBody>
      </p:sp>
    </p:spTree>
    <p:extLst>
      <p:ext uri="{BB962C8B-B14F-4D97-AF65-F5344CB8AC3E}">
        <p14:creationId xmlns:p14="http://schemas.microsoft.com/office/powerpoint/2010/main" val="820634429"/>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0AC74E2-3392-45D7-A203-A7DD03A28AA8}"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3471707532"/>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0AC74E2-3392-45D7-A203-A7DD03A28AA8}"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3854338028"/>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AC74E2-3392-45D7-A203-A7DD03A28AA8}"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1605045592"/>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0AC74E2-3392-45D7-A203-A7DD03A28AA8}" type="datetimeFigureOut">
              <a:rPr lang="en-US" smtClean="0"/>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1906919641"/>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0AC74E2-3392-45D7-A203-A7DD03A28AA8}" type="datetimeFigureOut">
              <a:rPr lang="en-US" smtClean="0"/>
              <a:t>3/12/2020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2598361184"/>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0AC74E2-3392-45D7-A203-A7DD03A28AA8}" type="datetimeFigureOut">
              <a:rPr lang="en-US" smtClean="0"/>
              <a:t>3/12/2020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265042575"/>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AC74E2-3392-45D7-A203-A7DD03A28AA8}" type="datetimeFigureOut">
              <a:rPr lang="en-US" smtClean="0"/>
              <a:t>3/12/2020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3833721237"/>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AC74E2-3392-45D7-A203-A7DD03A28AA8}" type="datetimeFigureOut">
              <a:rPr lang="en-US" smtClean="0"/>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1878699695"/>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0AC74E2-3392-45D7-A203-A7DD03A28AA8}" type="datetimeFigureOut">
              <a:rPr lang="en-US" smtClean="0"/>
              <a:t>3/12/2020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215368230"/>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0AC74E2-3392-45D7-A203-A7DD03A28AA8}"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2107319764"/>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0AC74E2-3392-45D7-A203-A7DD03A28AA8}" type="datetimeFigureOut">
              <a:rPr lang="en-US" smtClean="0"/>
              <a:t>3/12/2020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69CDC84-3A1E-42F7-831C-D03679CDD9C8}" type="slidenum">
              <a:rPr lang="en-US" smtClean="0"/>
              <a:t>‹#›</a:t>
            </a:fld>
            <a:endParaRPr lang="en-US"/>
          </a:p>
        </p:txBody>
      </p:sp>
    </p:spTree>
    <p:extLst>
      <p:ext uri="{BB962C8B-B14F-4D97-AF65-F5344CB8AC3E}">
        <p14:creationId xmlns:p14="http://schemas.microsoft.com/office/powerpoint/2010/main" val="2903754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theme" Target="../theme/theme6.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2.xml"/><Relationship Id="rId13" Type="http://schemas.openxmlformats.org/officeDocument/2006/relationships/theme" Target="../theme/theme8.xml"/><Relationship Id="rId3" Type="http://schemas.openxmlformats.org/officeDocument/2006/relationships/slideLayout" Target="../slideLayouts/slideLayout87.xml"/><Relationship Id="rId7" Type="http://schemas.openxmlformats.org/officeDocument/2006/relationships/slideLayout" Target="../slideLayouts/slideLayout91.xml"/><Relationship Id="rId12" Type="http://schemas.openxmlformats.org/officeDocument/2006/relationships/slideLayout" Target="../slideLayouts/slideLayout96.xml"/><Relationship Id="rId2" Type="http://schemas.openxmlformats.org/officeDocument/2006/relationships/slideLayout" Target="../slideLayouts/slideLayout86.xml"/><Relationship Id="rId1" Type="http://schemas.openxmlformats.org/officeDocument/2006/relationships/slideLayout" Target="../slideLayouts/slideLayout85.xml"/><Relationship Id="rId6" Type="http://schemas.openxmlformats.org/officeDocument/2006/relationships/slideLayout" Target="../slideLayouts/slideLayout90.xml"/><Relationship Id="rId11" Type="http://schemas.openxmlformats.org/officeDocument/2006/relationships/slideLayout" Target="../slideLayouts/slideLayout95.xml"/><Relationship Id="rId5" Type="http://schemas.openxmlformats.org/officeDocument/2006/relationships/slideLayout" Target="../slideLayouts/slideLayout89.xml"/><Relationship Id="rId10" Type="http://schemas.openxmlformats.org/officeDocument/2006/relationships/slideLayout" Target="../slideLayouts/slideLayout94.xml"/><Relationship Id="rId4" Type="http://schemas.openxmlformats.org/officeDocument/2006/relationships/slideLayout" Target="../slideLayouts/slideLayout88.xml"/><Relationship Id="rId9" Type="http://schemas.openxmlformats.org/officeDocument/2006/relationships/slideLayout" Target="../slideLayouts/slideLayout9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4.xml"/><Relationship Id="rId13" Type="http://schemas.openxmlformats.org/officeDocument/2006/relationships/theme" Target="../theme/theme9.xml"/><Relationship Id="rId3" Type="http://schemas.openxmlformats.org/officeDocument/2006/relationships/slideLayout" Target="../slideLayouts/slideLayout99.xml"/><Relationship Id="rId7" Type="http://schemas.openxmlformats.org/officeDocument/2006/relationships/slideLayout" Target="../slideLayouts/slideLayout103.xml"/><Relationship Id="rId12" Type="http://schemas.openxmlformats.org/officeDocument/2006/relationships/slideLayout" Target="../slideLayouts/slideLayout108.xml"/><Relationship Id="rId2" Type="http://schemas.openxmlformats.org/officeDocument/2006/relationships/slideLayout" Target="../slideLayouts/slideLayout98.xml"/><Relationship Id="rId1" Type="http://schemas.openxmlformats.org/officeDocument/2006/relationships/slideLayout" Target="../slideLayouts/slideLayout97.xml"/><Relationship Id="rId6" Type="http://schemas.openxmlformats.org/officeDocument/2006/relationships/slideLayout" Target="../slideLayouts/slideLayout102.xml"/><Relationship Id="rId11" Type="http://schemas.openxmlformats.org/officeDocument/2006/relationships/slideLayout" Target="../slideLayouts/slideLayout107.xml"/><Relationship Id="rId5" Type="http://schemas.openxmlformats.org/officeDocument/2006/relationships/slideLayout" Target="../slideLayouts/slideLayout101.xml"/><Relationship Id="rId10" Type="http://schemas.openxmlformats.org/officeDocument/2006/relationships/slideLayout" Target="../slideLayouts/slideLayout106.xml"/><Relationship Id="rId4" Type="http://schemas.openxmlformats.org/officeDocument/2006/relationships/slideLayout" Target="../slideLayouts/slideLayout100.xml"/><Relationship Id="rId9" Type="http://schemas.openxmlformats.org/officeDocument/2006/relationships/slideLayout" Target="../slideLayouts/slideLayout105.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6.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theme" Target="../theme/theme10.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7.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theme" Target="../theme/theme11.xml"/><Relationship Id="rId2" Type="http://schemas.openxmlformats.org/officeDocument/2006/relationships/slideLayout" Target="../slideLayouts/slideLayout121.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8.xml"/><Relationship Id="rId13" Type="http://schemas.openxmlformats.org/officeDocument/2006/relationships/slideLayout" Target="../slideLayouts/slideLayout143.xml"/><Relationship Id="rId3" Type="http://schemas.openxmlformats.org/officeDocument/2006/relationships/slideLayout" Target="../slideLayouts/slideLayout133.xml"/><Relationship Id="rId7" Type="http://schemas.openxmlformats.org/officeDocument/2006/relationships/slideLayout" Target="../slideLayouts/slideLayout137.xml"/><Relationship Id="rId12" Type="http://schemas.openxmlformats.org/officeDocument/2006/relationships/slideLayout" Target="../slideLayouts/slideLayout142.xml"/><Relationship Id="rId2" Type="http://schemas.openxmlformats.org/officeDocument/2006/relationships/slideLayout" Target="../slideLayouts/slideLayout132.xml"/><Relationship Id="rId1" Type="http://schemas.openxmlformats.org/officeDocument/2006/relationships/slideLayout" Target="../slideLayouts/slideLayout131.xml"/><Relationship Id="rId6" Type="http://schemas.openxmlformats.org/officeDocument/2006/relationships/slideLayout" Target="../slideLayouts/slideLayout136.xml"/><Relationship Id="rId11" Type="http://schemas.openxmlformats.org/officeDocument/2006/relationships/slideLayout" Target="../slideLayouts/slideLayout141.xml"/><Relationship Id="rId5" Type="http://schemas.openxmlformats.org/officeDocument/2006/relationships/slideLayout" Target="../slideLayouts/slideLayout135.xml"/><Relationship Id="rId10" Type="http://schemas.openxmlformats.org/officeDocument/2006/relationships/slideLayout" Target="../slideLayouts/slideLayout140.xml"/><Relationship Id="rId4" Type="http://schemas.openxmlformats.org/officeDocument/2006/relationships/slideLayout" Target="../slideLayouts/slideLayout134.xml"/><Relationship Id="rId9" Type="http://schemas.openxmlformats.org/officeDocument/2006/relationships/slideLayout" Target="../slideLayouts/slideLayout139.xml"/><Relationship Id="rId1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slideLayout" Target="../slideLayouts/slideLayout156.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slideLayout" Target="../slideLayouts/slideLayout155.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theme" Target="../theme/theme14.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2" Type="http://schemas.openxmlformats.org/officeDocument/2006/relationships/slideLayout" Target="../slideLayouts/slideLayout158.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0" Type="http://schemas.openxmlformats.org/officeDocument/2006/relationships/slideLayout" Target="../slideLayouts/slideLayout166.xml"/><Relationship Id="rId4" Type="http://schemas.openxmlformats.org/officeDocument/2006/relationships/slideLayout" Target="../slideLayouts/slideLayout160.xml"/><Relationship Id="rId9" Type="http://schemas.openxmlformats.org/officeDocument/2006/relationships/slideLayout" Target="../slideLayouts/slideLayout165.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76.xml"/><Relationship Id="rId3" Type="http://schemas.openxmlformats.org/officeDocument/2006/relationships/slideLayout" Target="../slideLayouts/slideLayout171.xml"/><Relationship Id="rId7" Type="http://schemas.openxmlformats.org/officeDocument/2006/relationships/slideLayout" Target="../slideLayouts/slideLayout175.xml"/><Relationship Id="rId12" Type="http://schemas.openxmlformats.org/officeDocument/2006/relationships/theme" Target="../theme/theme15.xml"/><Relationship Id="rId2" Type="http://schemas.openxmlformats.org/officeDocument/2006/relationships/slideLayout" Target="../slideLayouts/slideLayout170.xml"/><Relationship Id="rId1" Type="http://schemas.openxmlformats.org/officeDocument/2006/relationships/slideLayout" Target="../slideLayouts/slideLayout169.xml"/><Relationship Id="rId6" Type="http://schemas.openxmlformats.org/officeDocument/2006/relationships/slideLayout" Target="../slideLayouts/slideLayout174.xml"/><Relationship Id="rId11" Type="http://schemas.openxmlformats.org/officeDocument/2006/relationships/slideLayout" Target="../slideLayouts/slideLayout179.xml"/><Relationship Id="rId5" Type="http://schemas.openxmlformats.org/officeDocument/2006/relationships/slideLayout" Target="../slideLayouts/slideLayout173.xml"/><Relationship Id="rId10" Type="http://schemas.openxmlformats.org/officeDocument/2006/relationships/slideLayout" Target="../slideLayouts/slideLayout178.xml"/><Relationship Id="rId4" Type="http://schemas.openxmlformats.org/officeDocument/2006/relationships/slideLayout" Target="../slideLayouts/slideLayout172.xml"/><Relationship Id="rId9" Type="http://schemas.openxmlformats.org/officeDocument/2006/relationships/slideLayout" Target="../slideLayouts/slideLayout177.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87.xml"/><Relationship Id="rId3" Type="http://schemas.openxmlformats.org/officeDocument/2006/relationships/slideLayout" Target="../slideLayouts/slideLayout182.xml"/><Relationship Id="rId7" Type="http://schemas.openxmlformats.org/officeDocument/2006/relationships/slideLayout" Target="../slideLayouts/slideLayout186.xml"/><Relationship Id="rId12" Type="http://schemas.openxmlformats.org/officeDocument/2006/relationships/theme" Target="../theme/theme16.xml"/><Relationship Id="rId2" Type="http://schemas.openxmlformats.org/officeDocument/2006/relationships/slideLayout" Target="../slideLayouts/slideLayout181.xml"/><Relationship Id="rId1" Type="http://schemas.openxmlformats.org/officeDocument/2006/relationships/slideLayout" Target="../slideLayouts/slideLayout180.xml"/><Relationship Id="rId6" Type="http://schemas.openxmlformats.org/officeDocument/2006/relationships/slideLayout" Target="../slideLayouts/slideLayout185.xml"/><Relationship Id="rId11" Type="http://schemas.openxmlformats.org/officeDocument/2006/relationships/slideLayout" Target="../slideLayouts/slideLayout190.xml"/><Relationship Id="rId5" Type="http://schemas.openxmlformats.org/officeDocument/2006/relationships/slideLayout" Target="../slideLayouts/slideLayout184.xml"/><Relationship Id="rId10" Type="http://schemas.openxmlformats.org/officeDocument/2006/relationships/slideLayout" Target="../slideLayouts/slideLayout189.xml"/><Relationship Id="rId4" Type="http://schemas.openxmlformats.org/officeDocument/2006/relationships/slideLayout" Target="../slideLayouts/slideLayout183.xml"/><Relationship Id="rId9" Type="http://schemas.openxmlformats.org/officeDocument/2006/relationships/slideLayout" Target="../slideLayouts/slideLayout188.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98.xml"/><Relationship Id="rId13" Type="http://schemas.openxmlformats.org/officeDocument/2006/relationships/slideLayout" Target="../slideLayouts/slideLayout203.xml"/><Relationship Id="rId3" Type="http://schemas.openxmlformats.org/officeDocument/2006/relationships/slideLayout" Target="../slideLayouts/slideLayout193.xml"/><Relationship Id="rId7" Type="http://schemas.openxmlformats.org/officeDocument/2006/relationships/slideLayout" Target="../slideLayouts/slideLayout197.xml"/><Relationship Id="rId12" Type="http://schemas.openxmlformats.org/officeDocument/2006/relationships/slideLayout" Target="../slideLayouts/slideLayout202.xml"/><Relationship Id="rId2" Type="http://schemas.openxmlformats.org/officeDocument/2006/relationships/slideLayout" Target="../slideLayouts/slideLayout192.xml"/><Relationship Id="rId1" Type="http://schemas.openxmlformats.org/officeDocument/2006/relationships/slideLayout" Target="../slideLayouts/slideLayout191.xml"/><Relationship Id="rId6" Type="http://schemas.openxmlformats.org/officeDocument/2006/relationships/slideLayout" Target="../slideLayouts/slideLayout196.xml"/><Relationship Id="rId11" Type="http://schemas.openxmlformats.org/officeDocument/2006/relationships/slideLayout" Target="../slideLayouts/slideLayout201.xml"/><Relationship Id="rId5" Type="http://schemas.openxmlformats.org/officeDocument/2006/relationships/slideLayout" Target="../slideLayouts/slideLayout195.xml"/><Relationship Id="rId10" Type="http://schemas.openxmlformats.org/officeDocument/2006/relationships/slideLayout" Target="../slideLayouts/slideLayout200.xml"/><Relationship Id="rId4" Type="http://schemas.openxmlformats.org/officeDocument/2006/relationships/slideLayout" Target="../slideLayouts/slideLayout194.xml"/><Relationship Id="rId9" Type="http://schemas.openxmlformats.org/officeDocument/2006/relationships/slideLayout" Target="../slideLayouts/slideLayout199.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11.xml"/><Relationship Id="rId13" Type="http://schemas.openxmlformats.org/officeDocument/2006/relationships/slideLayout" Target="../slideLayouts/slideLayout216.xml"/><Relationship Id="rId3" Type="http://schemas.openxmlformats.org/officeDocument/2006/relationships/slideLayout" Target="../slideLayouts/slideLayout206.xml"/><Relationship Id="rId7" Type="http://schemas.openxmlformats.org/officeDocument/2006/relationships/slideLayout" Target="../slideLayouts/slideLayout210.xml"/><Relationship Id="rId12" Type="http://schemas.openxmlformats.org/officeDocument/2006/relationships/slideLayout" Target="../slideLayouts/slideLayout215.xml"/><Relationship Id="rId2" Type="http://schemas.openxmlformats.org/officeDocument/2006/relationships/slideLayout" Target="../slideLayouts/slideLayout205.xml"/><Relationship Id="rId1" Type="http://schemas.openxmlformats.org/officeDocument/2006/relationships/slideLayout" Target="../slideLayouts/slideLayout204.xml"/><Relationship Id="rId6" Type="http://schemas.openxmlformats.org/officeDocument/2006/relationships/slideLayout" Target="../slideLayouts/slideLayout209.xml"/><Relationship Id="rId11" Type="http://schemas.openxmlformats.org/officeDocument/2006/relationships/slideLayout" Target="../slideLayouts/slideLayout214.xml"/><Relationship Id="rId5" Type="http://schemas.openxmlformats.org/officeDocument/2006/relationships/slideLayout" Target="../slideLayouts/slideLayout208.xml"/><Relationship Id="rId10" Type="http://schemas.openxmlformats.org/officeDocument/2006/relationships/slideLayout" Target="../slideLayouts/slideLayout213.xml"/><Relationship Id="rId4" Type="http://schemas.openxmlformats.org/officeDocument/2006/relationships/slideLayout" Target="../slideLayouts/slideLayout207.xml"/><Relationship Id="rId9" Type="http://schemas.openxmlformats.org/officeDocument/2006/relationships/slideLayout" Target="../slideLayouts/slideLayout212.xml"/><Relationship Id="rId14" Type="http://schemas.openxmlformats.org/officeDocument/2006/relationships/theme" Target="../theme/theme1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24.xml"/><Relationship Id="rId3" Type="http://schemas.openxmlformats.org/officeDocument/2006/relationships/slideLayout" Target="../slideLayouts/slideLayout219.xml"/><Relationship Id="rId7" Type="http://schemas.openxmlformats.org/officeDocument/2006/relationships/slideLayout" Target="../slideLayouts/slideLayout223.xml"/><Relationship Id="rId12" Type="http://schemas.openxmlformats.org/officeDocument/2006/relationships/theme" Target="../theme/theme19.xml"/><Relationship Id="rId2" Type="http://schemas.openxmlformats.org/officeDocument/2006/relationships/slideLayout" Target="../slideLayouts/slideLayout218.xml"/><Relationship Id="rId1" Type="http://schemas.openxmlformats.org/officeDocument/2006/relationships/slideLayout" Target="../slideLayouts/slideLayout217.xml"/><Relationship Id="rId6" Type="http://schemas.openxmlformats.org/officeDocument/2006/relationships/slideLayout" Target="../slideLayouts/slideLayout222.xml"/><Relationship Id="rId11" Type="http://schemas.openxmlformats.org/officeDocument/2006/relationships/slideLayout" Target="../slideLayouts/slideLayout227.xml"/><Relationship Id="rId5" Type="http://schemas.openxmlformats.org/officeDocument/2006/relationships/slideLayout" Target="../slideLayouts/slideLayout221.xml"/><Relationship Id="rId10" Type="http://schemas.openxmlformats.org/officeDocument/2006/relationships/slideLayout" Target="../slideLayouts/slideLayout226.xml"/><Relationship Id="rId4" Type="http://schemas.openxmlformats.org/officeDocument/2006/relationships/slideLayout" Target="../slideLayouts/slideLayout220.xml"/><Relationship Id="rId9" Type="http://schemas.openxmlformats.org/officeDocument/2006/relationships/slideLayout" Target="../slideLayouts/slideLayout22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35.xml"/><Relationship Id="rId3" Type="http://schemas.openxmlformats.org/officeDocument/2006/relationships/slideLayout" Target="../slideLayouts/slideLayout230.xml"/><Relationship Id="rId7" Type="http://schemas.openxmlformats.org/officeDocument/2006/relationships/slideLayout" Target="../slideLayouts/slideLayout234.xml"/><Relationship Id="rId12" Type="http://schemas.openxmlformats.org/officeDocument/2006/relationships/theme" Target="../theme/theme20.xml"/><Relationship Id="rId2" Type="http://schemas.openxmlformats.org/officeDocument/2006/relationships/slideLayout" Target="../slideLayouts/slideLayout229.xml"/><Relationship Id="rId1" Type="http://schemas.openxmlformats.org/officeDocument/2006/relationships/slideLayout" Target="../slideLayouts/slideLayout228.xml"/><Relationship Id="rId6" Type="http://schemas.openxmlformats.org/officeDocument/2006/relationships/slideLayout" Target="../slideLayouts/slideLayout233.xml"/><Relationship Id="rId11" Type="http://schemas.openxmlformats.org/officeDocument/2006/relationships/slideLayout" Target="../slideLayouts/slideLayout238.xml"/><Relationship Id="rId5" Type="http://schemas.openxmlformats.org/officeDocument/2006/relationships/slideLayout" Target="../slideLayouts/slideLayout232.xml"/><Relationship Id="rId10" Type="http://schemas.openxmlformats.org/officeDocument/2006/relationships/slideLayout" Target="../slideLayouts/slideLayout237.xml"/><Relationship Id="rId4" Type="http://schemas.openxmlformats.org/officeDocument/2006/relationships/slideLayout" Target="../slideLayouts/slideLayout231.xml"/><Relationship Id="rId9" Type="http://schemas.openxmlformats.org/officeDocument/2006/relationships/slideLayout" Target="../slideLayouts/slideLayout236.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46.xml"/><Relationship Id="rId13" Type="http://schemas.openxmlformats.org/officeDocument/2006/relationships/theme" Target="../theme/theme21.xml"/><Relationship Id="rId3" Type="http://schemas.openxmlformats.org/officeDocument/2006/relationships/slideLayout" Target="../slideLayouts/slideLayout241.xml"/><Relationship Id="rId7" Type="http://schemas.openxmlformats.org/officeDocument/2006/relationships/slideLayout" Target="../slideLayouts/slideLayout245.xml"/><Relationship Id="rId12" Type="http://schemas.openxmlformats.org/officeDocument/2006/relationships/slideLayout" Target="../slideLayouts/slideLayout250.xml"/><Relationship Id="rId2" Type="http://schemas.openxmlformats.org/officeDocument/2006/relationships/slideLayout" Target="../slideLayouts/slideLayout240.xml"/><Relationship Id="rId1" Type="http://schemas.openxmlformats.org/officeDocument/2006/relationships/slideLayout" Target="../slideLayouts/slideLayout239.xml"/><Relationship Id="rId6" Type="http://schemas.openxmlformats.org/officeDocument/2006/relationships/slideLayout" Target="../slideLayouts/slideLayout244.xml"/><Relationship Id="rId11" Type="http://schemas.openxmlformats.org/officeDocument/2006/relationships/slideLayout" Target="../slideLayouts/slideLayout249.xml"/><Relationship Id="rId5" Type="http://schemas.openxmlformats.org/officeDocument/2006/relationships/slideLayout" Target="../slideLayouts/slideLayout243.xml"/><Relationship Id="rId10" Type="http://schemas.openxmlformats.org/officeDocument/2006/relationships/slideLayout" Target="../slideLayouts/slideLayout248.xml"/><Relationship Id="rId4" Type="http://schemas.openxmlformats.org/officeDocument/2006/relationships/slideLayout" Target="../slideLayouts/slideLayout242.xml"/><Relationship Id="rId9" Type="http://schemas.openxmlformats.org/officeDocument/2006/relationships/slideLayout" Target="../slideLayouts/slideLayout247.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58.xml"/><Relationship Id="rId3" Type="http://schemas.openxmlformats.org/officeDocument/2006/relationships/slideLayout" Target="../slideLayouts/slideLayout253.xml"/><Relationship Id="rId7" Type="http://schemas.openxmlformats.org/officeDocument/2006/relationships/slideLayout" Target="../slideLayouts/slideLayout257.xml"/><Relationship Id="rId12" Type="http://schemas.openxmlformats.org/officeDocument/2006/relationships/theme" Target="../theme/theme22.xml"/><Relationship Id="rId2" Type="http://schemas.openxmlformats.org/officeDocument/2006/relationships/slideLayout" Target="../slideLayouts/slideLayout252.xml"/><Relationship Id="rId1" Type="http://schemas.openxmlformats.org/officeDocument/2006/relationships/slideLayout" Target="../slideLayouts/slideLayout251.xml"/><Relationship Id="rId6" Type="http://schemas.openxmlformats.org/officeDocument/2006/relationships/slideLayout" Target="../slideLayouts/slideLayout256.xml"/><Relationship Id="rId11" Type="http://schemas.openxmlformats.org/officeDocument/2006/relationships/slideLayout" Target="../slideLayouts/slideLayout261.xml"/><Relationship Id="rId5" Type="http://schemas.openxmlformats.org/officeDocument/2006/relationships/slideLayout" Target="../slideLayouts/slideLayout255.xml"/><Relationship Id="rId10" Type="http://schemas.openxmlformats.org/officeDocument/2006/relationships/slideLayout" Target="../slideLayouts/slideLayout260.xml"/><Relationship Id="rId4" Type="http://schemas.openxmlformats.org/officeDocument/2006/relationships/slideLayout" Target="../slideLayouts/slideLayout254.xml"/><Relationship Id="rId9" Type="http://schemas.openxmlformats.org/officeDocument/2006/relationships/slideLayout" Target="../slideLayouts/slideLayout259.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69.xml"/><Relationship Id="rId13" Type="http://schemas.openxmlformats.org/officeDocument/2006/relationships/slideLayout" Target="../slideLayouts/slideLayout274.xml"/><Relationship Id="rId3" Type="http://schemas.openxmlformats.org/officeDocument/2006/relationships/slideLayout" Target="../slideLayouts/slideLayout264.xml"/><Relationship Id="rId7" Type="http://schemas.openxmlformats.org/officeDocument/2006/relationships/slideLayout" Target="../slideLayouts/slideLayout268.xml"/><Relationship Id="rId12" Type="http://schemas.openxmlformats.org/officeDocument/2006/relationships/slideLayout" Target="../slideLayouts/slideLayout273.xml"/><Relationship Id="rId2" Type="http://schemas.openxmlformats.org/officeDocument/2006/relationships/slideLayout" Target="../slideLayouts/slideLayout263.xml"/><Relationship Id="rId1" Type="http://schemas.openxmlformats.org/officeDocument/2006/relationships/slideLayout" Target="../slideLayouts/slideLayout262.xml"/><Relationship Id="rId6" Type="http://schemas.openxmlformats.org/officeDocument/2006/relationships/slideLayout" Target="../slideLayouts/slideLayout267.xml"/><Relationship Id="rId11" Type="http://schemas.openxmlformats.org/officeDocument/2006/relationships/slideLayout" Target="../slideLayouts/slideLayout272.xml"/><Relationship Id="rId5" Type="http://schemas.openxmlformats.org/officeDocument/2006/relationships/slideLayout" Target="../slideLayouts/slideLayout266.xml"/><Relationship Id="rId10" Type="http://schemas.openxmlformats.org/officeDocument/2006/relationships/slideLayout" Target="../slideLayouts/slideLayout271.xml"/><Relationship Id="rId4" Type="http://schemas.openxmlformats.org/officeDocument/2006/relationships/slideLayout" Target="../slideLayouts/slideLayout265.xml"/><Relationship Id="rId9" Type="http://schemas.openxmlformats.org/officeDocument/2006/relationships/slideLayout" Target="../slideLayouts/slideLayout270.xml"/><Relationship Id="rId14" Type="http://schemas.openxmlformats.org/officeDocument/2006/relationships/theme" Target="../theme/theme23.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82.xml"/><Relationship Id="rId13" Type="http://schemas.openxmlformats.org/officeDocument/2006/relationships/slideLayout" Target="../slideLayouts/slideLayout287.xml"/><Relationship Id="rId3" Type="http://schemas.openxmlformats.org/officeDocument/2006/relationships/slideLayout" Target="../slideLayouts/slideLayout277.xml"/><Relationship Id="rId7" Type="http://schemas.openxmlformats.org/officeDocument/2006/relationships/slideLayout" Target="../slideLayouts/slideLayout281.xml"/><Relationship Id="rId12" Type="http://schemas.openxmlformats.org/officeDocument/2006/relationships/slideLayout" Target="../slideLayouts/slideLayout286.xml"/><Relationship Id="rId2" Type="http://schemas.openxmlformats.org/officeDocument/2006/relationships/slideLayout" Target="../slideLayouts/slideLayout276.xml"/><Relationship Id="rId1" Type="http://schemas.openxmlformats.org/officeDocument/2006/relationships/slideLayout" Target="../slideLayouts/slideLayout275.xml"/><Relationship Id="rId6" Type="http://schemas.openxmlformats.org/officeDocument/2006/relationships/slideLayout" Target="../slideLayouts/slideLayout280.xml"/><Relationship Id="rId11" Type="http://schemas.openxmlformats.org/officeDocument/2006/relationships/slideLayout" Target="../slideLayouts/slideLayout285.xml"/><Relationship Id="rId5" Type="http://schemas.openxmlformats.org/officeDocument/2006/relationships/slideLayout" Target="../slideLayouts/slideLayout279.xml"/><Relationship Id="rId10" Type="http://schemas.openxmlformats.org/officeDocument/2006/relationships/slideLayout" Target="../slideLayouts/slideLayout284.xml"/><Relationship Id="rId4" Type="http://schemas.openxmlformats.org/officeDocument/2006/relationships/slideLayout" Target="../slideLayouts/slideLayout278.xml"/><Relationship Id="rId9" Type="http://schemas.openxmlformats.org/officeDocument/2006/relationships/slideLayout" Target="../slideLayouts/slideLayout283.xml"/><Relationship Id="rId14" Type="http://schemas.openxmlformats.org/officeDocument/2006/relationships/theme" Target="../theme/theme24.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95.xml"/><Relationship Id="rId13" Type="http://schemas.openxmlformats.org/officeDocument/2006/relationships/slideLayout" Target="../slideLayouts/slideLayout300.xml"/><Relationship Id="rId3" Type="http://schemas.openxmlformats.org/officeDocument/2006/relationships/slideLayout" Target="../slideLayouts/slideLayout290.xml"/><Relationship Id="rId7" Type="http://schemas.openxmlformats.org/officeDocument/2006/relationships/slideLayout" Target="../slideLayouts/slideLayout294.xml"/><Relationship Id="rId12" Type="http://schemas.openxmlformats.org/officeDocument/2006/relationships/slideLayout" Target="../slideLayouts/slideLayout299.xml"/><Relationship Id="rId2" Type="http://schemas.openxmlformats.org/officeDocument/2006/relationships/slideLayout" Target="../slideLayouts/slideLayout289.xml"/><Relationship Id="rId1" Type="http://schemas.openxmlformats.org/officeDocument/2006/relationships/slideLayout" Target="../slideLayouts/slideLayout288.xml"/><Relationship Id="rId6" Type="http://schemas.openxmlformats.org/officeDocument/2006/relationships/slideLayout" Target="../slideLayouts/slideLayout293.xml"/><Relationship Id="rId11" Type="http://schemas.openxmlformats.org/officeDocument/2006/relationships/slideLayout" Target="../slideLayouts/slideLayout298.xml"/><Relationship Id="rId5" Type="http://schemas.openxmlformats.org/officeDocument/2006/relationships/slideLayout" Target="../slideLayouts/slideLayout292.xml"/><Relationship Id="rId10" Type="http://schemas.openxmlformats.org/officeDocument/2006/relationships/slideLayout" Target="../slideLayouts/slideLayout297.xml"/><Relationship Id="rId4" Type="http://schemas.openxmlformats.org/officeDocument/2006/relationships/slideLayout" Target="../slideLayouts/slideLayout291.xml"/><Relationship Id="rId9" Type="http://schemas.openxmlformats.org/officeDocument/2006/relationships/slideLayout" Target="../slideLayouts/slideLayout296.xml"/><Relationship Id="rId14" Type="http://schemas.openxmlformats.org/officeDocument/2006/relationships/theme" Target="../theme/theme25.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08.xml"/><Relationship Id="rId3" Type="http://schemas.openxmlformats.org/officeDocument/2006/relationships/slideLayout" Target="../slideLayouts/slideLayout303.xml"/><Relationship Id="rId7" Type="http://schemas.openxmlformats.org/officeDocument/2006/relationships/slideLayout" Target="../slideLayouts/slideLayout307.xml"/><Relationship Id="rId12" Type="http://schemas.openxmlformats.org/officeDocument/2006/relationships/theme" Target="../theme/theme26.xml"/><Relationship Id="rId2" Type="http://schemas.openxmlformats.org/officeDocument/2006/relationships/slideLayout" Target="../slideLayouts/slideLayout302.xml"/><Relationship Id="rId1" Type="http://schemas.openxmlformats.org/officeDocument/2006/relationships/slideLayout" Target="../slideLayouts/slideLayout301.xml"/><Relationship Id="rId6" Type="http://schemas.openxmlformats.org/officeDocument/2006/relationships/slideLayout" Target="../slideLayouts/slideLayout306.xml"/><Relationship Id="rId11" Type="http://schemas.openxmlformats.org/officeDocument/2006/relationships/slideLayout" Target="../slideLayouts/slideLayout311.xml"/><Relationship Id="rId5" Type="http://schemas.openxmlformats.org/officeDocument/2006/relationships/slideLayout" Target="../slideLayouts/slideLayout305.xml"/><Relationship Id="rId10" Type="http://schemas.openxmlformats.org/officeDocument/2006/relationships/slideLayout" Target="../slideLayouts/slideLayout310.xml"/><Relationship Id="rId4" Type="http://schemas.openxmlformats.org/officeDocument/2006/relationships/slideLayout" Target="../slideLayouts/slideLayout304.xml"/><Relationship Id="rId9" Type="http://schemas.openxmlformats.org/officeDocument/2006/relationships/slideLayout" Target="../slideLayouts/slideLayout309.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19.xml"/><Relationship Id="rId3" Type="http://schemas.openxmlformats.org/officeDocument/2006/relationships/slideLayout" Target="../slideLayouts/slideLayout314.xml"/><Relationship Id="rId7" Type="http://schemas.openxmlformats.org/officeDocument/2006/relationships/slideLayout" Target="../slideLayouts/slideLayout318.xml"/><Relationship Id="rId12" Type="http://schemas.openxmlformats.org/officeDocument/2006/relationships/theme" Target="../theme/theme27.xml"/><Relationship Id="rId2" Type="http://schemas.openxmlformats.org/officeDocument/2006/relationships/slideLayout" Target="../slideLayouts/slideLayout313.xml"/><Relationship Id="rId1" Type="http://schemas.openxmlformats.org/officeDocument/2006/relationships/slideLayout" Target="../slideLayouts/slideLayout312.xml"/><Relationship Id="rId6" Type="http://schemas.openxmlformats.org/officeDocument/2006/relationships/slideLayout" Target="../slideLayouts/slideLayout317.xml"/><Relationship Id="rId11" Type="http://schemas.openxmlformats.org/officeDocument/2006/relationships/slideLayout" Target="../slideLayouts/slideLayout322.xml"/><Relationship Id="rId5" Type="http://schemas.openxmlformats.org/officeDocument/2006/relationships/slideLayout" Target="../slideLayouts/slideLayout316.xml"/><Relationship Id="rId10" Type="http://schemas.openxmlformats.org/officeDocument/2006/relationships/slideLayout" Target="../slideLayouts/slideLayout321.xml"/><Relationship Id="rId4" Type="http://schemas.openxmlformats.org/officeDocument/2006/relationships/slideLayout" Target="../slideLayouts/slideLayout315.xml"/><Relationship Id="rId9" Type="http://schemas.openxmlformats.org/officeDocument/2006/relationships/slideLayout" Target="../slideLayouts/slideLayout320.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30.xml"/><Relationship Id="rId3" Type="http://schemas.openxmlformats.org/officeDocument/2006/relationships/slideLayout" Target="../slideLayouts/slideLayout325.xml"/><Relationship Id="rId7" Type="http://schemas.openxmlformats.org/officeDocument/2006/relationships/slideLayout" Target="../slideLayouts/slideLayout329.xml"/><Relationship Id="rId12" Type="http://schemas.openxmlformats.org/officeDocument/2006/relationships/theme" Target="../theme/theme28.xml"/><Relationship Id="rId2" Type="http://schemas.openxmlformats.org/officeDocument/2006/relationships/slideLayout" Target="../slideLayouts/slideLayout324.xml"/><Relationship Id="rId1" Type="http://schemas.openxmlformats.org/officeDocument/2006/relationships/slideLayout" Target="../slideLayouts/slideLayout323.xml"/><Relationship Id="rId6" Type="http://schemas.openxmlformats.org/officeDocument/2006/relationships/slideLayout" Target="../slideLayouts/slideLayout328.xml"/><Relationship Id="rId11" Type="http://schemas.openxmlformats.org/officeDocument/2006/relationships/slideLayout" Target="../slideLayouts/slideLayout333.xml"/><Relationship Id="rId5" Type="http://schemas.openxmlformats.org/officeDocument/2006/relationships/slideLayout" Target="../slideLayouts/slideLayout327.xml"/><Relationship Id="rId10" Type="http://schemas.openxmlformats.org/officeDocument/2006/relationships/slideLayout" Target="../slideLayouts/slideLayout332.xml"/><Relationship Id="rId4" Type="http://schemas.openxmlformats.org/officeDocument/2006/relationships/slideLayout" Target="../slideLayouts/slideLayout326.xml"/><Relationship Id="rId9" Type="http://schemas.openxmlformats.org/officeDocument/2006/relationships/slideLayout" Target="../slideLayouts/slideLayout331.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41.xml"/><Relationship Id="rId13" Type="http://schemas.openxmlformats.org/officeDocument/2006/relationships/slideLayout" Target="../slideLayouts/slideLayout346.xml"/><Relationship Id="rId3" Type="http://schemas.openxmlformats.org/officeDocument/2006/relationships/slideLayout" Target="../slideLayouts/slideLayout336.xml"/><Relationship Id="rId7" Type="http://schemas.openxmlformats.org/officeDocument/2006/relationships/slideLayout" Target="../slideLayouts/slideLayout340.xml"/><Relationship Id="rId12" Type="http://schemas.openxmlformats.org/officeDocument/2006/relationships/slideLayout" Target="../slideLayouts/slideLayout345.xml"/><Relationship Id="rId2" Type="http://schemas.openxmlformats.org/officeDocument/2006/relationships/slideLayout" Target="../slideLayouts/slideLayout335.xml"/><Relationship Id="rId1" Type="http://schemas.openxmlformats.org/officeDocument/2006/relationships/slideLayout" Target="../slideLayouts/slideLayout334.xml"/><Relationship Id="rId6" Type="http://schemas.openxmlformats.org/officeDocument/2006/relationships/slideLayout" Target="../slideLayouts/slideLayout339.xml"/><Relationship Id="rId11" Type="http://schemas.openxmlformats.org/officeDocument/2006/relationships/slideLayout" Target="../slideLayouts/slideLayout344.xml"/><Relationship Id="rId5" Type="http://schemas.openxmlformats.org/officeDocument/2006/relationships/slideLayout" Target="../slideLayouts/slideLayout338.xml"/><Relationship Id="rId10" Type="http://schemas.openxmlformats.org/officeDocument/2006/relationships/slideLayout" Target="../slideLayouts/slideLayout343.xml"/><Relationship Id="rId4" Type="http://schemas.openxmlformats.org/officeDocument/2006/relationships/slideLayout" Target="../slideLayouts/slideLayout337.xml"/><Relationship Id="rId9" Type="http://schemas.openxmlformats.org/officeDocument/2006/relationships/slideLayout" Target="../slideLayouts/slideLayout342.xml"/><Relationship Id="rId14" Type="http://schemas.openxmlformats.org/officeDocument/2006/relationships/theme" Target="../theme/theme29.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354.xml"/><Relationship Id="rId13" Type="http://schemas.openxmlformats.org/officeDocument/2006/relationships/theme" Target="../theme/theme30.xml"/><Relationship Id="rId3" Type="http://schemas.openxmlformats.org/officeDocument/2006/relationships/slideLayout" Target="../slideLayouts/slideLayout349.xml"/><Relationship Id="rId7" Type="http://schemas.openxmlformats.org/officeDocument/2006/relationships/slideLayout" Target="../slideLayouts/slideLayout353.xml"/><Relationship Id="rId12" Type="http://schemas.openxmlformats.org/officeDocument/2006/relationships/slideLayout" Target="../slideLayouts/slideLayout358.xml"/><Relationship Id="rId2" Type="http://schemas.openxmlformats.org/officeDocument/2006/relationships/slideLayout" Target="../slideLayouts/slideLayout348.xml"/><Relationship Id="rId1" Type="http://schemas.openxmlformats.org/officeDocument/2006/relationships/slideLayout" Target="../slideLayouts/slideLayout347.xml"/><Relationship Id="rId6" Type="http://schemas.openxmlformats.org/officeDocument/2006/relationships/slideLayout" Target="../slideLayouts/slideLayout352.xml"/><Relationship Id="rId11" Type="http://schemas.openxmlformats.org/officeDocument/2006/relationships/slideLayout" Target="../slideLayouts/slideLayout357.xml"/><Relationship Id="rId5" Type="http://schemas.openxmlformats.org/officeDocument/2006/relationships/slideLayout" Target="../slideLayouts/slideLayout351.xml"/><Relationship Id="rId10" Type="http://schemas.openxmlformats.org/officeDocument/2006/relationships/slideLayout" Target="../slideLayouts/slideLayout356.xml"/><Relationship Id="rId4" Type="http://schemas.openxmlformats.org/officeDocument/2006/relationships/slideLayout" Target="../slideLayouts/slideLayout350.xml"/><Relationship Id="rId9" Type="http://schemas.openxmlformats.org/officeDocument/2006/relationships/slideLayout" Target="../slideLayouts/slideLayout355.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366.xml"/><Relationship Id="rId13" Type="http://schemas.openxmlformats.org/officeDocument/2006/relationships/slideLayout" Target="../slideLayouts/slideLayout371.xml"/><Relationship Id="rId3" Type="http://schemas.openxmlformats.org/officeDocument/2006/relationships/slideLayout" Target="../slideLayouts/slideLayout361.xml"/><Relationship Id="rId7" Type="http://schemas.openxmlformats.org/officeDocument/2006/relationships/slideLayout" Target="../slideLayouts/slideLayout365.xml"/><Relationship Id="rId12" Type="http://schemas.openxmlformats.org/officeDocument/2006/relationships/slideLayout" Target="../slideLayouts/slideLayout370.xml"/><Relationship Id="rId2" Type="http://schemas.openxmlformats.org/officeDocument/2006/relationships/slideLayout" Target="../slideLayouts/slideLayout360.xml"/><Relationship Id="rId1" Type="http://schemas.openxmlformats.org/officeDocument/2006/relationships/slideLayout" Target="../slideLayouts/slideLayout359.xml"/><Relationship Id="rId6" Type="http://schemas.openxmlformats.org/officeDocument/2006/relationships/slideLayout" Target="../slideLayouts/slideLayout364.xml"/><Relationship Id="rId11" Type="http://schemas.openxmlformats.org/officeDocument/2006/relationships/slideLayout" Target="../slideLayouts/slideLayout369.xml"/><Relationship Id="rId5" Type="http://schemas.openxmlformats.org/officeDocument/2006/relationships/slideLayout" Target="../slideLayouts/slideLayout363.xml"/><Relationship Id="rId10" Type="http://schemas.openxmlformats.org/officeDocument/2006/relationships/slideLayout" Target="../slideLayouts/slideLayout368.xml"/><Relationship Id="rId4" Type="http://schemas.openxmlformats.org/officeDocument/2006/relationships/slideLayout" Target="../slideLayouts/slideLayout362.xml"/><Relationship Id="rId9" Type="http://schemas.openxmlformats.org/officeDocument/2006/relationships/slideLayout" Target="../slideLayouts/slideLayout367.xml"/><Relationship Id="rId14" Type="http://schemas.openxmlformats.org/officeDocument/2006/relationships/theme" Target="../theme/theme31.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379.xml"/><Relationship Id="rId3" Type="http://schemas.openxmlformats.org/officeDocument/2006/relationships/slideLayout" Target="../slideLayouts/slideLayout374.xml"/><Relationship Id="rId7" Type="http://schemas.openxmlformats.org/officeDocument/2006/relationships/slideLayout" Target="../slideLayouts/slideLayout378.xml"/><Relationship Id="rId12" Type="http://schemas.openxmlformats.org/officeDocument/2006/relationships/theme" Target="../theme/theme32.xml"/><Relationship Id="rId2" Type="http://schemas.openxmlformats.org/officeDocument/2006/relationships/slideLayout" Target="../slideLayouts/slideLayout373.xml"/><Relationship Id="rId1" Type="http://schemas.openxmlformats.org/officeDocument/2006/relationships/slideLayout" Target="../slideLayouts/slideLayout372.xml"/><Relationship Id="rId6" Type="http://schemas.openxmlformats.org/officeDocument/2006/relationships/slideLayout" Target="../slideLayouts/slideLayout377.xml"/><Relationship Id="rId11" Type="http://schemas.openxmlformats.org/officeDocument/2006/relationships/slideLayout" Target="../slideLayouts/slideLayout382.xml"/><Relationship Id="rId5" Type="http://schemas.openxmlformats.org/officeDocument/2006/relationships/slideLayout" Target="../slideLayouts/slideLayout376.xml"/><Relationship Id="rId10" Type="http://schemas.openxmlformats.org/officeDocument/2006/relationships/slideLayout" Target="../slideLayouts/slideLayout381.xml"/><Relationship Id="rId4" Type="http://schemas.openxmlformats.org/officeDocument/2006/relationships/slideLayout" Target="../slideLayouts/slideLayout375.xml"/><Relationship Id="rId9" Type="http://schemas.openxmlformats.org/officeDocument/2006/relationships/slideLayout" Target="../slideLayouts/slideLayout380.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390.xml"/><Relationship Id="rId3" Type="http://schemas.openxmlformats.org/officeDocument/2006/relationships/slideLayout" Target="../slideLayouts/slideLayout385.xml"/><Relationship Id="rId7" Type="http://schemas.openxmlformats.org/officeDocument/2006/relationships/slideLayout" Target="../slideLayouts/slideLayout389.xml"/><Relationship Id="rId12" Type="http://schemas.openxmlformats.org/officeDocument/2006/relationships/theme" Target="../theme/theme33.xml"/><Relationship Id="rId2" Type="http://schemas.openxmlformats.org/officeDocument/2006/relationships/slideLayout" Target="../slideLayouts/slideLayout384.xml"/><Relationship Id="rId1" Type="http://schemas.openxmlformats.org/officeDocument/2006/relationships/slideLayout" Target="../slideLayouts/slideLayout383.xml"/><Relationship Id="rId6" Type="http://schemas.openxmlformats.org/officeDocument/2006/relationships/slideLayout" Target="../slideLayouts/slideLayout388.xml"/><Relationship Id="rId11" Type="http://schemas.openxmlformats.org/officeDocument/2006/relationships/slideLayout" Target="../slideLayouts/slideLayout393.xml"/><Relationship Id="rId5" Type="http://schemas.openxmlformats.org/officeDocument/2006/relationships/slideLayout" Target="../slideLayouts/slideLayout387.xml"/><Relationship Id="rId10" Type="http://schemas.openxmlformats.org/officeDocument/2006/relationships/slideLayout" Target="../slideLayouts/slideLayout392.xml"/><Relationship Id="rId4" Type="http://schemas.openxmlformats.org/officeDocument/2006/relationships/slideLayout" Target="../slideLayouts/slideLayout386.xml"/><Relationship Id="rId9" Type="http://schemas.openxmlformats.org/officeDocument/2006/relationships/slideLayout" Target="../slideLayouts/slideLayout39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8D43D5CC-04EB-4CBB-9B8A-9BF49304EE0A}" type="slidenum">
              <a:rPr lang="ar-SA"/>
              <a:pPr>
                <a:defRPr/>
              </a:pPr>
              <a:t>‹#›</a:t>
            </a:fld>
            <a:endParaRPr lang="en-US"/>
          </a:p>
        </p:txBody>
      </p:sp>
    </p:spTree>
  </p:cSld>
  <p:clrMap bg1="dk2" tx1="lt1" bg2="dk1" tx2="lt2" accent1="accent1" accent2="accent2" accent3="accent3" accent4="accent4" accent5="accent5" accent6="accent6" hlink="hlink" folHlink="folHlink"/>
  <p:sldLayoutIdLst>
    <p:sldLayoutId id="2147486561" r:id="rId1"/>
    <p:sldLayoutId id="2147486562" r:id="rId2"/>
    <p:sldLayoutId id="2147486563" r:id="rId3"/>
    <p:sldLayoutId id="2147486564" r:id="rId4"/>
    <p:sldLayoutId id="2147486565" r:id="rId5"/>
    <p:sldLayoutId id="2147486566" r:id="rId6"/>
    <p:sldLayoutId id="2147486567" r:id="rId7"/>
    <p:sldLayoutId id="2147486568" r:id="rId8"/>
    <p:sldLayoutId id="2147486569" r:id="rId9"/>
    <p:sldLayoutId id="2147486570" r:id="rId10"/>
    <p:sldLayoutId id="2147486571" r:id="rId11"/>
    <p:sldLayoutId id="214748657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solidFill>
                  <a:srgbClr val="FFFFFF"/>
                </a:solidFill>
                <a:cs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solidFill>
                  <a:srgbClr val="FFFFFF"/>
                </a:solidFill>
                <a:cs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solidFill>
                  <a:srgbClr val="FFFFFF"/>
                </a:solidFill>
                <a:cs typeface="Arial" charset="0"/>
              </a:defRPr>
            </a:lvl1pPr>
          </a:lstStyle>
          <a:p>
            <a:pPr>
              <a:defRPr/>
            </a:pPr>
            <a:fld id="{0D3EAF5A-B331-400E-8837-B852FD5B1DA8}"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6584" r:id="rId1"/>
    <p:sldLayoutId id="2147486585" r:id="rId2"/>
    <p:sldLayoutId id="2147486586" r:id="rId3"/>
    <p:sldLayoutId id="2147486587" r:id="rId4"/>
    <p:sldLayoutId id="2147486588" r:id="rId5"/>
    <p:sldLayoutId id="2147486589" r:id="rId6"/>
    <p:sldLayoutId id="2147486590" r:id="rId7"/>
    <p:sldLayoutId id="2147486591" r:id="rId8"/>
    <p:sldLayoutId id="2147486592" r:id="rId9"/>
    <p:sldLayoutId id="2147486593" r:id="rId10"/>
    <p:sldLayoutId id="2147486594" r:id="rId11"/>
    <p:sldLayoutId id="2147486595"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Arial" charset="0"/>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Arial" charset="0"/>
              </a:defRPr>
            </a:lvl1pPr>
          </a:lstStyle>
          <a:p>
            <a:pPr>
              <a:defRPr/>
            </a:pPr>
            <a:fld id="{7A7BBB7D-159D-4B3B-80B1-63550CC868E1}" type="slidenum">
              <a:rPr lang="ar-SA"/>
              <a:pPr>
                <a:defRPr/>
              </a:pPr>
              <a:t>‹#›</a:t>
            </a:fld>
            <a:endParaRPr lang="en-US"/>
          </a:p>
        </p:txBody>
      </p:sp>
    </p:spTree>
  </p:cSld>
  <p:clrMap bg1="lt1" tx1="dk1" bg2="lt2" tx2="dk2" accent1="accent1" accent2="accent2" accent3="accent3" accent4="accent4" accent5="accent5" accent6="accent6" hlink="hlink" folHlink="folHlink"/>
  <p:sldLayoutIdLst>
    <p:sldLayoutId id="2147486573" r:id="rId1"/>
    <p:sldLayoutId id="2147486574" r:id="rId2"/>
    <p:sldLayoutId id="2147486575" r:id="rId3"/>
    <p:sldLayoutId id="2147486576" r:id="rId4"/>
    <p:sldLayoutId id="2147486577" r:id="rId5"/>
    <p:sldLayoutId id="2147486578" r:id="rId6"/>
    <p:sldLayoutId id="2147486579" r:id="rId7"/>
    <p:sldLayoutId id="2147486580" r:id="rId8"/>
    <p:sldLayoutId id="2147486581" r:id="rId9"/>
    <p:sldLayoutId id="2147486582" r:id="rId10"/>
    <p:sldLayoutId id="214748658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56C24B83-206E-4724-B3EF-47962CE81133}"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22032959"/>
      </p:ext>
    </p:extLst>
  </p:cSld>
  <p:clrMap bg1="dk2" tx1="lt1" bg2="dk1" tx2="lt2" accent1="accent1" accent2="accent2" accent3="accent3" accent4="accent4" accent5="accent5" accent6="accent6" hlink="hlink" folHlink="folHlink"/>
  <p:sldLayoutIdLst>
    <p:sldLayoutId id="2147486597" r:id="rId1"/>
    <p:sldLayoutId id="2147486598" r:id="rId2"/>
    <p:sldLayoutId id="2147486599" r:id="rId3"/>
    <p:sldLayoutId id="2147486600" r:id="rId4"/>
    <p:sldLayoutId id="2147486601" r:id="rId5"/>
    <p:sldLayoutId id="2147486602" r:id="rId6"/>
    <p:sldLayoutId id="2147486603" r:id="rId7"/>
    <p:sldLayoutId id="2147486604" r:id="rId8"/>
    <p:sldLayoutId id="2147486605" r:id="rId9"/>
    <p:sldLayoutId id="2147486606" r:id="rId10"/>
    <p:sldLayoutId id="2147486607" r:id="rId11"/>
    <p:sldLayoutId id="2147486608" r:id="rId12"/>
    <p:sldLayoutId id="2147486609"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4260358494"/>
      </p:ext>
    </p:extLst>
  </p:cSld>
  <p:clrMap bg1="dk2" tx1="lt1" bg2="dk1" tx2="lt2" accent1="accent1" accent2="accent2" accent3="accent3" accent4="accent4" accent5="accent5" accent6="accent6" hlink="hlink" folHlink="folHlink"/>
  <p:sldLayoutIdLst>
    <p:sldLayoutId id="2147486638" r:id="rId1"/>
    <p:sldLayoutId id="2147486639" r:id="rId2"/>
    <p:sldLayoutId id="2147486640" r:id="rId3"/>
    <p:sldLayoutId id="2147486641" r:id="rId4"/>
    <p:sldLayoutId id="2147486642" r:id="rId5"/>
    <p:sldLayoutId id="2147486643" r:id="rId6"/>
    <p:sldLayoutId id="2147486644" r:id="rId7"/>
    <p:sldLayoutId id="2147486645" r:id="rId8"/>
    <p:sldLayoutId id="2147486646" r:id="rId9"/>
    <p:sldLayoutId id="2147486647" r:id="rId10"/>
    <p:sldLayoutId id="2147486648" r:id="rId11"/>
    <p:sldLayoutId id="2147486649"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3336628200"/>
      </p:ext>
    </p:extLst>
  </p:cSld>
  <p:clrMap bg1="dk2" tx1="lt1" bg2="dk1" tx2="lt2" accent1="accent1" accent2="accent2" accent3="accent3" accent4="accent4" accent5="accent5" accent6="accent6" hlink="hlink" folHlink="folHlink"/>
  <p:sldLayoutIdLst>
    <p:sldLayoutId id="2147486664" r:id="rId1"/>
    <p:sldLayoutId id="2147486665" r:id="rId2"/>
    <p:sldLayoutId id="2147486666" r:id="rId3"/>
    <p:sldLayoutId id="2147486667" r:id="rId4"/>
    <p:sldLayoutId id="2147486668" r:id="rId5"/>
    <p:sldLayoutId id="2147486669" r:id="rId6"/>
    <p:sldLayoutId id="2147486670" r:id="rId7"/>
    <p:sldLayoutId id="2147486671" r:id="rId8"/>
    <p:sldLayoutId id="2147486672" r:id="rId9"/>
    <p:sldLayoutId id="2147486673" r:id="rId10"/>
    <p:sldLayoutId id="2147486674" r:id="rId11"/>
    <p:sldLayoutId id="2147486675"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3182887110"/>
      </p:ext>
    </p:extLst>
  </p:cSld>
  <p:clrMap bg1="dk2" tx1="lt1" bg2="dk1" tx2="lt2" accent1="accent1" accent2="accent2" accent3="accent3" accent4="accent4" accent5="accent5" accent6="accent6" hlink="hlink" folHlink="folHlink"/>
  <p:sldLayoutIdLst>
    <p:sldLayoutId id="2147486677" r:id="rId1"/>
    <p:sldLayoutId id="2147486678" r:id="rId2"/>
    <p:sldLayoutId id="2147486679" r:id="rId3"/>
    <p:sldLayoutId id="2147486680" r:id="rId4"/>
    <p:sldLayoutId id="2147486681" r:id="rId5"/>
    <p:sldLayoutId id="2147486682" r:id="rId6"/>
    <p:sldLayoutId id="2147486683" r:id="rId7"/>
    <p:sldLayoutId id="2147486684" r:id="rId8"/>
    <p:sldLayoutId id="2147486685" r:id="rId9"/>
    <p:sldLayoutId id="2147486686" r:id="rId10"/>
    <p:sldLayoutId id="2147486687" r:id="rId11"/>
    <p:sldLayoutId id="2147486688"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477061244"/>
      </p:ext>
    </p:extLst>
  </p:cSld>
  <p:clrMap bg1="dk2" tx1="lt1" bg2="dk1" tx2="lt2" accent1="accent1" accent2="accent2" accent3="accent3" accent4="accent4" accent5="accent5" accent6="accent6" hlink="hlink" folHlink="folHlink"/>
  <p:sldLayoutIdLst>
    <p:sldLayoutId id="2147486690" r:id="rId1"/>
    <p:sldLayoutId id="2147486691" r:id="rId2"/>
    <p:sldLayoutId id="2147486692" r:id="rId3"/>
    <p:sldLayoutId id="2147486693" r:id="rId4"/>
    <p:sldLayoutId id="2147486694" r:id="rId5"/>
    <p:sldLayoutId id="2147486695" r:id="rId6"/>
    <p:sldLayoutId id="2147486696" r:id="rId7"/>
    <p:sldLayoutId id="2147486697" r:id="rId8"/>
    <p:sldLayoutId id="2147486698" r:id="rId9"/>
    <p:sldLayoutId id="2147486699" r:id="rId10"/>
    <p:sldLayoutId id="2147486700" r:id="rId11"/>
    <p:sldLayoutId id="2147486701"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3176143045"/>
      </p:ext>
    </p:extLst>
  </p:cSld>
  <p:clrMap bg1="dk2" tx1="lt1" bg2="dk1" tx2="lt2" accent1="accent1" accent2="accent2" accent3="accent3" accent4="accent4" accent5="accent5" accent6="accent6" hlink="hlink" folHlink="folHlink"/>
  <p:sldLayoutIdLst>
    <p:sldLayoutId id="2147486703" r:id="rId1"/>
    <p:sldLayoutId id="2147486704" r:id="rId2"/>
    <p:sldLayoutId id="2147486705" r:id="rId3"/>
    <p:sldLayoutId id="2147486706" r:id="rId4"/>
    <p:sldLayoutId id="2147486707" r:id="rId5"/>
    <p:sldLayoutId id="2147486708" r:id="rId6"/>
    <p:sldLayoutId id="2147486709" r:id="rId7"/>
    <p:sldLayoutId id="2147486710" r:id="rId8"/>
    <p:sldLayoutId id="2147486711" r:id="rId9"/>
    <p:sldLayoutId id="2147486712" r:id="rId10"/>
    <p:sldLayoutId id="2147486713" r:id="rId11"/>
    <p:sldLayoutId id="2147486714"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AF486C8E-B8ED-4878-8692-9410FC9A82C7}" type="datetimeFigureOut">
              <a:rPr lang="en-US" smtClean="0">
                <a:solidFill>
                  <a:prstClr val="black">
                    <a:tint val="75000"/>
                  </a:prstClr>
                </a:solidFill>
                <a:latin typeface="Calibri"/>
                <a:cs typeface="Arial" pitchFamily="34" charset="0"/>
              </a:rPr>
              <a:pPr fontAlgn="auto">
                <a:spcBef>
                  <a:spcPts val="0"/>
                </a:spcBef>
                <a:spcAft>
                  <a:spcPts val="0"/>
                </a:spcAft>
              </a:pPr>
              <a:t>3/12/2020</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9FFBA36-EC4C-4E92-BDC0-6720823B8AFD}"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1125173549"/>
      </p:ext>
    </p:extLst>
  </p:cSld>
  <p:clrMap bg1="lt1" tx1="dk1" bg2="lt2" tx2="dk2" accent1="accent1" accent2="accent2" accent3="accent3" accent4="accent4" accent5="accent5" accent6="accent6" hlink="hlink" folHlink="folHlink"/>
  <p:sldLayoutIdLst>
    <p:sldLayoutId id="2147486716" r:id="rId1"/>
    <p:sldLayoutId id="2147486717" r:id="rId2"/>
    <p:sldLayoutId id="2147486718" r:id="rId3"/>
    <p:sldLayoutId id="2147486719" r:id="rId4"/>
    <p:sldLayoutId id="2147486720" r:id="rId5"/>
    <p:sldLayoutId id="2147486721" r:id="rId6"/>
    <p:sldLayoutId id="2147486722" r:id="rId7"/>
    <p:sldLayoutId id="2147486723" r:id="rId8"/>
    <p:sldLayoutId id="2147486724" r:id="rId9"/>
    <p:sldLayoutId id="2147486725" r:id="rId10"/>
    <p:sldLayoutId id="2147486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C0EBE42-9A77-47FE-A8A1-60839AECD128}" type="datetimeFigureOut">
              <a:rPr lang="en-US" smtClean="0">
                <a:solidFill>
                  <a:prstClr val="black">
                    <a:tint val="75000"/>
                  </a:prstClr>
                </a:solidFill>
                <a:latin typeface="Calibri"/>
                <a:cs typeface="Arial" pitchFamily="34" charset="0"/>
              </a:rPr>
              <a:pPr fontAlgn="auto">
                <a:spcBef>
                  <a:spcPts val="0"/>
                </a:spcBef>
                <a:spcAft>
                  <a:spcPts val="0"/>
                </a:spcAft>
              </a:pPr>
              <a:t>3/12/2020</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0929D2A6-599A-4377-A90F-44872A6A3FAE}"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4133364723"/>
      </p:ext>
    </p:extLst>
  </p:cSld>
  <p:clrMap bg1="lt1" tx1="dk1" bg2="lt2" tx2="dk2" accent1="accent1" accent2="accent2" accent3="accent3" accent4="accent4" accent5="accent5" accent6="accent6" hlink="hlink" folHlink="folHlink"/>
  <p:sldLayoutIdLst>
    <p:sldLayoutId id="2147486741" r:id="rId1"/>
    <p:sldLayoutId id="2147486742" r:id="rId2"/>
    <p:sldLayoutId id="2147486743" r:id="rId3"/>
    <p:sldLayoutId id="2147486744" r:id="rId4"/>
    <p:sldLayoutId id="2147486745" r:id="rId5"/>
    <p:sldLayoutId id="2147486746" r:id="rId6"/>
    <p:sldLayoutId id="2147486747" r:id="rId7"/>
    <p:sldLayoutId id="2147486748" r:id="rId8"/>
    <p:sldLayoutId id="2147486749" r:id="rId9"/>
    <p:sldLayoutId id="2147486750" r:id="rId10"/>
    <p:sldLayoutId id="21474867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075"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rgbClr val="FFFFFF"/>
                </a:solidFill>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rgbClr val="FFFFFF"/>
                </a:solidFill>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rgbClr val="FFFFFF"/>
                </a:solidFill>
                <a:cs typeface="Times New Roman" pitchFamily="18" charset="0"/>
              </a:defRPr>
            </a:lvl1pPr>
          </a:lstStyle>
          <a:p>
            <a:pPr>
              <a:defRPr/>
            </a:pPr>
            <a:fld id="{ABFAC91F-461E-4F71-B6E6-E7D5A5DA8D2D}" type="slidenum">
              <a:rPr lang="ar-SA"/>
              <a:pPr>
                <a:defRPr/>
              </a:pPr>
              <a:t>‹#›</a:t>
            </a:fld>
            <a:endParaRPr lang="en-US"/>
          </a:p>
        </p:txBody>
      </p:sp>
    </p:spTree>
    <p:extLst>
      <p:ext uri="{BB962C8B-B14F-4D97-AF65-F5344CB8AC3E}">
        <p14:creationId xmlns:p14="http://schemas.microsoft.com/office/powerpoint/2010/main" val="688813300"/>
      </p:ext>
    </p:extLst>
  </p:cSld>
  <p:clrMap bg1="dk2" tx1="lt1" bg2="dk1" tx2="lt2" accent1="accent1" accent2="accent2" accent3="accent3" accent4="accent4" accent5="accent5" accent6="accent6" hlink="hlink" folHlink="folHlink"/>
  <p:sldLayoutIdLst>
    <p:sldLayoutId id="2147486753" r:id="rId1"/>
    <p:sldLayoutId id="2147486754" r:id="rId2"/>
    <p:sldLayoutId id="2147486755" r:id="rId3"/>
    <p:sldLayoutId id="2147486756" r:id="rId4"/>
    <p:sldLayoutId id="2147486757" r:id="rId5"/>
    <p:sldLayoutId id="2147486758" r:id="rId6"/>
    <p:sldLayoutId id="2147486759" r:id="rId7"/>
    <p:sldLayoutId id="2147486760" r:id="rId8"/>
    <p:sldLayoutId id="2147486761" r:id="rId9"/>
    <p:sldLayoutId id="2147486762" r:id="rId10"/>
    <p:sldLayoutId id="2147486763" r:id="rId11"/>
    <p:sldLayoutId id="2147486764" r:id="rId12"/>
    <p:sldLayoutId id="2147486765"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56C24B83-206E-4724-B3EF-47962CE81133}"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975400057"/>
      </p:ext>
    </p:extLst>
  </p:cSld>
  <p:clrMap bg1="dk2" tx1="lt1" bg2="dk1" tx2="lt2" accent1="accent1" accent2="accent2" accent3="accent3" accent4="accent4" accent5="accent5" accent6="accent6" hlink="hlink" folHlink="folHlink"/>
  <p:sldLayoutIdLst>
    <p:sldLayoutId id="2147486767" r:id="rId1"/>
    <p:sldLayoutId id="2147486768" r:id="rId2"/>
    <p:sldLayoutId id="2147486769" r:id="rId3"/>
    <p:sldLayoutId id="2147486770" r:id="rId4"/>
    <p:sldLayoutId id="2147486771" r:id="rId5"/>
    <p:sldLayoutId id="2147486772" r:id="rId6"/>
    <p:sldLayoutId id="2147486773" r:id="rId7"/>
    <p:sldLayoutId id="2147486774" r:id="rId8"/>
    <p:sldLayoutId id="2147486775" r:id="rId9"/>
    <p:sldLayoutId id="2147486776" r:id="rId10"/>
    <p:sldLayoutId id="2147486777" r:id="rId11"/>
    <p:sldLayoutId id="2147486778" r:id="rId12"/>
    <p:sldLayoutId id="2147486779"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05A292B7-42AE-4B82-BAC5-74560C1B6F38}"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2721677032"/>
      </p:ext>
    </p:extLst>
  </p:cSld>
  <p:clrMap bg1="dk2" tx1="lt1" bg2="dk1" tx2="lt2" accent1="accent1" accent2="accent2" accent3="accent3" accent4="accent4" accent5="accent5" accent6="accent6" hlink="hlink" folHlink="folHlink"/>
  <p:sldLayoutIdLst>
    <p:sldLayoutId id="2147486781" r:id="rId1"/>
    <p:sldLayoutId id="2147486782" r:id="rId2"/>
    <p:sldLayoutId id="2147486783" r:id="rId3"/>
    <p:sldLayoutId id="2147486784" r:id="rId4"/>
    <p:sldLayoutId id="2147486785" r:id="rId5"/>
    <p:sldLayoutId id="2147486786" r:id="rId6"/>
    <p:sldLayoutId id="2147486787" r:id="rId7"/>
    <p:sldLayoutId id="2147486788" r:id="rId8"/>
    <p:sldLayoutId id="2147486789" r:id="rId9"/>
    <p:sldLayoutId id="2147486790" r:id="rId10"/>
    <p:sldLayoutId id="2147486791" r:id="rId11"/>
    <p:sldLayoutId id="214748679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AF486C8E-B8ED-4878-8692-9410FC9A82C7}" type="datetimeFigureOut">
              <a:rPr lang="en-US" smtClean="0">
                <a:solidFill>
                  <a:prstClr val="black">
                    <a:tint val="75000"/>
                  </a:prstClr>
                </a:solidFill>
                <a:latin typeface="Calibri"/>
                <a:cs typeface="Arial" pitchFamily="34" charset="0"/>
              </a:rPr>
              <a:pPr fontAlgn="auto">
                <a:spcBef>
                  <a:spcPts val="0"/>
                </a:spcBef>
                <a:spcAft>
                  <a:spcPts val="0"/>
                </a:spcAft>
              </a:pPr>
              <a:t>3/12/2020</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9FFBA36-EC4C-4E92-BDC0-6720823B8AFD}"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2916331668"/>
      </p:ext>
    </p:extLst>
  </p:cSld>
  <p:clrMap bg1="lt1" tx1="dk1" bg2="lt2" tx2="dk2" accent1="accent1" accent2="accent2" accent3="accent3" accent4="accent4" accent5="accent5" accent6="accent6" hlink="hlink" folHlink="folHlink"/>
  <p:sldLayoutIdLst>
    <p:sldLayoutId id="2147486808" r:id="rId1"/>
    <p:sldLayoutId id="2147486809" r:id="rId2"/>
    <p:sldLayoutId id="2147486810" r:id="rId3"/>
    <p:sldLayoutId id="2147486811" r:id="rId4"/>
    <p:sldLayoutId id="2147486812" r:id="rId5"/>
    <p:sldLayoutId id="2147486813" r:id="rId6"/>
    <p:sldLayoutId id="2147486814" r:id="rId7"/>
    <p:sldLayoutId id="2147486815" r:id="rId8"/>
    <p:sldLayoutId id="2147486816" r:id="rId9"/>
    <p:sldLayoutId id="2147486817" r:id="rId10"/>
    <p:sldLayoutId id="214748681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C0EBE42-9A77-47FE-A8A1-60839AECD128}" type="datetimeFigureOut">
              <a:rPr lang="en-US" smtClean="0">
                <a:solidFill>
                  <a:prstClr val="black">
                    <a:tint val="75000"/>
                  </a:prstClr>
                </a:solidFill>
                <a:latin typeface="Calibri"/>
                <a:cs typeface="Arial" pitchFamily="34" charset="0"/>
              </a:rPr>
              <a:pPr fontAlgn="auto">
                <a:spcBef>
                  <a:spcPts val="0"/>
                </a:spcBef>
                <a:spcAft>
                  <a:spcPts val="0"/>
                </a:spcAft>
              </a:pPr>
              <a:t>3/12/2020</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0929D2A6-599A-4377-A90F-44872A6A3FAE}"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852625247"/>
      </p:ext>
    </p:extLst>
  </p:cSld>
  <p:clrMap bg1="lt1" tx1="dk1" bg2="lt2" tx2="dk2" accent1="accent1" accent2="accent2" accent3="accent3" accent4="accent4" accent5="accent5" accent6="accent6" hlink="hlink" folHlink="folHlink"/>
  <p:sldLayoutIdLst>
    <p:sldLayoutId id="2147486820" r:id="rId1"/>
    <p:sldLayoutId id="2147486821" r:id="rId2"/>
    <p:sldLayoutId id="2147486822" r:id="rId3"/>
    <p:sldLayoutId id="2147486823" r:id="rId4"/>
    <p:sldLayoutId id="2147486824" r:id="rId5"/>
    <p:sldLayoutId id="2147486825" r:id="rId6"/>
    <p:sldLayoutId id="2147486826" r:id="rId7"/>
    <p:sldLayoutId id="2147486827" r:id="rId8"/>
    <p:sldLayoutId id="2147486828" r:id="rId9"/>
    <p:sldLayoutId id="2147486829" r:id="rId10"/>
    <p:sldLayoutId id="214748683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AB8E509F-EC1D-49B6-9110-EBE00CAED0A7}"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735438871"/>
      </p:ext>
    </p:extLst>
  </p:cSld>
  <p:clrMap bg1="dk2" tx1="lt1" bg2="dk1" tx2="lt2" accent1="accent1" accent2="accent2" accent3="accent3" accent4="accent4" accent5="accent5" accent6="accent6" hlink="hlink" folHlink="folHlink"/>
  <p:sldLayoutIdLst>
    <p:sldLayoutId id="2147486860" r:id="rId1"/>
    <p:sldLayoutId id="2147486861" r:id="rId2"/>
    <p:sldLayoutId id="2147486862" r:id="rId3"/>
    <p:sldLayoutId id="2147486863" r:id="rId4"/>
    <p:sldLayoutId id="2147486864" r:id="rId5"/>
    <p:sldLayoutId id="2147486865" r:id="rId6"/>
    <p:sldLayoutId id="2147486866" r:id="rId7"/>
    <p:sldLayoutId id="2147486867" r:id="rId8"/>
    <p:sldLayoutId id="2147486868" r:id="rId9"/>
    <p:sldLayoutId id="2147486869" r:id="rId10"/>
    <p:sldLayoutId id="2147486870" r:id="rId11"/>
    <p:sldLayoutId id="2147486871" r:id="rId12"/>
    <p:sldLayoutId id="2147486872"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56C24B83-206E-4724-B3EF-47962CE81133}"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001497344"/>
      </p:ext>
    </p:extLst>
  </p:cSld>
  <p:clrMap bg1="dk2" tx1="lt1" bg2="dk1" tx2="lt2" accent1="accent1" accent2="accent2" accent3="accent3" accent4="accent4" accent5="accent5" accent6="accent6" hlink="hlink" folHlink="folHlink"/>
  <p:sldLayoutIdLst>
    <p:sldLayoutId id="2147486902" r:id="rId1"/>
    <p:sldLayoutId id="2147486903" r:id="rId2"/>
    <p:sldLayoutId id="2147486904" r:id="rId3"/>
    <p:sldLayoutId id="2147486905" r:id="rId4"/>
    <p:sldLayoutId id="2147486906" r:id="rId5"/>
    <p:sldLayoutId id="2147486907" r:id="rId6"/>
    <p:sldLayoutId id="2147486908" r:id="rId7"/>
    <p:sldLayoutId id="2147486909" r:id="rId8"/>
    <p:sldLayoutId id="2147486910" r:id="rId9"/>
    <p:sldLayoutId id="2147486911" r:id="rId10"/>
    <p:sldLayoutId id="2147486912" r:id="rId11"/>
    <p:sldLayoutId id="2147486913" r:id="rId12"/>
    <p:sldLayoutId id="2147486914"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C0EBE42-9A77-47FE-A8A1-60839AECD128}" type="datetimeFigureOut">
              <a:rPr lang="en-US" smtClean="0">
                <a:solidFill>
                  <a:prstClr val="black">
                    <a:tint val="75000"/>
                  </a:prstClr>
                </a:solidFill>
                <a:latin typeface="Calibri"/>
                <a:cs typeface="Arial" pitchFamily="34" charset="0"/>
              </a:rPr>
              <a:pPr fontAlgn="auto">
                <a:spcBef>
                  <a:spcPts val="0"/>
                </a:spcBef>
                <a:spcAft>
                  <a:spcPts val="0"/>
                </a:spcAft>
              </a:pPr>
              <a:t>3/12/2020</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0929D2A6-599A-4377-A90F-44872A6A3FAE}"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3680028092"/>
      </p:ext>
    </p:extLst>
  </p:cSld>
  <p:clrMap bg1="lt1" tx1="dk1" bg2="lt2" tx2="dk2" accent1="accent1" accent2="accent2" accent3="accent3" accent4="accent4" accent5="accent5" accent6="accent6" hlink="hlink" folHlink="folHlink"/>
  <p:sldLayoutIdLst>
    <p:sldLayoutId id="2147486928" r:id="rId1"/>
    <p:sldLayoutId id="2147486929" r:id="rId2"/>
    <p:sldLayoutId id="2147486930" r:id="rId3"/>
    <p:sldLayoutId id="2147486931" r:id="rId4"/>
    <p:sldLayoutId id="2147486932" r:id="rId5"/>
    <p:sldLayoutId id="2147486933" r:id="rId6"/>
    <p:sldLayoutId id="2147486934" r:id="rId7"/>
    <p:sldLayoutId id="2147486935" r:id="rId8"/>
    <p:sldLayoutId id="2147486936" r:id="rId9"/>
    <p:sldLayoutId id="2147486937" r:id="rId10"/>
    <p:sldLayoutId id="214748693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3/12/2020</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2458929451"/>
      </p:ext>
    </p:extLst>
  </p:cSld>
  <p:clrMap bg1="lt1" tx1="dk1" bg2="lt2" tx2="dk2" accent1="accent1" accent2="accent2" accent3="accent3" accent4="accent4" accent5="accent5" accent6="accent6" hlink="hlink" folHlink="folHlink"/>
  <p:sldLayoutIdLst>
    <p:sldLayoutId id="2147486980" r:id="rId1"/>
    <p:sldLayoutId id="2147486981" r:id="rId2"/>
    <p:sldLayoutId id="2147486982" r:id="rId3"/>
    <p:sldLayoutId id="2147486983" r:id="rId4"/>
    <p:sldLayoutId id="2147486984" r:id="rId5"/>
    <p:sldLayoutId id="2147486985" r:id="rId6"/>
    <p:sldLayoutId id="2147486986" r:id="rId7"/>
    <p:sldLayoutId id="2147486987" r:id="rId8"/>
    <p:sldLayoutId id="2147486988" r:id="rId9"/>
    <p:sldLayoutId id="2147486989" r:id="rId10"/>
    <p:sldLayoutId id="214748699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hangingPunct="0">
              <a:defRPr/>
            </a:pPr>
            <a:endParaRPr lang="en-US">
              <a:solidFill>
                <a:srgbClr val="FFFFFF"/>
              </a:solidFill>
              <a:cs typeface="+mn-cs"/>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hangingPunct="0">
              <a:defRPr/>
            </a:pPr>
            <a:endParaRPr lang="en-US">
              <a:solidFill>
                <a:srgbClr val="FFFFFF"/>
              </a:solidFill>
              <a:cs typeface="+mn-cs"/>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hangingPunct="0">
              <a:defRPr/>
            </a:pPr>
            <a:fld id="{7E806640-9FD4-4D1F-9B48-36690088E89B}" type="slidenum">
              <a:rPr lang="en-US">
                <a:solidFill>
                  <a:srgbClr val="FFFFFF"/>
                </a:solidFill>
                <a:cs typeface="+mn-cs"/>
              </a:rPr>
              <a:pPr eaLnBrk="0" hangingPunct="0">
                <a:defRPr/>
              </a:pPr>
              <a:t>‹#›</a:t>
            </a:fld>
            <a:endParaRPr lang="en-US">
              <a:solidFill>
                <a:srgbClr val="FFFFFF"/>
              </a:solidFill>
              <a:cs typeface="+mn-cs"/>
            </a:endParaRPr>
          </a:p>
        </p:txBody>
      </p:sp>
    </p:spTree>
    <p:extLst>
      <p:ext uri="{BB962C8B-B14F-4D97-AF65-F5344CB8AC3E}">
        <p14:creationId xmlns:p14="http://schemas.microsoft.com/office/powerpoint/2010/main" val="2690713845"/>
      </p:ext>
    </p:extLst>
  </p:cSld>
  <p:clrMap bg1="dk2" tx1="lt1" bg2="dk1" tx2="lt2" accent1="accent1" accent2="accent2" accent3="accent3" accent4="accent4" accent5="accent5" accent6="accent6" hlink="hlink" folHlink="folHlink"/>
  <p:sldLayoutIdLst>
    <p:sldLayoutId id="2147487017" r:id="rId1"/>
    <p:sldLayoutId id="2147487018" r:id="rId2"/>
    <p:sldLayoutId id="2147487019" r:id="rId3"/>
    <p:sldLayoutId id="2147487020" r:id="rId4"/>
    <p:sldLayoutId id="2147487021" r:id="rId5"/>
    <p:sldLayoutId id="2147487022" r:id="rId6"/>
    <p:sldLayoutId id="2147487023" r:id="rId7"/>
    <p:sldLayoutId id="2147487024" r:id="rId8"/>
    <p:sldLayoutId id="2147487025" r:id="rId9"/>
    <p:sldLayoutId id="2147487026" r:id="rId10"/>
    <p:sldLayoutId id="2147487027" r:id="rId11"/>
    <p:sldLayoutId id="2147487028"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3/12/2020</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3427287442"/>
      </p:ext>
    </p:extLst>
  </p:cSld>
  <p:clrMap bg1="lt1" tx1="dk1" bg2="lt2" tx2="dk2" accent1="accent1" accent2="accent2" accent3="accent3" accent4="accent4" accent5="accent5" accent6="accent6" hlink="hlink" folHlink="folHlink"/>
  <p:sldLayoutIdLst>
    <p:sldLayoutId id="2147487054" r:id="rId1"/>
    <p:sldLayoutId id="2147487055" r:id="rId2"/>
    <p:sldLayoutId id="2147487056" r:id="rId3"/>
    <p:sldLayoutId id="2147487057" r:id="rId4"/>
    <p:sldLayoutId id="2147487058" r:id="rId5"/>
    <p:sldLayoutId id="2147487059" r:id="rId6"/>
    <p:sldLayoutId id="2147487060" r:id="rId7"/>
    <p:sldLayoutId id="2147487061" r:id="rId8"/>
    <p:sldLayoutId id="2147487062" r:id="rId9"/>
    <p:sldLayoutId id="2147487063" r:id="rId10"/>
    <p:sldLayoutId id="214748706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56C24B83-206E-4724-B3EF-47962CE81133}"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26543244"/>
      </p:ext>
    </p:extLst>
  </p:cSld>
  <p:clrMap bg1="dk2" tx1="lt1" bg2="dk1" tx2="lt2" accent1="accent1" accent2="accent2" accent3="accent3" accent4="accent4" accent5="accent5" accent6="accent6" hlink="hlink" folHlink="folHlink"/>
  <p:sldLayoutIdLst>
    <p:sldLayoutId id="2147487066" r:id="rId1"/>
    <p:sldLayoutId id="2147487067" r:id="rId2"/>
    <p:sldLayoutId id="2147487068" r:id="rId3"/>
    <p:sldLayoutId id="2147487069" r:id="rId4"/>
    <p:sldLayoutId id="2147487070" r:id="rId5"/>
    <p:sldLayoutId id="2147487071" r:id="rId6"/>
    <p:sldLayoutId id="2147487072" r:id="rId7"/>
    <p:sldLayoutId id="2147487073" r:id="rId8"/>
    <p:sldLayoutId id="2147487074" r:id="rId9"/>
    <p:sldLayoutId id="2147487075" r:id="rId10"/>
    <p:sldLayoutId id="2147487076" r:id="rId11"/>
    <p:sldLayoutId id="2147487077" r:id="rId12"/>
    <p:sldLayoutId id="2147487078"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AB8E509F-EC1D-49B6-9110-EBE00CAED0A7}"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47532989"/>
      </p:ext>
    </p:extLst>
  </p:cSld>
  <p:clrMap bg1="dk2" tx1="lt1" bg2="dk1" tx2="lt2" accent1="accent1" accent2="accent2" accent3="accent3" accent4="accent4" accent5="accent5" accent6="accent6" hlink="hlink" folHlink="folHlink"/>
  <p:sldLayoutIdLst>
    <p:sldLayoutId id="2147487104" r:id="rId1"/>
    <p:sldLayoutId id="2147487105" r:id="rId2"/>
    <p:sldLayoutId id="2147487106" r:id="rId3"/>
    <p:sldLayoutId id="2147487107" r:id="rId4"/>
    <p:sldLayoutId id="2147487108" r:id="rId5"/>
    <p:sldLayoutId id="2147487109" r:id="rId6"/>
    <p:sldLayoutId id="2147487110" r:id="rId7"/>
    <p:sldLayoutId id="2147487111" r:id="rId8"/>
    <p:sldLayoutId id="2147487112" r:id="rId9"/>
    <p:sldLayoutId id="2147487113" r:id="rId10"/>
    <p:sldLayoutId id="2147487114" r:id="rId11"/>
    <p:sldLayoutId id="2147487115" r:id="rId12"/>
    <p:sldLayoutId id="2147487116"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56C24B83-206E-4724-B3EF-47962CE81133}"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99740372"/>
      </p:ext>
    </p:extLst>
  </p:cSld>
  <p:clrMap bg1="dk2" tx1="lt1" bg2="dk1" tx2="lt2" accent1="accent1" accent2="accent2" accent3="accent3" accent4="accent4" accent5="accent5" accent6="accent6" hlink="hlink" folHlink="folHlink"/>
  <p:sldLayoutIdLst>
    <p:sldLayoutId id="2147487118" r:id="rId1"/>
    <p:sldLayoutId id="2147487119" r:id="rId2"/>
    <p:sldLayoutId id="2147487120" r:id="rId3"/>
    <p:sldLayoutId id="2147487121" r:id="rId4"/>
    <p:sldLayoutId id="2147487122" r:id="rId5"/>
    <p:sldLayoutId id="2147487123" r:id="rId6"/>
    <p:sldLayoutId id="2147487124" r:id="rId7"/>
    <p:sldLayoutId id="2147487125" r:id="rId8"/>
    <p:sldLayoutId id="2147487126" r:id="rId9"/>
    <p:sldLayoutId id="2147487127" r:id="rId10"/>
    <p:sldLayoutId id="2147487128" r:id="rId11"/>
    <p:sldLayoutId id="2147487129" r:id="rId12"/>
    <p:sldLayoutId id="2147487130"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D65052CF-C757-456F-905B-8DAB96F8A47D}" type="datetimeFigureOut">
              <a:rPr lang="en-US" smtClean="0">
                <a:solidFill>
                  <a:prstClr val="black">
                    <a:tint val="75000"/>
                  </a:prstClr>
                </a:solidFill>
                <a:latin typeface="Calibri"/>
                <a:cs typeface="+mn-cs"/>
              </a:rPr>
              <a:pPr fontAlgn="auto">
                <a:spcBef>
                  <a:spcPts val="0"/>
                </a:spcBef>
                <a:spcAft>
                  <a:spcPts val="0"/>
                </a:spcAft>
              </a:pPr>
              <a:t>3/12/2020</a:t>
            </a:fld>
            <a:endParaRPr lang="en-US" smtClean="0">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DCA8C24-62F2-493C-86F6-04F2C648E94D}" type="slidenum">
              <a:rPr lang="en-US" smtClean="0">
                <a:solidFill>
                  <a:prstClr val="black">
                    <a:tint val="75000"/>
                  </a:prstClr>
                </a:solidFill>
                <a:latin typeface="Calibri"/>
                <a:cs typeface="+mn-cs"/>
              </a:rPr>
              <a:pPr fontAlgn="auto">
                <a:spcBef>
                  <a:spcPts val="0"/>
                </a:spcBef>
                <a:spcAft>
                  <a:spcPts val="0"/>
                </a:spcAft>
              </a:pPr>
              <a:t>‹#›</a:t>
            </a:fld>
            <a:endParaRPr lang="en-US" smtClean="0">
              <a:solidFill>
                <a:prstClr val="black">
                  <a:tint val="75000"/>
                </a:prstClr>
              </a:solidFill>
              <a:latin typeface="Calibri"/>
              <a:cs typeface="+mn-cs"/>
            </a:endParaRPr>
          </a:p>
        </p:txBody>
      </p:sp>
    </p:spTree>
    <p:extLst>
      <p:ext uri="{BB962C8B-B14F-4D97-AF65-F5344CB8AC3E}">
        <p14:creationId xmlns:p14="http://schemas.microsoft.com/office/powerpoint/2010/main" val="2996228514"/>
      </p:ext>
    </p:extLst>
  </p:cSld>
  <p:clrMap bg1="lt1" tx1="dk1" bg2="lt2" tx2="dk2" accent1="accent1" accent2="accent2" accent3="accent3" accent4="accent4" accent5="accent5" accent6="accent6" hlink="hlink" folHlink="folHlink"/>
  <p:sldLayoutIdLst>
    <p:sldLayoutId id="2147487132" r:id="rId1"/>
    <p:sldLayoutId id="2147487133" r:id="rId2"/>
    <p:sldLayoutId id="2147487134" r:id="rId3"/>
    <p:sldLayoutId id="2147487135" r:id="rId4"/>
    <p:sldLayoutId id="2147487136" r:id="rId5"/>
    <p:sldLayoutId id="2147487137" r:id="rId6"/>
    <p:sldLayoutId id="2147487138" r:id="rId7"/>
    <p:sldLayoutId id="2147487139" r:id="rId8"/>
    <p:sldLayoutId id="2147487140" r:id="rId9"/>
    <p:sldLayoutId id="2147487141" r:id="rId10"/>
    <p:sldLayoutId id="214748714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E2881961-9807-4147-9C5A-2B9DA2011AB3}" type="datetimeFigureOut">
              <a:rPr lang="en-US" smtClean="0">
                <a:solidFill>
                  <a:prstClr val="black">
                    <a:tint val="75000"/>
                  </a:prstClr>
                </a:solidFill>
                <a:latin typeface="Calibri"/>
                <a:cs typeface="Arial" pitchFamily="34" charset="0"/>
              </a:rPr>
              <a:pPr fontAlgn="auto">
                <a:spcBef>
                  <a:spcPts val="0"/>
                </a:spcBef>
                <a:spcAft>
                  <a:spcPts val="0"/>
                </a:spcAft>
              </a:pPr>
              <a:t>3/12/2020</a:t>
            </a:fld>
            <a:endParaRPr lang="en-US" smtClean="0">
              <a:solidFill>
                <a:prstClr val="black">
                  <a:tint val="75000"/>
                </a:prstClr>
              </a:solidFill>
              <a:latin typeface="Calibri"/>
              <a:cs typeface="Arial" pitchFamily="34"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smtClean="0">
              <a:solidFill>
                <a:prstClr val="black">
                  <a:tint val="75000"/>
                </a:prstClr>
              </a:solidFill>
              <a:latin typeface="Calibri"/>
              <a:cs typeface="Arial" pitchFamily="34"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8868BD20-C05B-42B7-A3C0-4B52961DB438}" type="slidenum">
              <a:rPr lang="en-US" smtClean="0">
                <a:solidFill>
                  <a:prstClr val="black">
                    <a:tint val="75000"/>
                  </a:prstClr>
                </a:solidFill>
                <a:latin typeface="Calibri"/>
                <a:cs typeface="Arial" pitchFamily="34" charset="0"/>
              </a:rPr>
              <a:pPr fontAlgn="auto">
                <a:spcBef>
                  <a:spcPts val="0"/>
                </a:spcBef>
                <a:spcAft>
                  <a:spcPts val="0"/>
                </a:spcAft>
              </a:pPr>
              <a:t>‹#›</a:t>
            </a:fld>
            <a:endParaRPr lang="en-US" smtClean="0">
              <a:solidFill>
                <a:prstClr val="black">
                  <a:tint val="75000"/>
                </a:prstClr>
              </a:solidFill>
              <a:latin typeface="Calibri"/>
              <a:cs typeface="Arial" pitchFamily="34" charset="0"/>
            </a:endParaRPr>
          </a:p>
        </p:txBody>
      </p:sp>
    </p:spTree>
    <p:extLst>
      <p:ext uri="{BB962C8B-B14F-4D97-AF65-F5344CB8AC3E}">
        <p14:creationId xmlns:p14="http://schemas.microsoft.com/office/powerpoint/2010/main" val="4249677420"/>
      </p:ext>
    </p:extLst>
  </p:cSld>
  <p:clrMap bg1="lt1" tx1="dk1" bg2="lt2" tx2="dk2" accent1="accent1" accent2="accent2" accent3="accent3" accent4="accent4" accent5="accent5" accent6="accent6" hlink="hlink" folHlink="folHlink"/>
  <p:sldLayoutIdLst>
    <p:sldLayoutId id="2147487158" r:id="rId1"/>
    <p:sldLayoutId id="2147487159" r:id="rId2"/>
    <p:sldLayoutId id="2147487160" r:id="rId3"/>
    <p:sldLayoutId id="2147487161" r:id="rId4"/>
    <p:sldLayoutId id="2147487162" r:id="rId5"/>
    <p:sldLayoutId id="2147487163" r:id="rId6"/>
    <p:sldLayoutId id="2147487164" r:id="rId7"/>
    <p:sldLayoutId id="2147487165" r:id="rId8"/>
    <p:sldLayoutId id="2147487166" r:id="rId9"/>
    <p:sldLayoutId id="2147487167" r:id="rId10"/>
    <p:sldLayoutId id="214748716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vl1pPr>
          </a:lstStyle>
          <a:p>
            <a:pPr>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vl1pPr>
          </a:lstStyle>
          <a:p>
            <a:pPr>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cs typeface="Times New Roman" pitchFamily="18" charset="0"/>
              </a:defRPr>
            </a:lvl1pPr>
          </a:lstStyle>
          <a:p>
            <a:pPr>
              <a:defRPr/>
            </a:pPr>
            <a:fld id="{12C56F36-9958-4755-B900-8162D4418124}" type="slidenum">
              <a:rPr lang="ar-SA">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20659687"/>
      </p:ext>
    </p:extLst>
  </p:cSld>
  <p:clrMap bg1="dk2" tx1="lt1" bg2="dk1" tx2="lt2" accent1="accent1" accent2="accent2" accent3="accent3" accent4="accent4" accent5="accent5" accent6="accent6" hlink="hlink" folHlink="folHlink"/>
  <p:sldLayoutIdLst>
    <p:sldLayoutId id="2147487208" r:id="rId1"/>
    <p:sldLayoutId id="2147487209" r:id="rId2"/>
    <p:sldLayoutId id="2147487210" r:id="rId3"/>
    <p:sldLayoutId id="2147487211" r:id="rId4"/>
    <p:sldLayoutId id="2147487212" r:id="rId5"/>
    <p:sldLayoutId id="2147487213" r:id="rId6"/>
    <p:sldLayoutId id="2147487214" r:id="rId7"/>
    <p:sldLayoutId id="2147487215" r:id="rId8"/>
    <p:sldLayoutId id="2147487216" r:id="rId9"/>
    <p:sldLayoutId id="2147487217" r:id="rId10"/>
    <p:sldLayoutId id="214748721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a:cs typeface="+mn-cs"/>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a:cs typeface="+mn-cs"/>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a:cs typeface="Times New Roman" pitchFamily="18" charset="0"/>
              </a:defRPr>
            </a:lvl1pPr>
          </a:lstStyle>
          <a:p>
            <a:pPr>
              <a:defRPr/>
            </a:pPr>
            <a:fld id="{AB8E509F-EC1D-49B6-9110-EBE00CAED0A7}" type="slidenum">
              <a:rPr lang="ar-SA"/>
              <a:pPr>
                <a:defRPr/>
              </a:pPr>
              <a:t>‹#›</a:t>
            </a:fld>
            <a:endParaRPr lang="en-US"/>
          </a:p>
        </p:txBody>
      </p:sp>
    </p:spTree>
    <p:extLst>
      <p:ext uri="{BB962C8B-B14F-4D97-AF65-F5344CB8AC3E}">
        <p14:creationId xmlns:p14="http://schemas.microsoft.com/office/powerpoint/2010/main" val="93649982"/>
      </p:ext>
    </p:extLst>
  </p:cSld>
  <p:clrMap bg1="dk2" tx1="lt1" bg2="dk1" tx2="lt2" accent1="accent1" accent2="accent2" accent3="accent3" accent4="accent4" accent5="accent5" accent6="accent6" hlink="hlink" folHlink="folHlink"/>
  <p:sldLayoutIdLst>
    <p:sldLayoutId id="2147487220" r:id="rId1"/>
    <p:sldLayoutId id="2147487221" r:id="rId2"/>
    <p:sldLayoutId id="2147487222" r:id="rId3"/>
    <p:sldLayoutId id="2147487223" r:id="rId4"/>
    <p:sldLayoutId id="2147487224" r:id="rId5"/>
    <p:sldLayoutId id="2147487225" r:id="rId6"/>
    <p:sldLayoutId id="2147487226" r:id="rId7"/>
    <p:sldLayoutId id="2147487227" r:id="rId8"/>
    <p:sldLayoutId id="2147487228" r:id="rId9"/>
    <p:sldLayoutId id="2147487229" r:id="rId10"/>
    <p:sldLayoutId id="2147487230" r:id="rId11"/>
    <p:sldLayoutId id="2147487231" r:id="rId12"/>
    <p:sldLayoutId id="2147487232"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05A292B7-42AE-4B82-BAC5-74560C1B6F38}" type="slidenum">
              <a:rPr lang="en-US"/>
              <a:pPr>
                <a:defRPr/>
              </a:pPr>
              <a:t>‹#›</a:t>
            </a:fld>
            <a:endParaRPr lang="en-US"/>
          </a:p>
        </p:txBody>
      </p:sp>
    </p:spTree>
    <p:extLst>
      <p:ext uri="{BB962C8B-B14F-4D97-AF65-F5344CB8AC3E}">
        <p14:creationId xmlns:p14="http://schemas.microsoft.com/office/powerpoint/2010/main" val="2685269637"/>
      </p:ext>
    </p:extLst>
  </p:cSld>
  <p:clrMap bg1="dk2" tx1="lt1" bg2="dk1" tx2="lt2" accent1="accent1" accent2="accent2" accent3="accent3" accent4="accent4" accent5="accent5" accent6="accent6" hlink="hlink" folHlink="folHlink"/>
  <p:sldLayoutIdLst>
    <p:sldLayoutId id="2147487248" r:id="rId1"/>
    <p:sldLayoutId id="2147487249" r:id="rId2"/>
    <p:sldLayoutId id="2147487250" r:id="rId3"/>
    <p:sldLayoutId id="2147487251" r:id="rId4"/>
    <p:sldLayoutId id="2147487252" r:id="rId5"/>
    <p:sldLayoutId id="2147487253" r:id="rId6"/>
    <p:sldLayoutId id="2147487254" r:id="rId7"/>
    <p:sldLayoutId id="2147487255" r:id="rId8"/>
    <p:sldLayoutId id="2147487256" r:id="rId9"/>
    <p:sldLayoutId id="2147487257" r:id="rId10"/>
    <p:sldLayoutId id="2147487258" r:id="rId11"/>
    <p:sldLayoutId id="2147487259"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50">
                <a:cs typeface="+mn-cs"/>
              </a:defRPr>
            </a:lvl1pPr>
          </a:lstStyle>
          <a:p>
            <a:pPr fontAlgn="base">
              <a:spcBef>
                <a:spcPct val="0"/>
              </a:spcBef>
              <a:spcAft>
                <a:spcPct val="0"/>
              </a:spcAft>
              <a:defRPr/>
            </a:pPr>
            <a:endParaRPr lang="en-US">
              <a:solidFill>
                <a:srgbClr val="FFFFFF"/>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050">
                <a:cs typeface="+mn-cs"/>
              </a:defRPr>
            </a:lvl1pPr>
          </a:lstStyle>
          <a:p>
            <a:pPr fontAlgn="base">
              <a:spcBef>
                <a:spcPct val="0"/>
              </a:spcBef>
              <a:spcAft>
                <a:spcPct val="0"/>
              </a:spcAft>
              <a:defRPr/>
            </a:pPr>
            <a:endParaRPr lang="en-US">
              <a:solidFill>
                <a:srgbClr val="FFFFFF"/>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50">
                <a:cs typeface="Times New Roman" pitchFamily="18" charset="0"/>
              </a:defRPr>
            </a:lvl1pPr>
          </a:lstStyle>
          <a:p>
            <a:pPr fontAlgn="base">
              <a:spcBef>
                <a:spcPct val="0"/>
              </a:spcBef>
              <a:spcAft>
                <a:spcPct val="0"/>
              </a:spcAft>
              <a:defRPr/>
            </a:pPr>
            <a:fld id="{A349BD0C-E9C3-4FDA-8A00-B0861600D1F2}" type="slidenum">
              <a:rPr lang="ar-SA">
                <a:solidFill>
                  <a:srgbClr val="FFFFFF"/>
                </a:solidFill>
              </a:rPr>
              <a:pPr fontAlgn="base">
                <a:spcBef>
                  <a:spcPct val="0"/>
                </a:spcBef>
                <a:spcAft>
                  <a:spcPct val="0"/>
                </a:spcAft>
                <a:defRPr/>
              </a:pPr>
              <a:t>‹#›</a:t>
            </a:fld>
            <a:endParaRPr lang="en-US">
              <a:solidFill>
                <a:srgbClr val="FFFFFF"/>
              </a:solidFill>
            </a:endParaRPr>
          </a:p>
        </p:txBody>
      </p:sp>
    </p:spTree>
    <p:extLst>
      <p:ext uri="{BB962C8B-B14F-4D97-AF65-F5344CB8AC3E}">
        <p14:creationId xmlns:p14="http://schemas.microsoft.com/office/powerpoint/2010/main" val="667123963"/>
      </p:ext>
    </p:extLst>
  </p:cSld>
  <p:clrMap bg1="dk2" tx1="lt1" bg2="dk1" tx2="lt2" accent1="accent1" accent2="accent2" accent3="accent3" accent4="accent4" accent5="accent5" accent6="accent6" hlink="hlink" folHlink="folHlink"/>
  <p:sldLayoutIdLst>
    <p:sldLayoutId id="2147487261" r:id="rId1"/>
    <p:sldLayoutId id="2147487262" r:id="rId2"/>
    <p:sldLayoutId id="2147487263" r:id="rId3"/>
    <p:sldLayoutId id="2147487264" r:id="rId4"/>
    <p:sldLayoutId id="2147487265" r:id="rId5"/>
    <p:sldLayoutId id="2147487266" r:id="rId6"/>
    <p:sldLayoutId id="2147487267" r:id="rId7"/>
    <p:sldLayoutId id="2147487268" r:id="rId8"/>
    <p:sldLayoutId id="2147487269" r:id="rId9"/>
    <p:sldLayoutId id="2147487270" r:id="rId10"/>
    <p:sldLayoutId id="2147487271" r:id="rId11"/>
    <p:sldLayoutId id="2147487272" r:id="rId12"/>
    <p:sldLayoutId id="2147487273" r:id="rId13"/>
  </p:sldLayoutIdLst>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Times New Roman" pitchFamily="18" charset="0"/>
        </a:defRPr>
      </a:lvl2pPr>
      <a:lvl3pPr algn="ctr" rtl="0" eaLnBrk="0" fontAlgn="base" hangingPunct="0">
        <a:spcBef>
          <a:spcPct val="0"/>
        </a:spcBef>
        <a:spcAft>
          <a:spcPct val="0"/>
        </a:spcAft>
        <a:defRPr sz="3300">
          <a:solidFill>
            <a:schemeClr val="tx2"/>
          </a:solidFill>
          <a:latin typeface="Times New Roman" pitchFamily="18" charset="0"/>
        </a:defRPr>
      </a:lvl3pPr>
      <a:lvl4pPr algn="ctr" rtl="0" eaLnBrk="0" fontAlgn="base" hangingPunct="0">
        <a:spcBef>
          <a:spcPct val="0"/>
        </a:spcBef>
        <a:spcAft>
          <a:spcPct val="0"/>
        </a:spcAft>
        <a:defRPr sz="3300">
          <a:solidFill>
            <a:schemeClr val="tx2"/>
          </a:solidFill>
          <a:latin typeface="Times New Roman" pitchFamily="18" charset="0"/>
        </a:defRPr>
      </a:lvl4pPr>
      <a:lvl5pPr algn="ctr" rtl="0" eaLnBrk="0" fontAlgn="base" hangingPunct="0">
        <a:spcBef>
          <a:spcPct val="0"/>
        </a:spcBef>
        <a:spcAft>
          <a:spcPct val="0"/>
        </a:spcAft>
        <a:defRPr sz="3300">
          <a:solidFill>
            <a:schemeClr val="tx2"/>
          </a:solidFill>
          <a:latin typeface="Times New Roman" pitchFamily="18" charset="0"/>
        </a:defRPr>
      </a:lvl5pPr>
      <a:lvl6pPr marL="342900" algn="ctr" rtl="0" eaLnBrk="0" fontAlgn="base" hangingPunct="0">
        <a:spcBef>
          <a:spcPct val="0"/>
        </a:spcBef>
        <a:spcAft>
          <a:spcPct val="0"/>
        </a:spcAft>
        <a:defRPr sz="3300">
          <a:solidFill>
            <a:schemeClr val="tx2"/>
          </a:solidFill>
          <a:latin typeface="Times New Roman" pitchFamily="18" charset="0"/>
        </a:defRPr>
      </a:lvl6pPr>
      <a:lvl7pPr marL="685800" algn="ctr" rtl="0" eaLnBrk="0" fontAlgn="base" hangingPunct="0">
        <a:spcBef>
          <a:spcPct val="0"/>
        </a:spcBef>
        <a:spcAft>
          <a:spcPct val="0"/>
        </a:spcAft>
        <a:defRPr sz="3300">
          <a:solidFill>
            <a:schemeClr val="tx2"/>
          </a:solidFill>
          <a:latin typeface="Times New Roman" pitchFamily="18" charset="0"/>
        </a:defRPr>
      </a:lvl7pPr>
      <a:lvl8pPr marL="1028700" algn="ctr" rtl="0" eaLnBrk="0" fontAlgn="base" hangingPunct="0">
        <a:spcBef>
          <a:spcPct val="0"/>
        </a:spcBef>
        <a:spcAft>
          <a:spcPct val="0"/>
        </a:spcAft>
        <a:defRPr sz="3300">
          <a:solidFill>
            <a:schemeClr val="tx2"/>
          </a:solidFill>
          <a:latin typeface="Times New Roman" pitchFamily="18" charset="0"/>
        </a:defRPr>
      </a:lvl8pPr>
      <a:lvl9pPr marL="1371600" algn="ctr" rtl="0" eaLnBrk="0" fontAlgn="base" hangingPunct="0">
        <a:spcBef>
          <a:spcPct val="0"/>
        </a:spcBef>
        <a:spcAft>
          <a:spcPct val="0"/>
        </a:spcAft>
        <a:defRPr sz="3300">
          <a:solidFill>
            <a:schemeClr val="tx2"/>
          </a:solidFill>
          <a:latin typeface="Times New Roman" pitchFamily="18"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0" fontAlgn="base" hangingPunct="0">
        <a:spcBef>
          <a:spcPct val="20000"/>
        </a:spcBef>
        <a:spcAft>
          <a:spcPct val="0"/>
        </a:spcAft>
        <a:buChar char="»"/>
        <a:defRPr sz="1500">
          <a:solidFill>
            <a:schemeClr val="tx1"/>
          </a:solidFill>
          <a:latin typeface="+mn-lt"/>
        </a:defRPr>
      </a:lvl6pPr>
      <a:lvl7pPr marL="2228850" indent="-171450" algn="l" rtl="0" eaLnBrk="0" fontAlgn="base" hangingPunct="0">
        <a:spcBef>
          <a:spcPct val="20000"/>
        </a:spcBef>
        <a:spcAft>
          <a:spcPct val="0"/>
        </a:spcAft>
        <a:buChar char="»"/>
        <a:defRPr sz="1500">
          <a:solidFill>
            <a:schemeClr val="tx1"/>
          </a:solidFill>
          <a:latin typeface="+mn-lt"/>
        </a:defRPr>
      </a:lvl7pPr>
      <a:lvl8pPr marL="2571750" indent="-171450" algn="l" rtl="0" eaLnBrk="0" fontAlgn="base" hangingPunct="0">
        <a:spcBef>
          <a:spcPct val="20000"/>
        </a:spcBef>
        <a:spcAft>
          <a:spcPct val="0"/>
        </a:spcAft>
        <a:buChar char="»"/>
        <a:defRPr sz="1500">
          <a:solidFill>
            <a:schemeClr val="tx1"/>
          </a:solidFill>
          <a:latin typeface="+mn-lt"/>
        </a:defRPr>
      </a:lvl8pPr>
      <a:lvl9pPr marL="2914650" indent="-171450" algn="l" rtl="0" eaLnBrk="0" fontAlgn="base" hangingPunct="0">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6E6BAB1-CE6E-41D8-B5B0-8629E3A068BA}" type="datetimeFigureOut">
              <a:rPr lang="en-US" smtClean="0"/>
              <a:t>3/12/2020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1C11A8A-468D-45D7-BFCE-EB1E4F58D48A}" type="slidenum">
              <a:rPr lang="en-US" smtClean="0"/>
              <a:t>‹#›</a:t>
            </a:fld>
            <a:endParaRPr lang="en-US"/>
          </a:p>
        </p:txBody>
      </p:sp>
    </p:spTree>
    <p:extLst>
      <p:ext uri="{BB962C8B-B14F-4D97-AF65-F5344CB8AC3E}">
        <p14:creationId xmlns:p14="http://schemas.microsoft.com/office/powerpoint/2010/main" val="1457023646"/>
      </p:ext>
    </p:extLst>
  </p:cSld>
  <p:clrMap bg1="lt1" tx1="dk1" bg2="lt2" tx2="dk2" accent1="accent1" accent2="accent2" accent3="accent3" accent4="accent4" accent5="accent5" accent6="accent6" hlink="hlink" folHlink="folHlink"/>
  <p:sldLayoutIdLst>
    <p:sldLayoutId id="2147487275" r:id="rId1"/>
    <p:sldLayoutId id="2147487276" r:id="rId2"/>
    <p:sldLayoutId id="2147487277" r:id="rId3"/>
    <p:sldLayoutId id="2147487278" r:id="rId4"/>
    <p:sldLayoutId id="2147487279" r:id="rId5"/>
    <p:sldLayoutId id="2147487280" r:id="rId6"/>
    <p:sldLayoutId id="2147487281" r:id="rId7"/>
    <p:sldLayoutId id="2147487282" r:id="rId8"/>
    <p:sldLayoutId id="2147487283" r:id="rId9"/>
    <p:sldLayoutId id="2147487284" r:id="rId10"/>
    <p:sldLayoutId id="214748728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AC74E2-3392-45D7-A203-A7DD03A28AA8}" type="datetimeFigureOut">
              <a:rPr lang="en-US" smtClean="0"/>
              <a:t>3/12/2020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9CDC84-3A1E-42F7-831C-D03679CDD9C8}" type="slidenum">
              <a:rPr lang="en-US" smtClean="0"/>
              <a:t>‹#›</a:t>
            </a:fld>
            <a:endParaRPr lang="en-US"/>
          </a:p>
        </p:txBody>
      </p:sp>
    </p:spTree>
    <p:extLst>
      <p:ext uri="{BB962C8B-B14F-4D97-AF65-F5344CB8AC3E}">
        <p14:creationId xmlns:p14="http://schemas.microsoft.com/office/powerpoint/2010/main" val="1747503455"/>
      </p:ext>
    </p:extLst>
  </p:cSld>
  <p:clrMap bg1="lt1" tx1="dk1" bg2="lt2" tx2="dk2" accent1="accent1" accent2="accent2" accent3="accent3" accent4="accent4" accent5="accent5" accent6="accent6" hlink="hlink" folHlink="folHlink"/>
  <p:sldLayoutIdLst>
    <p:sldLayoutId id="2147487287" r:id="rId1"/>
    <p:sldLayoutId id="2147487288" r:id="rId2"/>
    <p:sldLayoutId id="2147487289" r:id="rId3"/>
    <p:sldLayoutId id="2147487290" r:id="rId4"/>
    <p:sldLayoutId id="2147487291" r:id="rId5"/>
    <p:sldLayoutId id="2147487292" r:id="rId6"/>
    <p:sldLayoutId id="2147487293" r:id="rId7"/>
    <p:sldLayoutId id="2147487294" r:id="rId8"/>
    <p:sldLayoutId id="2147487295" r:id="rId9"/>
    <p:sldLayoutId id="2147487296" r:id="rId10"/>
    <p:sldLayoutId id="21474872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fen-NIV-2055a"/><Relationship Id="rId7" Type="http://schemas.openxmlformats.org/officeDocument/2006/relationships/hyperlink" Target="#fen-NIV-24705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hyperlink" Target="#fen-NIV-24704f"/><Relationship Id="rId5" Type="http://schemas.openxmlformats.org/officeDocument/2006/relationships/hyperlink" Target="#fen-NIV-24703e"/><Relationship Id="rId4" Type="http://schemas.openxmlformats.org/officeDocument/2006/relationships/hyperlink" Target="#en-NIV-2055"/></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vatican.va/archive/hist_councils/ii_vatican_council/documents/vat-ii_const_19641121_lumen-gentium_en.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www.cair.com/Portals/0/pdf/The-American-Mosque-2011-web.pd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cair.com/Portals/0/pdf/The-American-Mosque-2011-web.pdf"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hyperlink" Target="http://www.theguardian.com/world/2016/may/23/no-religion-outnumber-christians-england-wales-study"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customXml" Target="../ink/ink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legal.un.org/repertory/art51.shtml"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s://truthinmedia.net/2015/06/13/usury-and-treaties-based-on-humiliation-dont-work/" TargetMode="External"/><Relationship Id="rId1" Type="http://schemas.openxmlformats.org/officeDocument/2006/relationships/slideLayout" Target="../slideLayouts/slideLayout5.xml"/><Relationship Id="rId4" Type="http://schemas.openxmlformats.org/officeDocument/2006/relationships/hyperlink" Target="https://money.cnn.com/2018/05/22/pf/emergency-expenses-household-finances/index.html"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hyperlink" Target="http://www.dailymail.co.uk/debate/columnists/article-1212368/Mohammed-popular-boys-England-So-shabby-effort-conceal-it.html"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www.youtube.com/watch?v=lS2m0OomSDk" TargetMode="External"/><Relationship Id="rId2" Type="http://schemas.openxmlformats.org/officeDocument/2006/relationships/hyperlink" Target="https://www.youtube.com/watch?v=cur_6aYs_7k" TargetMode="Externa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3" Type="http://schemas.openxmlformats.org/officeDocument/2006/relationships/hyperlink" Target="https://www.youtube.com/watch?v=EE9Lbu9_bVA" TargetMode="External"/><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11.png"/></Relationships>
</file>

<file path=ppt/slides/_rels/slide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dailymail.co.uk/news/article-2105714/Secret-14million-Bible-Jesus-predicts-coming-Prophet-Muhammad-unearthed-Turkey.html" TargetMode="External"/><Relationship Id="rId1" Type="http://schemas.openxmlformats.org/officeDocument/2006/relationships/slideLayout" Target="../slideLayouts/slideLayout26.xml"/><Relationship Id="rId5" Type="http://schemas.openxmlformats.org/officeDocument/2006/relationships/hyperlink" Target="http://www.bbc.com/news/business-33436021" TargetMode="External"/><Relationship Id="rId4" Type="http://schemas.openxmlformats.org/officeDocument/2006/relationships/hyperlink" Target="http://www.livescience.com/51638-quran-manuscript-oldest-known-copy.html"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6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s://www.washingtonpost.com/news/true-crime/wp/2018/08/16/the-kids-are-my-life-a-dad-said-of-his-missing-family-then-he-was-charged-with-killing-them/" TargetMode="External"/><Relationship Id="rId2" Type="http://schemas.openxmlformats.org/officeDocument/2006/relationships/hyperlink" Target="http://www.bbc.com/news/world-us-canada-40680895"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hyperlink" Target="http://www.islamonline.net/English/In_Depth/mohamed/1424/kharitah/article02.shtml"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hyperlink" Target="http://english.alarabiya.net/en/special-reports/hajj-2013/2013/10/03/Hajj-the-significance-of-the-fifth-pillar-of-Islam.html" TargetMode="External"/><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17.emf"/><Relationship Id="rId4" Type="http://schemas.openxmlformats.org/officeDocument/2006/relationships/customXml" Target="../ink/ink2.xml"/></Relationships>
</file>

<file path=ppt/slides/_rels/slide8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hyperlink" Target="http://www.islamicity.com/Culture/MOSQUES/Madinah/PMM.htm" TargetMode="External"/><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86.xml.rels><?xml version="1.0" encoding="UTF-8" standalone="yes"?>
<Relationships xmlns="http://schemas.openxmlformats.org/package/2006/relationships"><Relationship Id="rId3" Type="http://schemas.openxmlformats.org/officeDocument/2006/relationships/hyperlink" Target="http://whc.unesco.org/en/decisions/6818" TargetMode="External"/><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hyperlink" Target="https://www.britannica.com/topic/Shariah" TargetMode="Externa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hyperlink" Target="http://www.youtube.com/watch?v=GhFxsUiLQiY" TargetMode="External"/><Relationship Id="rId2" Type="http://schemas.openxmlformats.org/officeDocument/2006/relationships/hyperlink" Target="http://www.sistani.org/english/book/48/2216/" TargetMode="External"/><Relationship Id="rId1" Type="http://schemas.openxmlformats.org/officeDocument/2006/relationships/slideLayout" Target="../slideLayouts/slideLayout5.xml"/><Relationship Id="rId5" Type="http://schemas.openxmlformats.org/officeDocument/2006/relationships/hyperlink" Target="https://www.britannica.com/topic/Sufism" TargetMode="External"/><Relationship Id="rId4" Type="http://schemas.openxmlformats.org/officeDocument/2006/relationships/hyperlink" Target="https://asadullahali.files.wordpress.com/2012/10/ibn_khaldun-al_muqaddimah.pdf" TargetMode="External"/></Relationships>
</file>

<file path=ppt/slides/_rels/slide93.xml.rels><?xml version="1.0" encoding="UTF-8" standalone="yes"?>
<Relationships xmlns="http://schemas.openxmlformats.org/package/2006/relationships"><Relationship Id="rId3" Type="http://schemas.openxmlformats.org/officeDocument/2006/relationships/hyperlink" Target="http://www.almanar.com.lb/NewsSite/NewsDetails.aspx?id=117883&amp;language=en"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hyperlink" Target="https://www.globalresearch.ca/the-cias-intervention-in-afghanistan-u-s-recruitment-of-islamic-terrorists-started-in-1979-zbigniew-brzezinski/5629070" TargetMode="External"/><Relationship Id="rId4" Type="http://schemas.openxmlformats.org/officeDocument/2006/relationships/hyperlink" Target="http://www.globalresearch.ca/articles/BRZ110A.html" TargetMode="External"/></Relationships>
</file>

<file path=ppt/slides/_rels/slide94.xml.rels><?xml version="1.0" encoding="UTF-8" standalone="yes"?>
<Relationships xmlns="http://schemas.openxmlformats.org/package/2006/relationships"><Relationship Id="rId3" Type="http://schemas.openxmlformats.org/officeDocument/2006/relationships/hyperlink" Target="http://www.irna.ir/en/News/81457345/" TargetMode="External"/><Relationship Id="rId2" Type="http://schemas.openxmlformats.org/officeDocument/2006/relationships/hyperlink" Target="http://www.tehrantimes.com/Index_view.asp?code=227879" TargetMode="External"/><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hyperlink" Target="http://www.aljazeera.net/news/pages/200b8f00-763f-440b-a95a-d73418baeaad" TargetMode="External"/><Relationship Id="rId4" Type="http://schemas.openxmlformats.org/officeDocument/2006/relationships/hyperlink" Target="https://web.archive.org/web/20101114015229/http:/www.bbc.co.uk/news/world-middle-east-11709428" TargetMode="Externa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45.xml"/></Relationships>
</file>

<file path=ppt/slides/_rels/slide96.xml.rels><?xml version="1.0" encoding="UTF-8" standalone="yes"?>
<Relationships xmlns="http://schemas.openxmlformats.org/package/2006/relationships"><Relationship Id="rId3" Type="http://schemas.openxmlformats.org/officeDocument/2006/relationships/hyperlink" Target="http://www.state.gov/secretary/remarks/2014/12/234743.htm" TargetMode="External"/><Relationship Id="rId2" Type="http://schemas.openxmlformats.org/officeDocument/2006/relationships/hyperlink" Target="http://www.nytimes.com/2013/08/17/world/middleeast/us-officials-fear-losing-an-eager-ally-in-the-egyptian-military.html?hp&amp;_r=0" TargetMode="External"/><Relationship Id="rId1" Type="http://schemas.openxmlformats.org/officeDocument/2006/relationships/slideLayout" Target="../slideLayouts/slideLayout37.xml"/></Relationships>
</file>

<file path=ppt/slides/_rels/slide97.xml.rels><?xml version="1.0" encoding="UTF-8" standalone="yes"?>
<Relationships xmlns="http://schemas.openxmlformats.org/package/2006/relationships"><Relationship Id="rId2" Type="http://schemas.openxmlformats.org/officeDocument/2006/relationships/hyperlink" Target="http://www.state.gov/r/pa/ei/bgn/5444.htm" TargetMode="Externa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8" Type="http://schemas.openxmlformats.org/officeDocument/2006/relationships/image" Target="../media/image23.jpeg"/><Relationship Id="rId13" Type="http://schemas.openxmlformats.org/officeDocument/2006/relationships/hyperlink" Target="https://electronicintifada.net/content/watch-film-israel-lobby-didnt-want-you-see/25876" TargetMode="External"/><Relationship Id="rId18" Type="http://schemas.openxmlformats.org/officeDocument/2006/relationships/hyperlink" Target="https://votesmart.org/public-statement/1102418/governor-pence-ceremonially-signs-bill-affirming-indianas-support-of-israel" TargetMode="External"/><Relationship Id="rId3" Type="http://schemas.openxmlformats.org/officeDocument/2006/relationships/hyperlink" Target="https://www.un.org/press/en/2016/ga11879.doc.htm" TargetMode="External"/><Relationship Id="rId7" Type="http://schemas.openxmlformats.org/officeDocument/2006/relationships/image" Target="../media/image22.jpeg"/><Relationship Id="rId12" Type="http://schemas.openxmlformats.org/officeDocument/2006/relationships/hyperlink" Target="http://www.israelhayom.com/2017/11/12/1986-prince-charles-letter-reveals-shocking-thoughts-on-j" TargetMode="External"/><Relationship Id="rId17" Type="http://schemas.openxmlformats.org/officeDocument/2006/relationships/hyperlink" Target="https://forward.com/fast-forward/415346/101-jewish-and-pro-israel-groups-ask-universities-to-oppose-israel/" TargetMode="External"/><Relationship Id="rId2" Type="http://schemas.openxmlformats.org/officeDocument/2006/relationships/notesSlide" Target="../notesSlides/notesSlide24.xml"/><Relationship Id="rId16" Type="http://schemas.openxmlformats.org/officeDocument/2006/relationships/image" Target="../media/image25.png"/><Relationship Id="rId20" Type="http://schemas.openxmlformats.org/officeDocument/2006/relationships/hyperlink" Target="https://www.rollcall.com/news/congress/schumer-trump-redefined-chutzpah" TargetMode="External"/><Relationship Id="rId1" Type="http://schemas.openxmlformats.org/officeDocument/2006/relationships/slideLayout" Target="../slideLayouts/slideLayout50.xml"/><Relationship Id="rId6" Type="http://schemas.openxmlformats.org/officeDocument/2006/relationships/image" Target="../media/image21.jpeg"/><Relationship Id="rId11" Type="http://schemas.openxmlformats.org/officeDocument/2006/relationships/hyperlink" Target="https://www.wrmea.org/old-html/sharon-to-peres-don-t-worry-about-american-pressure-we-control-america.html" TargetMode="External"/><Relationship Id="rId5" Type="http://schemas.openxmlformats.org/officeDocument/2006/relationships/hyperlink" Target="http://www.policyconference.org/gallery/speakers2019.asp" TargetMode="External"/><Relationship Id="rId15" Type="http://schemas.openxmlformats.org/officeDocument/2006/relationships/hyperlink" Target="http://www.jta.org/2013/08/04/news-opinion/politics/aipac-backed-letter-on-iran-garners-76-senate-signatures" TargetMode="External"/><Relationship Id="rId10" Type="http://schemas.openxmlformats.org/officeDocument/2006/relationships/hyperlink" Target="https://www.youtube.com/watch?v=jsTxfH6tnww" TargetMode="External"/><Relationship Id="rId19" Type="http://schemas.openxmlformats.org/officeDocument/2006/relationships/hyperlink" Target="https://www.washingtonpost.com/politics/trump-says-democratic-party-is-anti-israel-and-anti-jewish/2019/03/08/aaeed4d6-41b1-11e9-9361-301ffb5bd5e6_story.html" TargetMode="External"/><Relationship Id="rId4" Type="http://schemas.openxmlformats.org/officeDocument/2006/relationships/hyperlink" Target="https://www.youtube.com/channel/UCHUzbq68PYLE_n_Sn_DuYAg/videos" TargetMode="External"/><Relationship Id="rId9" Type="http://schemas.openxmlformats.org/officeDocument/2006/relationships/image" Target="../media/image24.jpeg"/><Relationship Id="rId14" Type="http://schemas.openxmlformats.org/officeDocument/2006/relationships/hyperlink" Target="http://www.law.cornell.edu/uscode/22/611.html" TargetMode="External"/></Relationships>
</file>

<file path=ppt/slides/_rels/slide99.xml.rels><?xml version="1.0" encoding="UTF-8" standalone="yes"?>
<Relationships xmlns="http://schemas.openxmlformats.org/package/2006/relationships"><Relationship Id="rId3" Type="http://schemas.openxmlformats.org/officeDocument/2006/relationships/hyperlink" Target="http://www.nytimes.com/2014/08/09/world/middleeast/fear-of-another-benghazi-drove-white-house-to-airstrikes-in-iraq.html" TargetMode="External"/><Relationship Id="rId2" Type="http://schemas.openxmlformats.org/officeDocument/2006/relationships/hyperlink" Target="http://www.huffingtonpost.com/2012/03/06/aipac-susan-rice-obama-israel_n_1323398.html" TargetMode="External"/><Relationship Id="rId1" Type="http://schemas.openxmlformats.org/officeDocument/2006/relationships/slideLayout" Target="../slideLayouts/slideLayout62.xml"/></Relationships>
</file>

<file path=ppt/slides/_rels/slide100.xml.rels><?xml version="1.0" encoding="UTF-8" standalone="yes"?>
<Relationships xmlns="http://schemas.openxmlformats.org/package/2006/relationships"><Relationship Id="rId2" Type="http://schemas.openxmlformats.org/officeDocument/2006/relationships/hyperlink" Target="http://www.eucom.mil/mission/the-region/israel" TargetMode="Externa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hyperlink" Target="http://www.state.gov/r/pa/ei/bgn/3581.htm" TargetMode="External"/><Relationship Id="rId1" Type="http://schemas.openxmlformats.org/officeDocument/2006/relationships/slideLayout" Target="../slideLayouts/slideLayout7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86.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7.xml"/></Relationships>
</file>

<file path=ppt/slides/_rels/slide105.xml.rels><?xml version="1.0" encoding="UTF-8" standalone="yes"?>
<Relationships xmlns="http://schemas.openxmlformats.org/package/2006/relationships"><Relationship Id="rId3" Type="http://schemas.openxmlformats.org/officeDocument/2006/relationships/hyperlink" Target="http://english.alarabiya.net/en/business/economy/2015/09/05/Saudi-Arabia-is-largest-trading-partner-and-export-market-for-U-S-.html" TargetMode="External"/><Relationship Id="rId2" Type="http://schemas.openxmlformats.org/officeDocument/2006/relationships/hyperlink" Target="http://www.state.gov/r/pa/ei/bgn/3584.htm" TargetMode="External"/><Relationship Id="rId1" Type="http://schemas.openxmlformats.org/officeDocument/2006/relationships/slideLayout" Target="../slideLayouts/slideLayout98.xml"/></Relationships>
</file>

<file path=ppt/slides/_rels/slide106.xml.rels><?xml version="1.0" encoding="UTF-8" standalone="yes"?>
<Relationships xmlns="http://schemas.openxmlformats.org/package/2006/relationships"><Relationship Id="rId8" Type="http://schemas.openxmlformats.org/officeDocument/2006/relationships/hyperlink" Target="http://www.britannica.com/EBchecked/topic/254837/Great-Mosque-of-Mecca" TargetMode="External"/><Relationship Id="rId3" Type="http://schemas.openxmlformats.org/officeDocument/2006/relationships/hyperlink" Target="https://dgibbs.faculty.arizona.edu/sites/dgibbs.faculty.arizona.edu/files/afghan-ip.pdf" TargetMode="External"/><Relationship Id="rId7" Type="http://schemas.openxmlformats.org/officeDocument/2006/relationships/hyperlink" Target="http://www7.irna.ir/ar/News/82129585/" TargetMode="External"/><Relationship Id="rId12" Type="http://schemas.openxmlformats.org/officeDocument/2006/relationships/hyperlink" Target="https://www.sfgate.com/news/world/article/Key-moments-in-the-1979-Iran-hostage-crisis-at-US-14806819.php" TargetMode="External"/><Relationship Id="rId2" Type="http://schemas.openxmlformats.org/officeDocument/2006/relationships/notesSlide" Target="../notesSlides/notesSlide26.xml"/><Relationship Id="rId1" Type="http://schemas.openxmlformats.org/officeDocument/2006/relationships/slideLayout" Target="../slideLayouts/slideLayout353.xml"/><Relationship Id="rId6" Type="http://schemas.openxmlformats.org/officeDocument/2006/relationships/hyperlink" Target="http://www.britannica.com/EBchecked/topic/91061/Camp-David-Accords/284489/A-framework-for-peace" TargetMode="External"/><Relationship Id="rId11" Type="http://schemas.openxmlformats.org/officeDocument/2006/relationships/hyperlink" Target="https://www.youtube.com/watch?v=65xpvmCsm-c" TargetMode="External"/><Relationship Id="rId5" Type="http://schemas.openxmlformats.org/officeDocument/2006/relationships/hyperlink" Target="http://www.britannica.com/EBchecked/topic/1499983/Soviet-invasion-of-Afghanistan" TargetMode="External"/><Relationship Id="rId10" Type="http://schemas.openxmlformats.org/officeDocument/2006/relationships/hyperlink" Target="https://www.youtube.com/watch?v=ArW8BGv1RyM" TargetMode="External"/><Relationship Id="rId4" Type="http://schemas.openxmlformats.org/officeDocument/2006/relationships/hyperlink" Target="https://www.cia.gov/library/center-for-the-study-of-intelligence/csi-publications/books-and-monographs/agency-and-the-hill/12-The%20Agency%20and%20the%20Hill_Part2-Chapter9.pdf" TargetMode="External"/><Relationship Id="rId9" Type="http://schemas.openxmlformats.org/officeDocument/2006/relationships/hyperlink" Target="https://www.presstv.com/Detail/2020/02/03/617816/Aljazeera-French-mercenaries-Mecca-seizure" TargetMode="External"/></Relationships>
</file>

<file path=ppt/slides/_rels/slide107.xml.rels><?xml version="1.0" encoding="UTF-8" standalone="yes"?>
<Relationships xmlns="http://schemas.openxmlformats.org/package/2006/relationships"><Relationship Id="rId3" Type="http://schemas.openxmlformats.org/officeDocument/2006/relationships/hyperlink" Target="http://www.nytimes.com/1991/04/22/opinion/abroad-at-home-gangsters-in-charge.html" TargetMode="External"/><Relationship Id="rId2" Type="http://schemas.openxmlformats.org/officeDocument/2006/relationships/hyperlink" Target="https://www.washingtonpost.com/archive/politics/2002/12/30/us-had-key-role-in-iraq-buildup/133cec74-3816-4652-9bd8-7d118699d6f8/" TargetMode="External"/><Relationship Id="rId1" Type="http://schemas.openxmlformats.org/officeDocument/2006/relationships/slideLayout" Target="../slideLayouts/slideLayout145.xml"/><Relationship Id="rId6" Type="http://schemas.openxmlformats.org/officeDocument/2006/relationships/hyperlink" Target="https://binbaz.org.sa/fatwas/7022/%D8%A7%D9%84%D8%AC%D9%87%D8%A7%D8%AF-%D9%81%D9%8A-%D8%A7%D9%81%D8%BA%D8%A7%D9%86%D8%B3%D8%AA%D8%A7%D9%86-%D9%88%D8%B3%D8%A8%D9%84-%D8%AF%D8%B9%D9%85%D9%87" TargetMode="External"/><Relationship Id="rId5" Type="http://schemas.openxmlformats.org/officeDocument/2006/relationships/hyperlink" Target="https://web.archive.org/web/20150420084024/http:/www.qsep.com/modules.php?name=ilm&amp;d_op=article&amp;sid=500" TargetMode="External"/><Relationship Id="rId4" Type="http://schemas.openxmlformats.org/officeDocument/2006/relationships/hyperlink" Target="https://www.brookings.edu/wp-content/uploads/2018/03/fp_20180322_saudi_us_transcript.pdf" TargetMode="External"/></Relationships>
</file>

<file path=ppt/slides/_rels/slide108.xml.rels><?xml version="1.0" encoding="UTF-8" standalone="yes"?>
<Relationships xmlns="http://schemas.openxmlformats.org/package/2006/relationships"><Relationship Id="rId8" Type="http://schemas.openxmlformats.org/officeDocument/2006/relationships/hyperlink" Target="https://www.haaretz.com/middle-east-news/iran/MAGAZINE-how-israel-and-iran-went-from-allies-to-enemies-1.6049884" TargetMode="External"/><Relationship Id="rId13" Type="http://schemas.openxmlformats.org/officeDocument/2006/relationships/hyperlink" Target="https://uk.reuters.com/article/uk-israel-palestinians-iran-idUKKCN0VX20H" TargetMode="External"/><Relationship Id="rId18" Type="http://schemas.openxmlformats.org/officeDocument/2006/relationships/hyperlink" Target="http://www.youtube.com/watch?v=hVRZOazaWKQ" TargetMode="External"/><Relationship Id="rId3" Type="http://schemas.openxmlformats.org/officeDocument/2006/relationships/hyperlink" Target="https://www.youtube.com/watch?v=q_XAeqtY7Sk" TargetMode="External"/><Relationship Id="rId7" Type="http://schemas.openxmlformats.org/officeDocument/2006/relationships/hyperlink" Target="https://www.youtube.com/watch?v=i5TiUhhm7cQ" TargetMode="External"/><Relationship Id="rId12" Type="http://schemas.openxmlformats.org/officeDocument/2006/relationships/hyperlink" Target="http://en.mfa.ir/uploads/Constitution_8032.pdf" TargetMode="External"/><Relationship Id="rId17" Type="http://schemas.openxmlformats.org/officeDocument/2006/relationships/hyperlink" Target="https://www.jpost.com/Israel-News/Former-Mossad-chief-reveals-revolutionary-plan-for-defeating-Hezbollah-565086" TargetMode="External"/><Relationship Id="rId2" Type="http://schemas.openxmlformats.org/officeDocument/2006/relationships/notesSlide" Target="../notesSlides/notesSlide27.xml"/><Relationship Id="rId16" Type="http://schemas.openxmlformats.org/officeDocument/2006/relationships/hyperlink" Target="http://www.reuters.com/article/2015/05/05/us-iran-nuclear-israel-allies-idUSKBN0NQ1CC20150505" TargetMode="External"/><Relationship Id="rId1" Type="http://schemas.openxmlformats.org/officeDocument/2006/relationships/slideLayout" Target="../slideLayouts/slideLayout137.xml"/><Relationship Id="rId6" Type="http://schemas.openxmlformats.org/officeDocument/2006/relationships/hyperlink" Target="https://www.youtube.com/watch?v=CNf2SntA3pk" TargetMode="External"/><Relationship Id="rId11" Type="http://schemas.openxmlformats.org/officeDocument/2006/relationships/hyperlink" Target="https://www.jpost.com/Middle-East/Iran-News/Rouhani-to-Swiss-president-Israel-is-illegitimate-561443" TargetMode="External"/><Relationship Id="rId5" Type="http://schemas.openxmlformats.org/officeDocument/2006/relationships/hyperlink" Target="https://www.youtube.com/watch?v=_vYXcna8Pxw" TargetMode="External"/><Relationship Id="rId15" Type="http://schemas.openxmlformats.org/officeDocument/2006/relationships/hyperlink" Target="http://www.state.gov/s/d/2014/221809.htm" TargetMode="External"/><Relationship Id="rId10" Type="http://schemas.openxmlformats.org/officeDocument/2006/relationships/hyperlink" Target="https://www.youtube.com/watch?v=ArW8BGv1RyM" TargetMode="External"/><Relationship Id="rId19" Type="http://schemas.openxmlformats.org/officeDocument/2006/relationships/hyperlink" Target="http://www.independent.co.uk/news/world/americas/colin-powell-leaked-emails-nuclear-weapons-israel-iran-obama-deal-a7311626.html" TargetMode="External"/><Relationship Id="rId4" Type="http://schemas.openxmlformats.org/officeDocument/2006/relationships/hyperlink" Target="https://www.youtube.com/watch?v=O_MegAmVPSE" TargetMode="External"/><Relationship Id="rId9" Type="http://schemas.openxmlformats.org/officeDocument/2006/relationships/hyperlink" Target="https://www.youtube.com/watch?v=65xpvmCsm-c" TargetMode="External"/><Relationship Id="rId14" Type="http://schemas.openxmlformats.org/officeDocument/2006/relationships/hyperlink" Target="http://tabletmag.com/jewish-news-and-politics/187519/how-iran-kept-its-jews" TargetMode="External"/></Relationships>
</file>

<file path=ppt/slides/_rels/slide109.xml.rels><?xml version="1.0" encoding="UTF-8" standalone="yes"?>
<Relationships xmlns="http://schemas.openxmlformats.org/package/2006/relationships"><Relationship Id="rId3" Type="http://schemas.openxmlformats.org/officeDocument/2006/relationships/hyperlink" Target="http://en.mfa.ir/uploads/Constitution_8032.pdf" TargetMode="External"/><Relationship Id="rId2" Type="http://schemas.openxmlformats.org/officeDocument/2006/relationships/hyperlink" Target="http://www.mofa.gov.sa/sites/mofaen/ServicesAndInformation/aboutKingDom/SaudiGovernment/Pages/BasicSystemOfGovernance35297.aspx" TargetMode="External"/><Relationship Id="rId1" Type="http://schemas.openxmlformats.org/officeDocument/2006/relationships/slideLayout" Target="../slideLayouts/slideLayout4.xml"/><Relationship Id="rId4" Type="http://schemas.openxmlformats.org/officeDocument/2006/relationships/hyperlink" Target="http://www.haaretz.com/middle-east-news/iran/1.740544" TargetMode="Externa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8" Type="http://schemas.openxmlformats.org/officeDocument/2006/relationships/hyperlink" Target="http://www.irna.ir/en/News/81457345/" TargetMode="External"/><Relationship Id="rId3" Type="http://schemas.openxmlformats.org/officeDocument/2006/relationships/hyperlink" Target="https://www.youtube.com/watch?v=A9RCFZnWGE0" TargetMode="External"/><Relationship Id="rId7" Type="http://schemas.openxmlformats.org/officeDocument/2006/relationships/hyperlink" Target="https://www.washingtonpost.com/archive/politics/1994/10/14/2-cia-officers-choose-retirement-over-demotion/83f92f16-f271-4d2a-b23c-ec17eec1a27b/?utm_term=.75d680f8c9c0" TargetMode="External"/><Relationship Id="rId2" Type="http://schemas.openxmlformats.org/officeDocument/2006/relationships/notesSlide" Target="../notesSlides/notesSlide28.xml"/><Relationship Id="rId1" Type="http://schemas.openxmlformats.org/officeDocument/2006/relationships/slideLayout" Target="../slideLayouts/slideLayout137.xml"/><Relationship Id="rId6" Type="http://schemas.openxmlformats.org/officeDocument/2006/relationships/hyperlink" Target="https://www.youtube.com/watch?v=L9DaOgpukbA" TargetMode="External"/><Relationship Id="rId5" Type="http://schemas.openxmlformats.org/officeDocument/2006/relationships/hyperlink" Target="http://www.veteranstoday.com/2017/05/30/presstv-former-us-national-security-adviser-brzezinski-dies-at-89/" TargetMode="External"/><Relationship Id="rId4" Type="http://schemas.openxmlformats.org/officeDocument/2006/relationships/hyperlink" Target="http://www.washingtonsblog.com/2012/09/sleeping-with-the-devil-how-u-s-and-saudi-backing-of-al-qaeda-led-to-911.html" TargetMode="External"/><Relationship Id="rId9" Type="http://schemas.openxmlformats.org/officeDocument/2006/relationships/hyperlink" Target="https://news.gallup.com/poll/244118/afghans-misery-reflected-record-low-measures.aspx" TargetMode="External"/></Relationships>
</file>

<file path=ppt/slides/_rels/slide112.xml.rels><?xml version="1.0" encoding="UTF-8" standalone="yes"?>
<Relationships xmlns="http://schemas.openxmlformats.org/package/2006/relationships"><Relationship Id="rId8" Type="http://schemas.openxmlformats.org/officeDocument/2006/relationships/hyperlink" Target="https://www.washingtonpost.com/news/worldviews/wp/2014/12/08/the-taliban-indoctrinates-kids-with-jihadist-textbooks-paid-for-by-the-u-s/" TargetMode="External"/><Relationship Id="rId13" Type="http://schemas.openxmlformats.org/officeDocument/2006/relationships/hyperlink" Target="https://www.theatlantic.com/international/archive/2018/04/mohammed-bin-salman-iran-israel/557036" TargetMode="External"/><Relationship Id="rId3" Type="http://schemas.openxmlformats.org/officeDocument/2006/relationships/hyperlink" Target="https://www.youtube.com/watch?v=Dqn0bm4E9yw" TargetMode="External"/><Relationship Id="rId7" Type="http://schemas.openxmlformats.org/officeDocument/2006/relationships/hyperlink" Target="https://www.washingtonpost.com/archive/politics/2002/03/23/from-us-the-abcs-of-jihad/d079075a-3ed3-4030-9a96-0d48f6355e54/" TargetMode="External"/><Relationship Id="rId12" Type="http://schemas.openxmlformats.org/officeDocument/2006/relationships/hyperlink" Target="https://journal-neo.org/2017/11/18/revelations-of-a-high-profile-qatari-officials-reveal-a-wider-anti-syria-conspiracy/" TargetMode="External"/><Relationship Id="rId2" Type="http://schemas.openxmlformats.org/officeDocument/2006/relationships/notesSlide" Target="../notesSlides/notesSlide29.xml"/><Relationship Id="rId1" Type="http://schemas.openxmlformats.org/officeDocument/2006/relationships/slideLayout" Target="../slideLayouts/slideLayout132.xml"/><Relationship Id="rId6" Type="http://schemas.openxmlformats.org/officeDocument/2006/relationships/hyperlink" Target="http://www.globalresearch.ca/9-11-analysis-from-ronald-reagan-and-the-soviet-afghan-war-to-george-w-bush-and-september-11-2001/20958" TargetMode="External"/><Relationship Id="rId11" Type="http://schemas.openxmlformats.org/officeDocument/2006/relationships/hyperlink" Target="https://www.youtube.com/watch?v=9f33l30kQxg" TargetMode="External"/><Relationship Id="rId5" Type="http://schemas.openxmlformats.org/officeDocument/2006/relationships/hyperlink" Target="https://www.youtube.com/watch?v=A9RCFZnWGE0" TargetMode="External"/><Relationship Id="rId10" Type="http://schemas.openxmlformats.org/officeDocument/2006/relationships/hyperlink" Target="https://www.youtube.com/watch?v=NkbGmzgKYw4" TargetMode="External"/><Relationship Id="rId4" Type="http://schemas.openxmlformats.org/officeDocument/2006/relationships/hyperlink" Target="http://www.youtube.com/watch?v=kzQ2KZWfjgs" TargetMode="External"/><Relationship Id="rId9" Type="http://schemas.openxmlformats.org/officeDocument/2006/relationships/hyperlink" Target="http://america.aljazeera.com/articles/2014/12/7/afghan-fighters-americantextbooks.html" TargetMode="External"/><Relationship Id="rId14" Type="http://schemas.openxmlformats.org/officeDocument/2006/relationships/hyperlink" Target="http://money.cnn.com/2016/08/12/news/economy/hillary-clinton-2015-tax-return/index.html" TargetMode="External"/></Relationships>
</file>

<file path=ppt/slides/_rels/slide113.xml.rels><?xml version="1.0" encoding="UTF-8" standalone="yes"?>
<Relationships xmlns="http://schemas.openxmlformats.org/package/2006/relationships"><Relationship Id="rId8" Type="http://schemas.openxmlformats.org/officeDocument/2006/relationships/hyperlink" Target="https://www.vanityfair.com/news/2006/01/peter-bergen-on-osama-200601" TargetMode="External"/><Relationship Id="rId3" Type="http://schemas.openxmlformats.org/officeDocument/2006/relationships/hyperlink" Target="http://www.brookings.edu/research/opinions/2015/01/23-next-king-saudi-arabia-salman-family-sheriff-riedel" TargetMode="External"/><Relationship Id="rId7" Type="http://schemas.openxmlformats.org/officeDocument/2006/relationships/hyperlink" Target="https://www.theatlantic.com/international/archive/2018/04/mohammed-bin-salman-iran-israel/557036/" TargetMode="External"/><Relationship Id="rId2" Type="http://schemas.openxmlformats.org/officeDocument/2006/relationships/notesSlide" Target="../notesSlides/notesSlide30.xml"/><Relationship Id="rId1" Type="http://schemas.openxmlformats.org/officeDocument/2006/relationships/slideLayout" Target="../slideLayouts/slideLayout348.xml"/><Relationship Id="rId6" Type="http://schemas.openxmlformats.org/officeDocument/2006/relationships/hyperlink" Target="https://twitter.com/trtworld/status/910220704691269632" TargetMode="External"/><Relationship Id="rId11" Type="http://schemas.openxmlformats.org/officeDocument/2006/relationships/hyperlink" Target="https://www.youtube.com/watch?v=YcdzEPaLyWk" TargetMode="External"/><Relationship Id="rId5" Type="http://schemas.openxmlformats.org/officeDocument/2006/relationships/hyperlink" Target="https://economictimes.indiatimes.com/news/defence/were-not-your-hired-gun-anymore-imran-khan-tells-us/articleshow/66986345.cms" TargetMode="External"/><Relationship Id="rId10" Type="http://schemas.openxmlformats.org/officeDocument/2006/relationships/hyperlink" Target="https://www.jpost.com/American-Politics/Evangelical-Christians-see-Trump-as-man-of-God-566249" TargetMode="External"/><Relationship Id="rId4" Type="http://schemas.openxmlformats.org/officeDocument/2006/relationships/hyperlink" Target="http://www.mei.edu/sites/default/files/publications/2009.07.Islamization%20of%20Pakistan.pdf" TargetMode="External"/><Relationship Id="rId9" Type="http://schemas.openxmlformats.org/officeDocument/2006/relationships/hyperlink" Target="http://english.alarabiya.net/en/News/gulf/2018/08/16/Saudi-minister-Abdullatif-Al-Sheikh-Muslim-Brotherhood-harmed-Islam-.html" TargetMode="External"/></Relationships>
</file>

<file path=ppt/slides/_rels/slide114.xml.rels><?xml version="1.0" encoding="UTF-8" standalone="yes"?>
<Relationships xmlns="http://schemas.openxmlformats.org/package/2006/relationships"><Relationship Id="rId3" Type="http://schemas.openxmlformats.org/officeDocument/2006/relationships/hyperlink" Target="http://blogs.jta.org/politics/" TargetMode="External"/><Relationship Id="rId2" Type="http://schemas.openxmlformats.org/officeDocument/2006/relationships/hyperlink" Target="http://www.wilsoncenter.org/index.cfm?topic_id=1424&amp;fuseaction=topics.item&amp;news_id=588828" TargetMode="External"/><Relationship Id="rId1" Type="http://schemas.openxmlformats.org/officeDocument/2006/relationships/slideLayout" Target="../slideLayouts/slideLayout37.xml"/><Relationship Id="rId5" Type="http://schemas.openxmlformats.org/officeDocument/2006/relationships/hyperlink" Target="http://www.washingtonpost.com/wp-dyn/content/article/2010/12/23/AR2010122304552.html" TargetMode="External"/><Relationship Id="rId4" Type="http://schemas.openxmlformats.org/officeDocument/2006/relationships/hyperlink" Target="http://georgewbush-whitehouse.archives.gov/news/releases/2001/11/20011113-16.html" TargetMode="External"/></Relationships>
</file>

<file path=ppt/slides/_rels/slide115.xml.rels><?xml version="1.0" encoding="UTF-8" standalone="yes"?>
<Relationships xmlns="http://schemas.openxmlformats.org/package/2006/relationships"><Relationship Id="rId3" Type="http://schemas.openxmlformats.org/officeDocument/2006/relationships/hyperlink" Target="http://abcnews.go.com/Politics/wireStory/us-official-saudis-host-syrian-rebel-training-25418990" TargetMode="External"/><Relationship Id="rId7" Type="http://schemas.openxmlformats.org/officeDocument/2006/relationships/hyperlink" Target="http://sputniknews.com/middleeast/20150628/1023947807.html" TargetMode="External"/><Relationship Id="rId2" Type="http://schemas.openxmlformats.org/officeDocument/2006/relationships/hyperlink" Target="http://www.bbc.com/news/world-middle-east-29591916" TargetMode="External"/><Relationship Id="rId1" Type="http://schemas.openxmlformats.org/officeDocument/2006/relationships/slideLayout" Target="../slideLayouts/slideLayout7.xml"/><Relationship Id="rId6" Type="http://schemas.openxmlformats.org/officeDocument/2006/relationships/hyperlink" Target="http://english.farsnews.com/newstext.aspx?nn=13940402000971" TargetMode="External"/><Relationship Id="rId5" Type="http://schemas.openxmlformats.org/officeDocument/2006/relationships/hyperlink" Target="http://media.farsnews.com/media/Uploaded/Files/Images/1394/04/02/13940402000375.jpg" TargetMode="External"/><Relationship Id="rId4" Type="http://schemas.openxmlformats.org/officeDocument/2006/relationships/image" Target="../media/image26.jpeg"/></Relationships>
</file>

<file path=ppt/slides/_rels/slide116.xml.rels><?xml version="1.0" encoding="UTF-8" standalone="yes"?>
<Relationships xmlns="http://schemas.openxmlformats.org/package/2006/relationships"><Relationship Id="rId8" Type="http://schemas.openxmlformats.org/officeDocument/2006/relationships/hyperlink" Target="http://blogs.jta.org/politics/" TargetMode="External"/><Relationship Id="rId3" Type="http://schemas.openxmlformats.org/officeDocument/2006/relationships/hyperlink" Target="https://reaganlibrary.archives.gov/archives/photographs/atwork.html" TargetMode="External"/><Relationship Id="rId7" Type="http://schemas.openxmlformats.org/officeDocument/2006/relationships/hyperlink" Target="http://www.globalissues.org/article/258/anatomy-of-a-victory-cias-covert-afghan-war" TargetMode="External"/><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hyperlink" Target="https://reaganlibrary.archives.gov/archives/speeches/1984/84mar.htm" TargetMode="External"/><Relationship Id="rId5" Type="http://schemas.openxmlformats.org/officeDocument/2006/relationships/image" Target="../media/image28.jpeg"/><Relationship Id="rId4" Type="http://schemas.openxmlformats.org/officeDocument/2006/relationships/hyperlink" Target="https://www.youtube.com/watch?v=G0TsBjFX7Fk" TargetMode="External"/></Relationships>
</file>

<file path=ppt/slides/_rels/slide117.xml.rels><?xml version="1.0" encoding="UTF-8" standalone="yes"?>
<Relationships xmlns="http://schemas.openxmlformats.org/package/2006/relationships"><Relationship Id="rId3" Type="http://schemas.openxmlformats.org/officeDocument/2006/relationships/hyperlink" Target="https://www.jpost.com/Israel-News/Genesis-Prize-Foundation-names-Natan-Sharansky-2020-winner-610432" TargetMode="External"/><Relationship Id="rId2" Type="http://schemas.openxmlformats.org/officeDocument/2006/relationships/image" Target="../media/image29.png"/><Relationship Id="rId1" Type="http://schemas.openxmlformats.org/officeDocument/2006/relationships/slideLayout" Target="../slideLayouts/slideLayout42.xml"/><Relationship Id="rId5" Type="http://schemas.openxmlformats.org/officeDocument/2006/relationships/hyperlink" Target="http://www.theguardian.com/world/2011/sep/27/10-myths-about-afghanistan" TargetMode="External"/><Relationship Id="rId4" Type="http://schemas.openxmlformats.org/officeDocument/2006/relationships/hyperlink" Target="http://www.jta.org/2014/02/14/news-opinion/world/pro-kremlin-lawmaker-jews-destroyed-russia" TargetMode="External"/></Relationships>
</file>

<file path=ppt/slides/_rels/slide1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37.xml"/><Relationship Id="rId4" Type="http://schemas.openxmlformats.org/officeDocument/2006/relationships/image" Target="../media/image30.png"/></Relationships>
</file>

<file path=ppt/slides/_rels/slide119.xml.rels><?xml version="1.0" encoding="UTF-8" standalone="yes"?>
<Relationships xmlns="http://schemas.openxmlformats.org/package/2006/relationships"><Relationship Id="rId8" Type="http://schemas.openxmlformats.org/officeDocument/2006/relationships/hyperlink" Target="https://www.nytimes.com/2017/08/02/world/middleeast/cia-syria-rebel-arm-train-trump.html" TargetMode="External"/><Relationship Id="rId3" Type="http://schemas.openxmlformats.org/officeDocument/2006/relationships/hyperlink" Target="https://www.cia.gov/library/center-for-the-study-of-intelligence/csi-publications/books-and-monographs/agency-and-the-hill/12-The%20Agency%20and%20the%20Hill_Part2-Chapter9.pdf" TargetMode="External"/><Relationship Id="rId7" Type="http://schemas.openxmlformats.org/officeDocument/2006/relationships/hyperlink" Target="https://www.veteranstoday.com/2019/12/14/terrorism-is-us-policy-in-syria-senator-richard-black/" TargetMode="External"/><Relationship Id="rId12" Type="http://schemas.openxmlformats.org/officeDocument/2006/relationships/hyperlink" Target="https://www.rt.com/news/422563-saudi-wahhabism-western-countries/" TargetMode="External"/><Relationship Id="rId2" Type="http://schemas.openxmlformats.org/officeDocument/2006/relationships/hyperlink" Target="https://www.cia.gov/about-cia/cia-vision-mission-values" TargetMode="External"/><Relationship Id="rId1" Type="http://schemas.openxmlformats.org/officeDocument/2006/relationships/slideLayout" Target="../slideLayouts/slideLayout137.xml"/><Relationship Id="rId6" Type="http://schemas.openxmlformats.org/officeDocument/2006/relationships/hyperlink" Target="https://www.washingtonpost.com/world/national-security/cia-ramping-up-covert-training-program-for-moderate-syrian-rebels/2013/10/02/a0bba084-2af6-11e3-8ade-a1f23cda135e_story.html" TargetMode="External"/><Relationship Id="rId11" Type="http://schemas.openxmlformats.org/officeDocument/2006/relationships/hyperlink" Target="http://www.diplomatmagazine.nl/2017/02/13/saudi-crown-prince-honoured-cia/" TargetMode="External"/><Relationship Id="rId5" Type="http://schemas.openxmlformats.org/officeDocument/2006/relationships/hyperlink" Target="https://dgibbs.faculty.arizona.edu/sites/dgibbs.faculty.arizona.edu/files/afghan-ip.pdf" TargetMode="External"/><Relationship Id="rId10" Type="http://schemas.openxmlformats.org/officeDocument/2006/relationships/hyperlink" Target="https://journal-neo.org/2017/11/18/revelations-of-a-high-profile-qatari-officials-reveal-a-wider-anti-syria-conspiracy/" TargetMode="External"/><Relationship Id="rId4" Type="http://schemas.openxmlformats.org/officeDocument/2006/relationships/hyperlink" Target="https://nsarchive2.gwu.edu/NSAEBB/NSAEBB78/propaganda%20059.pdf" TargetMode="External"/><Relationship Id="rId9" Type="http://schemas.openxmlformats.org/officeDocument/2006/relationships/hyperlink" Target="https://www.youtube.com/watch?v=9f33l30kQxg" TargetMode="External"/></Relationships>
</file>

<file path=ppt/slides/_rels/slide120.xml.rels><?xml version="1.0" encoding="UTF-8" standalone="yes"?>
<Relationships xmlns="http://schemas.openxmlformats.org/package/2006/relationships"><Relationship Id="rId8" Type="http://schemas.openxmlformats.org/officeDocument/2006/relationships/hyperlink" Target="https://www.veteranstoday.com/2017/11/15/stephen-bannon-im-a-proud-christian-zionist/" TargetMode="External"/><Relationship Id="rId13" Type="http://schemas.openxmlformats.org/officeDocument/2006/relationships/hyperlink" Target="https://www.ncronline.org/news/politics/how-white-house-courting-evangelicals-its-israeli-palestinian-peace-plan" TargetMode="External"/><Relationship Id="rId18" Type="http://schemas.openxmlformats.org/officeDocument/2006/relationships/hyperlink" Target="https://www.israel365.com/" TargetMode="External"/><Relationship Id="rId3" Type="http://schemas.openxmlformats.org/officeDocument/2006/relationships/hyperlink" Target="https://www.youtube.com/watch?v=aRyVzVNY1fI" TargetMode="External"/><Relationship Id="rId21" Type="http://schemas.openxmlformats.org/officeDocument/2006/relationships/hyperlink" Target="https://www.veteranstoday.com/2018/12/14/why-do-fundamentalist-christians-support-israel-right-or-wrong/" TargetMode="External"/><Relationship Id="rId7" Type="http://schemas.openxmlformats.org/officeDocument/2006/relationships/hyperlink" Target="http://www.jpost.com/Israel/Bibi-Christian-Zionists-our-top-friends" TargetMode="External"/><Relationship Id="rId12" Type="http://schemas.openxmlformats.org/officeDocument/2006/relationships/hyperlink" Target="https://www.youtube.com/watch?v=BC9GlA55sCI&amp;list=PLEVTqoofQtWO7topNOIO8EDp1c3PNwCxi&amp;index=2" TargetMode="External"/><Relationship Id="rId17" Type="http://schemas.openxmlformats.org/officeDocument/2006/relationships/hyperlink" Target="https://forward.com/news/national/389233/evangelicals-led-drive-to-name-jerusalem-as-capital-aipac-stayed-on-sidelin/" TargetMode="External"/><Relationship Id="rId2" Type="http://schemas.openxmlformats.org/officeDocument/2006/relationships/notesSlide" Target="../notesSlides/notesSlide32.xml"/><Relationship Id="rId16" Type="http://schemas.openxmlformats.org/officeDocument/2006/relationships/hyperlink" Target="http://www.jta.org/2013/10/07/life-religion/ovadia-yosef-founder-of-shas-and-sephardi-sage-dies-at-93" TargetMode="External"/><Relationship Id="rId20" Type="http://schemas.openxmlformats.org/officeDocument/2006/relationships/hyperlink" Target="https://www.washingtonpost.com/news/made-by-history/wp/2017/07/17/what-you-need-to-know-about-mike-pences-speech-to-christians-united-for-israel/?utm_term=.cb4e4e2efa51" TargetMode="External"/><Relationship Id="rId1" Type="http://schemas.openxmlformats.org/officeDocument/2006/relationships/slideLayout" Target="../slideLayouts/slideLayout335.xml"/><Relationship Id="rId6" Type="http://schemas.openxmlformats.org/officeDocument/2006/relationships/hyperlink" Target="https://forward.com/fast-forward/389860/evangelicals-declare-trump-a-friend-of-the-jews/" TargetMode="External"/><Relationship Id="rId11" Type="http://schemas.openxmlformats.org/officeDocument/2006/relationships/hyperlink" Target="https://www.youtube.com/watch?v=e0w06Ro5pcY&amp;list=PLEVTqoofQtWO7topNOIO8EDp1c3PNwCxi&amp;index=10" TargetMode="External"/><Relationship Id="rId5" Type="http://schemas.openxmlformats.org/officeDocument/2006/relationships/hyperlink" Target="http://www.religion-online.org/article/the-evangelical-jewish-alliance/" TargetMode="External"/><Relationship Id="rId15" Type="http://schemas.openxmlformats.org/officeDocument/2006/relationships/hyperlink" Target="https://www.jta.org/2019/02/26/israel/rabbi-yechiel-eckstein-raised-millions-in-christian-donations-for-israel-now-the-late-activists-daughter-steps-into-his-shoes" TargetMode="External"/><Relationship Id="rId23" Type="http://schemas.openxmlformats.org/officeDocument/2006/relationships/hyperlink" Target="https://www.jpost.com/Israel-News/Church-heads-against-Israeli-racist-bill-that-will-harm-Christians-575064" TargetMode="External"/><Relationship Id="rId10" Type="http://schemas.openxmlformats.org/officeDocument/2006/relationships/hyperlink" Target="http://forward.com/news/311662/leader-of-christian-zionists-named-head-of-adelson-campus-anti-bds-group/" TargetMode="External"/><Relationship Id="rId19" Type="http://schemas.openxmlformats.org/officeDocument/2006/relationships/hyperlink" Target="https://forward.com/news/israel/403254/israeli-evangelical-news-website-mixes-current-events-with-biblical/" TargetMode="External"/><Relationship Id="rId4" Type="http://schemas.openxmlformats.org/officeDocument/2006/relationships/hyperlink" Target="http://www.csmonitor.com/1985/0802/bfindl-f.html" TargetMode="External"/><Relationship Id="rId9" Type="http://schemas.openxmlformats.org/officeDocument/2006/relationships/hyperlink" Target="https://www.amazon.com/Allies-Armageddon-Rise-Christian-Zionism/dp/0300116985?tag=veteranstoday-20" TargetMode="External"/><Relationship Id="rId14" Type="http://schemas.openxmlformats.org/officeDocument/2006/relationships/hyperlink" Target="https://forward.com/news/415630/inside-the-evangelical-money-flowing-into-the-west-bank" TargetMode="External"/><Relationship Id="rId22" Type="http://schemas.openxmlformats.org/officeDocument/2006/relationships/hyperlink" Target="https://www.wrmea.org/2015-october/the-scofield-bible-the-book-that-made-zionists-of-americas-evangelical-christians.html" TargetMode="External"/></Relationships>
</file>

<file path=ppt/slides/_rels/slide121.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hyperlink" Target="http://www.cnn.com/2003/ALLPOLITICS/03/14/moran.remarks/index.html" TargetMode="External"/><Relationship Id="rId7" Type="http://schemas.openxmlformats.org/officeDocument/2006/relationships/hyperlink" Target="https://en.wikipedia.org/wiki/File:Cynthia_McKinney.jpg" TargetMode="External"/><Relationship Id="rId2" Type="http://schemas.openxmlformats.org/officeDocument/2006/relationships/notesSlide" Target="../notesSlides/notesSlide33.xml"/><Relationship Id="rId1" Type="http://schemas.openxmlformats.org/officeDocument/2006/relationships/slideLayout" Target="../slideLayouts/slideLayout39.xml"/><Relationship Id="rId6" Type="http://schemas.openxmlformats.org/officeDocument/2006/relationships/hyperlink" Target="https://www.youtube.com/watch?v=w_VNOk7Wv5A" TargetMode="External"/><Relationship Id="rId11" Type="http://schemas.openxmlformats.org/officeDocument/2006/relationships/hyperlink" Target="https://www.irmep.org/polls/" TargetMode="External"/><Relationship Id="rId5" Type="http://schemas.openxmlformats.org/officeDocument/2006/relationships/image" Target="../media/image31.jpeg"/><Relationship Id="rId10" Type="http://schemas.openxmlformats.org/officeDocument/2006/relationships/image" Target="../media/image33.png"/><Relationship Id="rId4" Type="http://schemas.openxmlformats.org/officeDocument/2006/relationships/hyperlink" Target="http://www.cnn.com/2003/ALLPOLITICS/03/11/moran.jews/index.html" TargetMode="External"/><Relationship Id="rId9" Type="http://schemas.openxmlformats.org/officeDocument/2006/relationships/hyperlink" Target="https://www.youtube.com/watch?v=nF1pVexReqA" TargetMode="External"/></Relationships>
</file>

<file path=ppt/slides/_rels/slide122.xml.rels><?xml version="1.0" encoding="UTF-8" standalone="yes"?>
<Relationships xmlns="http://schemas.openxmlformats.org/package/2006/relationships"><Relationship Id="rId8" Type="http://schemas.openxmlformats.org/officeDocument/2006/relationships/hyperlink" Target="https://www.rt.com/usa/350048-20-veterans-committed-suicide-every/" TargetMode="External"/><Relationship Id="rId3" Type="http://schemas.openxmlformats.org/officeDocument/2006/relationships/image" Target="../media/image34.jpeg"/><Relationship Id="rId7" Type="http://schemas.openxmlformats.org/officeDocument/2006/relationships/hyperlink" Target="http://rt.com/news/219223-iraq-civilian-death-toll/" TargetMode="External"/><Relationship Id="rId2" Type="http://schemas.openxmlformats.org/officeDocument/2006/relationships/notesSlide" Target="../notesSlides/notesSlide34.xml"/><Relationship Id="rId1" Type="http://schemas.openxmlformats.org/officeDocument/2006/relationships/slideLayout" Target="../slideLayouts/slideLayout163.xml"/><Relationship Id="rId6" Type="http://schemas.openxmlformats.org/officeDocument/2006/relationships/hyperlink" Target="http://www.cnn.com/2016/07/07/middleeast/iraq-baghdad-bomb-toll-rises/" TargetMode="External"/><Relationship Id="rId5" Type="http://schemas.openxmlformats.org/officeDocument/2006/relationships/hyperlink" Target="https://www.rt.com/uk/349872-invasion-created-isis-intelligence/" TargetMode="External"/><Relationship Id="rId4" Type="http://schemas.openxmlformats.org/officeDocument/2006/relationships/hyperlink" Target="http://www.wrmea.org/wrmea-archives/520-washington-report-archives-2011-2015/nov-dec-2012/11464-what-they-said-iraq-ten-years-a-million-lives-and-trillions-of-dollars-later.html" TargetMode="External"/></Relationships>
</file>

<file path=ppt/slides/_rels/slide123.xml.rels><?xml version="1.0" encoding="UTF-8" standalone="yes"?>
<Relationships xmlns="http://schemas.openxmlformats.org/package/2006/relationships"><Relationship Id="rId8" Type="http://schemas.openxmlformats.org/officeDocument/2006/relationships/hyperlink" Target="https://www.youtube.com/watch?v=SSBRk10E5R8" TargetMode="External"/><Relationship Id="rId13" Type="http://schemas.openxmlformats.org/officeDocument/2006/relationships/hyperlink" Target="https://www.haaretz.com/israel-news/.premium-israel-struck-200-targets-in-syria-in-the-past-year-and-a-half-1.6450610" TargetMode="External"/><Relationship Id="rId18" Type="http://schemas.openxmlformats.org/officeDocument/2006/relationships/hyperlink" Target="http://www.nbcnews.com/id/12572371/ns/world_news-mideast_n_africa/t/biden-proposes-partitioning-iraq-regions/" TargetMode="External"/><Relationship Id="rId3" Type="http://schemas.openxmlformats.org/officeDocument/2006/relationships/hyperlink" Target="http://cosmos.ucc.ie/cs1064/jabowen/IPSC/articles/article0005345.html#6n" TargetMode="External"/><Relationship Id="rId7" Type="http://schemas.openxmlformats.org/officeDocument/2006/relationships/hyperlink" Target="http://news.bbc.co.uk/2/hi/middle_east/2995483.stm" TargetMode="External"/><Relationship Id="rId12" Type="http://schemas.openxmlformats.org/officeDocument/2006/relationships/hyperlink" Target="https://foreignpolicy.com/2018/09/06/in-secret-program-israel-armed-and-funded-rebel-groups-in-southern-syria/" TargetMode="External"/><Relationship Id="rId17" Type="http://schemas.openxmlformats.org/officeDocument/2006/relationships/hyperlink" Target="https://www.globalresearch.ca/tracing-the-history-of-the-partitioning-of-iraq/5592441" TargetMode="External"/><Relationship Id="rId2" Type="http://schemas.openxmlformats.org/officeDocument/2006/relationships/notesSlide" Target="../notesSlides/notesSlide35.xml"/><Relationship Id="rId16" Type="http://schemas.openxmlformats.org/officeDocument/2006/relationships/hyperlink" Target="https://www.youtube.com/watch?v=hss1xDQPooo" TargetMode="External"/><Relationship Id="rId1" Type="http://schemas.openxmlformats.org/officeDocument/2006/relationships/slideLayout" Target="../slideLayouts/slideLayout335.xml"/><Relationship Id="rId6" Type="http://schemas.openxmlformats.org/officeDocument/2006/relationships/hyperlink" Target="http://www.fpri.org/article/2012/08/next-stop-iraq/" TargetMode="External"/><Relationship Id="rId11" Type="http://schemas.openxmlformats.org/officeDocument/2006/relationships/hyperlink" Target="https://www.haaretz.com/israel-news/report-israel-secretly-armed-and-funded-12-syrian-rebel-groups-1.6462729" TargetMode="External"/><Relationship Id="rId5" Type="http://schemas.openxmlformats.org/officeDocument/2006/relationships/hyperlink" Target="http://www.informationclearinghouse.info/article1438.htm" TargetMode="External"/><Relationship Id="rId15" Type="http://schemas.openxmlformats.org/officeDocument/2006/relationships/hyperlink" Target="https://www.timesofisrael.com/yaalon-syrian-rebels-keeping-druze-safe-in-exchange-for-israeli-aid/" TargetMode="External"/><Relationship Id="rId10" Type="http://schemas.openxmlformats.org/officeDocument/2006/relationships/hyperlink" Target="https://www.youtube.com/watch?v=1jF2M5-knXk" TargetMode="External"/><Relationship Id="rId4" Type="http://schemas.openxmlformats.org/officeDocument/2006/relationships/hyperlink" Target="https://www.pbs.org/thinktank/transcript1017.html" TargetMode="External"/><Relationship Id="rId9" Type="http://schemas.openxmlformats.org/officeDocument/2006/relationships/hyperlink" Target="https://wikileaks.org/clinton-emails/Clinton_Email_November_Release/C05794498.pdf" TargetMode="External"/><Relationship Id="rId14" Type="http://schemas.openxmlformats.org/officeDocument/2006/relationships/hyperlink" Target="https://www.wsj.com/articles/israel-gives-secret-aid-to-syrian-rebels-1497813430" TargetMode="External"/></Relationships>
</file>

<file path=ppt/slides/_rels/slide12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www.israelnationalnews.com/News/News.aspx/196350#.VXLy3ZvbLDc" TargetMode="External"/><Relationship Id="rId7" Type="http://schemas.openxmlformats.org/officeDocument/2006/relationships/hyperlink" Target="http://www.jpost.com/Middle-East/ISIS-cartoon-contest-in-Tehran-draws-works-from-forty-countries-404012" TargetMode="External"/><Relationship Id="rId2" Type="http://schemas.openxmlformats.org/officeDocument/2006/relationships/hyperlink" Target="http://www.nytimes.com/2013/03/25/world/middleeast/arms-airlift-to-syrian-rebels-expands-with-cia-aid.html" TargetMode="External"/><Relationship Id="rId1" Type="http://schemas.openxmlformats.org/officeDocument/2006/relationships/slideLayout" Target="../slideLayouts/slideLayout37.xml"/><Relationship Id="rId6" Type="http://schemas.openxmlformats.org/officeDocument/2006/relationships/hyperlink" Target="https://www.youtube.com/watch?v=E33T3vAK968" TargetMode="External"/><Relationship Id="rId5" Type="http://schemas.openxmlformats.org/officeDocument/2006/relationships/hyperlink" Target="https://www.rt.com/usa/312050-dia-flynn-islamic-state/" TargetMode="External"/><Relationship Id="rId4" Type="http://schemas.openxmlformats.org/officeDocument/2006/relationships/hyperlink" Target="http://www.globalresearch.ca/defense-intelligence-agency-create-a-salafist-principality-in-syria-facilitate-rise-of-islamic-state-in-order-to-isolate-the-syrian-regime/5451216" TargetMode="External"/></Relationships>
</file>

<file path=ppt/slides/_rels/slide125.xml.rels><?xml version="1.0" encoding="UTF-8" standalone="yes"?>
<Relationships xmlns="http://schemas.openxmlformats.org/package/2006/relationships"><Relationship Id="rId8" Type="http://schemas.openxmlformats.org/officeDocument/2006/relationships/hyperlink" Target="https://www.youtube.com/watch?v=t3KfmjdviHM" TargetMode="External"/><Relationship Id="rId13" Type="http://schemas.openxmlformats.org/officeDocument/2006/relationships/hyperlink" Target="https://www.youtube.com/watch?v=TadzfSjZ6yM" TargetMode="External"/><Relationship Id="rId18" Type="http://schemas.openxmlformats.org/officeDocument/2006/relationships/hyperlink" Target="https://www.theatlantic.com/international/archive/2018/04/mohammed-bin-salman-iran-israel/557036/" TargetMode="External"/><Relationship Id="rId26" Type="http://schemas.openxmlformats.org/officeDocument/2006/relationships/hyperlink" Target="https://www.youtube.com/watch?v=pzuPA5_E6FI" TargetMode="External"/><Relationship Id="rId3" Type="http://schemas.openxmlformats.org/officeDocument/2006/relationships/hyperlink" Target="https://www.youtube.com/watch?v=SSBRk10E5R8" TargetMode="External"/><Relationship Id="rId21" Type="http://schemas.openxmlformats.org/officeDocument/2006/relationships/hyperlink" Target="http://forward.com/articles/216074/what-do-israelis-think-about-americans-start-with/" TargetMode="External"/><Relationship Id="rId34" Type="http://schemas.openxmlformats.org/officeDocument/2006/relationships/hyperlink" Target="https://www.youtube.com/watch?v=FR_s9Uff5NQ" TargetMode="External"/><Relationship Id="rId7" Type="http://schemas.openxmlformats.org/officeDocument/2006/relationships/hyperlink" Target="https://journal-neo.org/2017/11/18/revelations-of-a-high-profile-qatari-officials-reveal-a-wider-anti-syria-conspiracy/" TargetMode="External"/><Relationship Id="rId12" Type="http://schemas.openxmlformats.org/officeDocument/2006/relationships/hyperlink" Target="http://www.haaretz.com/news/diplomacy-defense/former-mossad-head-dagan-israel-should-do-whatever-it-can-to-bring-down-syria-s-assad.premium-1.518081" TargetMode="External"/><Relationship Id="rId17" Type="http://schemas.openxmlformats.org/officeDocument/2006/relationships/hyperlink" Target="https://www.timesofisrael.com/un-puts-cost-of-syria-war-destruction-at-388-billion/" TargetMode="External"/><Relationship Id="rId25" Type="http://schemas.openxmlformats.org/officeDocument/2006/relationships/hyperlink" Target="https://www.youtube.com/watch?v=qBB4rv9fgkQ" TargetMode="External"/><Relationship Id="rId33" Type="http://schemas.openxmlformats.org/officeDocument/2006/relationships/hyperlink" Target="https://www.veteranstoday.com/2019/02/03/saudi-arabia-says-it-went-nuclear-in-2014-and-america-knows-it" TargetMode="External"/><Relationship Id="rId2" Type="http://schemas.openxmlformats.org/officeDocument/2006/relationships/image" Target="../media/image36.jpeg"/><Relationship Id="rId16" Type="http://schemas.openxmlformats.org/officeDocument/2006/relationships/hyperlink" Target="https://www.youtube.com/watch?v=P_ZiVRedU-4" TargetMode="External"/><Relationship Id="rId20" Type="http://schemas.openxmlformats.org/officeDocument/2006/relationships/hyperlink" Target="https://www.youtube.com/watch?v=VsRDwfFWEQc" TargetMode="External"/><Relationship Id="rId29" Type="http://schemas.openxmlformats.org/officeDocument/2006/relationships/hyperlink" Target="http://syriatimes.sy/index.php/news/local/28648-new-occupation-missile-attack-on-mezzeh-military-airport-west-of-damascus" TargetMode="External"/><Relationship Id="rId1" Type="http://schemas.openxmlformats.org/officeDocument/2006/relationships/slideLayout" Target="../slideLayouts/slideLayout42.xml"/><Relationship Id="rId6" Type="http://schemas.openxmlformats.org/officeDocument/2006/relationships/hyperlink" Target="https://www.youtube.com/watch?v=9f33l30kQxg" TargetMode="External"/><Relationship Id="rId11" Type="http://schemas.openxmlformats.org/officeDocument/2006/relationships/hyperlink" Target="http://english.alarabiya.net/en/News/middle-east/2013/06/02/Top-cleric-Qaradawi-calls-for-Jihad-against-Hezbollah-Assad-in-Syria.html" TargetMode="External"/><Relationship Id="rId24" Type="http://schemas.openxmlformats.org/officeDocument/2006/relationships/hyperlink" Target="https://www.youtube.com/watch?v=QUmYnA22oI4" TargetMode="External"/><Relationship Id="rId32" Type="http://schemas.openxmlformats.org/officeDocument/2006/relationships/hyperlink" Target="https://www.youtube.com/watch?v=AoQO81hKC3A" TargetMode="External"/><Relationship Id="rId5" Type="http://schemas.openxmlformats.org/officeDocument/2006/relationships/hyperlink" Target="https://www.rt.com/news/428395-assad-interview-rt-highlights-syria/" TargetMode="External"/><Relationship Id="rId15" Type="http://schemas.openxmlformats.org/officeDocument/2006/relationships/hyperlink" Target="https://www.youtube.com/watch?v=unwH2hUuyKo" TargetMode="External"/><Relationship Id="rId23" Type="http://schemas.openxmlformats.org/officeDocument/2006/relationships/hyperlink" Target="http://www.globalresearch.ca/twenty-six-things-about-the-islamic-state-isil-that-obama-does-not-want-you-to-know-about/5414735" TargetMode="External"/><Relationship Id="rId28" Type="http://schemas.openxmlformats.org/officeDocument/2006/relationships/hyperlink" Target="https://upload.wikimedia.org/wikipedia/commons/4/40/NE_565ad.jpg" TargetMode="External"/><Relationship Id="rId10" Type="http://schemas.openxmlformats.org/officeDocument/2006/relationships/hyperlink" Target="http://www.jta.org/2013/10/07/life-religion/ovadia-yosef-founder-of-shas-and-sephardi-sage-dies-at-93" TargetMode="External"/><Relationship Id="rId19" Type="http://schemas.openxmlformats.org/officeDocument/2006/relationships/hyperlink" Target="https://www.youtube.com/watch?v=QjZj1YGXetk" TargetMode="External"/><Relationship Id="rId31" Type="http://schemas.openxmlformats.org/officeDocument/2006/relationships/hyperlink" Target="http://www.cnn.com/2017/04/07/world/syria-us-strike-world-reaction/index.html" TargetMode="External"/><Relationship Id="rId4" Type="http://schemas.openxmlformats.org/officeDocument/2006/relationships/hyperlink" Target="https://wikileaks.org/clinton-emails/Clinton_Email_November_Release/C05794498.pdf" TargetMode="External"/><Relationship Id="rId9" Type="http://schemas.openxmlformats.org/officeDocument/2006/relationships/hyperlink" Target="http://www.independent.co.uk/life-style/gadgets-and-tech/news/google-syria-rebels-defection-hillary-clinton-emails-wikileaks-a6946121.html" TargetMode="External"/><Relationship Id="rId14" Type="http://schemas.openxmlformats.org/officeDocument/2006/relationships/hyperlink" Target="https://www.youtube.com/watch?v=nZZM-8F_JYk" TargetMode="External"/><Relationship Id="rId22" Type="http://schemas.openxmlformats.org/officeDocument/2006/relationships/hyperlink" Target="http://www.latimes.com/world/middleeast/la-fg-obama-syria-20140627-story.html" TargetMode="External"/><Relationship Id="rId27" Type="http://schemas.openxmlformats.org/officeDocument/2006/relationships/hyperlink" Target="http://www.israelnationalnews.com/News/News.aspx/229717" TargetMode="External"/><Relationship Id="rId30" Type="http://schemas.openxmlformats.org/officeDocument/2006/relationships/hyperlink" Target="http://english.almanar.com.lb/263811" TargetMode="External"/></Relationships>
</file>

<file path=ppt/slides/_rels/slide126.xml.rels><?xml version="1.0" encoding="UTF-8" standalone="yes"?>
<Relationships xmlns="http://schemas.openxmlformats.org/package/2006/relationships"><Relationship Id="rId8" Type="http://schemas.openxmlformats.org/officeDocument/2006/relationships/hyperlink" Target="http://www.veteranstoday.com/2017/07/22/us-contributed-to-isis-creation-now-tries-to-claim-victory-over-it-iraqi-vp-talks-tough/" TargetMode="External"/><Relationship Id="rId3" Type="http://schemas.openxmlformats.org/officeDocument/2006/relationships/hyperlink" Target="http://www.washingtonpost.com/blogs/post-politics/wp/2014/06/22/obama-says-isis-poses-a-medium-and-long-term-threat-to-americans" TargetMode="External"/><Relationship Id="rId7" Type="http://schemas.openxmlformats.org/officeDocument/2006/relationships/hyperlink" Target="https://www.rt.com/usa/312050-dia-flynn-islamic-state/" TargetMode="External"/><Relationship Id="rId2" Type="http://schemas.openxmlformats.org/officeDocument/2006/relationships/hyperlink" Target="http://thehill.com/policy/international/210168-us-has-been-arming-isis-in-syria-sen-paul-claims" TargetMode="External"/><Relationship Id="rId1" Type="http://schemas.openxmlformats.org/officeDocument/2006/relationships/slideLayout" Target="../slideLayouts/slideLayout2.xml"/><Relationship Id="rId6" Type="http://schemas.openxmlformats.org/officeDocument/2006/relationships/hyperlink" Target="http://www.defense.gov/news/newsarticle.aspx?id=128026" TargetMode="External"/><Relationship Id="rId5" Type="http://schemas.openxmlformats.org/officeDocument/2006/relationships/hyperlink" Target="http://www.telegraph.co.uk/news/worldnews/middleeast/iraq/10934438/We-will-stand-by-Isis-until-Maliki-steps-down-says-leader-of-Iraqs-biggest-tribe.html" TargetMode="External"/><Relationship Id="rId4" Type="http://schemas.openxmlformats.org/officeDocument/2006/relationships/hyperlink" Target="https://www.nytimes.com/2014/08/09/opinion/president-obama-thomas-l-friedman-iraq-and-world-affairs.html" TargetMode="External"/></Relationships>
</file>

<file path=ppt/slides/_rels/slide127.xml.rels><?xml version="1.0" encoding="UTF-8" standalone="yes"?>
<Relationships xmlns="http://schemas.openxmlformats.org/package/2006/relationships"><Relationship Id="rId8" Type="http://schemas.openxmlformats.org/officeDocument/2006/relationships/hyperlink" Target="http://gulfnews.com/news/gulf/saudi-arabia/saudi-uae-bahrain-egypt-cut-ties-with-qatar-over-terrorism-1.2038481" TargetMode="External"/><Relationship Id="rId3" Type="http://schemas.openxmlformats.org/officeDocument/2006/relationships/hyperlink" Target="https://www.youtube.com/watch?v=3vAZK3_gH34" TargetMode="External"/><Relationship Id="rId7" Type="http://schemas.openxmlformats.org/officeDocument/2006/relationships/hyperlink" Target="http://www.hurriyetdailynews.com/two-nato-allies-accusing-each-other-of-helping-terrorists.aspx?PageID=238&amp;NID=116176&amp;NewsCatID=409" TargetMode="External"/><Relationship Id="rId2" Type="http://schemas.openxmlformats.org/officeDocument/2006/relationships/hyperlink" Target="https://www.thesun.co.uk/news/2484782/turkeys-president-tayyip-erdogan-claims-us-led-coalition-forces-have-supported-isis/" TargetMode="External"/><Relationship Id="rId1" Type="http://schemas.openxmlformats.org/officeDocument/2006/relationships/slideLayout" Target="../slideLayouts/slideLayout42.xml"/><Relationship Id="rId6" Type="http://schemas.openxmlformats.org/officeDocument/2006/relationships/hyperlink" Target="http://www.reuters.com/article/us-mideast-crisis-syria-turkey-idUSKBN14G1EU" TargetMode="External"/><Relationship Id="rId5" Type="http://schemas.openxmlformats.org/officeDocument/2006/relationships/hyperlink" Target="https://www.youtube.com/watch?v=AoQO81hKC3A" TargetMode="External"/><Relationship Id="rId4" Type="http://schemas.openxmlformats.org/officeDocument/2006/relationships/hyperlink" Target="https://www.rt.com/news/192880-biden-isis-us-allies/" TargetMode="External"/><Relationship Id="rId9" Type="http://schemas.openxmlformats.org/officeDocument/2006/relationships/hyperlink" Target="http://www.haaretz.com/israel-news/.premium-1.689490" TargetMode="External"/></Relationships>
</file>

<file path=ppt/slides/_rels/slide128.xml.rels><?xml version="1.0" encoding="UTF-8" standalone="yes"?>
<Relationships xmlns="http://schemas.openxmlformats.org/package/2006/relationships"><Relationship Id="rId3" Type="http://schemas.openxmlformats.org/officeDocument/2006/relationships/hyperlink" Target="http://www.washingtonpost.com/world/foreign-fighters-flow-to-syria/2014/10/11/3d2549fa-5195-11e4-8c24-487e92bc997b_graphic.html" TargetMode="External"/><Relationship Id="rId7" Type="http://schemas.openxmlformats.org/officeDocument/2006/relationships/hyperlink" Target="http://www.bbc.com/news/world-us-canada-33646542" TargetMode="External"/><Relationship Id="rId2" Type="http://schemas.openxmlformats.org/officeDocument/2006/relationships/image" Target="../media/image37.jpeg"/><Relationship Id="rId1" Type="http://schemas.openxmlformats.org/officeDocument/2006/relationships/slideLayout" Target="../slideLayouts/slideLayout42.xml"/><Relationship Id="rId6" Type="http://schemas.openxmlformats.org/officeDocument/2006/relationships/hyperlink" Target="http://www.bbc.com/news/uk-28148943" TargetMode="External"/><Relationship Id="rId5" Type="http://schemas.openxmlformats.org/officeDocument/2006/relationships/hyperlink" Target="https://www.veteranstoday.com/2017/11/28/revelations-of-a-high-profile-qatari-official-reveal-a-wider-anti-syria-conspiracy/comment-page-1/" TargetMode="External"/><Relationship Id="rId4" Type="http://schemas.openxmlformats.org/officeDocument/2006/relationships/hyperlink" Target="http://www.dailymail.co.uk/wires/afp/article-4682362/War-cost-226-billion-Syria-economy-World-Bank.html" TargetMode="Externa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hyperlink" Target="https://legacy.indstate.edu/owa/redir.aspx?SURL=0Q_e5YwWtCT4MkiPaATzKC7N7z-VOBiB3NDFX3CI27GMXkOUsgLSCGgAdAB0AHAAOgAvAC8AdwB3AHcALgByAGUAdQB0AGUAcgBzAC4AYwBvAG0ALwBuAGUAdwBzAC8AcABpAGMAdAB1AHIAZQAvAGMAaABlAGMAaABlAG4AcwAtAHAAcgBvAHQAZQBzAHQALQBtAG8AaABhAG0AbQBhAGQALQBjAGEAcgB0AG8AbwBuAHMAPwBhAHIAdABpAGMAbABlAEkAZAA9AFUAUwBSAFQAUgA0AE0AMQBKAEgA&amp;URL=http://www.reuters.com/news/picture/chechens-protest-mohammad-cartoons?articleId%3dUSRTR4M1JH" TargetMode="External"/><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8" Type="http://schemas.openxmlformats.org/officeDocument/2006/relationships/hyperlink" Target="http://www.independent.co.uk/news/world/middle-east/benjamin-netanyahu-blames-holocaust-on-palestinian-leader-haj-amin-al-husseini-a6702091.html" TargetMode="External"/><Relationship Id="rId13" Type="http://schemas.openxmlformats.org/officeDocument/2006/relationships/hyperlink" Target="https://www.aljazeera.com/news/2019/03/zealand-mosques-attack-suspect-praised-trump-manifesto-190315100143150.html" TargetMode="External"/><Relationship Id="rId3" Type="http://schemas.openxmlformats.org/officeDocument/2006/relationships/image" Target="../media/image39.png"/><Relationship Id="rId7" Type="http://schemas.openxmlformats.org/officeDocument/2006/relationships/hyperlink" Target="http://petras.lahaine.org/articulo.php?p=9&amp;more=1&amp;c=1" TargetMode="External"/><Relationship Id="rId12" Type="http://schemas.openxmlformats.org/officeDocument/2006/relationships/hyperlink" Target="https://www.nytimes.com/2018/06/26/us/politics/supreme-court-trump-travel-ban.html" TargetMode="External"/><Relationship Id="rId2" Type="http://schemas.openxmlformats.org/officeDocument/2006/relationships/notesSlide" Target="../notesSlides/notesSlide36.xml"/><Relationship Id="rId1" Type="http://schemas.openxmlformats.org/officeDocument/2006/relationships/slideLayout" Target="../slideLayouts/slideLayout31.xml"/><Relationship Id="rId6" Type="http://schemas.openxmlformats.org/officeDocument/2006/relationships/hyperlink" Target="http://www.jta.org/2017/03/15/news-opinion/world/dutch-anti-islam-party-of-geert-wilders-finishes-2nd-to-ruling-party-in-exit-polls" TargetMode="External"/><Relationship Id="rId11" Type="http://schemas.openxmlformats.org/officeDocument/2006/relationships/hyperlink" Target="https://forward.com/news/breaking-news/400955/charity-headed-by-david-friedman-us-envoy-to-israel-gave-money-to-former/" TargetMode="External"/><Relationship Id="rId5" Type="http://schemas.openxmlformats.org/officeDocument/2006/relationships/hyperlink" Target="http://www.spiegel.de/international/europe/islam-critic-wilders-a-missionary-with-dark-visions-a-543627.html" TargetMode="External"/><Relationship Id="rId15" Type="http://schemas.openxmlformats.org/officeDocument/2006/relationships/hyperlink" Target="https://www.bookbrowse.com/bb_briefs/detail/index.cfm/ezine_preview_number/10051/fields-of-blood" TargetMode="External"/><Relationship Id="rId10" Type="http://schemas.openxmlformats.org/officeDocument/2006/relationships/hyperlink" Target="http://www.haaretz.com/us-news/.premium-1.777541" TargetMode="External"/><Relationship Id="rId4" Type="http://schemas.openxmlformats.org/officeDocument/2006/relationships/hyperlink" Target="http://rt.com/news/269569-geert-wilders-mohammad-cartoons/" TargetMode="External"/><Relationship Id="rId9" Type="http://schemas.openxmlformats.org/officeDocument/2006/relationships/hyperlink" Target="https://forward.com/fast-forward/398216/major-jewish-leader-spent-1m-on-secret-group-pushing-anti-muslim-campaign/?attribution=articles-hero-item-text-5" TargetMode="External"/><Relationship Id="rId14" Type="http://schemas.openxmlformats.org/officeDocument/2006/relationships/hyperlink" Target="https://forward.com/fast-forward/422317/zoa-mort-klein-new-zealand-white-nationalist-left-wing/" TargetMode="External"/></Relationships>
</file>

<file path=ppt/slides/_rels/slide132.xml.rels><?xml version="1.0" encoding="UTF-8" standalone="yes"?>
<Relationships xmlns="http://schemas.openxmlformats.org/package/2006/relationships"><Relationship Id="rId3" Type="http://schemas.openxmlformats.org/officeDocument/2006/relationships/hyperlink" Target="https://www.rt.com/news/325825-sarin-gas-syria-turkey/" TargetMode="External"/><Relationship Id="rId2" Type="http://schemas.openxmlformats.org/officeDocument/2006/relationships/hyperlink" Target="https://www.rt.com/news/322305-isis-financed-40-countries/" TargetMode="External"/><Relationship Id="rId1" Type="http://schemas.openxmlformats.org/officeDocument/2006/relationships/slideLayout" Target="../slideLayouts/slideLayout37.xml"/><Relationship Id="rId6" Type="http://schemas.openxmlformats.org/officeDocument/2006/relationships/hyperlink" Target="https://www.youtube.com/watch?v=wq0yFsYNMtg" TargetMode="External"/><Relationship Id="rId5" Type="http://schemas.openxmlformats.org/officeDocument/2006/relationships/hyperlink" Target="https://www.youtube.com/watch?v=OQuceU3x2Ww" TargetMode="External"/><Relationship Id="rId4" Type="http://schemas.openxmlformats.org/officeDocument/2006/relationships/image" Target="../media/image40.jpeg"/></Relationships>
</file>

<file path=ppt/slides/_rels/slide133.xml.rels><?xml version="1.0" encoding="UTF-8" standalone="yes"?>
<Relationships xmlns="http://schemas.openxmlformats.org/package/2006/relationships"><Relationship Id="rId8" Type="http://schemas.openxmlformats.org/officeDocument/2006/relationships/hyperlink" Target="http://www.veteranstoday.com/2016/07/31/press-tv-us-israel-drones-gather-data-for-syria-militants/" TargetMode="External"/><Relationship Id="rId3" Type="http://schemas.openxmlformats.org/officeDocument/2006/relationships/image" Target="../media/image41.jpeg"/><Relationship Id="rId7" Type="http://schemas.openxmlformats.org/officeDocument/2006/relationships/hyperlink" Target="http://www.haaretz.com/news/diplomacy-defense/.premium-1.615382" TargetMode="External"/><Relationship Id="rId2" Type="http://schemas.openxmlformats.org/officeDocument/2006/relationships/hyperlink" Target="http://www.israeltoday.co.il/NewsItem/tabid/178/nid/24453/Default.aspx" TargetMode="External"/><Relationship Id="rId1" Type="http://schemas.openxmlformats.org/officeDocument/2006/relationships/slideLayout" Target="../slideLayouts/slideLayout205.xml"/><Relationship Id="rId6" Type="http://schemas.openxmlformats.org/officeDocument/2006/relationships/hyperlink" Target="http://www.ecfr.eu/content/entry/commentary_the_islamic_state_in_the_jewish_states_wing_mirror328" TargetMode="External"/><Relationship Id="rId5" Type="http://schemas.openxmlformats.org/officeDocument/2006/relationships/hyperlink" Target="https://www.rt.com/news/329502-isis-iran-threat-israel/" TargetMode="External"/><Relationship Id="rId4" Type="http://schemas.openxmlformats.org/officeDocument/2006/relationships/image" Target="../media/image42.jpeg"/></Relationships>
</file>

<file path=ppt/slides/_rels/slide134.xml.rels><?xml version="1.0" encoding="UTF-8" standalone="yes"?>
<Relationships xmlns="http://schemas.openxmlformats.org/package/2006/relationships"><Relationship Id="rId3" Type="http://schemas.openxmlformats.org/officeDocument/2006/relationships/hyperlink" Target="https://www.washingtonpost.com/news/worldviews/wp/2014/12/08/the-taliban-indoctrinates-kids-with-jihadist-textbooks-paid-for-by-the-u-s/" TargetMode="External"/><Relationship Id="rId2" Type="http://schemas.openxmlformats.org/officeDocument/2006/relationships/hyperlink" Target="https://www.washingtonpost.com/archive/politics/2002/03/23/from-us-the-abcs-of-jihad/d079075a-3ed3-4030-9a96-0d48f6355e54/" TargetMode="External"/><Relationship Id="rId1" Type="http://schemas.openxmlformats.org/officeDocument/2006/relationships/slideLayout" Target="../slideLayouts/slideLayout37.xml"/><Relationship Id="rId5" Type="http://schemas.openxmlformats.org/officeDocument/2006/relationships/hyperlink" Target="http://www.globalresearch.ca/9-11-analysis-from-ronald-reagan-and-the-soviet-afghan-war-to-george-w-bush-and-september-11-2001/20958" TargetMode="External"/><Relationship Id="rId4" Type="http://schemas.openxmlformats.org/officeDocument/2006/relationships/hyperlink" Target="http://america.aljazeera.com/articles/2014/12/7/afghan-fighters-americantextbooks.html" TargetMode="External"/></Relationships>
</file>

<file path=ppt/slides/_rels/slide135.xml.rels><?xml version="1.0" encoding="UTF-8" standalone="yes"?>
<Relationships xmlns="http://schemas.openxmlformats.org/package/2006/relationships"><Relationship Id="rId3" Type="http://schemas.openxmlformats.org/officeDocument/2006/relationships/hyperlink" Target="https://www.youtube.com/watch?v=APDa2X3ve2k" TargetMode="External"/><Relationship Id="rId2" Type="http://schemas.openxmlformats.org/officeDocument/2006/relationships/hyperlink" Target="http://www.reuters.com/article/us-britain-security-boy-idUSKCN0UY12O" TargetMode="External"/><Relationship Id="rId1" Type="http://schemas.openxmlformats.org/officeDocument/2006/relationships/slideLayout" Target="../slideLayouts/slideLayout37.xml"/></Relationships>
</file>

<file path=ppt/slides/_rels/slide136.xml.rels><?xml version="1.0" encoding="UTF-8" standalone="yes"?>
<Relationships xmlns="http://schemas.openxmlformats.org/package/2006/relationships"><Relationship Id="rId8" Type="http://schemas.openxmlformats.org/officeDocument/2006/relationships/hyperlink" Target="http://abcnews.go.com/Politics/wireStory/us-official-saudis-host-syrian-rebel-training-25418990" TargetMode="External"/><Relationship Id="rId13" Type="http://schemas.openxmlformats.org/officeDocument/2006/relationships/hyperlink" Target="http://www.myajc.com/news/news/president-obama-two-full-terms-fighting-wars/nrNgX/" TargetMode="External"/><Relationship Id="rId18" Type="http://schemas.openxmlformats.org/officeDocument/2006/relationships/hyperlink" Target="https://www.youtube.com/watch?v=Dqn0bm4E9yw" TargetMode="External"/><Relationship Id="rId3" Type="http://schemas.openxmlformats.org/officeDocument/2006/relationships/hyperlink" Target="http://www.google.ca/url?sa=i&amp;rct=j&amp;q=&amp;esrc=s&amp;source=images&amp;cd=&amp;ved=0ahUKEwiJktXTh8jLAhXFnYMKHTu6As0QjRwIBw&amp;url=http://levantreport.com/2014/06/&amp;psig=AFQjCNFAaMllJbwXo4ex5VF0kGbS7Dctnw&amp;ust=1458315745486446" TargetMode="External"/><Relationship Id="rId7" Type="http://schemas.openxmlformats.org/officeDocument/2006/relationships/hyperlink" Target="http://www.bbc.com/news/world-middle-east-29591916" TargetMode="External"/><Relationship Id="rId12" Type="http://schemas.openxmlformats.org/officeDocument/2006/relationships/hyperlink" Target="https://www.youtube.com/watch?v=DPt-zXn05ac" TargetMode="External"/><Relationship Id="rId17" Type="http://schemas.openxmlformats.org/officeDocument/2006/relationships/hyperlink" Target="http://syriatimes.sy/index.php/editorials/commentary/29474-over-25-years-of-u-s-plans-to-destabilize-syria" TargetMode="External"/><Relationship Id="rId2" Type="http://schemas.openxmlformats.org/officeDocument/2006/relationships/notesSlide" Target="../notesSlides/notesSlide37.xml"/><Relationship Id="rId16" Type="http://schemas.openxmlformats.org/officeDocument/2006/relationships/image" Target="../media/image45.jpeg"/><Relationship Id="rId1" Type="http://schemas.openxmlformats.org/officeDocument/2006/relationships/slideLayout" Target="../slideLayouts/slideLayout42.xml"/><Relationship Id="rId6" Type="http://schemas.openxmlformats.org/officeDocument/2006/relationships/hyperlink" Target="http://www.latimes.com/world/middleeast/la-fg-obama-syria-20140627-story.html" TargetMode="External"/><Relationship Id="rId11" Type="http://schemas.openxmlformats.org/officeDocument/2006/relationships/hyperlink" Target="https://www.jpost.com/Middle-East/Report-Israel-sold-250m-of-sophisticated-spy-systems-to-Saudi-Arabia-570539" TargetMode="External"/><Relationship Id="rId5" Type="http://schemas.openxmlformats.org/officeDocument/2006/relationships/hyperlink" Target="http://www.globalresearch.ca/us-sends-200-more-troops-to-syria-days-after-obama-lifts-ban-on-arms-supplies-to-rebels/5561697" TargetMode="External"/><Relationship Id="rId15" Type="http://schemas.openxmlformats.org/officeDocument/2006/relationships/hyperlink" Target="https://matrixbob.files.wordpress.com/2014/09/obama-terrorists.gif" TargetMode="External"/><Relationship Id="rId10" Type="http://schemas.openxmlformats.org/officeDocument/2006/relationships/hyperlink" Target="https://www.businessinsider.com/twitter-removed-accounts-saudi-arabia-disinformation-campaign-2019-12" TargetMode="External"/><Relationship Id="rId19" Type="http://schemas.openxmlformats.org/officeDocument/2006/relationships/hyperlink" Target="https://www.rt.com/usa/312050-dia-flynn-islamic-state/" TargetMode="External"/><Relationship Id="rId4" Type="http://schemas.openxmlformats.org/officeDocument/2006/relationships/image" Target="../media/image43.jpeg"/><Relationship Id="rId9" Type="http://schemas.openxmlformats.org/officeDocument/2006/relationships/hyperlink" Target="https://www.youtube.com/watch?v=-hUENxmN9pM" TargetMode="External"/><Relationship Id="rId14" Type="http://schemas.openxmlformats.org/officeDocument/2006/relationships/image" Target="../media/image44.png"/></Relationships>
</file>

<file path=ppt/slides/_rels/slide137.xml.rels><?xml version="1.0" encoding="UTF-8" standalone="yes"?>
<Relationships xmlns="http://schemas.openxmlformats.org/package/2006/relationships"><Relationship Id="rId3" Type="http://schemas.openxmlformats.org/officeDocument/2006/relationships/hyperlink" Target="http://www.nytimes.com/2016/04/16/world/middleeast/saudi-arabia-warns-ofeconomic-fallout-if-congress-passes-9-11-bill.html" TargetMode="External"/><Relationship Id="rId2" Type="http://schemas.openxmlformats.org/officeDocument/2006/relationships/hyperlink" Target="http://www.globalresearch.ca/us-supreme-court-ruling-seizure-of-two-billion-dollars-in-iranian-assets-highway-robbery/5522072" TargetMode="External"/><Relationship Id="rId1" Type="http://schemas.openxmlformats.org/officeDocument/2006/relationships/slideLayout" Target="../slideLayouts/slideLayout175.xml"/><Relationship Id="rId6" Type="http://schemas.openxmlformats.org/officeDocument/2006/relationships/hyperlink" Target="http://www.reuters.com/article/us-saudi-usa-minister-idUSKCN0ZV2JL?mod=related&amp;channelName=politicsNews" TargetMode="External"/><Relationship Id="rId5" Type="http://schemas.openxmlformats.org/officeDocument/2006/relationships/hyperlink" Target="http://www.cnn.com/2016/07/15/politics/congress-releases-28-pages-saudis-9-11/" TargetMode="External"/><Relationship Id="rId4" Type="http://schemas.openxmlformats.org/officeDocument/2006/relationships/hyperlink" Target="http://www.reuters.com/article/us-saudi-usa-congress-idUSKCN0Y8239" TargetMode="External"/></Relationships>
</file>

<file path=ppt/slides/_rels/slide138.xml.rels><?xml version="1.0" encoding="UTF-8" standalone="yes"?>
<Relationships xmlns="http://schemas.openxmlformats.org/package/2006/relationships"><Relationship Id="rId3" Type="http://schemas.openxmlformats.org/officeDocument/2006/relationships/hyperlink" Target="http://english.alarabiya.net/en/webtv/reports/2016/07/10/Full-speech-of-Prince-Turki-Al-Faisal-at-the-Paris-Rally-to-Free-Iran.html" TargetMode="External"/><Relationship Id="rId2" Type="http://schemas.openxmlformats.org/officeDocument/2006/relationships/image" Target="../media/image46.jpeg"/><Relationship Id="rId1" Type="http://schemas.openxmlformats.org/officeDocument/2006/relationships/slideLayout" Target="../slideLayouts/slideLayout115.xml"/><Relationship Id="rId4" Type="http://schemas.openxmlformats.org/officeDocument/2006/relationships/hyperlink" Target="http://www.timesofisrael.com/intelligence-chief-warns-of-growing-gaps-between-israel-neighbors/" TargetMode="External"/></Relationships>
</file>

<file path=ppt/slides/_rels/slide139.xml.rels><?xml version="1.0" encoding="UTF-8" standalone="yes"?>
<Relationships xmlns="http://schemas.openxmlformats.org/package/2006/relationships"><Relationship Id="rId8" Type="http://schemas.openxmlformats.org/officeDocument/2006/relationships/hyperlink" Target="http://www.israelnationalnews.com/News/News.aspx/213975#.V2rqacv2bDc" TargetMode="External"/><Relationship Id="rId3" Type="http://schemas.openxmlformats.org/officeDocument/2006/relationships/hyperlink" Target="https://www.youtube.com/watch?v=UuCSmHgB2zQ" TargetMode="External"/><Relationship Id="rId7" Type="http://schemas.openxmlformats.org/officeDocument/2006/relationships/hyperlink" Target="http://english.alarabiya.net/en/special-reports/deputy-crown-prince-visits-us/2016/06/16/US-Defense-Secretary-Ash-Carter-to-host-Saudi-Deputy-Crown-Prince.html" TargetMode="External"/><Relationship Id="rId2" Type="http://schemas.openxmlformats.org/officeDocument/2006/relationships/image" Target="../media/image47.jpeg"/><Relationship Id="rId1" Type="http://schemas.openxmlformats.org/officeDocument/2006/relationships/slideLayout" Target="../slideLayouts/slideLayout223.xml"/><Relationship Id="rId6" Type="http://schemas.openxmlformats.org/officeDocument/2006/relationships/hyperlink" Target="http://www.jta.org/2016/07/31/news-opinion/united-states/idf-chief-arrives-in-u-s-for-meetings-on-security-military-cooperation" TargetMode="External"/><Relationship Id="rId5" Type="http://schemas.openxmlformats.org/officeDocument/2006/relationships/hyperlink" Target="https://www.theguardian.com/us-news/2016/sep/08/obama-administration-offered-115-billion-weapons-saudi-arabia-report" TargetMode="External"/><Relationship Id="rId10" Type="http://schemas.openxmlformats.org/officeDocument/2006/relationships/hyperlink" Target="http://www.israelnationalnews.com/News/News.aspx/213980#.V2rsfcv2bDc" TargetMode="External"/><Relationship Id="rId4" Type="http://schemas.openxmlformats.org/officeDocument/2006/relationships/hyperlink" Target="http://www.reuters.com/article/us-saudi-usa-idUSKBN16K06Z" TargetMode="External"/><Relationship Id="rId9" Type="http://schemas.openxmlformats.org/officeDocument/2006/relationships/hyperlink" Target="https://www.youtube.com/watch?v=AvYEHZa_z_U" TargetMode="External"/></Relationships>
</file>

<file path=ppt/slides/_rels/slide140.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hyperlink" Target="http://www.cbc.ca/news/politics/syria-isis-bombings-1.3596282" TargetMode="External"/><Relationship Id="rId7" Type="http://schemas.openxmlformats.org/officeDocument/2006/relationships/hyperlink" Target="http://www.cnn.com/2016/07/07/middleeast/iraq-baghdad-bomb-toll-rises/" TargetMode="External"/><Relationship Id="rId2" Type="http://schemas.openxmlformats.org/officeDocument/2006/relationships/image" Target="../media/image48.jpeg"/><Relationship Id="rId1" Type="http://schemas.openxmlformats.org/officeDocument/2006/relationships/slideLayout" Target="../slideLayouts/slideLayout186.xml"/><Relationship Id="rId6" Type="http://schemas.openxmlformats.org/officeDocument/2006/relationships/image" Target="../media/image49.jpeg"/><Relationship Id="rId5" Type="http://schemas.openxmlformats.org/officeDocument/2006/relationships/hyperlink" Target="http://www.israelnationalnews.com/News/News.aspx/214500" TargetMode="External"/><Relationship Id="rId10" Type="http://schemas.openxmlformats.org/officeDocument/2006/relationships/hyperlink" Target="http://www.reuters.com/article/us-afghanistan-protests-idUSKCN1030GB" TargetMode="External"/><Relationship Id="rId4" Type="http://schemas.openxmlformats.org/officeDocument/2006/relationships/hyperlink" Target="http://www.independent.co.uk/news/world/middle-east/yemen-bombing-aden-isis-al-qaeda-daesh-islamic-state-saudi-arabia-a7042896.html" TargetMode="External"/><Relationship Id="rId9" Type="http://schemas.openxmlformats.org/officeDocument/2006/relationships/hyperlink" Target="https://www.rt.com/uk/349872-invasion-created-isis-intelligence" TargetMode="External"/></Relationships>
</file>

<file path=ppt/slides/_rels/slide141.xml.rels><?xml version="1.0" encoding="UTF-8" standalone="yes"?>
<Relationships xmlns="http://schemas.openxmlformats.org/package/2006/relationships"><Relationship Id="rId3" Type="http://schemas.openxmlformats.org/officeDocument/2006/relationships/hyperlink" Target="https://www.rt.com/news/352255-france-syria-civilians-dead/" TargetMode="External"/><Relationship Id="rId2" Type="http://schemas.openxmlformats.org/officeDocument/2006/relationships/image" Target="../media/image51.jpeg"/><Relationship Id="rId1" Type="http://schemas.openxmlformats.org/officeDocument/2006/relationships/slideLayout" Target="../slideLayouts/slideLayout115.xml"/></Relationships>
</file>

<file path=ppt/slides/_rels/slide142.xml.rels><?xml version="1.0" encoding="UTF-8" standalone="yes"?>
<Relationships xmlns="http://schemas.openxmlformats.org/package/2006/relationships"><Relationship Id="rId3" Type="http://schemas.openxmlformats.org/officeDocument/2006/relationships/hyperlink" Target="http://www.unhcr.org/en-us/figures-at-a-glance.html" TargetMode="External"/><Relationship Id="rId2" Type="http://schemas.openxmlformats.org/officeDocument/2006/relationships/image" Target="../media/image52.png"/><Relationship Id="rId1" Type="http://schemas.openxmlformats.org/officeDocument/2006/relationships/slideLayout" Target="../slideLayouts/slideLayout126.xml"/><Relationship Id="rId6" Type="http://schemas.openxmlformats.org/officeDocument/2006/relationships/hyperlink" Target="https://www.youtube.com/watch?v=pjN28GraSP" TargetMode="External"/><Relationship Id="rId5" Type="http://schemas.openxmlformats.org/officeDocument/2006/relationships/hyperlink" Target="https://www.rt.com/news/347417-un-report-displaced-refugees/" TargetMode="External"/><Relationship Id="rId4" Type="http://schemas.openxmlformats.org/officeDocument/2006/relationships/hyperlink" Target="http://www.unhcr.org/en-us/news/latest/2016/6/5763b65a4/global-forced-displacement-hits-record-high.html" TargetMode="External"/></Relationships>
</file>

<file path=ppt/slides/_rels/slide143.xml.rels><?xml version="1.0" encoding="UTF-8" standalone="yes"?>
<Relationships xmlns="http://schemas.openxmlformats.org/package/2006/relationships"><Relationship Id="rId8" Type="http://schemas.openxmlformats.org/officeDocument/2006/relationships/hyperlink" Target="http://www.cnn.com/2016/06/20/us/orlando-nightclub-shooting/" TargetMode="External"/><Relationship Id="rId3" Type="http://schemas.openxmlformats.org/officeDocument/2006/relationships/hyperlink" Target="http://www.bbc.com/news/world-us-canada-33646542" TargetMode="External"/><Relationship Id="rId7" Type="http://schemas.openxmlformats.org/officeDocument/2006/relationships/hyperlink" Target="http://www.reuters.com/article/us-florida-shooting-idUSKCN0Z017C" TargetMode="External"/><Relationship Id="rId2" Type="http://schemas.openxmlformats.org/officeDocument/2006/relationships/hyperlink" Target="http://www.gunviolencearchive.org/about" TargetMode="External"/><Relationship Id="rId1" Type="http://schemas.openxmlformats.org/officeDocument/2006/relationships/slideLayout" Target="../slideLayouts/slideLayout112.xml"/><Relationship Id="rId6" Type="http://schemas.openxmlformats.org/officeDocument/2006/relationships/hyperlink" Target="http://www.cityoforlando.net/police/mass-shooting-at-orlandos-pulse-nightclub/" TargetMode="External"/><Relationship Id="rId5" Type="http://schemas.openxmlformats.org/officeDocument/2006/relationships/hyperlink" Target="http://www.bbc.com/news/world-us-canada-41488081" TargetMode="External"/><Relationship Id="rId10" Type="http://schemas.openxmlformats.org/officeDocument/2006/relationships/hyperlink" Target="http://www.reuters.com/article/us-florida-shooting-idUSKCN0Z30JX" TargetMode="External"/><Relationship Id="rId4" Type="http://schemas.openxmlformats.org/officeDocument/2006/relationships/hyperlink" Target="http://www.reuters.com/article/us-texas-guns-idUSKCN10C2FS" TargetMode="External"/><Relationship Id="rId9" Type="http://schemas.openxmlformats.org/officeDocument/2006/relationships/hyperlink" Target="https://www.rt.com/usa/346848-fbi-orlando-hate-crime-terrorism/" TargetMode="External"/></Relationships>
</file>

<file path=ppt/slides/_rels/slide144.xml.rels><?xml version="1.0" encoding="UTF-8" standalone="yes"?>
<Relationships xmlns="http://schemas.openxmlformats.org/package/2006/relationships"><Relationship Id="rId3" Type="http://schemas.openxmlformats.org/officeDocument/2006/relationships/hyperlink" Target="http://time.com/4265947/hillary-clinton-aipac-speech-transcript/" TargetMode="External"/><Relationship Id="rId2" Type="http://schemas.openxmlformats.org/officeDocument/2006/relationships/hyperlink" Target="http://www.timesofisrael.com/donald-trumps-full-speech-to-aipac/" TargetMode="External"/><Relationship Id="rId1" Type="http://schemas.openxmlformats.org/officeDocument/2006/relationships/slideLayout" Target="../slideLayouts/slideLayout42.xml"/></Relationships>
</file>

<file path=ppt/slides/_rels/slide145.xml.rels><?xml version="1.0" encoding="UTF-8" standalone="yes"?>
<Relationships xmlns="http://schemas.openxmlformats.org/package/2006/relationships"><Relationship Id="rId3" Type="http://schemas.openxmlformats.org/officeDocument/2006/relationships/hyperlink" Target="http://en.mfa.ir/uploads/Constitution_8032.pdf" TargetMode="External"/><Relationship Id="rId2" Type="http://schemas.openxmlformats.org/officeDocument/2006/relationships/hyperlink" Target="http://www.mofa.gov.sa/sites/mofaen/ServicesAndInformation/aboutKingDom/SaudiGovernment/Pages/BasicSystemOfGovernance35297.aspx" TargetMode="External"/><Relationship Id="rId1" Type="http://schemas.openxmlformats.org/officeDocument/2006/relationships/slideLayout" Target="../slideLayouts/slideLayout4.xml"/><Relationship Id="rId4" Type="http://schemas.openxmlformats.org/officeDocument/2006/relationships/hyperlink" Target="http://www.haaretz.com/middle-east-news/iran/1.740544" TargetMode="External"/></Relationships>
</file>

<file path=ppt/slides/_rels/slide146.xml.rels><?xml version="1.0" encoding="UTF-8" standalone="yes"?>
<Relationships xmlns="http://schemas.openxmlformats.org/package/2006/relationships"><Relationship Id="rId2" Type="http://schemas.openxmlformats.org/officeDocument/2006/relationships/hyperlink" Target="https://wikileaks.org/clinton-emails/Clinton_Email_November_Release/C05794498.pdf" TargetMode="External"/><Relationship Id="rId1" Type="http://schemas.openxmlformats.org/officeDocument/2006/relationships/slideLayout" Target="../slideLayouts/slideLayout197.xml"/></Relationships>
</file>

<file path=ppt/slides/_rels/slide147.xml.rels><?xml version="1.0" encoding="UTF-8" standalone="yes"?>
<Relationships xmlns="http://schemas.openxmlformats.org/package/2006/relationships"><Relationship Id="rId2" Type="http://schemas.openxmlformats.org/officeDocument/2006/relationships/hyperlink" Target="https://www.weforum.org/agenda/2016/01/what-are-the-biggest-threats-in-2016/" TargetMode="External"/><Relationship Id="rId1" Type="http://schemas.openxmlformats.org/officeDocument/2006/relationships/slideLayout" Target="../slideLayouts/slideLayout37.xml"/></Relationships>
</file>

<file path=ppt/slides/_rels/slide1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15.xml"/></Relationships>
</file>

<file path=ppt/slides/_rels/slide149.xml.rels><?xml version="1.0" encoding="UTF-8" standalone="yes"?>
<Relationships xmlns="http://schemas.openxmlformats.org/package/2006/relationships"><Relationship Id="rId3" Type="http://schemas.openxmlformats.org/officeDocument/2006/relationships/hyperlink" Target="http://www.veteranstoday.com/2017/01/09/the-zionist-plan-for-the-middle-east/" TargetMode="External"/><Relationship Id="rId2" Type="http://schemas.openxmlformats.org/officeDocument/2006/relationships/hyperlink" Target="http://www.nytimes.com/interactive/2013/09/29/sunday-review/how-5-countries-could-become-14.html" TargetMode="External"/><Relationship Id="rId1" Type="http://schemas.openxmlformats.org/officeDocument/2006/relationships/slideLayout" Target="../slideLayouts/slideLayout234.xml"/><Relationship Id="rId5" Type="http://schemas.openxmlformats.org/officeDocument/2006/relationships/image" Target="../media/image55.jpeg"/><Relationship Id="rId4" Type="http://schemas.openxmlformats.org/officeDocument/2006/relationships/image" Target="../media/image54.png"/></Relationships>
</file>

<file path=ppt/slides/_rels/slide150.xml.rels><?xml version="1.0" encoding="UTF-8" standalone="yes"?>
<Relationships xmlns="http://schemas.openxmlformats.org/package/2006/relationships"><Relationship Id="rId8" Type="http://schemas.openxmlformats.org/officeDocument/2006/relationships/hyperlink" Target="https://www.haaretz.com/1.5135495" TargetMode="External"/><Relationship Id="rId13" Type="http://schemas.openxmlformats.org/officeDocument/2006/relationships/hyperlink" Target="https://www.jpost.com/Israel-News/Netanyahu-meetings-with-Saudis-Gulf-leaders-wont-happen-before-election-617244" TargetMode="External"/><Relationship Id="rId3" Type="http://schemas.openxmlformats.org/officeDocument/2006/relationships/hyperlink" Target="http://www.isna.net/" TargetMode="External"/><Relationship Id="rId7" Type="http://schemas.openxmlformats.org/officeDocument/2006/relationships/hyperlink" Target="https://www.jpost.com/Israel-News/Rothschild-Foundation-chooses-new-chairman-Miki-Kliger-590633" TargetMode="External"/><Relationship Id="rId12" Type="http://schemas.openxmlformats.org/officeDocument/2006/relationships/hyperlink" Target="https://www.presstv.com/Detail/2020/01/24/616946/Senior-Saudi-scholar-visits-Auschwitz-camp-ahead-of-Holocaust" TargetMode="External"/><Relationship Id="rId2" Type="http://schemas.openxmlformats.org/officeDocument/2006/relationships/notesSlide" Target="../notesSlides/notesSlide38.xml"/><Relationship Id="rId16" Type="http://schemas.openxmlformats.org/officeDocument/2006/relationships/hyperlink" Target="http://www.nkusa.org/" TargetMode="External"/><Relationship Id="rId1" Type="http://schemas.openxmlformats.org/officeDocument/2006/relationships/slideLayout" Target="../slideLayouts/slideLayout335.xml"/><Relationship Id="rId6" Type="http://schemas.openxmlformats.org/officeDocument/2006/relationships/hyperlink" Target="https://www.timesofisrael.com/in-first-saudi-king-hosts-israeli-rabbi-at-royal-palace/" TargetMode="External"/><Relationship Id="rId11" Type="http://schemas.openxmlformats.org/officeDocument/2006/relationships/hyperlink" Target="https://www.theatlantic.com/international/archive/2018/04/mohammed-bin-salman-iran-israel/557036/" TargetMode="External"/><Relationship Id="rId5" Type="http://schemas.openxmlformats.org/officeDocument/2006/relationships/hyperlink" Target="https://urj.org/" TargetMode="External"/><Relationship Id="rId15" Type="http://schemas.openxmlformats.org/officeDocument/2006/relationships/image" Target="../media/image57.png"/><Relationship Id="rId10" Type="http://schemas.openxmlformats.org/officeDocument/2006/relationships/hyperlink" Target="http://www.brookings.edu/research/opinions/2015/01/23-next-king-saudi-arabia-salman-family-sheriff-riedel" TargetMode="External"/><Relationship Id="rId4" Type="http://schemas.openxmlformats.org/officeDocument/2006/relationships/hyperlink" Target="https://ffeu.org/" TargetMode="External"/><Relationship Id="rId9" Type="http://schemas.openxmlformats.org/officeDocument/2006/relationships/hyperlink" Target="https://www.jpost.com/Arab-Israeli-Conflict/Mossad-Saudi-intel-officials-get-along-well-says-former-chief-590531" TargetMode="External"/><Relationship Id="rId14" Type="http://schemas.openxmlformats.org/officeDocument/2006/relationships/image" Target="../media/image56.png"/></Relationships>
</file>

<file path=ppt/slides/_rels/slide151.xml.rels><?xml version="1.0" encoding="UTF-8" standalone="yes"?>
<Relationships xmlns="http://schemas.openxmlformats.org/package/2006/relationships"><Relationship Id="rId3" Type="http://schemas.openxmlformats.org/officeDocument/2006/relationships/hyperlink" Target="http://www.jta.org/2016/09/07/news-opinion/israel-middle-east/poll-israeli-jews-favor-hillary-but-say-trump-is-better-for-israel-policy" TargetMode="External"/><Relationship Id="rId2" Type="http://schemas.openxmlformats.org/officeDocument/2006/relationships/hyperlink" Target="http://forward.com/news/national/308582/who-the-jewish-billionaires-are-backing-in-2016/" TargetMode="External"/><Relationship Id="rId1" Type="http://schemas.openxmlformats.org/officeDocument/2006/relationships/slideLayout" Target="../slideLayouts/slideLayout234.xml"/><Relationship Id="rId6" Type="http://schemas.openxmlformats.org/officeDocument/2006/relationships/hyperlink" Target="http://www.jpost.com/50-Influencers-2016" TargetMode="External"/><Relationship Id="rId5" Type="http://schemas.openxmlformats.org/officeDocument/2006/relationships/hyperlink" Target="https://www.i24news.tv/en/news/israel/148882-170626-adelson-wife-questioned-by-israeli-police-as-part-of-netanyahu-corruption-probe" TargetMode="External"/><Relationship Id="rId4" Type="http://schemas.openxmlformats.org/officeDocument/2006/relationships/hyperlink" Target="http://www.jta.org/2016/09/06/news-opinion/politics/donald-trump-says-israel-will-be-destroyed-unless-he-is-elected" TargetMode="External"/></Relationships>
</file>

<file path=ppt/slides/_rels/slide152.xml.rels><?xml version="1.0" encoding="UTF-8" standalone="yes"?>
<Relationships xmlns="http://schemas.openxmlformats.org/package/2006/relationships"><Relationship Id="rId3" Type="http://schemas.openxmlformats.org/officeDocument/2006/relationships/hyperlink" Target="http://www.israelnationalnews.com/News/News.aspx/225191" TargetMode="External"/><Relationship Id="rId7" Type="http://schemas.openxmlformats.org/officeDocument/2006/relationships/hyperlink" Target="https://www.rt.com/news/388580-israel-minister-assad-assassination/" TargetMode="External"/><Relationship Id="rId2" Type="http://schemas.openxmlformats.org/officeDocument/2006/relationships/hyperlink" Target="https://www.state.gov/secretary/remarks/2017/04/270341.htm" TargetMode="External"/><Relationship Id="rId1" Type="http://schemas.openxmlformats.org/officeDocument/2006/relationships/slideLayout" Target="../slideLayouts/slideLayout229.xml"/><Relationship Id="rId6" Type="http://schemas.openxmlformats.org/officeDocument/2006/relationships/hyperlink" Target="http://www.cnn.com/2017/02/28/politics/donald-trump-speech-transcript-full-text/" TargetMode="External"/><Relationship Id="rId5" Type="http://schemas.openxmlformats.org/officeDocument/2006/relationships/hyperlink" Target="http://www.theatlantic.com/magazine/archive/2016/04/the-obama-doctrine/471525/" TargetMode="External"/><Relationship Id="rId4" Type="http://schemas.openxmlformats.org/officeDocument/2006/relationships/hyperlink" Target="http://english.alarabiya.net/en/News/gulf/2017/05/02/Saudi-Deputy-Crown-Prince-Iran-is-trying-to-control-the-Muslim-world.html" TargetMode="External"/></Relationships>
</file>

<file path=ppt/slides/_rels/slide153.xml.rels><?xml version="1.0" encoding="UTF-8" standalone="yes"?>
<Relationships xmlns="http://schemas.openxmlformats.org/package/2006/relationships"><Relationship Id="rId8" Type="http://schemas.openxmlformats.org/officeDocument/2006/relationships/hyperlink" Target="https://www.youtube.com/watch?v=n7efwC2UJ0M" TargetMode="External"/><Relationship Id="rId3" Type="http://schemas.openxmlformats.org/officeDocument/2006/relationships/hyperlink" Target="https://english.alarabiya.net/" TargetMode="External"/><Relationship Id="rId7" Type="http://schemas.openxmlformats.org/officeDocument/2006/relationships/hyperlink" Target="https://english.alarabiya.net/en/News/gulf/2017/05/21/Trump-readies-for-more-meetings-after-his-1st-tremendous-day-in-Saudi-.html" TargetMode="External"/><Relationship Id="rId12" Type="http://schemas.openxmlformats.org/officeDocument/2006/relationships/hyperlink" Target="https://www.washingtonpost.com/world/the_americas/irans-supreme-leader-saudi-arabia-cow-milked-by-us/2017/05/27/7d09e534-4301-11e7-b29f-f40ffced2ddb_story.html" TargetMode="External"/><Relationship Id="rId2" Type="http://schemas.openxmlformats.org/officeDocument/2006/relationships/image" Target="../media/image58.jpeg"/><Relationship Id="rId1" Type="http://schemas.openxmlformats.org/officeDocument/2006/relationships/slideLayout" Target="../slideLayouts/slideLayout257.xml"/><Relationship Id="rId6" Type="http://schemas.openxmlformats.org/officeDocument/2006/relationships/image" Target="../media/image59.jpeg"/><Relationship Id="rId11" Type="http://schemas.openxmlformats.org/officeDocument/2006/relationships/hyperlink" Target="http://www.jta.org/2017/06/06/news-opinion/united-states/arab-countries-are-turning-on-qatar-what-does-it-mean-for-israel" TargetMode="External"/><Relationship Id="rId5" Type="http://schemas.openxmlformats.org/officeDocument/2006/relationships/hyperlink" Target="http://www.business-standard.com/article/international/gulf-nations-conflict-explained-why-4-arab-nations-snapped-ties-with-qatar-117060500477_1.html" TargetMode="External"/><Relationship Id="rId10" Type="http://schemas.openxmlformats.org/officeDocument/2006/relationships/hyperlink" Target="https://www.nytimes.com/2017/06/06/world/middleeast/trump-qatar-saudi-arabia.html" TargetMode="External"/><Relationship Id="rId4" Type="http://schemas.openxmlformats.org/officeDocument/2006/relationships/hyperlink" Target="https://www.washingtonpost.com/news/worldviews/wp/2017/05/05/saudi-family-names-their-daughter-ivanka-in-honor-of-trump/" TargetMode="External"/><Relationship Id="rId9" Type="http://schemas.openxmlformats.org/officeDocument/2006/relationships/hyperlink" Target="https://www.ft.com/content/dd033082-49e9-11e7-a3f4-c742b9791d43?mhq5j=e3" TargetMode="External"/></Relationships>
</file>

<file path=ppt/slides/_rels/slide154.xml.rels><?xml version="1.0" encoding="UTF-8" standalone="yes"?>
<Relationships xmlns="http://schemas.openxmlformats.org/package/2006/relationships"><Relationship Id="rId8" Type="http://schemas.openxmlformats.org/officeDocument/2006/relationships/hyperlink" Target="http://www.bbc.com/news/world-middle-east-40173757" TargetMode="External"/><Relationship Id="rId13" Type="http://schemas.openxmlformats.org/officeDocument/2006/relationships/hyperlink" Target="https://www.i24news.tv/en/news/international/americas/146890-170602-cia-creates-new-body-dedicated-to-iran-operations" TargetMode="External"/><Relationship Id="rId3" Type="http://schemas.openxmlformats.org/officeDocument/2006/relationships/hyperlink" Target="http://www.cbsnews.com/news/trump-feels-very-warmly-about-israel-jews-says-netanyahu-60-minutes/" TargetMode="External"/><Relationship Id="rId7" Type="http://schemas.openxmlformats.org/officeDocument/2006/relationships/hyperlink" Target="http://www.haaretz.com/middle-east-news/.premium-1.797007" TargetMode="External"/><Relationship Id="rId12" Type="http://schemas.openxmlformats.org/officeDocument/2006/relationships/hyperlink" Target="https://www.rt.com/op-edge/388519-saudi-arabia-war-iran/" TargetMode="External"/><Relationship Id="rId2" Type="http://schemas.openxmlformats.org/officeDocument/2006/relationships/image" Target="../media/image60.jpeg"/><Relationship Id="rId1" Type="http://schemas.openxmlformats.org/officeDocument/2006/relationships/slideLayout" Target="../slideLayouts/slideLayout307.xml"/><Relationship Id="rId6" Type="http://schemas.openxmlformats.org/officeDocument/2006/relationships/hyperlink" Target="https://english.alarabiya.net/en/News/gulf/2017/05/21/Trump-readies-for-more-meetings-after-his-1st-tremendous-day-in-Saudi-.html" TargetMode="External"/><Relationship Id="rId11" Type="http://schemas.openxmlformats.org/officeDocument/2006/relationships/hyperlink" Target="http://www.jta.org/2017/05/30/news-opinion/politics/trump-wants-to-sell-lots-of-weapons-to-saudi-arabia-why-are-israel-and-its-friends-keeping-quiet" TargetMode="External"/><Relationship Id="rId5" Type="http://schemas.openxmlformats.org/officeDocument/2006/relationships/hyperlink" Target="https://www.i24news.tv/en/news/international/147319-170608-us-senate-advances-sanctions-bill-against-iran-despite-islamic-state-attack" TargetMode="External"/><Relationship Id="rId10" Type="http://schemas.openxmlformats.org/officeDocument/2006/relationships/hyperlink" Target="http://www.arabnews.com/node/1102196/saudi-arabia" TargetMode="External"/><Relationship Id="rId4" Type="http://schemas.openxmlformats.org/officeDocument/2006/relationships/hyperlink" Target="http://www.timesofisrael.com/meet-the-jews-in-the-trump-administration%20/" TargetMode="External"/><Relationship Id="rId9" Type="http://schemas.openxmlformats.org/officeDocument/2006/relationships/hyperlink" Target="https://www.youtube.com/watch?v=W146lbl0zaM" TargetMode="External"/><Relationship Id="rId14" Type="http://schemas.openxmlformats.org/officeDocument/2006/relationships/hyperlink" Target="http://www.foxnews.com/world/2017/06/07/shooting-at-iranian-parliament-building-reportedly-injures-security-guard.html" TargetMode="External"/></Relationships>
</file>

<file path=ppt/slides/_rels/slide155.xml.rels><?xml version="1.0" encoding="UTF-8" standalone="yes"?>
<Relationships xmlns="http://schemas.openxmlformats.org/package/2006/relationships"><Relationship Id="rId3" Type="http://schemas.openxmlformats.org/officeDocument/2006/relationships/hyperlink" Target="http://www.haaretz.com/israel-news/1.790941" TargetMode="External"/><Relationship Id="rId2" Type="http://schemas.openxmlformats.org/officeDocument/2006/relationships/hyperlink" Target="http://www.timesofisrael.com/donald-trumps-speech-in-saudi-arabia/" TargetMode="External"/><Relationship Id="rId1" Type="http://schemas.openxmlformats.org/officeDocument/2006/relationships/slideLayout" Target="../slideLayouts/slideLayout229.xml"/></Relationships>
</file>

<file path=ppt/slides/_rels/slide156.xml.rels><?xml version="1.0" encoding="UTF-8" standalone="yes"?>
<Relationships xmlns="http://schemas.openxmlformats.org/package/2006/relationships"><Relationship Id="rId8" Type="http://schemas.openxmlformats.org/officeDocument/2006/relationships/hyperlink" Target="http://www.middleeasteye.net/columns/sadiq-khan-londons-very-exclusive-mayor-565273955" TargetMode="External"/><Relationship Id="rId13" Type="http://schemas.openxmlformats.org/officeDocument/2006/relationships/hyperlink" Target="http://www.breitbart.com/big-journalism/2015/11/17/breitbart-news-network-born-in-the-usa-conceived-in-israel/" TargetMode="External"/><Relationship Id="rId18" Type="http://schemas.openxmlformats.org/officeDocument/2006/relationships/hyperlink" Target="http://www.irmep.org/hispanic.htm" TargetMode="External"/><Relationship Id="rId3" Type="http://schemas.openxmlformats.org/officeDocument/2006/relationships/hyperlink" Target="http://www.jta.org/2015/09/03/news-opinion/united-states/j-street-us-new-muslim-president-is-culturally-jewish" TargetMode="External"/><Relationship Id="rId7" Type="http://schemas.openxmlformats.org/officeDocument/2006/relationships/hyperlink" Target="https://www.jta.org/2017/10/06/news-opinion/united-states/charlottesville-rally-was-secretly-organized-by-george-soros-congressman-says" TargetMode="External"/><Relationship Id="rId12" Type="http://schemas.openxmlformats.org/officeDocument/2006/relationships/hyperlink" Target="http://www.jta.org/2009/01/13/news-opinion/politics/obama-pushes-ahead-with-plan-to-rejuvenate-black-jewish-alliance" TargetMode="External"/><Relationship Id="rId17" Type="http://schemas.openxmlformats.org/officeDocument/2006/relationships/hyperlink" Target="http://www.independent.co.uk/news/world/americas/victoria-islamic-centre-mosque-fire-texas-jews-give-key-synagogue-muslims-worship-gofundme-a7556331.html" TargetMode="External"/><Relationship Id="rId2" Type="http://schemas.openxmlformats.org/officeDocument/2006/relationships/hyperlink" Target="http://www.jta.org/2013/10/18/news-opinion/united-states/muslim-group-appoints-jew-as-their-philadelphia-director" TargetMode="External"/><Relationship Id="rId16" Type="http://schemas.openxmlformats.org/officeDocument/2006/relationships/hyperlink" Target="http://www.presstv.com/Detail/2017/02/22/511633/US-Muslims-Jewish-cemetary" TargetMode="External"/><Relationship Id="rId1" Type="http://schemas.openxmlformats.org/officeDocument/2006/relationships/slideLayout" Target="../slideLayouts/slideLayout324.xml"/><Relationship Id="rId6" Type="http://schemas.openxmlformats.org/officeDocument/2006/relationships/hyperlink" Target="http://www.jta.org/2016/11/14/news-opinion/united-states/jews-and-muslims-ramp-up-alliances-in-wake-of-trumps-election" TargetMode="External"/><Relationship Id="rId11" Type="http://schemas.openxmlformats.org/officeDocument/2006/relationships/hyperlink" Target="http://www.jpost.com/Opinion/Indian-Americans-and-American-Jews-Advancing-a-trilateral-alliance-498989" TargetMode="External"/><Relationship Id="rId5" Type="http://schemas.openxmlformats.org/officeDocument/2006/relationships/hyperlink" Target="http://forward.com/news/breaking-news/310378/us-census-may-add-controversial-israeli-category/" TargetMode="External"/><Relationship Id="rId15" Type="http://schemas.openxmlformats.org/officeDocument/2006/relationships/hyperlink" Target="http://www.jta.org/2017/08/20/news-opinion/politics/jewish-senator-calls-on-jewish-trump-cabinet-members-to-resign" TargetMode="External"/><Relationship Id="rId10" Type="http://schemas.openxmlformats.org/officeDocument/2006/relationships/hyperlink" Target="http://www.jta.org/2017/07/07/news-opinion/world/londons-muslim-mayor-calls-for-complete-ban-on-hezbollah" TargetMode="External"/><Relationship Id="rId4" Type="http://schemas.openxmlformats.org/officeDocument/2006/relationships/hyperlink" Target="http://ffeu.org/" TargetMode="External"/><Relationship Id="rId9" Type="http://schemas.openxmlformats.org/officeDocument/2006/relationships/hyperlink" Target="http://jewishnews.timesofisrael.com/zac-goldsmith-and-sadiq-khan-back-tel-aviv-festival-in-london/" TargetMode="External"/><Relationship Id="rId14" Type="http://schemas.openxmlformats.org/officeDocument/2006/relationships/hyperlink" Target="http://forward.com/news/israel/354402/how-steve-bannon-and-breitbart-news-can-be-pro-israel-and-anti-semitic-at-t/" TargetMode="External"/></Relationships>
</file>

<file path=ppt/slides/_rels/slide157.xml.rels><?xml version="1.0" encoding="UTF-8" standalone="yes"?>
<Relationships xmlns="http://schemas.openxmlformats.org/package/2006/relationships"><Relationship Id="rId3" Type="http://schemas.openxmlformats.org/officeDocument/2006/relationships/hyperlink" Target="https://www.washingtonpost.com/news/worldviews/wp/2016/09/07/10-new-wars-that-could-be-unleashed-as-a-result-of-the-one-against-isis%20/" TargetMode="External"/><Relationship Id="rId2" Type="http://schemas.openxmlformats.org/officeDocument/2006/relationships/notesSlide" Target="../notesSlides/notesSlide39.xml"/><Relationship Id="rId1" Type="http://schemas.openxmlformats.org/officeDocument/2006/relationships/slideLayout" Target="../slideLayouts/slideLayout276.xml"/><Relationship Id="rId4" Type="http://schemas.openxmlformats.org/officeDocument/2006/relationships/hyperlink" Target="http://www.haaretz.com/news/diplomacy-defense/.premium-1.601997" TargetMode="External"/></Relationships>
</file>

<file path=ppt/slides/_rels/slide15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0.xml"/><Relationship Id="rId1" Type="http://schemas.openxmlformats.org/officeDocument/2006/relationships/slideLayout" Target="../slideLayouts/slideLayout294.xml"/><Relationship Id="rId5" Type="http://schemas.openxmlformats.org/officeDocument/2006/relationships/hyperlink" Target="http://www.nytimes.com/2014/06/15/opinion/sunday/ross-douthat-changing-maps-in-the-mideast.html" TargetMode="External"/><Relationship Id="rId4" Type="http://schemas.openxmlformats.org/officeDocument/2006/relationships/hyperlink" Target="http://temi.repubblica.it/limes-heartland/iraqs-partition/1106" TargetMode="External"/></Relationships>
</file>

<file path=ppt/slides/_rels/slide159.xml.rels><?xml version="1.0" encoding="UTF-8" standalone="yes"?>
<Relationships xmlns="http://schemas.openxmlformats.org/package/2006/relationships"><Relationship Id="rId8" Type="http://schemas.openxmlformats.org/officeDocument/2006/relationships/hyperlink" Target="https://sputniknews.com/middleeast/201609261045724904-jabhat-fatah-al-sham-us-tow/" TargetMode="External"/><Relationship Id="rId3" Type="http://schemas.openxmlformats.org/officeDocument/2006/relationships/image" Target="../media/image54.png"/><Relationship Id="rId7" Type="http://schemas.openxmlformats.org/officeDocument/2006/relationships/hyperlink" Target="https://www.nytimes.com/2016/08/23/magazine/how-many-guns-did-the-us-lose-track-of-in-iraq-and-afghanistan-hundreds-of-thousands.html" TargetMode="External"/><Relationship Id="rId2" Type="http://schemas.openxmlformats.org/officeDocument/2006/relationships/hyperlink" Target="http://www.nytimes.com/interactive/2013/09/29/sunday-review/how-5-countries-could-become-14.html" TargetMode="External"/><Relationship Id="rId1" Type="http://schemas.openxmlformats.org/officeDocument/2006/relationships/slideLayout" Target="../slideLayouts/slideLayout234.xml"/><Relationship Id="rId6" Type="http://schemas.openxmlformats.org/officeDocument/2006/relationships/hyperlink" Target="https://www.washingtonpost.com/news/checkpoint/wp/2017/05/24/u-s-failed-to-keep-proper-track-of-more-than-1-billion-in-weapons-and-equipment-in-iraq/" TargetMode="External"/><Relationship Id="rId11" Type="http://schemas.openxmlformats.org/officeDocument/2006/relationships/hyperlink" Target="https://www.washingtonpost.com/news/checkpoint/wp/2014/10/21/u-s-accidentally-delivered-weapons-to-the-islamic-state-by-airdrop-militants-allege/" TargetMode="External"/><Relationship Id="rId5" Type="http://schemas.openxmlformats.org/officeDocument/2006/relationships/hyperlink" Target="http://www.veteranstoday.com/2017/05/28/why-pentagon-continues-to-lose-arms-in-war-zones/" TargetMode="External"/><Relationship Id="rId10" Type="http://schemas.openxmlformats.org/officeDocument/2006/relationships/hyperlink" Target="https://www.washingtonpost.com/world/national-security/pentagon-loses-sight-of-500-million-in-counterterrorism-aid-given-to-yemen/2015/03/17/f4ca25ce-cbf9-11e4-8a46-b1dc9be5a8ff_story.html" TargetMode="External"/><Relationship Id="rId4" Type="http://schemas.openxmlformats.org/officeDocument/2006/relationships/image" Target="../media/image55.jpeg"/><Relationship Id="rId9" Type="http://schemas.openxmlformats.org/officeDocument/2006/relationships/hyperlink" Target="http://www.telegraph.co.uk/news/worldnews/middleeast/syria/11882195/US-trained-Division-30-rebels-betrayed-US-and-hand-weapons-over-to-al-Qaedas-affiliate-in-Syria.html" TargetMode="External"/></Relationships>
</file>

<file path=ppt/slides/_rels/slide160.xml.rels><?xml version="1.0" encoding="UTF-8" standalone="yes"?>
<Relationships xmlns="http://schemas.openxmlformats.org/package/2006/relationships"><Relationship Id="rId8" Type="http://schemas.openxmlformats.org/officeDocument/2006/relationships/hyperlink" Target="http://www.huffingtonpost.com/modern-farmer/alektorophobia-fear-of-ch_b_9547596.html" TargetMode="External"/><Relationship Id="rId3" Type="http://schemas.openxmlformats.org/officeDocument/2006/relationships/hyperlink" Target="http://www.state.gov/www/global/terrorism/1999report/intro.html" TargetMode="External"/><Relationship Id="rId7" Type="http://schemas.openxmlformats.org/officeDocument/2006/relationships/hyperlink" Target="https://www.democracynow.org/2015/1/22/inside_the_us_torture_chambers_prisoners" TargetMode="External"/><Relationship Id="rId2" Type="http://schemas.openxmlformats.org/officeDocument/2006/relationships/notesSlide" Target="../notesSlides/notesSlide41.xml"/><Relationship Id="rId1" Type="http://schemas.openxmlformats.org/officeDocument/2006/relationships/slideLayout" Target="../slideLayouts/slideLayout263.xml"/><Relationship Id="rId6" Type="http://schemas.openxmlformats.org/officeDocument/2006/relationships/hyperlink" Target="http://www.stopwar.org.uk/index.php/news-comment/2615-unworthy-victims-western-wars-have-killed-four-million-muslims-since-1990" TargetMode="External"/><Relationship Id="rId5" Type="http://schemas.openxmlformats.org/officeDocument/2006/relationships/hyperlink" Target="http://www.psr.org/assets/pdfs/body-count.pdf" TargetMode="External"/><Relationship Id="rId4" Type="http://schemas.openxmlformats.org/officeDocument/2006/relationships/hyperlink" Target="http://economicsandpeace.org/wp-content/uploads/2016/11/Global-Terrorism-Index-2016.2.pdf" TargetMode="External"/></Relationships>
</file>

<file path=ppt/slides/_rels/slide161.xml.rels><?xml version="1.0" encoding="UTF-8" standalone="yes"?>
<Relationships xmlns="http://schemas.openxmlformats.org/package/2006/relationships"><Relationship Id="rId3" Type="http://schemas.openxmlformats.org/officeDocument/2006/relationships/hyperlink" Target="https://www.rt.com/news/395336-media-russia-china-simonyan/" TargetMode="External"/><Relationship Id="rId2" Type="http://schemas.openxmlformats.org/officeDocument/2006/relationships/image" Target="../media/image62.jpeg"/><Relationship Id="rId1" Type="http://schemas.openxmlformats.org/officeDocument/2006/relationships/slideLayout" Target="../slideLayouts/slideLayout318.xml"/><Relationship Id="rId4" Type="http://schemas.openxmlformats.org/officeDocument/2006/relationships/hyperlink" Target="http://www.veteranstoday.com/2017/07/23/syria-and-organized-crime-duff-interview/" TargetMode="External"/></Relationships>
</file>

<file path=ppt/slides/_rels/slide162.xml.rels><?xml version="1.0" encoding="UTF-8" standalone="yes"?>
<Relationships xmlns="http://schemas.openxmlformats.org/package/2006/relationships"><Relationship Id="rId8" Type="http://schemas.openxmlformats.org/officeDocument/2006/relationships/hyperlink" Target="https://journal-neo.org/2017/11/18/revelations-of-a-high-profile-qatari-officials-reveal-a-wider-anti-syria-conspiracy/" TargetMode="External"/><Relationship Id="rId13" Type="http://schemas.openxmlformats.org/officeDocument/2006/relationships/hyperlink" Target="https://www.nytimes.com/2014/08/09/opinion/president-obama-thomas-l-friedman-iraq-and-world-affairs.html" TargetMode="External"/><Relationship Id="rId3" Type="http://schemas.openxmlformats.org/officeDocument/2006/relationships/hyperlink" Target="https://www.youtube.com/watch?v=FR_s9Uff5NQ" TargetMode="External"/><Relationship Id="rId7" Type="http://schemas.openxmlformats.org/officeDocument/2006/relationships/hyperlink" Target="https://www.timesofisrael.com/un-puts-cost-of-syria-war-destruction-at-388-billion/" TargetMode="External"/><Relationship Id="rId12" Type="http://schemas.openxmlformats.org/officeDocument/2006/relationships/hyperlink" Target="https://www.youtube.com/watch?v=t3KfmjdviHM" TargetMode="External"/><Relationship Id="rId2" Type="http://schemas.openxmlformats.org/officeDocument/2006/relationships/notesSlide" Target="../notesSlides/notesSlide42.xml"/><Relationship Id="rId1" Type="http://schemas.openxmlformats.org/officeDocument/2006/relationships/slideLayout" Target="../slideLayouts/slideLayout234.xml"/><Relationship Id="rId6" Type="http://schemas.openxmlformats.org/officeDocument/2006/relationships/image" Target="../media/image63.jpeg"/><Relationship Id="rId11" Type="http://schemas.openxmlformats.org/officeDocument/2006/relationships/hyperlink" Target="https://www.rt.com/usa/312050-dia-flynn-islamic-state/" TargetMode="External"/><Relationship Id="rId5" Type="http://schemas.openxmlformats.org/officeDocument/2006/relationships/hyperlink" Target="https://thehill.com/opinion/international/405882-ending-yemens-war-without-perpetuating-a-southern-hezbollah" TargetMode="External"/><Relationship Id="rId10" Type="http://schemas.openxmlformats.org/officeDocument/2006/relationships/hyperlink" Target="https://www.jta.org/quick-reads" TargetMode="External"/><Relationship Id="rId4" Type="http://schemas.openxmlformats.org/officeDocument/2006/relationships/hyperlink" Target="https://www.youtube.com/watch?v=YcdzEPaLyWk" TargetMode="External"/><Relationship Id="rId9" Type="http://schemas.openxmlformats.org/officeDocument/2006/relationships/hyperlink" Target="https://www.youtube.com/watch?v=AoQO81hKC3A" TargetMode="Externa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365.xml"/></Relationships>
</file>

<file path=ppt/slides/_rels/slide164.xml.rels><?xml version="1.0" encoding="UTF-8" standalone="yes"?>
<Relationships xmlns="http://schemas.openxmlformats.org/package/2006/relationships"><Relationship Id="rId8" Type="http://schemas.openxmlformats.org/officeDocument/2006/relationships/hyperlink" Target="https://www.youtube.com/watch?v=pNjb1MGmGDc" TargetMode="External"/><Relationship Id="rId3" Type="http://schemas.openxmlformats.org/officeDocument/2006/relationships/hyperlink" Target="https://www.un.org/press/en/2016/ga11879.doc.htm" TargetMode="External"/><Relationship Id="rId7" Type="http://schemas.openxmlformats.org/officeDocument/2006/relationships/hyperlink" Target="http://www.haaretz.com/israel-news/1.763613" TargetMode="External"/><Relationship Id="rId2" Type="http://schemas.openxmlformats.org/officeDocument/2006/relationships/hyperlink" Target="http://forward.com/articles/216074/what-do-israelis-think-about-americans-start-with/" TargetMode="External"/><Relationship Id="rId1" Type="http://schemas.openxmlformats.org/officeDocument/2006/relationships/slideLayout" Target="../slideLayouts/slideLayout132.xml"/><Relationship Id="rId6" Type="http://schemas.openxmlformats.org/officeDocument/2006/relationships/hyperlink" Target="https://www.washingtonpost.com/world/national-security/us-vetoes-un-resolution-rejecting-trumps-decision-on-jerusalem/2017/12/18/4e683732-e421-11e7-ab50-621fe0588340_story.html?utm_term=.684214f9ebce" TargetMode="External"/><Relationship Id="rId5" Type="http://schemas.openxmlformats.org/officeDocument/2006/relationships/hyperlink" Target="http://www.foxnews.com/world/2017/12/09/14-security-council-members-criticize-us-action-on-jerusalem.html" TargetMode="External"/><Relationship Id="rId10" Type="http://schemas.openxmlformats.org/officeDocument/2006/relationships/hyperlink" Target="http://www.bbc.com/news/world-middle-east-42446027" TargetMode="External"/><Relationship Id="rId4" Type="http://schemas.openxmlformats.org/officeDocument/2006/relationships/hyperlink" Target="https://www.politico.com/story/2017/10/12/united-states-withdraws-unesco-243708" TargetMode="External"/><Relationship Id="rId9" Type="http://schemas.openxmlformats.org/officeDocument/2006/relationships/hyperlink" Target="http://muzzlewatch.com/wp-content/wujshasbara.pdf" TargetMode="External"/></Relationships>
</file>

<file path=ppt/slides/_rels/slide165.xml.rels><?xml version="1.0" encoding="UTF-8" standalone="yes"?>
<Relationships xmlns="http://schemas.openxmlformats.org/package/2006/relationships"><Relationship Id="rId8" Type="http://schemas.openxmlformats.org/officeDocument/2006/relationships/hyperlink" Target="https://www.haaretz.com/us-news/.premium-trump-s-peace-plan-could-be-called-unexecutable-mike-pompeo-tells-jewish-leaders-1.7315983" TargetMode="External"/><Relationship Id="rId3" Type="http://schemas.openxmlformats.org/officeDocument/2006/relationships/hyperlink" Target="https://www.nytimes.com/2017/04/12/opinion/why-is-trump-fighting-isis-in-syria.html" TargetMode="External"/><Relationship Id="rId7" Type="http://schemas.openxmlformats.org/officeDocument/2006/relationships/hyperlink" Target="https://www.jpost.com/Middle-East/Report-Israel-sold-250m-of-sophisticated-spy-systems-to-Saudi-Arabia-570539" TargetMode="External"/><Relationship Id="rId2" Type="http://schemas.openxmlformats.org/officeDocument/2006/relationships/hyperlink" Target="http://www.worldjewishcongress.org/en/bdsrallycongress" TargetMode="External"/><Relationship Id="rId1" Type="http://schemas.openxmlformats.org/officeDocument/2006/relationships/slideLayout" Target="../slideLayouts/slideLayout229.xml"/><Relationship Id="rId6" Type="http://schemas.openxmlformats.org/officeDocument/2006/relationships/hyperlink" Target="http://english.almanar.com.lb/679230" TargetMode="External"/><Relationship Id="rId5" Type="http://schemas.openxmlformats.org/officeDocument/2006/relationships/hyperlink" Target="http://www.jpost.com/Business-and-Innovation/Israeli-companies-likely-talking-to-Saudi-Arabia-about-500-bil-smart-city-508429" TargetMode="External"/><Relationship Id="rId4" Type="http://schemas.openxmlformats.org/officeDocument/2006/relationships/hyperlink" Target="http://www.newsweek.com/kissinger-warns-trump-isis-keeping-iran-check-he-must-not-let-it-fill-void-647766" TargetMode="External"/><Relationship Id="rId9" Type="http://schemas.openxmlformats.org/officeDocument/2006/relationships/hyperlink" Target="https://www.i24news.tv/en/news/international/middle-east/1559537945-trump-tells-russia-syria-to-stop-bombing-jihadist-held-idlib" TargetMode="External"/></Relationships>
</file>

<file path=ppt/slides/_rels/slide166.xml.rels><?xml version="1.0" encoding="UTF-8" standalone="yes"?>
<Relationships xmlns="http://schemas.openxmlformats.org/package/2006/relationships"><Relationship Id="rId8" Type="http://schemas.openxmlformats.org/officeDocument/2006/relationships/hyperlink" Target="https://www.youtube.com/watch?v=v1-G6f7c9fU" TargetMode="External"/><Relationship Id="rId13" Type="http://schemas.openxmlformats.org/officeDocument/2006/relationships/hyperlink" Target="https://www.youtube.com/watch?v=uRgoAbrSjGw" TargetMode="External"/><Relationship Id="rId3" Type="http://schemas.openxmlformats.org/officeDocument/2006/relationships/hyperlink" Target="https://www.vox.com/2017/12/6/16742640/trump-jerusalem-israel-speech-full-text" TargetMode="External"/><Relationship Id="rId7" Type="http://schemas.openxmlformats.org/officeDocument/2006/relationships/hyperlink" Target="https://www.youtube.com/watch?v=BE0F8PPBEzc" TargetMode="External"/><Relationship Id="rId12" Type="http://schemas.openxmlformats.org/officeDocument/2006/relationships/hyperlink" Target="https://www.veteranstoday.com/2019/12/07/was-13-only-like-in-lawsuit-new-epstein-accusers-partially-confirm-accusations-against-trump-rape-and-murder/" TargetMode="External"/><Relationship Id="rId2" Type="http://schemas.openxmlformats.org/officeDocument/2006/relationships/hyperlink" Target="https://www.congress.gov/104/plaws/publ45/PLAW-104publ45.pdf" TargetMode="External"/><Relationship Id="rId1" Type="http://schemas.openxmlformats.org/officeDocument/2006/relationships/slideLayout" Target="../slideLayouts/slideLayout234.xml"/><Relationship Id="rId6" Type="http://schemas.openxmlformats.org/officeDocument/2006/relationships/hyperlink" Target="https://www.youtube.com/watch?v=DF9t3CBJZyA" TargetMode="External"/><Relationship Id="rId11" Type="http://schemas.openxmlformats.org/officeDocument/2006/relationships/hyperlink" Target="https://www.youtube.com/watch?v=aRcnJPQqY0c" TargetMode="External"/><Relationship Id="rId5" Type="http://schemas.openxmlformats.org/officeDocument/2006/relationships/hyperlink" Target="https://www.voanews.com/a/islamic-world-meeting-regarding-trump-jerusalem-choice/4161688.html" TargetMode="External"/><Relationship Id="rId15" Type="http://schemas.openxmlformats.org/officeDocument/2006/relationships/hyperlink" Target="https://www.youtube.com/watch?v=_st6dcSOxJE" TargetMode="External"/><Relationship Id="rId10" Type="http://schemas.openxmlformats.org/officeDocument/2006/relationships/hyperlink" Target="https://www.youtube.com/watch?v=u-9XM-q8cdg" TargetMode="External"/><Relationship Id="rId4" Type="http://schemas.openxmlformats.org/officeDocument/2006/relationships/hyperlink" Target="https://www.theguardian.com/world/2017/dec/13/recep-tayyip-erdogan-unite-muslim-world-trump-east-jerusalem" TargetMode="External"/><Relationship Id="rId9" Type="http://schemas.openxmlformats.org/officeDocument/2006/relationships/hyperlink" Target="https://www.youtube.com/watch?v=0m93dkHtijY" TargetMode="External"/><Relationship Id="rId14" Type="http://schemas.openxmlformats.org/officeDocument/2006/relationships/hyperlink" Target="https://www.washingtonpost.com/nation/2019/12/09/trump-israeli-american-council-anti-semitic-claims/" TargetMode="External"/></Relationships>
</file>

<file path=ppt/slides/_rels/slide167.xml.rels><?xml version="1.0" encoding="UTF-8" standalone="yes"?>
<Relationships xmlns="http://schemas.openxmlformats.org/package/2006/relationships"><Relationship Id="rId8" Type="http://schemas.openxmlformats.org/officeDocument/2006/relationships/image" Target="../media/image65.jpg"/><Relationship Id="rId13" Type="http://schemas.openxmlformats.org/officeDocument/2006/relationships/hyperlink" Target="https://news.yahoo.com/us-christian-evangelical-delegation-meets-183706540.html" TargetMode="External"/><Relationship Id="rId18" Type="http://schemas.openxmlformats.org/officeDocument/2006/relationships/hyperlink" Target="https://www.veteranstoday.com/2019/12/31/saudi-fun/" TargetMode="External"/><Relationship Id="rId3" Type="http://schemas.openxmlformats.org/officeDocument/2006/relationships/hyperlink" Target="https://www.jpost.com/Middle-East/Saudi-journalists-support-Israel-over-Hamas-in-latest-battles-589053" TargetMode="External"/><Relationship Id="rId7" Type="http://schemas.openxmlformats.org/officeDocument/2006/relationships/hyperlink" Target="https://www.hrw.org/report/2019/11/04/high-cost-change/repression-under-saudi-crown-prince-tarnishes-reforms" TargetMode="External"/><Relationship Id="rId12" Type="http://schemas.openxmlformats.org/officeDocument/2006/relationships/hyperlink" Target="http://www.foreignaffairs.com/articles/65123/mohsen-m-milani/tehrans-take" TargetMode="External"/><Relationship Id="rId17" Type="http://schemas.openxmlformats.org/officeDocument/2006/relationships/hyperlink" Target="http://www.haaretz.com/middle-east-news/.premium-1.797007" TargetMode="External"/><Relationship Id="rId2" Type="http://schemas.openxmlformats.org/officeDocument/2006/relationships/hyperlink" Target="http://www.diplomatmagazine.nl/2017/02/13/saudi-crown-prince-honoured-cia/" TargetMode="External"/><Relationship Id="rId16" Type="http://schemas.openxmlformats.org/officeDocument/2006/relationships/image" Target="../media/image68.jpg"/><Relationship Id="rId1" Type="http://schemas.openxmlformats.org/officeDocument/2006/relationships/slideLayout" Target="../slideLayouts/slideLayout234.xml"/><Relationship Id="rId6" Type="http://schemas.openxmlformats.org/officeDocument/2006/relationships/hyperlink" Target="https://news.antiwar.com/2018/03/29/saudi-crown-prince-meets-aipac-other-jewish-leaders-during-us-visit/" TargetMode="External"/><Relationship Id="rId11" Type="http://schemas.openxmlformats.org/officeDocument/2006/relationships/hyperlink" Target="http://www.israelnationalnews.com/News/News.aspx/255130" TargetMode="External"/><Relationship Id="rId5" Type="http://schemas.openxmlformats.org/officeDocument/2006/relationships/hyperlink" Target="https://www.youtube.com/watch?v=9O0uR03s7m4" TargetMode="External"/><Relationship Id="rId15" Type="http://schemas.openxmlformats.org/officeDocument/2006/relationships/image" Target="../media/image67.png"/><Relationship Id="rId10" Type="http://schemas.openxmlformats.org/officeDocument/2006/relationships/hyperlink" Target="https://www.youtube.com/watch?v=Mlji5_3NrP8" TargetMode="External"/><Relationship Id="rId4" Type="http://schemas.openxmlformats.org/officeDocument/2006/relationships/image" Target="../media/image64.jpeg"/><Relationship Id="rId9" Type="http://schemas.openxmlformats.org/officeDocument/2006/relationships/image" Target="../media/image66.jpg"/><Relationship Id="rId14" Type="http://schemas.openxmlformats.org/officeDocument/2006/relationships/hyperlink" Target="https://www.washingtonpost.com/politics/saudi-crown-prince-implicated-in-hack-of-jeff-bezoss-phone-un-report-will-say/2020/01/21/62c3f73a-3ca2-11ea-b90d-5652806c3b3a_story.html" TargetMode="External"/></Relationships>
</file>

<file path=ppt/slides/_rels/slide168.xml.rels><?xml version="1.0" encoding="UTF-8" standalone="yes"?>
<Relationships xmlns="http://schemas.openxmlformats.org/package/2006/relationships"><Relationship Id="rId8" Type="http://schemas.openxmlformats.org/officeDocument/2006/relationships/hyperlink" Target="https://www.rt.com/news/477237-trump-threat-iran-iraq-protests/" TargetMode="External"/><Relationship Id="rId13" Type="http://schemas.openxmlformats.org/officeDocument/2006/relationships/hyperlink" Target="https://www.telegraph.co.uk/technology/2020/01/04/pro-soleimani-threats-flood-twitter-instagram-generals-death/" TargetMode="External"/><Relationship Id="rId3" Type="http://schemas.openxmlformats.org/officeDocument/2006/relationships/hyperlink" Target="https://www.nytimes.com/2019/12/31/world/middleeast/baghdad-protesters-us-embassy.html" TargetMode="External"/><Relationship Id="rId7" Type="http://schemas.openxmlformats.org/officeDocument/2006/relationships/hyperlink" Target="https://www.cnn.com/2019/12/31/politics/iraq-embassy-additional-forces-mark-esper/index.html" TargetMode="External"/><Relationship Id="rId12" Type="http://schemas.openxmlformats.org/officeDocument/2006/relationships/hyperlink" Target="https://www.thepostmillennial.com/celebrities-are-upset-that-donald-trump-killed-qassem-soleimani/" TargetMode="External"/><Relationship Id="rId2" Type="http://schemas.openxmlformats.org/officeDocument/2006/relationships/hyperlink" Target="https://www.huffpost.com/entry/iraq-condemns-us-air-strikes_n_5e0aa405c5b6b5a713b2fe25" TargetMode="External"/><Relationship Id="rId1" Type="http://schemas.openxmlformats.org/officeDocument/2006/relationships/slideLayout" Target="../slideLayouts/slideLayout389.xml"/><Relationship Id="rId6" Type="http://schemas.openxmlformats.org/officeDocument/2006/relationships/hyperlink" Target="https://www.veteranstoday.com/2019/12/31/us-attacks-iraqi-military-hundreds-of-miles-from-incident-where-oil-company-contractor-killed-while-stealing-iraqi-crude/" TargetMode="External"/><Relationship Id="rId11" Type="http://schemas.openxmlformats.org/officeDocument/2006/relationships/hyperlink" Target="https://www.reuters.com/article/us-usa-election-iran/u-s-democratic-contenders-condemn-iran-strike-warn-of-war-idUSKBN1Z21WG" TargetMode="External"/><Relationship Id="rId5" Type="http://schemas.openxmlformats.org/officeDocument/2006/relationships/hyperlink" Target="https://www.presstv.com/Detail/2019/12/31/615008/Iraq-Baghdad-funeral-US-embassy" TargetMode="External"/><Relationship Id="rId10" Type="http://schemas.openxmlformats.org/officeDocument/2006/relationships/hyperlink" Target="https://www.veteranstoday.com/2020/01/02/breaking-us-assassinates-top-iran-military-leader-war-with-iran-is-on/" TargetMode="External"/><Relationship Id="rId4" Type="http://schemas.openxmlformats.org/officeDocument/2006/relationships/hyperlink" Target="https://www.haaretz.com/middle-east-news/iraq/thousands-of-iraqi-protesters-try-to-storm-u-s-embassy-after-airstrikes-1.8342605" TargetMode="External"/><Relationship Id="rId9" Type="http://schemas.openxmlformats.org/officeDocument/2006/relationships/hyperlink" Target="https://english.alarabiya.net/en/News/middle-east/2020/01/01/Trump-says-Iran-will-pay-a-very-big-price-if-lives-are-lost-at-any-US-facility.html" TargetMode="External"/><Relationship Id="rId14" Type="http://schemas.openxmlformats.org/officeDocument/2006/relationships/hyperlink" Target="http://www.ipsnews.net/2004/03/iraq-war-launched-to-protect-israel-bush-adviser/" TargetMode="External"/></Relationships>
</file>

<file path=ppt/slides/_rels/slide169.xml.rels><?xml version="1.0" encoding="UTF-8" standalone="yes"?>
<Relationships xmlns="http://schemas.openxmlformats.org/package/2006/relationships"><Relationship Id="rId3" Type="http://schemas.openxmlformats.org/officeDocument/2006/relationships/hyperlink" Target="https://www.britannica.com/topic/Frankenstein#ref173804" TargetMode="External"/><Relationship Id="rId2" Type="http://schemas.openxmlformats.org/officeDocument/2006/relationships/hyperlink" Target="https://www.ausa.org/sites/default/files/DR-15-1-The-Army-Operating-Concept-2020-2040-Winning-in-a-Complex-World.pdf" TargetMode="External"/><Relationship Id="rId1" Type="http://schemas.openxmlformats.org/officeDocument/2006/relationships/slideLayout" Target="../slideLayouts/slideLayout376.xml"/></Relationships>
</file>

<file path=ppt/slides/_rels/slide170.xml.rels><?xml version="1.0" encoding="UTF-8" standalone="yes"?>
<Relationships xmlns="http://schemas.openxmlformats.org/package/2006/relationships"><Relationship Id="rId3" Type="http://schemas.openxmlformats.org/officeDocument/2006/relationships/hyperlink" Target="https://www.haaretz.com/us-news/trump-i-told-saudi-king-he-wouldn-t-last-for-two-weeks-without-u-s-backing-1.6517717" TargetMode="External"/><Relationship Id="rId7" Type="http://schemas.openxmlformats.org/officeDocument/2006/relationships/hyperlink" Target="https://www.veteranstoday.com/2019/10/08/aramco-credit-rating-hit-may-kill-planned-stock-offering" TargetMode="External"/><Relationship Id="rId2" Type="http://schemas.openxmlformats.org/officeDocument/2006/relationships/hyperlink" Target="http://www.israelnationalnews.com/News/News.aspx/255130" TargetMode="External"/><Relationship Id="rId1" Type="http://schemas.openxmlformats.org/officeDocument/2006/relationships/slideLayout" Target="../slideLayouts/slideLayout229.xml"/><Relationship Id="rId6" Type="http://schemas.openxmlformats.org/officeDocument/2006/relationships/hyperlink" Target="https://www.senate.gov/artandhistory/history/resources/pdf/Washingtons_Farewell_Address.pdf" TargetMode="External"/><Relationship Id="rId5" Type="http://schemas.openxmlformats.org/officeDocument/2006/relationships/hyperlink" Target="https://www.jpost.com/Middle-East/Trump-US-troops-will-remain-in-the-Middle-East-for-Israel-572997" TargetMode="External"/><Relationship Id="rId4" Type="http://schemas.openxmlformats.org/officeDocument/2006/relationships/hyperlink" Target="https://www.brookings.edu/wp-content/uploads/2018/03/fp_20180322_saudi_us_transcript.pdf" TargetMode="External"/></Relationships>
</file>

<file path=ppt/slides/_rels/slide171.xml.rels><?xml version="1.0" encoding="UTF-8" standalone="yes"?>
<Relationships xmlns="http://schemas.openxmlformats.org/package/2006/relationships"><Relationship Id="rId8" Type="http://schemas.openxmlformats.org/officeDocument/2006/relationships/hyperlink" Target="http://www.israelnationalnews.com/News/News.aspx/262320" TargetMode="External"/><Relationship Id="rId13" Type="http://schemas.openxmlformats.org/officeDocument/2006/relationships/hyperlink" Target="https://www.i24news.tv/en/news/israel/diplomacy-defense/1568475473-trump-says-discussed-mutual-defense-treaty-with-netanyahu" TargetMode="External"/><Relationship Id="rId18" Type="http://schemas.openxmlformats.org/officeDocument/2006/relationships/hyperlink" Target="http://www.timesofisrael.com/meet-the-jews-in-the-trump-administration/" TargetMode="External"/><Relationship Id="rId3" Type="http://schemas.openxmlformats.org/officeDocument/2006/relationships/hyperlink" Target="https://www.i24news.tv/en/news/international/middle-east/196122-190227-kushner-tours-middle-east-in-attempt-to-draw-support-for-us-peace-plan" TargetMode="External"/><Relationship Id="rId21" Type="http://schemas.openxmlformats.org/officeDocument/2006/relationships/hyperlink" Target="https://www.haaretz.com/us-news/.premium-hanukkah-comes-early-at-white-house-as-trump-signs-anti-semitism-executive-order-1.8259863" TargetMode="External"/><Relationship Id="rId7" Type="http://schemas.openxmlformats.org/officeDocument/2006/relationships/image" Target="../media/image70.jpg"/><Relationship Id="rId12" Type="http://schemas.openxmlformats.org/officeDocument/2006/relationships/hyperlink" Target="https://www.youtube.com/watch?v=0KMVhb57RqI" TargetMode="External"/><Relationship Id="rId17" Type="http://schemas.openxmlformats.org/officeDocument/2006/relationships/hyperlink" Target="https://forward.com/fast-forward/434008/jared-kushner-israeli-palestinian-peace-state-department/" TargetMode="External"/><Relationship Id="rId2" Type="http://schemas.openxmlformats.org/officeDocument/2006/relationships/image" Target="../media/image69.png"/><Relationship Id="rId16" Type="http://schemas.openxmlformats.org/officeDocument/2006/relationships/hyperlink" Target="http://www.jta.org/2013/10/07/life-religion/ovadia-yosef-founder-of-shas-and-sephardi-sage-dies-at-93" TargetMode="External"/><Relationship Id="rId20" Type="http://schemas.openxmlformats.org/officeDocument/2006/relationships/hyperlink" Target="https://www.i24news.tv/en/news/international/middle-east/1559193675-israel-to-host-unprecedented-us-russia-security-summit-on-middle-east" TargetMode="External"/><Relationship Id="rId1" Type="http://schemas.openxmlformats.org/officeDocument/2006/relationships/slideLayout" Target="../slideLayouts/slideLayout234.xml"/><Relationship Id="rId6" Type="http://schemas.openxmlformats.org/officeDocument/2006/relationships/hyperlink" Target="https://forward.com/news/415630/inside-the-evangelical-money-flowing-into-the-west-bank" TargetMode="External"/><Relationship Id="rId11" Type="http://schemas.openxmlformats.org/officeDocument/2006/relationships/hyperlink" Target="https://www.veteranstoday.com/2019/12/30/breaking-iraqi-president-condemns-us-duff-on-press-tv-tour-de-force-analysis/" TargetMode="External"/><Relationship Id="rId5" Type="http://schemas.openxmlformats.org/officeDocument/2006/relationships/hyperlink" Target="https://www.veteranstoday.com/2019/05/16/only-israel-benefits-from-us-war-in-iran/" TargetMode="External"/><Relationship Id="rId15" Type="http://schemas.openxmlformats.org/officeDocument/2006/relationships/hyperlink" Target="https://www.wrmea.org/old-html/sharon-to-peres-don-t-worry-about-american-pressure-we-control-america.html" TargetMode="External"/><Relationship Id="rId10" Type="http://schemas.openxmlformats.org/officeDocument/2006/relationships/hyperlink" Target="https://www.timesofisrael.com/embracing-racism-rabbis-at-pre-army-yeshiva-laud-hitler-urge-enslaving-arabs/" TargetMode="External"/><Relationship Id="rId19" Type="http://schemas.openxmlformats.org/officeDocument/2006/relationships/hyperlink" Target="https://www.youtube.com/watch?v=hss1xDQPooo" TargetMode="External"/><Relationship Id="rId4" Type="http://schemas.openxmlformats.org/officeDocument/2006/relationships/hyperlink" Target="https://www.nytimes.com/2019/05/13/world/middleeast/us-military-plans-iran.html" TargetMode="External"/><Relationship Id="rId9" Type="http://schemas.openxmlformats.org/officeDocument/2006/relationships/hyperlink" Target="http://forward.com/articles/216074/what-do-israelis-think-about-americans-start-with" TargetMode="External"/><Relationship Id="rId14" Type="http://schemas.openxmlformats.org/officeDocument/2006/relationships/hyperlink" Target="http://forward.com/articles/216074/what-do-israelis-think-about-americans-start-with/" TargetMode="External"/><Relationship Id="rId22" Type="http://schemas.openxmlformats.org/officeDocument/2006/relationships/hyperlink" Target="https://www.jta.org/quick-reads/columbia-university-accused-of-anti-semitic-discrimination-in-first-case-since-trump-executive-order" TargetMode="External"/></Relationships>
</file>

<file path=ppt/slides/_rels/slide172.xml.rels><?xml version="1.0" encoding="UTF-8" standalone="yes"?>
<Relationships xmlns="http://schemas.openxmlformats.org/package/2006/relationships"><Relationship Id="rId8" Type="http://schemas.openxmlformats.org/officeDocument/2006/relationships/hyperlink" Target="https://www.jta.org/quick-reads" TargetMode="External"/><Relationship Id="rId3" Type="http://schemas.openxmlformats.org/officeDocument/2006/relationships/hyperlink" Target="https://www.presstv.com/Detail/2019/06/20/598942/Iran-IRGC-US-spy-drone" TargetMode="External"/><Relationship Id="rId7" Type="http://schemas.openxmlformats.org/officeDocument/2006/relationships/hyperlink" Target="https://www.rt.com/news/437719-jerusalem-post-idf-censor/" TargetMode="External"/><Relationship Id="rId2" Type="http://schemas.openxmlformats.org/officeDocument/2006/relationships/hyperlink" Target="https://www.jpost.com/Middle-East/Iran-showcases-new-defense-cooperation-in-blow-to-US-Israel-565878" TargetMode="External"/><Relationship Id="rId1" Type="http://schemas.openxmlformats.org/officeDocument/2006/relationships/slideLayout" Target="../slideLayouts/slideLayout340.xml"/><Relationship Id="rId6" Type="http://schemas.openxmlformats.org/officeDocument/2006/relationships/image" Target="../media/image72.png"/><Relationship Id="rId5" Type="http://schemas.openxmlformats.org/officeDocument/2006/relationships/image" Target="../media/image71.png"/><Relationship Id="rId10" Type="http://schemas.openxmlformats.org/officeDocument/2006/relationships/hyperlink" Target="https://www.presstv.com/Detail/2019/05/31/597362/Palestine-quds-day-rallies-Sinwar-Kushner" TargetMode="External"/><Relationship Id="rId4" Type="http://schemas.openxmlformats.org/officeDocument/2006/relationships/hyperlink" Target="https://www.nytimes.com/interactive/2019/06/21/world/middleeast/map-us-iran-drone-attack.html" TargetMode="External"/><Relationship Id="rId9" Type="http://schemas.openxmlformats.org/officeDocument/2006/relationships/hyperlink" Target="https://www.haaretz.com/israel-news/.premium.MAGAZINE-israel-will-decline-and-jews-will-be-persecuted-those-who-can-will-flee-1.6848498" TargetMode="External"/></Relationships>
</file>

<file path=ppt/slides/_rels/slide173.xml.rels><?xml version="1.0" encoding="UTF-8" standalone="yes"?>
<Relationships xmlns="http://schemas.openxmlformats.org/package/2006/relationships"><Relationship Id="rId8" Type="http://schemas.openxmlformats.org/officeDocument/2006/relationships/hyperlink" Target="https://www.middleeasteye.net/news/icc-launch-full-investigation-israeli-war-crimes" TargetMode="External"/><Relationship Id="rId3" Type="http://schemas.openxmlformats.org/officeDocument/2006/relationships/hyperlink" Target="https://www.jta.org/2019/12/12/politics/where-the-top-2020-presidential-candidates-stand-on-anti-semitism-israel-and-other-issues-that-matter-to-jewish-voters" TargetMode="External"/><Relationship Id="rId7" Type="http://schemas.openxmlformats.org/officeDocument/2006/relationships/hyperlink" Target="https://www.youtube.com/watch?v=_st6dcSOxJE" TargetMode="External"/><Relationship Id="rId2" Type="http://schemas.openxmlformats.org/officeDocument/2006/relationships/image" Target="../media/image73.jpeg"/><Relationship Id="rId1" Type="http://schemas.openxmlformats.org/officeDocument/2006/relationships/slideLayout" Target="../slideLayouts/slideLayout389.xml"/><Relationship Id="rId6" Type="http://schemas.openxmlformats.org/officeDocument/2006/relationships/hyperlink" Target="https://www.jta.org/2019/12/12/united-states/where-does-joe-biden-stand-on-anti-semitism-israel-and-other-issues-that-matter-to-jewish-voters-in-2020" TargetMode="External"/><Relationship Id="rId11" Type="http://schemas.openxmlformats.org/officeDocument/2006/relationships/hyperlink" Target="https://www.jpost.com/American-Politics/When-Netanyahu-slept-at-the-Kushners-and-other-media-tales-of-Trumps-Jewish-confidantes-481486" TargetMode="External"/><Relationship Id="rId5" Type="http://schemas.openxmlformats.org/officeDocument/2006/relationships/hyperlink" Target="https://www.vice.com/en_us/article/ywanbk/2020-democratic-candidates-israel-palestine" TargetMode="External"/><Relationship Id="rId10" Type="http://schemas.openxmlformats.org/officeDocument/2006/relationships/hyperlink" Target="https://forward.com/news/breaking-news/439181/jared-kushner-israeli-palestinian-books/" TargetMode="External"/><Relationship Id="rId4" Type="http://schemas.openxmlformats.org/officeDocument/2006/relationships/hyperlink" Target="https://www.jta.org/2019/12/12/politics/where-does-president-trump-stand-on-anti-semitism-israel-and-other-issues-that-matter-to-jewish-voters-in-2020" TargetMode="External"/><Relationship Id="rId9" Type="http://schemas.openxmlformats.org/officeDocument/2006/relationships/hyperlink" Target="https://www.devdiscourse.com/article/international/803493-us-firmly-opposes-icc-probe-into-alleged-israeli-war-crimes-pompeo" TargetMode="External"/></Relationships>
</file>

<file path=ppt/slides/_rels/slide174.xml.rels><?xml version="1.0" encoding="UTF-8" standalone="yes"?>
<Relationships xmlns="http://schemas.openxmlformats.org/package/2006/relationships"><Relationship Id="rId8" Type="http://schemas.openxmlformats.org/officeDocument/2006/relationships/hyperlink" Target="https://www.rt.com/news/477237-trump-threat-iran-iraq-protests/" TargetMode="External"/><Relationship Id="rId13" Type="http://schemas.openxmlformats.org/officeDocument/2006/relationships/hyperlink" Target="https://www.telegraph.co.uk/technology/2020/01/04/pro-soleimani-threats-flood-twitter-instagram-generals-death/" TargetMode="External"/><Relationship Id="rId3" Type="http://schemas.openxmlformats.org/officeDocument/2006/relationships/hyperlink" Target="https://www.nytimes.com/2019/12/31/world/middleeast/baghdad-protesters-us-embassy.html" TargetMode="External"/><Relationship Id="rId7" Type="http://schemas.openxmlformats.org/officeDocument/2006/relationships/hyperlink" Target="https://www.cnn.com/2019/12/31/politics/iraq-embassy-additional-forces-mark-esper/index.html" TargetMode="External"/><Relationship Id="rId12" Type="http://schemas.openxmlformats.org/officeDocument/2006/relationships/hyperlink" Target="https://www.thepostmillennial.com/celebrities-are-upset-that-donald-trump-killed-qassem-soleimani/" TargetMode="External"/><Relationship Id="rId17" Type="http://schemas.openxmlformats.org/officeDocument/2006/relationships/hyperlink" Target="http://www.ipsnews.net/2004/03/iraq-war-launched-to-protect-israel-bush-adviser/" TargetMode="External"/><Relationship Id="rId2" Type="http://schemas.openxmlformats.org/officeDocument/2006/relationships/hyperlink" Target="https://www.huffpost.com/entry/iraq-condemns-us-air-strikes_n_5e0aa405c5b6b5a713b2fe25" TargetMode="External"/><Relationship Id="rId16" Type="http://schemas.openxmlformats.org/officeDocument/2006/relationships/hyperlink" Target="https://www.npr.org/2020/01/08/794517031/satellite-photos-reveal-extent-of-damage-at-al-assad-air-base" TargetMode="External"/><Relationship Id="rId1" Type="http://schemas.openxmlformats.org/officeDocument/2006/relationships/slideLayout" Target="../slideLayouts/slideLayout389.xml"/><Relationship Id="rId6" Type="http://schemas.openxmlformats.org/officeDocument/2006/relationships/hyperlink" Target="https://www.veteranstoday.com/2019/12/31/us-attacks-iraqi-military-hundreds-of-miles-from-incident-where-oil-company-contractor-killed-while-stealing-iraqi-crude/" TargetMode="External"/><Relationship Id="rId11" Type="http://schemas.openxmlformats.org/officeDocument/2006/relationships/hyperlink" Target="https://www.reuters.com/article/us-usa-election-iran/u-s-democratic-contenders-condemn-iran-strike-warn-of-war-idUSKBN1Z21WG" TargetMode="External"/><Relationship Id="rId5" Type="http://schemas.openxmlformats.org/officeDocument/2006/relationships/hyperlink" Target="https://www.presstv.com/Detail/2019/12/31/615008/Iraq-Baghdad-funeral-US-embassy" TargetMode="External"/><Relationship Id="rId15" Type="http://schemas.openxmlformats.org/officeDocument/2006/relationships/hyperlink" Target="https://www.presstv.com/Detail/2020/01/05/615421/Iraqi-lawmakers-draft-US-forces" TargetMode="External"/><Relationship Id="rId10" Type="http://schemas.openxmlformats.org/officeDocument/2006/relationships/hyperlink" Target="https://www.veteranstoday.com/2020/01/02/breaking-us-assassinates-top-iran-military-leader-war-with-iran-is-on/" TargetMode="External"/><Relationship Id="rId4" Type="http://schemas.openxmlformats.org/officeDocument/2006/relationships/hyperlink" Target="https://www.haaretz.com/middle-east-news/iraq/thousands-of-iraqi-protesters-try-to-storm-u-s-embassy-after-airstrikes-1.8342605" TargetMode="External"/><Relationship Id="rId9" Type="http://schemas.openxmlformats.org/officeDocument/2006/relationships/hyperlink" Target="https://english.alarabiya.net/en/News/middle-east/2020/01/01/Trump-says-Iran-will-pay-a-very-big-price-if-lives-are-lost-at-any-US-facility.html" TargetMode="External"/><Relationship Id="rId14" Type="http://schemas.openxmlformats.org/officeDocument/2006/relationships/hyperlink" Target="https://www.veteranstoday.com/2020/01/04/press-tv-kevin-barrett-and-j-michael-springmann-comment-on-the-murder-of-gen-qassem-soleimani/" TargetMode="External"/></Relationships>
</file>

<file path=ppt/slides/_rels/slide175.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hyperlink" Target="http://faculty.indstate.edu/melyassini/Geopolitics%20and%20Culture.pdf" TargetMode="External"/><Relationship Id="rId1" Type="http://schemas.openxmlformats.org/officeDocument/2006/relationships/slideLayout" Target="../slideLayouts/slideLayout378.xml"/><Relationship Id="rId6" Type="http://schemas.openxmlformats.org/officeDocument/2006/relationships/hyperlink" Target="http://mfa.gov.il/MFA/AboutIsrael/People/Pages/SOCIETY-%20Jewish%20Society.aspx" TargetMode="External"/><Relationship Id="rId5" Type="http://schemas.openxmlformats.org/officeDocument/2006/relationships/hyperlink" Target="http://www.washingtonpost.com/world/foreign-fighters-flow-to-syria/2014/10/11/3d2549fa-5195-11e4-8c24-487e92bc997b_graphic.html" TargetMode="External"/><Relationship Id="rId4" Type="http://schemas.openxmlformats.org/officeDocument/2006/relationships/image" Target="../media/image7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rrowheads="1"/>
          </p:cNvSpPr>
          <p:nvPr/>
        </p:nvSpPr>
        <p:spPr bwMode="auto">
          <a:xfrm>
            <a:off x="0" y="3787676"/>
            <a:ext cx="4452784" cy="2308324"/>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b="1" dirty="0">
                <a:solidFill>
                  <a:schemeClr val="tx2"/>
                </a:solidFill>
              </a:rPr>
              <a:t>The Opening (Quran 1:1-7):</a:t>
            </a:r>
          </a:p>
          <a:p>
            <a:pPr>
              <a:spcBef>
                <a:spcPct val="0"/>
              </a:spcBef>
              <a:buFontTx/>
              <a:buNone/>
            </a:pPr>
            <a:r>
              <a:rPr lang="en-US" altLang="en-US" sz="1400" dirty="0" smtClean="0"/>
              <a:t>1</a:t>
            </a:r>
            <a:r>
              <a:rPr lang="en-US" altLang="en-US" sz="1400" dirty="0"/>
              <a:t>. “In the name of </a:t>
            </a:r>
            <a:r>
              <a:rPr lang="en-US" altLang="en-US" sz="1400" dirty="0" smtClean="0">
                <a:solidFill>
                  <a:schemeClr val="tx2"/>
                </a:solidFill>
              </a:rPr>
              <a:t>God [Allah*]</a:t>
            </a:r>
            <a:r>
              <a:rPr lang="en-US" altLang="en-US" sz="1400" dirty="0" smtClean="0"/>
              <a:t>, </a:t>
            </a:r>
            <a:r>
              <a:rPr lang="en-US" altLang="en-US" sz="1400" dirty="0"/>
              <a:t>the Lord of Mercy, the Giver of Mercy! </a:t>
            </a:r>
          </a:p>
          <a:p>
            <a:pPr>
              <a:spcBef>
                <a:spcPct val="0"/>
              </a:spcBef>
              <a:buFontTx/>
              <a:buNone/>
            </a:pPr>
            <a:r>
              <a:rPr lang="en-US" altLang="en-US" sz="1400" dirty="0"/>
              <a:t>2. Praise belongs to God, Lord of the Worlds,</a:t>
            </a:r>
          </a:p>
          <a:p>
            <a:pPr>
              <a:spcBef>
                <a:spcPct val="0"/>
              </a:spcBef>
              <a:buFontTx/>
              <a:buNone/>
            </a:pPr>
            <a:r>
              <a:rPr lang="en-US" altLang="en-US" sz="1400" dirty="0"/>
              <a:t>3. the Lord of Mercy, the Giver of Mercy, </a:t>
            </a:r>
          </a:p>
          <a:p>
            <a:pPr>
              <a:spcBef>
                <a:spcPct val="0"/>
              </a:spcBef>
              <a:buFontTx/>
              <a:buNone/>
            </a:pPr>
            <a:r>
              <a:rPr lang="en-US" altLang="en-US" sz="1400" dirty="0"/>
              <a:t>4. Master of the Day of Judgment.</a:t>
            </a:r>
          </a:p>
          <a:p>
            <a:pPr>
              <a:spcBef>
                <a:spcPct val="0"/>
              </a:spcBef>
              <a:buFontTx/>
              <a:buNone/>
            </a:pPr>
            <a:r>
              <a:rPr lang="en-US" altLang="en-US" sz="1400" dirty="0"/>
              <a:t>5. It is You we worship; it is You we ask for help.</a:t>
            </a:r>
          </a:p>
          <a:p>
            <a:pPr>
              <a:spcBef>
                <a:spcPct val="0"/>
              </a:spcBef>
              <a:buFontTx/>
              <a:buNone/>
            </a:pPr>
            <a:r>
              <a:rPr lang="en-US" altLang="en-US" sz="1400" dirty="0"/>
              <a:t>6. Guide us to the straight path:</a:t>
            </a:r>
          </a:p>
          <a:p>
            <a:pPr>
              <a:spcBef>
                <a:spcPct val="0"/>
              </a:spcBef>
              <a:buFontTx/>
              <a:buNone/>
            </a:pPr>
            <a:r>
              <a:rPr lang="en-US" altLang="en-US" sz="1400" dirty="0"/>
              <a:t>7. the path of those You have blessed, those who incur no anger and who have not gone astray.” </a:t>
            </a:r>
            <a:r>
              <a:rPr lang="en-US" altLang="en-US" sz="1400" dirty="0" smtClean="0">
                <a:solidFill>
                  <a:schemeClr val="tx2"/>
                </a:solidFill>
              </a:rPr>
              <a:t>Ameen</a:t>
            </a:r>
            <a:endParaRPr lang="en-US" altLang="en-US" sz="1400" dirty="0"/>
          </a:p>
        </p:txBody>
      </p:sp>
      <p:sp>
        <p:nvSpPr>
          <p:cNvPr id="16387" name="Text Box 4"/>
          <p:cNvSpPr txBox="1">
            <a:spLocks noChangeArrowheads="1"/>
          </p:cNvSpPr>
          <p:nvPr/>
        </p:nvSpPr>
        <p:spPr bwMode="auto">
          <a:xfrm>
            <a:off x="4495800" y="3835331"/>
            <a:ext cx="4648200" cy="2108269"/>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b="1" dirty="0">
                <a:solidFill>
                  <a:schemeClr val="tx2"/>
                </a:solidFill>
              </a:rPr>
              <a:t>Lord’s Prayer (Matthew 6:9-13):</a:t>
            </a:r>
          </a:p>
          <a:p>
            <a:pPr>
              <a:spcBef>
                <a:spcPct val="0"/>
              </a:spcBef>
              <a:buFontTx/>
              <a:buNone/>
            </a:pPr>
            <a:r>
              <a:rPr lang="en-US" altLang="en-US" sz="1400" dirty="0" smtClean="0"/>
              <a:t>9</a:t>
            </a:r>
            <a:r>
              <a:rPr lang="en-US" altLang="en-US" sz="1400" dirty="0"/>
              <a:t>. “This, then, is how you should pray: </a:t>
            </a:r>
          </a:p>
          <a:p>
            <a:pPr>
              <a:spcBef>
                <a:spcPct val="0"/>
              </a:spcBef>
              <a:buFontTx/>
              <a:buNone/>
            </a:pPr>
            <a:r>
              <a:rPr lang="en-US" altLang="en-US" sz="1400" dirty="0"/>
              <a:t>'Our</a:t>
            </a:r>
            <a:r>
              <a:rPr lang="en-US" altLang="en-US" sz="1400" dirty="0">
                <a:solidFill>
                  <a:schemeClr val="tx2"/>
                </a:solidFill>
              </a:rPr>
              <a:t> Father </a:t>
            </a:r>
            <a:r>
              <a:rPr lang="en-US" altLang="en-US" sz="1400" dirty="0" smtClean="0">
                <a:solidFill>
                  <a:schemeClr val="tx2"/>
                </a:solidFill>
              </a:rPr>
              <a:t>[God] </a:t>
            </a:r>
            <a:r>
              <a:rPr lang="en-US" altLang="en-US" sz="1400" dirty="0" smtClean="0"/>
              <a:t>in </a:t>
            </a:r>
            <a:r>
              <a:rPr lang="en-US" altLang="en-US" sz="1400" dirty="0"/>
              <a:t>heaven, hallowed be your name, </a:t>
            </a:r>
            <a:br>
              <a:rPr lang="en-US" altLang="en-US" sz="1400" dirty="0"/>
            </a:br>
            <a:r>
              <a:rPr lang="en-US" altLang="en-US" sz="1400" dirty="0"/>
              <a:t>10. your kingdom come, your will be done on earth as it is in heaven.</a:t>
            </a:r>
          </a:p>
          <a:p>
            <a:pPr>
              <a:spcBef>
                <a:spcPct val="0"/>
              </a:spcBef>
              <a:buFontTx/>
              <a:buNone/>
            </a:pPr>
            <a:r>
              <a:rPr lang="en-US" altLang="en-US" sz="1400" dirty="0"/>
              <a:t>11. Give us today our daily bread.</a:t>
            </a:r>
          </a:p>
          <a:p>
            <a:pPr>
              <a:spcBef>
                <a:spcPct val="0"/>
              </a:spcBef>
              <a:buFontTx/>
              <a:buNone/>
            </a:pPr>
            <a:r>
              <a:rPr lang="en-US" altLang="en-US" sz="1400" dirty="0"/>
              <a:t>12. Forgive us our debts, as we also have forgiven our debtors. </a:t>
            </a:r>
          </a:p>
          <a:p>
            <a:pPr>
              <a:spcBef>
                <a:spcPct val="0"/>
              </a:spcBef>
              <a:buFontTx/>
              <a:buNone/>
            </a:pPr>
            <a:r>
              <a:rPr lang="en-US" altLang="en-US" sz="1400" dirty="0"/>
              <a:t>13. And lead us not into temptation, but deliver us from the evil one.`” </a:t>
            </a:r>
            <a:r>
              <a:rPr lang="en-US" altLang="en-US" sz="1400" dirty="0" smtClean="0"/>
              <a:t> </a:t>
            </a:r>
            <a:r>
              <a:rPr lang="en-US" altLang="en-US" sz="1400" dirty="0" smtClean="0">
                <a:solidFill>
                  <a:schemeClr val="tx2"/>
                </a:solidFill>
              </a:rPr>
              <a:t>Amen </a:t>
            </a:r>
            <a:r>
              <a:rPr lang="en-US" altLang="en-US" sz="1500" dirty="0" smtClean="0"/>
              <a:t>         </a:t>
            </a:r>
            <a:endParaRPr lang="en-US" altLang="en-US" sz="1500" dirty="0"/>
          </a:p>
        </p:txBody>
      </p:sp>
      <p:sp>
        <p:nvSpPr>
          <p:cNvPr id="16388" name="Line 5"/>
          <p:cNvSpPr>
            <a:spLocks noChangeShapeType="1"/>
          </p:cNvSpPr>
          <p:nvPr/>
        </p:nvSpPr>
        <p:spPr bwMode="auto">
          <a:xfrm>
            <a:off x="4495800" y="3810000"/>
            <a:ext cx="0" cy="219738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cxnSp>
        <p:nvCxnSpPr>
          <p:cNvPr id="16389" name="Straight Connector 5"/>
          <p:cNvCxnSpPr>
            <a:cxnSpLocks noChangeShapeType="1"/>
          </p:cNvCxnSpPr>
          <p:nvPr/>
        </p:nvCxnSpPr>
        <p:spPr bwMode="auto">
          <a:xfrm>
            <a:off x="0" y="3810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6390" name="TextBox 6"/>
          <p:cNvSpPr txBox="1">
            <a:spLocks noChangeArrowheads="1"/>
          </p:cNvSpPr>
          <p:nvPr/>
        </p:nvSpPr>
        <p:spPr bwMode="auto">
          <a:xfrm>
            <a:off x="0" y="-22562"/>
            <a:ext cx="9144000"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2800" b="1" dirty="0" smtClean="0">
                <a:solidFill>
                  <a:schemeClr val="tx2"/>
                </a:solidFill>
              </a:rPr>
              <a:t>Islam: </a:t>
            </a:r>
            <a:r>
              <a:rPr lang="en-US" altLang="en-US" sz="1400" dirty="0" smtClean="0"/>
              <a:t>There </a:t>
            </a:r>
            <a:r>
              <a:rPr lang="en-US" altLang="en-US" sz="1400" dirty="0"/>
              <a:t>is a great deal of diversity </a:t>
            </a:r>
            <a:r>
              <a:rPr lang="en-US" altLang="en-US" sz="1400" dirty="0" smtClean="0"/>
              <a:t>in the </a:t>
            </a:r>
            <a:r>
              <a:rPr lang="en-US" altLang="en-US" sz="1400" dirty="0" smtClean="0">
                <a:solidFill>
                  <a:schemeClr val="tx2"/>
                </a:solidFill>
              </a:rPr>
              <a:t>etymology</a:t>
            </a:r>
            <a:r>
              <a:rPr lang="en-US" altLang="en-US" sz="1400" dirty="0" smtClean="0"/>
              <a:t> (origin of words/names), </a:t>
            </a:r>
            <a:r>
              <a:rPr lang="en-US" altLang="en-US" sz="1400" dirty="0" smtClean="0">
                <a:solidFill>
                  <a:schemeClr val="tx2"/>
                </a:solidFill>
              </a:rPr>
              <a:t>theology</a:t>
            </a:r>
            <a:r>
              <a:rPr lang="en-US" altLang="en-US" sz="1400" dirty="0" smtClean="0"/>
              <a:t> (attributes of God), and </a:t>
            </a:r>
            <a:r>
              <a:rPr lang="en-US" altLang="en-US" sz="1400" dirty="0" smtClean="0">
                <a:solidFill>
                  <a:schemeClr val="tx2"/>
                </a:solidFill>
              </a:rPr>
              <a:t>emphasis</a:t>
            </a:r>
            <a:r>
              <a:rPr lang="en-US" altLang="en-US" sz="1400" dirty="0" smtClean="0"/>
              <a:t> (stress on some doctrines/practices) within </a:t>
            </a:r>
            <a:r>
              <a:rPr lang="en-US" altLang="en-US" sz="1400" b="1" dirty="0">
                <a:solidFill>
                  <a:schemeClr val="tx2"/>
                </a:solidFill>
              </a:rPr>
              <a:t>monotheism</a:t>
            </a:r>
            <a:r>
              <a:rPr lang="en-US" altLang="en-US" sz="1400" dirty="0"/>
              <a:t> (belief in the existence of only one </a:t>
            </a:r>
            <a:r>
              <a:rPr lang="en-US" altLang="en-US" sz="1400" dirty="0" smtClean="0"/>
              <a:t>god whose generic name is El/Allah</a:t>
            </a:r>
            <a:r>
              <a:rPr lang="en-US" altLang="en-US" sz="1400" dirty="0" smtClean="0">
                <a:solidFill>
                  <a:schemeClr val="tx2"/>
                </a:solidFill>
              </a:rPr>
              <a:t>*</a:t>
            </a:r>
            <a:r>
              <a:rPr lang="en-US" altLang="en-US" sz="1400" dirty="0" smtClean="0"/>
              <a:t>) </a:t>
            </a:r>
            <a:r>
              <a:rPr lang="en-US" altLang="en-US" sz="1400" dirty="0"/>
              <a:t>as represented by the three monotheistic religions </a:t>
            </a:r>
            <a:r>
              <a:rPr lang="en-US" altLang="en-US" sz="1400" dirty="0" smtClean="0"/>
              <a:t>of: </a:t>
            </a:r>
          </a:p>
          <a:p>
            <a:pPr>
              <a:spcBef>
                <a:spcPct val="0"/>
              </a:spcBef>
              <a:buFontTx/>
              <a:buNone/>
            </a:pPr>
            <a:endParaRPr lang="en-US" altLang="en-US" sz="200" b="1" dirty="0" smtClean="0">
              <a:solidFill>
                <a:schemeClr val="tx2"/>
              </a:solidFill>
            </a:endParaRPr>
          </a:p>
          <a:p>
            <a:pPr>
              <a:spcBef>
                <a:spcPct val="0"/>
              </a:spcBef>
              <a:buFontTx/>
              <a:buNone/>
            </a:pPr>
            <a:r>
              <a:rPr lang="en-US" altLang="en-US" sz="1400" b="1" dirty="0" smtClean="0">
                <a:solidFill>
                  <a:schemeClr val="tx2"/>
                </a:solidFill>
              </a:rPr>
              <a:t>"</a:t>
            </a:r>
            <a:r>
              <a:rPr lang="en-US" altLang="en-US" sz="1400" b="1" dirty="0">
                <a:solidFill>
                  <a:schemeClr val="tx2"/>
                </a:solidFill>
              </a:rPr>
              <a:t>Islam" </a:t>
            </a:r>
            <a:r>
              <a:rPr lang="en-US" altLang="en-US" sz="1400" dirty="0" smtClean="0"/>
              <a:t>(an Arabic word for </a:t>
            </a:r>
            <a:r>
              <a:rPr lang="en-US" altLang="en-US" sz="1400" b="1" dirty="0" smtClean="0">
                <a:solidFill>
                  <a:schemeClr val="tx2"/>
                </a:solidFill>
              </a:rPr>
              <a:t>complete 'devotion/submission/surrender</a:t>
            </a:r>
            <a:r>
              <a:rPr lang="en-US" altLang="en-US" sz="1400" b="1" dirty="0">
                <a:solidFill>
                  <a:schemeClr val="tx2"/>
                </a:solidFill>
              </a:rPr>
              <a:t>' to </a:t>
            </a:r>
            <a:r>
              <a:rPr lang="en-US" altLang="en-US" sz="1400" b="1" dirty="0" smtClean="0">
                <a:solidFill>
                  <a:schemeClr val="tx2"/>
                </a:solidFill>
              </a:rPr>
              <a:t>God alone</a:t>
            </a:r>
            <a:r>
              <a:rPr lang="en-US" altLang="en-US" sz="1400" b="1" dirty="0">
                <a:solidFill>
                  <a:schemeClr val="tx2"/>
                </a:solidFill>
              </a:rPr>
              <a:t> </a:t>
            </a:r>
            <a:r>
              <a:rPr lang="en-US" altLang="en-US" sz="1400" dirty="0" smtClean="0"/>
              <a:t>or ‘Unity God’ as the creator and ruler of the universe [see Quran 3:19, 3:85, 10:72, 2:128, 10:72; 2:133; 12:101, 10:84, 3:52]);</a:t>
            </a:r>
          </a:p>
          <a:p>
            <a:pPr>
              <a:spcBef>
                <a:spcPct val="0"/>
              </a:spcBef>
              <a:buFontTx/>
              <a:buNone/>
            </a:pPr>
            <a:endParaRPr lang="en-US" altLang="en-US" sz="200" b="1" dirty="0" smtClean="0">
              <a:solidFill>
                <a:schemeClr val="tx2"/>
              </a:solidFill>
            </a:endParaRPr>
          </a:p>
          <a:p>
            <a:pPr>
              <a:spcBef>
                <a:spcPct val="0"/>
              </a:spcBef>
              <a:buFontTx/>
              <a:buNone/>
            </a:pPr>
            <a:r>
              <a:rPr lang="en-US" altLang="en-US" sz="1400" b="1" dirty="0" smtClean="0">
                <a:solidFill>
                  <a:schemeClr val="tx2"/>
                </a:solidFill>
              </a:rPr>
              <a:t>"</a:t>
            </a:r>
            <a:r>
              <a:rPr lang="en-US" altLang="en-US" sz="1400" b="1" dirty="0">
                <a:solidFill>
                  <a:schemeClr val="tx2"/>
                </a:solidFill>
              </a:rPr>
              <a:t>Christianity" </a:t>
            </a:r>
            <a:r>
              <a:rPr lang="en-US" altLang="en-US" sz="1400" dirty="0"/>
              <a:t>(the word etymology is derived from </a:t>
            </a:r>
            <a:r>
              <a:rPr lang="en-US" altLang="en-US" sz="1400" b="1" dirty="0" smtClean="0">
                <a:solidFill>
                  <a:schemeClr val="tx2"/>
                </a:solidFill>
              </a:rPr>
              <a:t>'Christ’ </a:t>
            </a:r>
            <a:r>
              <a:rPr lang="en-US" altLang="en-US" sz="1400" dirty="0" smtClean="0"/>
              <a:t>[a translation of a Greek adjective meaning ‘anointed’ and often ‘anointed one’] </a:t>
            </a:r>
            <a:r>
              <a:rPr lang="en-US" altLang="en-US" sz="1400" dirty="0"/>
              <a:t>which </a:t>
            </a:r>
            <a:r>
              <a:rPr lang="en-US" altLang="en-US" sz="1400" dirty="0" smtClean="0"/>
              <a:t>refers [hundreds </a:t>
            </a:r>
            <a:r>
              <a:rPr lang="en-US" altLang="en-US" sz="1400" dirty="0"/>
              <a:t>of times in the Christian </a:t>
            </a:r>
            <a:r>
              <a:rPr lang="en-US" altLang="en-US" sz="1400" dirty="0" smtClean="0"/>
              <a:t>Bible] </a:t>
            </a:r>
            <a:r>
              <a:rPr lang="en-US" altLang="en-US" sz="1400" dirty="0"/>
              <a:t>to </a:t>
            </a:r>
            <a:r>
              <a:rPr lang="en-US" altLang="en-US" sz="1400" b="1" dirty="0" smtClean="0">
                <a:solidFill>
                  <a:schemeClr val="tx2"/>
                </a:solidFill>
              </a:rPr>
              <a:t>Jesus</a:t>
            </a:r>
            <a:r>
              <a:rPr lang="en-US" altLang="en-US" sz="1400" dirty="0" smtClean="0"/>
              <a:t> [see Matthew 1:1, Acts 11:26, 26:28; 1 Peter 1:1, 4:16] as </a:t>
            </a:r>
            <a:r>
              <a:rPr lang="en-US" altLang="en-US" sz="1400" dirty="0"/>
              <a:t>the Son of God and the second person of the Holy </a:t>
            </a:r>
            <a:r>
              <a:rPr lang="en-US" altLang="en-US" sz="1400" dirty="0" smtClean="0"/>
              <a:t>Trinity or ‘Trinity God’: </a:t>
            </a:r>
            <a:r>
              <a:rPr lang="en-US" altLang="en-US" sz="1400" dirty="0"/>
              <a:t>Father, Son, and Holy </a:t>
            </a:r>
            <a:r>
              <a:rPr lang="en-US" altLang="en-US" sz="1400" dirty="0" smtClean="0"/>
              <a:t>Spirit; </a:t>
            </a:r>
            <a:r>
              <a:rPr lang="en-US" altLang="en-US" sz="1400" dirty="0"/>
              <a:t>&amp;</a:t>
            </a:r>
            <a:endParaRPr lang="en-US" altLang="en-US" sz="1400" dirty="0" smtClean="0"/>
          </a:p>
          <a:p>
            <a:pPr>
              <a:spcBef>
                <a:spcPct val="0"/>
              </a:spcBef>
              <a:buFontTx/>
              <a:buNone/>
            </a:pPr>
            <a:endParaRPr lang="en-US" altLang="en-US" sz="200" b="1" dirty="0" smtClean="0">
              <a:solidFill>
                <a:schemeClr val="tx2"/>
              </a:solidFill>
            </a:endParaRPr>
          </a:p>
          <a:p>
            <a:pPr>
              <a:spcBef>
                <a:spcPct val="0"/>
              </a:spcBef>
              <a:buFontTx/>
              <a:buNone/>
            </a:pPr>
            <a:r>
              <a:rPr lang="en-US" altLang="en-US" sz="1400" b="1" dirty="0" smtClean="0">
                <a:solidFill>
                  <a:schemeClr val="tx2"/>
                </a:solidFill>
              </a:rPr>
              <a:t>"</a:t>
            </a:r>
            <a:r>
              <a:rPr lang="en-US" altLang="en-US" sz="1400" b="1" dirty="0">
                <a:solidFill>
                  <a:schemeClr val="tx2"/>
                </a:solidFill>
              </a:rPr>
              <a:t>Judaism" </a:t>
            </a:r>
            <a:r>
              <a:rPr lang="en-US" altLang="en-US" sz="1400" dirty="0"/>
              <a:t>(the word etymology is derived from the name of the</a:t>
            </a:r>
            <a:r>
              <a:rPr lang="en-US" altLang="en-US" sz="1400" b="1" dirty="0"/>
              <a:t> </a:t>
            </a:r>
            <a:r>
              <a:rPr lang="en-US" altLang="en-US" sz="1400" b="1" dirty="0">
                <a:solidFill>
                  <a:schemeClr val="tx2"/>
                </a:solidFill>
              </a:rPr>
              <a:t>tribe</a:t>
            </a:r>
            <a:r>
              <a:rPr lang="en-US" altLang="en-US" sz="1400" b="1" dirty="0"/>
              <a:t> </a:t>
            </a:r>
            <a:r>
              <a:rPr lang="en-US" altLang="en-US" sz="1400" dirty="0"/>
              <a:t>and/or territory or kingdom of </a:t>
            </a:r>
            <a:r>
              <a:rPr lang="en-US" altLang="en-US" sz="1400" b="1" dirty="0">
                <a:solidFill>
                  <a:schemeClr val="tx2"/>
                </a:solidFill>
              </a:rPr>
              <a:t>'Judah'</a:t>
            </a:r>
            <a:r>
              <a:rPr lang="en-US" altLang="en-US" sz="1400" b="1" dirty="0"/>
              <a:t> </a:t>
            </a:r>
            <a:r>
              <a:rPr lang="en-US" altLang="en-US" sz="1400" dirty="0" smtClean="0"/>
              <a:t>[see Genesis 29:35, 37:26-27] from </a:t>
            </a:r>
            <a:r>
              <a:rPr lang="en-US" altLang="en-US" sz="1400" dirty="0"/>
              <a:t>which the word Jews is also derived---i.e., Judaism is the religion of the Jews). </a:t>
            </a:r>
            <a:endParaRPr lang="en-US" altLang="en-US" sz="1400" dirty="0" smtClean="0"/>
          </a:p>
          <a:p>
            <a:pPr>
              <a:spcBef>
                <a:spcPct val="0"/>
              </a:spcBef>
              <a:buFontTx/>
              <a:buNone/>
            </a:pPr>
            <a:endParaRPr lang="en-US" altLang="en-US" sz="200" dirty="0" smtClean="0"/>
          </a:p>
          <a:p>
            <a:pPr>
              <a:spcBef>
                <a:spcPct val="0"/>
              </a:spcBef>
              <a:buFontTx/>
              <a:buNone/>
            </a:pPr>
            <a:r>
              <a:rPr lang="en-US" altLang="en-US" sz="1400" b="1" dirty="0" smtClean="0">
                <a:solidFill>
                  <a:schemeClr val="tx2"/>
                </a:solidFill>
              </a:rPr>
              <a:t>To better understand diversity within monotheism (especially </a:t>
            </a:r>
            <a:r>
              <a:rPr lang="en-US" altLang="en-US" sz="1400" b="1" dirty="0">
                <a:solidFill>
                  <a:schemeClr val="tx2"/>
                </a:solidFill>
              </a:rPr>
              <a:t>the </a:t>
            </a:r>
            <a:r>
              <a:rPr lang="en-US" altLang="en-US" sz="1400" b="1" dirty="0" smtClean="0">
                <a:solidFill>
                  <a:schemeClr val="tx2"/>
                </a:solidFill>
              </a:rPr>
              <a:t>concept </a:t>
            </a:r>
            <a:r>
              <a:rPr lang="en-US" altLang="en-US" sz="1400" b="1" dirty="0">
                <a:solidFill>
                  <a:schemeClr val="tx2"/>
                </a:solidFill>
              </a:rPr>
              <a:t>of the 'Unity God' </a:t>
            </a:r>
            <a:r>
              <a:rPr lang="en-US" altLang="en-US" sz="1400" b="1" dirty="0" smtClean="0">
                <a:solidFill>
                  <a:schemeClr val="tx2"/>
                </a:solidFill>
              </a:rPr>
              <a:t>versus the </a:t>
            </a:r>
            <a:r>
              <a:rPr lang="en-US" altLang="en-US" sz="1400" b="1" dirty="0">
                <a:solidFill>
                  <a:schemeClr val="tx2"/>
                </a:solidFill>
              </a:rPr>
              <a:t>'Trinity </a:t>
            </a:r>
            <a:r>
              <a:rPr lang="en-US" altLang="en-US" sz="1400" b="1" dirty="0" smtClean="0">
                <a:solidFill>
                  <a:schemeClr val="tx2"/>
                </a:solidFill>
              </a:rPr>
              <a:t>God’), compare/contrast the following SPECIFIC verses or passages from the Quran and the Bible </a:t>
            </a:r>
            <a:r>
              <a:rPr lang="en-US" altLang="en-US" sz="1400" dirty="0" smtClean="0"/>
              <a:t>(PowerPoint slides 1-9):</a:t>
            </a:r>
          </a:p>
          <a:p>
            <a:pPr>
              <a:spcBef>
                <a:spcPct val="0"/>
              </a:spcBef>
              <a:buFontTx/>
              <a:buNone/>
            </a:pPr>
            <a:endParaRPr lang="en-US" altLang="en-US" sz="200" dirty="0"/>
          </a:p>
          <a:p>
            <a:pPr marL="285750" indent="-285750">
              <a:spcBef>
                <a:spcPct val="0"/>
              </a:spcBef>
            </a:pPr>
            <a:r>
              <a:rPr lang="en-US" altLang="en-US" sz="1400" dirty="0" smtClean="0"/>
              <a:t>Compare/contrast Quran 1:1-7</a:t>
            </a:r>
            <a:r>
              <a:rPr lang="en-US" altLang="en-US" sz="1400" b="1" dirty="0" smtClean="0">
                <a:solidFill>
                  <a:schemeClr val="tx2"/>
                </a:solidFill>
              </a:rPr>
              <a:t> with </a:t>
            </a:r>
            <a:r>
              <a:rPr lang="en-US" altLang="en-US" sz="1400" dirty="0" smtClean="0"/>
              <a:t>Matthew 6:9-13 </a:t>
            </a:r>
          </a:p>
          <a:p>
            <a:pPr marL="285750" indent="-285750">
              <a:spcBef>
                <a:spcPct val="0"/>
              </a:spcBef>
            </a:pPr>
            <a:r>
              <a:rPr lang="en-US" altLang="en-US" sz="1400" dirty="0" smtClean="0"/>
              <a:t>Compare/contrast </a:t>
            </a:r>
            <a:r>
              <a:rPr lang="en-US" altLang="en-US" sz="1400" dirty="0"/>
              <a:t>John 3:16, John 19:16-22 and Matthew 27:46,50 </a:t>
            </a:r>
            <a:r>
              <a:rPr lang="en-US" altLang="en-US" sz="1400" b="1" dirty="0">
                <a:solidFill>
                  <a:schemeClr val="tx2"/>
                </a:solidFill>
              </a:rPr>
              <a:t>with</a:t>
            </a:r>
            <a:r>
              <a:rPr lang="en-US" altLang="en-US" sz="1400" b="1" dirty="0"/>
              <a:t> </a:t>
            </a:r>
            <a:r>
              <a:rPr lang="en-US" altLang="en-US" sz="1400" dirty="0"/>
              <a:t>Quran 112:1-4 and Quran 4:156-158</a:t>
            </a:r>
          </a:p>
          <a:p>
            <a:pPr marL="285750" indent="-285750">
              <a:spcBef>
                <a:spcPct val="0"/>
              </a:spcBef>
            </a:pPr>
            <a:r>
              <a:rPr lang="en-US" altLang="en-US" sz="1400" dirty="0" smtClean="0"/>
              <a:t>Compare/contrast </a:t>
            </a:r>
            <a:r>
              <a:rPr lang="en-US" altLang="en-US" sz="1400" dirty="0"/>
              <a:t>Psalm 2:7, Exodus 4:22, Jeremiah 31:9, and Mark 12:29 </a:t>
            </a:r>
            <a:r>
              <a:rPr lang="en-US" altLang="en-US" sz="1400" b="1" dirty="0">
                <a:solidFill>
                  <a:schemeClr val="tx2"/>
                </a:solidFill>
              </a:rPr>
              <a:t>with</a:t>
            </a:r>
            <a:r>
              <a:rPr lang="en-US" altLang="en-US" sz="1400" dirty="0"/>
              <a:t> Quran 112:1-4 and Quran 2:255 </a:t>
            </a:r>
          </a:p>
          <a:p>
            <a:pPr marL="285750" indent="-285750">
              <a:spcBef>
                <a:spcPct val="0"/>
              </a:spcBef>
            </a:pPr>
            <a:r>
              <a:rPr lang="en-US" altLang="en-US" sz="1400" dirty="0" smtClean="0"/>
              <a:t>Compare/contrast Psalm 82:6 and John 10:34 </a:t>
            </a:r>
            <a:r>
              <a:rPr lang="en-US" altLang="en-US" sz="1400" b="1" dirty="0" smtClean="0">
                <a:solidFill>
                  <a:schemeClr val="tx2"/>
                </a:solidFill>
              </a:rPr>
              <a:t>with</a:t>
            </a:r>
            <a:r>
              <a:rPr lang="en-US" altLang="en-US" sz="1400" dirty="0" smtClean="0">
                <a:solidFill>
                  <a:schemeClr val="tx2"/>
                </a:solidFill>
              </a:rPr>
              <a:t> </a:t>
            </a:r>
            <a:r>
              <a:rPr lang="en-US" altLang="en-US" sz="1400" dirty="0" smtClean="0"/>
              <a:t>Quran 3:79-80</a:t>
            </a:r>
            <a:endParaRPr lang="en-US" altLang="en-US" sz="1400" dirty="0"/>
          </a:p>
        </p:txBody>
      </p:sp>
      <p:sp>
        <p:nvSpPr>
          <p:cNvPr id="2" name="TextBox 1"/>
          <p:cNvSpPr txBox="1"/>
          <p:nvPr/>
        </p:nvSpPr>
        <p:spPr>
          <a:xfrm flipH="1">
            <a:off x="33184" y="6014974"/>
            <a:ext cx="9153832" cy="830997"/>
          </a:xfrm>
          <a:prstGeom prst="rect">
            <a:avLst/>
          </a:prstGeom>
          <a:noFill/>
        </p:spPr>
        <p:txBody>
          <a:bodyPr wrap="square" rtlCol="0">
            <a:spAutoFit/>
          </a:bodyPr>
          <a:lstStyle/>
          <a:p>
            <a:r>
              <a:rPr lang="en-US" dirty="0" smtClean="0">
                <a:solidFill>
                  <a:schemeClr val="tx2"/>
                </a:solidFill>
                <a:latin typeface="+mj-lt"/>
              </a:rPr>
              <a:t>*The </a:t>
            </a:r>
            <a:r>
              <a:rPr lang="en-US" dirty="0">
                <a:solidFill>
                  <a:schemeClr val="tx2"/>
                </a:solidFill>
                <a:latin typeface="+mj-lt"/>
              </a:rPr>
              <a:t>name “Allah" </a:t>
            </a:r>
            <a:r>
              <a:rPr lang="en-US" dirty="0" smtClean="0">
                <a:solidFill>
                  <a:schemeClr val="tx2"/>
                </a:solidFill>
                <a:latin typeface="+mj-lt"/>
              </a:rPr>
              <a:t>(sometimes spelled </a:t>
            </a:r>
            <a:r>
              <a:rPr lang="en-US" dirty="0">
                <a:solidFill>
                  <a:schemeClr val="tx2"/>
                </a:solidFill>
                <a:latin typeface="+mj-lt"/>
              </a:rPr>
              <a:t>"El") is the original </a:t>
            </a:r>
            <a:r>
              <a:rPr lang="en-US" b="1" dirty="0">
                <a:solidFill>
                  <a:schemeClr val="tx2"/>
                </a:solidFill>
                <a:latin typeface="+mj-lt"/>
              </a:rPr>
              <a:t>generic</a:t>
            </a:r>
            <a:r>
              <a:rPr lang="en-US" dirty="0">
                <a:solidFill>
                  <a:schemeClr val="tx2"/>
                </a:solidFill>
                <a:latin typeface="+mj-lt"/>
              </a:rPr>
              <a:t> name </a:t>
            </a:r>
            <a:r>
              <a:rPr lang="en-US" dirty="0" smtClean="0">
                <a:solidFill>
                  <a:schemeClr val="tx2"/>
                </a:solidFill>
                <a:latin typeface="+mj-lt"/>
              </a:rPr>
              <a:t>of </a:t>
            </a:r>
            <a:r>
              <a:rPr lang="en-US" dirty="0">
                <a:solidFill>
                  <a:schemeClr val="tx2"/>
                </a:solidFill>
                <a:latin typeface="+mj-lt"/>
              </a:rPr>
              <a:t>God among the </a:t>
            </a:r>
            <a:r>
              <a:rPr lang="en-US" dirty="0" smtClean="0">
                <a:solidFill>
                  <a:schemeClr val="tx2"/>
                </a:solidFill>
                <a:latin typeface="+mj-lt"/>
              </a:rPr>
              <a:t>original/native </a:t>
            </a:r>
            <a:r>
              <a:rPr lang="en-US" dirty="0">
                <a:solidFill>
                  <a:schemeClr val="tx2"/>
                </a:solidFill>
                <a:latin typeface="+mj-lt"/>
              </a:rPr>
              <a:t>Muslim, Christian, and Jewish followers of monotheism. The name </a:t>
            </a:r>
            <a:r>
              <a:rPr lang="en-US" dirty="0" smtClean="0">
                <a:solidFill>
                  <a:schemeClr val="tx2"/>
                </a:solidFill>
                <a:latin typeface="+mj-lt"/>
              </a:rPr>
              <a:t>Allah/EL [Arabic: </a:t>
            </a:r>
            <a:r>
              <a:rPr lang="ar-SA" dirty="0" smtClean="0">
                <a:solidFill>
                  <a:schemeClr val="tx2"/>
                </a:solidFill>
                <a:latin typeface="+mj-lt"/>
              </a:rPr>
              <a:t>[الله </a:t>
            </a:r>
            <a:r>
              <a:rPr lang="en-US" dirty="0" smtClean="0">
                <a:solidFill>
                  <a:schemeClr val="tx2"/>
                </a:solidFill>
                <a:latin typeface="+mj-lt"/>
              </a:rPr>
              <a:t> still </a:t>
            </a:r>
            <a:r>
              <a:rPr lang="en-US" dirty="0">
                <a:solidFill>
                  <a:schemeClr val="tx2"/>
                </a:solidFill>
                <a:latin typeface="+mj-lt"/>
              </a:rPr>
              <a:t>lives in the </a:t>
            </a:r>
            <a:r>
              <a:rPr lang="en-US" dirty="0" smtClean="0">
                <a:solidFill>
                  <a:schemeClr val="tx2"/>
                </a:solidFill>
                <a:latin typeface="+mj-lt"/>
              </a:rPr>
              <a:t>Biblical names </a:t>
            </a:r>
            <a:r>
              <a:rPr lang="en-US" b="1" dirty="0" smtClean="0">
                <a:solidFill>
                  <a:schemeClr val="tx2"/>
                </a:solidFill>
                <a:latin typeface="+mj-lt"/>
              </a:rPr>
              <a:t>EL </a:t>
            </a:r>
            <a:r>
              <a:rPr lang="en-US" dirty="0" err="1" smtClean="0">
                <a:solidFill>
                  <a:schemeClr val="tx2"/>
                </a:solidFill>
                <a:latin typeface="+mj-lt"/>
              </a:rPr>
              <a:t>Shaddai</a:t>
            </a:r>
            <a:r>
              <a:rPr lang="en-US" dirty="0" smtClean="0">
                <a:solidFill>
                  <a:schemeClr val="tx2"/>
                </a:solidFill>
                <a:latin typeface="+mj-lt"/>
              </a:rPr>
              <a:t>, </a:t>
            </a:r>
            <a:r>
              <a:rPr lang="en-US" b="1" dirty="0" err="1" smtClean="0">
                <a:solidFill>
                  <a:schemeClr val="tx2"/>
                </a:solidFill>
                <a:latin typeface="+mj-lt"/>
              </a:rPr>
              <a:t>EL</a:t>
            </a:r>
            <a:r>
              <a:rPr lang="en-US" dirty="0" err="1" smtClean="0">
                <a:solidFill>
                  <a:schemeClr val="tx2"/>
                </a:solidFill>
                <a:latin typeface="+mj-lt"/>
              </a:rPr>
              <a:t>ohim</a:t>
            </a:r>
            <a:r>
              <a:rPr lang="en-US" dirty="0" smtClean="0">
                <a:solidFill>
                  <a:schemeClr val="tx2"/>
                </a:solidFill>
                <a:latin typeface="+mj-lt"/>
              </a:rPr>
              <a:t>, </a:t>
            </a:r>
            <a:r>
              <a:rPr lang="en-US" dirty="0" err="1" smtClean="0">
                <a:solidFill>
                  <a:schemeClr val="tx2"/>
                </a:solidFill>
                <a:latin typeface="+mj-lt"/>
              </a:rPr>
              <a:t>Beth</a:t>
            </a:r>
            <a:r>
              <a:rPr lang="en-US" b="1" dirty="0" err="1" smtClean="0">
                <a:solidFill>
                  <a:schemeClr val="tx2"/>
                </a:solidFill>
                <a:latin typeface="+mj-lt"/>
              </a:rPr>
              <a:t>EL</a:t>
            </a:r>
            <a:r>
              <a:rPr lang="en-US" b="1" dirty="0" smtClean="0">
                <a:solidFill>
                  <a:schemeClr val="tx2"/>
                </a:solidFill>
                <a:latin typeface="+mj-lt"/>
              </a:rPr>
              <a:t>, </a:t>
            </a:r>
            <a:r>
              <a:rPr lang="en-US" dirty="0" err="1" smtClean="0">
                <a:solidFill>
                  <a:schemeClr val="tx2"/>
                </a:solidFill>
                <a:latin typeface="+mj-lt"/>
              </a:rPr>
              <a:t>Ishma</a:t>
            </a:r>
            <a:r>
              <a:rPr lang="en-US" b="1" dirty="0" err="1" smtClean="0">
                <a:solidFill>
                  <a:schemeClr val="tx2"/>
                </a:solidFill>
                <a:latin typeface="+mj-lt"/>
              </a:rPr>
              <a:t>EL</a:t>
            </a:r>
            <a:r>
              <a:rPr lang="en-US" dirty="0">
                <a:solidFill>
                  <a:schemeClr val="tx2"/>
                </a:solidFill>
                <a:latin typeface="+mj-lt"/>
              </a:rPr>
              <a:t>, </a:t>
            </a:r>
            <a:r>
              <a:rPr lang="en-US" dirty="0" err="1">
                <a:solidFill>
                  <a:schemeClr val="tx2"/>
                </a:solidFill>
                <a:latin typeface="+mj-lt"/>
              </a:rPr>
              <a:t>Isra</a:t>
            </a:r>
            <a:r>
              <a:rPr lang="en-US" b="1" dirty="0" err="1">
                <a:solidFill>
                  <a:schemeClr val="tx2"/>
                </a:solidFill>
                <a:latin typeface="+mj-lt"/>
              </a:rPr>
              <a:t>EL</a:t>
            </a:r>
            <a:r>
              <a:rPr lang="en-US" dirty="0">
                <a:solidFill>
                  <a:schemeClr val="tx2"/>
                </a:solidFill>
                <a:latin typeface="+mj-lt"/>
              </a:rPr>
              <a:t>, </a:t>
            </a:r>
            <a:r>
              <a:rPr lang="en-US" dirty="0" err="1">
                <a:solidFill>
                  <a:schemeClr val="tx2"/>
                </a:solidFill>
                <a:latin typeface="+mj-lt"/>
              </a:rPr>
              <a:t>Micha</a:t>
            </a:r>
            <a:r>
              <a:rPr lang="en-US" b="1" dirty="0" err="1">
                <a:solidFill>
                  <a:schemeClr val="tx2"/>
                </a:solidFill>
                <a:latin typeface="+mj-lt"/>
              </a:rPr>
              <a:t>EL</a:t>
            </a:r>
            <a:r>
              <a:rPr lang="en-US" dirty="0">
                <a:solidFill>
                  <a:schemeClr val="tx2"/>
                </a:solidFill>
                <a:latin typeface="+mj-lt"/>
              </a:rPr>
              <a:t>, </a:t>
            </a:r>
            <a:r>
              <a:rPr lang="en-US" dirty="0" err="1">
                <a:solidFill>
                  <a:schemeClr val="tx2"/>
                </a:solidFill>
                <a:latin typeface="+mj-lt"/>
              </a:rPr>
              <a:t>Emanu</a:t>
            </a:r>
            <a:r>
              <a:rPr lang="en-US" b="1" dirty="0" err="1">
                <a:solidFill>
                  <a:schemeClr val="tx2"/>
                </a:solidFill>
                <a:latin typeface="+mj-lt"/>
              </a:rPr>
              <a:t>EL</a:t>
            </a:r>
            <a:r>
              <a:rPr lang="en-US" dirty="0">
                <a:solidFill>
                  <a:schemeClr val="tx2"/>
                </a:solidFill>
                <a:latin typeface="+mj-lt"/>
              </a:rPr>
              <a:t>, </a:t>
            </a:r>
            <a:r>
              <a:rPr lang="en-US" dirty="0" err="1" smtClean="0">
                <a:solidFill>
                  <a:schemeClr val="tx2"/>
                </a:solidFill>
                <a:latin typeface="+mj-lt"/>
              </a:rPr>
              <a:t>Samu</a:t>
            </a:r>
            <a:r>
              <a:rPr lang="en-US" b="1" dirty="0" err="1" smtClean="0">
                <a:solidFill>
                  <a:schemeClr val="tx2"/>
                </a:solidFill>
                <a:latin typeface="+mj-lt"/>
              </a:rPr>
              <a:t>EL</a:t>
            </a:r>
            <a:r>
              <a:rPr lang="en-US" dirty="0" smtClean="0">
                <a:solidFill>
                  <a:schemeClr val="tx2"/>
                </a:solidFill>
                <a:latin typeface="+mj-lt"/>
              </a:rPr>
              <a:t>, etc. It</a:t>
            </a:r>
            <a:r>
              <a:rPr lang="en-US" dirty="0">
                <a:solidFill>
                  <a:schemeClr val="tx2"/>
                </a:solidFill>
                <a:latin typeface="+mj-lt"/>
              </a:rPr>
              <a:t> </a:t>
            </a:r>
            <a:r>
              <a:rPr lang="en-US" dirty="0" smtClean="0">
                <a:solidFill>
                  <a:schemeClr val="tx2"/>
                </a:solidFill>
                <a:latin typeface="+mj-lt"/>
              </a:rPr>
              <a:t>still lives in the last few </a:t>
            </a:r>
            <a:r>
              <a:rPr lang="en-US" i="1" dirty="0" smtClean="0">
                <a:solidFill>
                  <a:schemeClr val="tx2"/>
                </a:solidFill>
                <a:latin typeface="+mj-lt"/>
              </a:rPr>
              <a:t>Aramaic</a:t>
            </a:r>
            <a:r>
              <a:rPr lang="en-US" dirty="0" smtClean="0">
                <a:solidFill>
                  <a:schemeClr val="tx2"/>
                </a:solidFill>
                <a:latin typeface="+mj-lt"/>
              </a:rPr>
              <a:t> words attributed to Jesus in his native language while on the cross: “</a:t>
            </a:r>
            <a:r>
              <a:rPr lang="en-US" b="1" i="1" dirty="0" smtClean="0">
                <a:solidFill>
                  <a:schemeClr val="tx2"/>
                </a:solidFill>
                <a:latin typeface="+mj-lt"/>
              </a:rPr>
              <a:t>El</a:t>
            </a:r>
            <a:r>
              <a:rPr lang="en-US" i="1" dirty="0" smtClean="0">
                <a:solidFill>
                  <a:schemeClr val="tx2"/>
                </a:solidFill>
                <a:latin typeface="+mj-lt"/>
              </a:rPr>
              <a:t>i, </a:t>
            </a:r>
            <a:r>
              <a:rPr lang="en-US" b="1" i="1" dirty="0" smtClean="0">
                <a:solidFill>
                  <a:schemeClr val="tx2"/>
                </a:solidFill>
                <a:latin typeface="+mj-lt"/>
              </a:rPr>
              <a:t>El</a:t>
            </a:r>
            <a:r>
              <a:rPr lang="en-US" i="1" dirty="0" smtClean="0">
                <a:solidFill>
                  <a:schemeClr val="tx2"/>
                </a:solidFill>
                <a:latin typeface="+mj-lt"/>
              </a:rPr>
              <a:t>i, </a:t>
            </a:r>
            <a:r>
              <a:rPr lang="en-US" i="1" dirty="0" err="1" smtClean="0">
                <a:solidFill>
                  <a:schemeClr val="tx2"/>
                </a:solidFill>
                <a:latin typeface="+mj-lt"/>
              </a:rPr>
              <a:t>lema</a:t>
            </a:r>
            <a:r>
              <a:rPr lang="en-US" i="1" dirty="0" smtClean="0">
                <a:solidFill>
                  <a:schemeClr val="tx2"/>
                </a:solidFill>
                <a:latin typeface="+mj-lt"/>
              </a:rPr>
              <a:t> </a:t>
            </a:r>
            <a:r>
              <a:rPr lang="en-US" i="1" dirty="0" err="1">
                <a:solidFill>
                  <a:schemeClr val="tx2"/>
                </a:solidFill>
                <a:latin typeface="+mj-lt"/>
              </a:rPr>
              <a:t>sabachthani</a:t>
            </a:r>
            <a:r>
              <a:rPr lang="en-US" dirty="0">
                <a:solidFill>
                  <a:schemeClr val="tx2"/>
                </a:solidFill>
                <a:latin typeface="+mj-lt"/>
              </a:rPr>
              <a:t>?” (which means “My God, my God, why have you forsaken me</a:t>
            </a:r>
            <a:r>
              <a:rPr lang="en-US" dirty="0" smtClean="0">
                <a:solidFill>
                  <a:schemeClr val="tx2"/>
                </a:solidFill>
                <a:latin typeface="+mj-lt"/>
              </a:rPr>
              <a:t>?”) [Matthew 27:46; see also Psalm 22:1, </a:t>
            </a:r>
            <a:r>
              <a:rPr lang="en-US" sz="1000" dirty="0" smtClean="0">
                <a:solidFill>
                  <a:schemeClr val="tx2"/>
                </a:solidFill>
                <a:latin typeface="+mj-lt"/>
              </a:rPr>
              <a:t>in Jewish Bible 22:2]</a:t>
            </a:r>
            <a:endParaRPr lang="en-US" sz="1000" dirty="0">
              <a:solidFill>
                <a:schemeClr val="tx2"/>
              </a:solidFill>
              <a:latin typeface="+mj-lt"/>
            </a:endParaRPr>
          </a:p>
        </p:txBody>
      </p:sp>
      <p:cxnSp>
        <p:nvCxnSpPr>
          <p:cNvPr id="4" name="Straight Connector 3"/>
          <p:cNvCxnSpPr/>
          <p:nvPr/>
        </p:nvCxnSpPr>
        <p:spPr bwMode="auto">
          <a:xfrm flipV="1">
            <a:off x="0" y="6019797"/>
            <a:ext cx="9144000" cy="3"/>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17206" y="2438400"/>
            <a:ext cx="915383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a:xfrm>
            <a:off x="0" y="0"/>
            <a:ext cx="9144000" cy="1219200"/>
          </a:xfrm>
        </p:spPr>
        <p:txBody>
          <a:bodyPr/>
          <a:lstStyle/>
          <a:p>
            <a:r>
              <a:rPr lang="en-US" altLang="en-US" sz="3200" b="1" dirty="0" smtClean="0"/>
              <a:t>Compare John 3:16, John 19:16-22 &amp; Matthew 27:46,50 </a:t>
            </a:r>
            <a:r>
              <a:rPr lang="en-US" altLang="en-US" sz="3200" b="1" dirty="0" smtClean="0">
                <a:solidFill>
                  <a:schemeClr val="tx1"/>
                </a:solidFill>
              </a:rPr>
              <a:t>with</a:t>
            </a:r>
            <a:r>
              <a:rPr lang="en-US" altLang="en-US" sz="3200" dirty="0" smtClean="0"/>
              <a:t> </a:t>
            </a:r>
            <a:r>
              <a:rPr lang="en-US" altLang="en-US" sz="3200" b="1" dirty="0" smtClean="0"/>
              <a:t>Quran 112:1-4 and Quran 4:156-158</a:t>
            </a:r>
          </a:p>
        </p:txBody>
      </p:sp>
      <p:sp>
        <p:nvSpPr>
          <p:cNvPr id="17411" name="Rectangle 5"/>
          <p:cNvSpPr>
            <a:spLocks noGrp="1" noChangeArrowheads="1"/>
          </p:cNvSpPr>
          <p:nvPr>
            <p:ph type="body" sz="half" idx="1"/>
          </p:nvPr>
        </p:nvSpPr>
        <p:spPr>
          <a:xfrm>
            <a:off x="-28575" y="1219200"/>
            <a:ext cx="4743450" cy="1143000"/>
          </a:xfrm>
        </p:spPr>
        <p:txBody>
          <a:bodyPr/>
          <a:lstStyle/>
          <a:p>
            <a:pPr>
              <a:buFontTx/>
              <a:buNone/>
            </a:pPr>
            <a:r>
              <a:rPr lang="en-US" altLang="en-US" sz="1800" dirty="0" smtClean="0"/>
              <a:t>“For God so loved the world that he gave </a:t>
            </a:r>
            <a:r>
              <a:rPr lang="en-US" altLang="en-US" sz="1800" dirty="0" smtClean="0">
                <a:solidFill>
                  <a:schemeClr val="tx2"/>
                </a:solidFill>
              </a:rPr>
              <a:t>his one and only Son</a:t>
            </a:r>
            <a:r>
              <a:rPr lang="en-US" altLang="en-US" sz="1800" dirty="0" smtClean="0"/>
              <a:t>, that whoever believes in him shall not perish but have eternal life.” </a:t>
            </a:r>
            <a:r>
              <a:rPr lang="en-US" altLang="en-US" sz="1800" i="1" dirty="0" smtClean="0">
                <a:solidFill>
                  <a:schemeClr val="tx2"/>
                </a:solidFill>
              </a:rPr>
              <a:t>John 3:16</a:t>
            </a:r>
            <a:endParaRPr lang="en-US" altLang="en-US" sz="1800" dirty="0" smtClean="0">
              <a:solidFill>
                <a:schemeClr val="tx2"/>
              </a:solidFill>
            </a:endParaRPr>
          </a:p>
        </p:txBody>
      </p:sp>
      <p:sp>
        <p:nvSpPr>
          <p:cNvPr id="17412" name="Rectangle 6"/>
          <p:cNvSpPr>
            <a:spLocks noGrp="1" noChangeArrowheads="1"/>
          </p:cNvSpPr>
          <p:nvPr>
            <p:ph type="body" sz="half" idx="2"/>
          </p:nvPr>
        </p:nvSpPr>
        <p:spPr>
          <a:xfrm>
            <a:off x="5029200" y="1219200"/>
            <a:ext cx="4114800" cy="1143000"/>
          </a:xfrm>
        </p:spPr>
        <p:txBody>
          <a:bodyPr/>
          <a:lstStyle/>
          <a:p>
            <a:pPr>
              <a:buFontTx/>
              <a:buNone/>
            </a:pPr>
            <a:r>
              <a:rPr lang="en-US" altLang="en-US" sz="1800" dirty="0" smtClean="0"/>
              <a:t>“Say, He is God the One, God the eternal. </a:t>
            </a:r>
            <a:r>
              <a:rPr lang="en-US" altLang="en-US" sz="1800" dirty="0" smtClean="0">
                <a:solidFill>
                  <a:schemeClr val="tx2"/>
                </a:solidFill>
              </a:rPr>
              <a:t>He fathered no one </a:t>
            </a:r>
            <a:r>
              <a:rPr lang="en-US" altLang="en-US" sz="1800" dirty="0" smtClean="0"/>
              <a:t>nor was He fathered. No one is comparable to Him.” </a:t>
            </a:r>
            <a:r>
              <a:rPr lang="en-US" altLang="en-US" sz="1800" i="1" dirty="0" smtClean="0">
                <a:solidFill>
                  <a:schemeClr val="tx2"/>
                </a:solidFill>
              </a:rPr>
              <a:t>Quran 112:1-4</a:t>
            </a:r>
          </a:p>
        </p:txBody>
      </p:sp>
      <p:sp>
        <p:nvSpPr>
          <p:cNvPr id="17413" name="Line 7"/>
          <p:cNvSpPr>
            <a:spLocks noChangeShapeType="1"/>
          </p:cNvSpPr>
          <p:nvPr/>
        </p:nvSpPr>
        <p:spPr bwMode="auto">
          <a:xfrm>
            <a:off x="4724400" y="121920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414" name="Line 8"/>
          <p:cNvSpPr>
            <a:spLocks noChangeShapeType="1"/>
          </p:cNvSpPr>
          <p:nvPr/>
        </p:nvSpPr>
        <p:spPr bwMode="auto">
          <a:xfrm>
            <a:off x="0" y="12192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cxnSp>
        <p:nvCxnSpPr>
          <p:cNvPr id="17415" name="Straight Connector 7"/>
          <p:cNvCxnSpPr>
            <a:cxnSpLocks noChangeShapeType="1"/>
          </p:cNvCxnSpPr>
          <p:nvPr/>
        </p:nvCxnSpPr>
        <p:spPr bwMode="auto">
          <a:xfrm>
            <a:off x="0" y="2362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7416" name="TextBox 8"/>
          <p:cNvSpPr txBox="1">
            <a:spLocks noChangeArrowheads="1"/>
          </p:cNvSpPr>
          <p:nvPr/>
        </p:nvSpPr>
        <p:spPr bwMode="auto">
          <a:xfrm>
            <a:off x="-19665" y="6172200"/>
            <a:ext cx="916366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2000" dirty="0">
                <a:solidFill>
                  <a:schemeClr val="tx2"/>
                </a:solidFill>
              </a:rPr>
              <a:t>The Christians believe in Jesus as Son of God, the Muslims believe in </a:t>
            </a:r>
            <a:r>
              <a:rPr lang="en-US" altLang="en-US" sz="2000" dirty="0" smtClean="0">
                <a:solidFill>
                  <a:schemeClr val="tx2"/>
                </a:solidFill>
              </a:rPr>
              <a:t>Jesus [</a:t>
            </a:r>
            <a:r>
              <a:rPr lang="en-US" altLang="en-US" sz="2000" dirty="0" err="1" smtClean="0">
                <a:solidFill>
                  <a:schemeClr val="tx2"/>
                </a:solidFill>
              </a:rPr>
              <a:t>Essa</a:t>
            </a:r>
            <a:r>
              <a:rPr lang="en-US" altLang="en-US" sz="2000" dirty="0" smtClean="0">
                <a:solidFill>
                  <a:schemeClr val="tx2"/>
                </a:solidFill>
              </a:rPr>
              <a:t>] </a:t>
            </a:r>
            <a:r>
              <a:rPr lang="en-US" altLang="en-US" sz="2000" dirty="0">
                <a:solidFill>
                  <a:schemeClr val="tx2"/>
                </a:solidFill>
              </a:rPr>
              <a:t>as a prophet of God, and the Jews do not believe in Jesus as Son of God or prophet of God</a:t>
            </a:r>
          </a:p>
        </p:txBody>
      </p:sp>
      <p:sp>
        <p:nvSpPr>
          <p:cNvPr id="17417" name="Rectangle 2"/>
          <p:cNvSpPr>
            <a:spLocks noChangeArrowheads="1"/>
          </p:cNvSpPr>
          <p:nvPr/>
        </p:nvSpPr>
        <p:spPr bwMode="auto">
          <a:xfrm>
            <a:off x="-28575" y="2362200"/>
            <a:ext cx="9144000"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550" dirty="0"/>
              <a:t>“So the soldiers took charge of Jesus. Carrying his own cross, he went out to the place of the Skull (which in Aramaic is called Golgotha). There </a:t>
            </a:r>
            <a:r>
              <a:rPr lang="en-US" altLang="en-US" sz="1550" b="1" dirty="0"/>
              <a:t>they crucified him</a:t>
            </a:r>
            <a:r>
              <a:rPr lang="en-US" altLang="en-US" sz="1550" dirty="0"/>
              <a:t>, and with him two others—one on each side and Jesus in the middle. Pilate had a notice prepared and fastened to the cross. It read: </a:t>
            </a:r>
            <a:r>
              <a:rPr lang="en-US" altLang="en-US" sz="1550" i="1" dirty="0"/>
              <a:t>JESUS OF NAZARETH, THE KING OF THE JEWS</a:t>
            </a:r>
            <a:r>
              <a:rPr lang="en-US" altLang="en-US" sz="1550" dirty="0"/>
              <a:t>. Many of the Jews read this sign, for the place where Jesus was crucified was near the city, and the sign was written in Aramaic, Latin and Greek. The chief priests of the Jews protested to Pilate, ‘Do not write THE KING OF THE JEWS, but that this man claimed to be king of the Jews. Pilate answered, ‘What I have written, I have written.’” </a:t>
            </a:r>
            <a:r>
              <a:rPr lang="en-US" altLang="en-US" sz="1550" i="1" dirty="0">
                <a:solidFill>
                  <a:schemeClr val="tx2"/>
                </a:solidFill>
              </a:rPr>
              <a:t>John 19:16-22</a:t>
            </a:r>
            <a:endParaRPr lang="en-US" altLang="en-US" sz="1550" i="1" dirty="0"/>
          </a:p>
          <a:p>
            <a:pPr eaLnBrk="1" hangingPunct="1">
              <a:spcBef>
                <a:spcPct val="0"/>
              </a:spcBef>
              <a:buFontTx/>
              <a:buNone/>
            </a:pPr>
            <a:r>
              <a:rPr lang="en-US" altLang="en-US" sz="1550" dirty="0"/>
              <a:t>“About three in the afternoon Jesus cried out in a loud voice, ‘</a:t>
            </a:r>
            <a:r>
              <a:rPr lang="en-US" altLang="en-US" sz="1550" i="1" dirty="0">
                <a:solidFill>
                  <a:schemeClr val="tx2"/>
                </a:solidFill>
              </a:rPr>
              <a:t>Eli, Eli, </a:t>
            </a:r>
            <a:r>
              <a:rPr lang="en-US" altLang="en-US" sz="1550" i="1" dirty="0" err="1">
                <a:solidFill>
                  <a:schemeClr val="tx2"/>
                </a:solidFill>
              </a:rPr>
              <a:t>lema</a:t>
            </a:r>
            <a:r>
              <a:rPr lang="en-US" altLang="en-US" sz="1550" i="1" dirty="0">
                <a:solidFill>
                  <a:schemeClr val="tx2"/>
                </a:solidFill>
              </a:rPr>
              <a:t> </a:t>
            </a:r>
            <a:r>
              <a:rPr lang="en-US" altLang="en-US" sz="1550" i="1" dirty="0" err="1">
                <a:solidFill>
                  <a:schemeClr val="tx2"/>
                </a:solidFill>
              </a:rPr>
              <a:t>sabachthani</a:t>
            </a:r>
            <a:r>
              <a:rPr lang="en-US" altLang="en-US" sz="1550" dirty="0"/>
              <a:t>?’ (which means ‘My God, my God, why have you forsaken me?’)…. And when Jesus had cried out again in a loud voice, </a:t>
            </a:r>
            <a:r>
              <a:rPr lang="en-US" altLang="en-US" sz="1550" b="1" dirty="0"/>
              <a:t>he gave up his spirit</a:t>
            </a:r>
            <a:r>
              <a:rPr lang="en-US" altLang="en-US" sz="1550" dirty="0"/>
              <a:t>.” </a:t>
            </a:r>
            <a:r>
              <a:rPr lang="en-US" altLang="en-US" sz="1550" i="1" dirty="0">
                <a:solidFill>
                  <a:schemeClr val="tx2"/>
                </a:solidFill>
              </a:rPr>
              <a:t>Matthew 27:46,50</a:t>
            </a:r>
          </a:p>
          <a:p>
            <a:pPr eaLnBrk="1" hangingPunct="1">
              <a:spcBef>
                <a:spcPct val="0"/>
              </a:spcBef>
              <a:buFontTx/>
              <a:buNone/>
            </a:pPr>
            <a:r>
              <a:rPr lang="en-US" altLang="en-US" sz="1550" dirty="0" smtClean="0"/>
              <a:t>“</a:t>
            </a:r>
            <a:r>
              <a:rPr lang="en-US" altLang="en-US" sz="1550" dirty="0"/>
              <a:t>And because they disbelieved and uttered a terrible slander against Mary, and said, ‘We have killed the Messiah, Jesus son of Mary, the Messenger of God.’ (</a:t>
            </a:r>
            <a:r>
              <a:rPr lang="en-US" altLang="en-US" sz="1550" b="1" dirty="0"/>
              <a:t>They did not kill him</a:t>
            </a:r>
            <a:r>
              <a:rPr lang="en-US" altLang="en-US" sz="1550" dirty="0"/>
              <a:t>, </a:t>
            </a:r>
            <a:r>
              <a:rPr lang="en-US" altLang="en-US" sz="1550" b="1" dirty="0"/>
              <a:t>nor did they crucify him</a:t>
            </a:r>
            <a:r>
              <a:rPr lang="en-US" altLang="en-US" sz="1550" dirty="0"/>
              <a:t>, though it was made to appear like that to them; those that disagreed about him are full of doubt, with no knowledge to follow, only supposition: </a:t>
            </a:r>
            <a:r>
              <a:rPr lang="en-US" altLang="en-US" sz="1550" b="1" dirty="0"/>
              <a:t>they certainly did not kill him---No!</a:t>
            </a:r>
            <a:r>
              <a:rPr lang="en-US" altLang="en-US" sz="1550" dirty="0"/>
              <a:t> God raised him up to Himself. God is almighty and </a:t>
            </a:r>
            <a:r>
              <a:rPr lang="en-US" altLang="en-US" sz="1550" dirty="0" smtClean="0"/>
              <a:t>wise. There is not one of the People of the Book who will not believe in [Jesus] before his death, and on the Day of  Resurrection he will be a witness against them.)” </a:t>
            </a:r>
            <a:r>
              <a:rPr lang="en-US" altLang="en-US" sz="1550" i="1" dirty="0">
                <a:solidFill>
                  <a:schemeClr val="tx2"/>
                </a:solidFill>
              </a:rPr>
              <a:t>Quran 4:156-158</a:t>
            </a:r>
          </a:p>
        </p:txBody>
      </p:sp>
      <p:cxnSp>
        <p:nvCxnSpPr>
          <p:cNvPr id="17418" name="Straight Connector 4"/>
          <p:cNvCxnSpPr>
            <a:cxnSpLocks noChangeShapeType="1"/>
          </p:cNvCxnSpPr>
          <p:nvPr/>
        </p:nvCxnSpPr>
        <p:spPr bwMode="auto">
          <a:xfrm>
            <a:off x="0" y="6223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7419" name="Straight Connector 6"/>
          <p:cNvCxnSpPr>
            <a:cxnSpLocks noChangeShapeType="1"/>
          </p:cNvCxnSpPr>
          <p:nvPr/>
        </p:nvCxnSpPr>
        <p:spPr bwMode="auto">
          <a:xfrm>
            <a:off x="-28575" y="4800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a:xfrm>
            <a:off x="0" y="0"/>
            <a:ext cx="9144000" cy="990600"/>
          </a:xfrm>
        </p:spPr>
        <p:txBody>
          <a:bodyPr/>
          <a:lstStyle/>
          <a:p>
            <a:r>
              <a:rPr lang="en-US" altLang="en-US" sz="3200" b="1" dirty="0" smtClean="0"/>
              <a:t>Compare Psalm 2:7, Exodus 4:22, Jeremiah 31:9, and Mark 12:29 </a:t>
            </a:r>
            <a:r>
              <a:rPr lang="en-US" altLang="en-US" sz="3200" b="1" dirty="0" smtClean="0">
                <a:solidFill>
                  <a:schemeClr val="tx1"/>
                </a:solidFill>
              </a:rPr>
              <a:t>with</a:t>
            </a:r>
            <a:r>
              <a:rPr lang="en-US" altLang="en-US" sz="3200" dirty="0" smtClean="0"/>
              <a:t> </a:t>
            </a:r>
            <a:r>
              <a:rPr lang="en-US" altLang="en-US" sz="3200" b="1" dirty="0" smtClean="0"/>
              <a:t>Quran 112:1-4</a:t>
            </a:r>
          </a:p>
        </p:txBody>
      </p:sp>
      <p:sp>
        <p:nvSpPr>
          <p:cNvPr id="18435" name="Rectangle 5"/>
          <p:cNvSpPr>
            <a:spLocks noGrp="1" noChangeArrowheads="1"/>
          </p:cNvSpPr>
          <p:nvPr>
            <p:ph type="body" sz="half" idx="1"/>
          </p:nvPr>
        </p:nvSpPr>
        <p:spPr>
          <a:xfrm>
            <a:off x="0" y="1000836"/>
            <a:ext cx="4191000" cy="5857164"/>
          </a:xfrm>
        </p:spPr>
        <p:txBody>
          <a:bodyPr/>
          <a:lstStyle/>
          <a:p>
            <a:pPr>
              <a:buFontTx/>
              <a:buNone/>
            </a:pPr>
            <a:r>
              <a:rPr lang="en-US" altLang="en-US" sz="2200" dirty="0" smtClean="0"/>
              <a:t>“I will proclaim the decree of the LORD: He said to me, "</a:t>
            </a:r>
            <a:r>
              <a:rPr lang="en-US" altLang="en-US" sz="2200" dirty="0" smtClean="0">
                <a:solidFill>
                  <a:schemeClr val="tx2"/>
                </a:solidFill>
              </a:rPr>
              <a:t>You are my Son</a:t>
            </a:r>
            <a:r>
              <a:rPr lang="en-US" altLang="en-US" sz="2200" dirty="0" smtClean="0"/>
              <a:t>; </a:t>
            </a:r>
            <a:r>
              <a:rPr lang="en-US" altLang="en-US" sz="2200" dirty="0" smtClean="0">
                <a:solidFill>
                  <a:schemeClr val="tx2"/>
                </a:solidFill>
              </a:rPr>
              <a:t>today I have become your Father</a:t>
            </a:r>
            <a:r>
              <a:rPr lang="en-US" altLang="en-US" sz="2200" dirty="0" smtClean="0"/>
              <a:t>.” </a:t>
            </a:r>
            <a:r>
              <a:rPr lang="en-US" altLang="en-US" sz="2200" i="1" dirty="0" smtClean="0"/>
              <a:t>Psalm 2:7</a:t>
            </a:r>
          </a:p>
          <a:p>
            <a:pPr>
              <a:buFontTx/>
              <a:buNone/>
            </a:pPr>
            <a:r>
              <a:rPr lang="en-US" altLang="en-US" sz="2200" dirty="0" smtClean="0"/>
              <a:t>“</a:t>
            </a:r>
            <a:r>
              <a:rPr lang="en-US" altLang="en-US" sz="2200" dirty="0"/>
              <a:t>Then say to Pharaoh, 'This is what the LORD says: </a:t>
            </a:r>
            <a:r>
              <a:rPr lang="en-US" altLang="en-US" sz="2200" dirty="0">
                <a:solidFill>
                  <a:schemeClr val="tx2"/>
                </a:solidFill>
              </a:rPr>
              <a:t>Israel is my firstborn son</a:t>
            </a:r>
            <a:r>
              <a:rPr lang="en-US" altLang="en-US" sz="2200" dirty="0"/>
              <a:t>” </a:t>
            </a:r>
            <a:r>
              <a:rPr lang="en-US" altLang="en-US" sz="2200" i="1" dirty="0"/>
              <a:t>Exodus </a:t>
            </a:r>
            <a:r>
              <a:rPr lang="en-US" altLang="en-US" sz="2200" i="1" dirty="0" smtClean="0"/>
              <a:t>4:22</a:t>
            </a:r>
          </a:p>
          <a:p>
            <a:pPr>
              <a:buFontTx/>
              <a:buNone/>
            </a:pPr>
            <a:r>
              <a:rPr lang="en-US" altLang="en-US" sz="2100" dirty="0" smtClean="0"/>
              <a:t>“</a:t>
            </a:r>
            <a:r>
              <a:rPr lang="en-US" altLang="en-US" sz="2100" dirty="0"/>
              <a:t>They will come with weeping; they will pray as I bring them back. I will lead them beside streams of water on a level path where they will not stumble, because </a:t>
            </a:r>
            <a:r>
              <a:rPr lang="en-US" altLang="en-US" sz="2100" dirty="0">
                <a:solidFill>
                  <a:schemeClr val="tx2"/>
                </a:solidFill>
              </a:rPr>
              <a:t>I am Israel's father, and Ephraim is my firstborn son</a:t>
            </a:r>
            <a:r>
              <a:rPr lang="en-US" altLang="en-US" sz="2100" dirty="0"/>
              <a:t>.” </a:t>
            </a:r>
            <a:r>
              <a:rPr lang="en-US" altLang="en-US" sz="2100" i="1" dirty="0"/>
              <a:t>Jeremiah </a:t>
            </a:r>
            <a:r>
              <a:rPr lang="en-US" altLang="en-US" sz="2100" i="1" dirty="0" smtClean="0"/>
              <a:t>31:9</a:t>
            </a:r>
          </a:p>
          <a:p>
            <a:pPr>
              <a:buFontTx/>
              <a:buNone/>
            </a:pPr>
            <a:r>
              <a:rPr lang="en-US" altLang="en-US" dirty="0" smtClean="0"/>
              <a:t>“</a:t>
            </a:r>
            <a:r>
              <a:rPr lang="en-US" altLang="en-US" dirty="0">
                <a:solidFill>
                  <a:schemeClr val="tx2"/>
                </a:solidFill>
              </a:rPr>
              <a:t>The Lord our God, the Lord is one</a:t>
            </a:r>
            <a:r>
              <a:rPr lang="en-US" altLang="en-US" dirty="0"/>
              <a:t>.” </a:t>
            </a:r>
            <a:r>
              <a:rPr lang="en-US" altLang="en-US" i="1" dirty="0"/>
              <a:t>Mark 12:29</a:t>
            </a:r>
          </a:p>
          <a:p>
            <a:pPr>
              <a:buFontTx/>
              <a:buNone/>
            </a:pPr>
            <a:endParaRPr lang="en-US" altLang="en-US" sz="2000" i="1" dirty="0"/>
          </a:p>
        </p:txBody>
      </p:sp>
      <p:sp>
        <p:nvSpPr>
          <p:cNvPr id="18436" name="Rectangle 6"/>
          <p:cNvSpPr>
            <a:spLocks noGrp="1" noChangeArrowheads="1"/>
          </p:cNvSpPr>
          <p:nvPr>
            <p:ph type="body" sz="half" idx="2"/>
          </p:nvPr>
        </p:nvSpPr>
        <p:spPr>
          <a:xfrm>
            <a:off x="4191000" y="990600"/>
            <a:ext cx="4953000" cy="5867400"/>
          </a:xfrm>
        </p:spPr>
        <p:txBody>
          <a:bodyPr/>
          <a:lstStyle/>
          <a:p>
            <a:pPr>
              <a:buFontTx/>
              <a:buNone/>
            </a:pPr>
            <a:r>
              <a:rPr lang="en-US" altLang="en-US" sz="3600" dirty="0" smtClean="0"/>
              <a:t>“Say, He is God the One, God the eternal. </a:t>
            </a:r>
            <a:r>
              <a:rPr lang="en-US" altLang="en-US" sz="3600" dirty="0" smtClean="0">
                <a:solidFill>
                  <a:schemeClr val="tx2"/>
                </a:solidFill>
              </a:rPr>
              <a:t>He fathered no one nor was He fathered</a:t>
            </a:r>
            <a:r>
              <a:rPr lang="en-US" altLang="en-US" sz="3600" dirty="0" smtClean="0"/>
              <a:t>. No one is comparable to Him.” </a:t>
            </a:r>
            <a:r>
              <a:rPr lang="en-US" altLang="en-US" sz="3600" i="1" dirty="0" smtClean="0"/>
              <a:t>Quran 112:1-4</a:t>
            </a:r>
          </a:p>
          <a:p>
            <a:pPr>
              <a:buFontTx/>
              <a:buNone/>
            </a:pPr>
            <a:r>
              <a:rPr lang="en-US" altLang="en-US" sz="1800" i="1" dirty="0" smtClean="0"/>
              <a:t>     </a:t>
            </a:r>
            <a:r>
              <a:rPr lang="en-US" altLang="en-US" sz="2400" dirty="0" smtClean="0"/>
              <a:t>Given Islam’s strong emphasis on monotheism (the oneness of God or Unity God ), Prophet Muhammad told his companions that Quran 112 (the above 4 verses) is  “</a:t>
            </a:r>
            <a:r>
              <a:rPr lang="en-US" altLang="en-US" sz="2400" b="1" dirty="0" smtClean="0">
                <a:solidFill>
                  <a:schemeClr val="tx2"/>
                </a:solidFill>
              </a:rPr>
              <a:t>worth a third of the Quran</a:t>
            </a:r>
            <a:r>
              <a:rPr lang="en-US" altLang="en-US" sz="2400" dirty="0" smtClean="0"/>
              <a:t>.” </a:t>
            </a:r>
            <a:r>
              <a:rPr lang="en-US" altLang="en-US" sz="2000" i="1" dirty="0" err="1" smtClean="0"/>
              <a:t>Sahih</a:t>
            </a:r>
            <a:r>
              <a:rPr lang="en-US" altLang="en-US" sz="2000" i="1" dirty="0" smtClean="0"/>
              <a:t> Bukhari</a:t>
            </a:r>
          </a:p>
        </p:txBody>
      </p:sp>
      <p:sp>
        <p:nvSpPr>
          <p:cNvPr id="18437" name="Line 7"/>
          <p:cNvSpPr>
            <a:spLocks noChangeShapeType="1"/>
          </p:cNvSpPr>
          <p:nvPr/>
        </p:nvSpPr>
        <p:spPr bwMode="auto">
          <a:xfrm>
            <a:off x="4191000" y="990600"/>
            <a:ext cx="0" cy="5867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8438" name="Line 8"/>
          <p:cNvSpPr>
            <a:spLocks noChangeShapeType="1"/>
          </p:cNvSpPr>
          <p:nvPr/>
        </p:nvSpPr>
        <p:spPr bwMode="auto">
          <a:xfrm>
            <a:off x="0" y="9906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cxnSp>
        <p:nvCxnSpPr>
          <p:cNvPr id="3" name="Straight Connector 2"/>
          <p:cNvCxnSpPr/>
          <p:nvPr/>
        </p:nvCxnSpPr>
        <p:spPr bwMode="auto">
          <a:xfrm>
            <a:off x="4191000" y="4343400"/>
            <a:ext cx="4953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2438400"/>
            <a:ext cx="4191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3505200"/>
            <a:ext cx="4191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791200"/>
            <a:ext cx="4191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noChangeArrowheads="1"/>
          </p:cNvSpPr>
          <p:nvPr>
            <p:ph type="title"/>
          </p:nvPr>
        </p:nvSpPr>
        <p:spPr>
          <a:xfrm>
            <a:off x="0" y="0"/>
            <a:ext cx="9144000" cy="1371600"/>
          </a:xfrm>
        </p:spPr>
        <p:txBody>
          <a:bodyPr/>
          <a:lstStyle/>
          <a:p>
            <a:r>
              <a:rPr lang="en-US" altLang="en-US" sz="4800" b="1" dirty="0" smtClean="0"/>
              <a:t>Compare Psalm 82:6 and John 10:34 </a:t>
            </a:r>
            <a:r>
              <a:rPr lang="en-US" altLang="en-US" sz="4800" b="1" dirty="0" smtClean="0">
                <a:solidFill>
                  <a:schemeClr val="tx1"/>
                </a:solidFill>
              </a:rPr>
              <a:t>with</a:t>
            </a:r>
            <a:r>
              <a:rPr lang="en-US" altLang="en-US" sz="4800" dirty="0">
                <a:solidFill>
                  <a:schemeClr val="tx1"/>
                </a:solidFill>
              </a:rPr>
              <a:t> </a:t>
            </a:r>
            <a:r>
              <a:rPr lang="en-US" altLang="en-US" sz="4800" b="1" dirty="0" smtClean="0"/>
              <a:t>Quran 3:79-80</a:t>
            </a:r>
          </a:p>
        </p:txBody>
      </p:sp>
      <p:sp>
        <p:nvSpPr>
          <p:cNvPr id="19459" name="Rectangle 5"/>
          <p:cNvSpPr>
            <a:spLocks noGrp="1" noChangeArrowheads="1"/>
          </p:cNvSpPr>
          <p:nvPr>
            <p:ph type="body" sz="half" idx="1"/>
          </p:nvPr>
        </p:nvSpPr>
        <p:spPr>
          <a:xfrm>
            <a:off x="-1" y="1447800"/>
            <a:ext cx="3854245" cy="5427406"/>
          </a:xfrm>
        </p:spPr>
        <p:txBody>
          <a:bodyPr/>
          <a:lstStyle/>
          <a:p>
            <a:pPr>
              <a:buFontTx/>
              <a:buNone/>
            </a:pPr>
            <a:endParaRPr lang="en-US" altLang="en-US" sz="600" i="1" dirty="0"/>
          </a:p>
          <a:p>
            <a:pPr>
              <a:buFontTx/>
              <a:buNone/>
            </a:pPr>
            <a:r>
              <a:rPr lang="en-US" altLang="en-US" sz="3200" i="1" dirty="0"/>
              <a:t>“</a:t>
            </a:r>
            <a:r>
              <a:rPr lang="en-US" altLang="en-US" sz="3200" dirty="0"/>
              <a:t>I said, ‘</a:t>
            </a:r>
            <a:r>
              <a:rPr lang="en-US" altLang="en-US" sz="3200" dirty="0">
                <a:solidFill>
                  <a:schemeClr val="tx2"/>
                </a:solidFill>
              </a:rPr>
              <a:t>You are “gods”; you are all sons of the Most High</a:t>
            </a:r>
            <a:r>
              <a:rPr lang="en-US" altLang="en-US" sz="3200" dirty="0"/>
              <a:t>.’” </a:t>
            </a:r>
            <a:r>
              <a:rPr lang="en-US" altLang="en-US" sz="3200" i="1" dirty="0"/>
              <a:t>Psalm 82:6</a:t>
            </a:r>
          </a:p>
          <a:p>
            <a:pPr>
              <a:buFontTx/>
              <a:buNone/>
            </a:pPr>
            <a:r>
              <a:rPr lang="en-US" altLang="en-US" sz="3200" dirty="0" smtClean="0"/>
              <a:t>“</a:t>
            </a:r>
            <a:r>
              <a:rPr lang="en-US" altLang="en-US" sz="3200" dirty="0"/>
              <a:t>Jesus answered them [the Jews], </a:t>
            </a:r>
            <a:r>
              <a:rPr lang="en-US" altLang="en-US" sz="3200" dirty="0">
                <a:solidFill>
                  <a:schemeClr val="tx2"/>
                </a:solidFill>
              </a:rPr>
              <a:t>“Is it not written in your Law, ‘I have said you are “gods.”’ </a:t>
            </a:r>
            <a:r>
              <a:rPr lang="en-US" altLang="en-US" sz="3200" i="1" dirty="0"/>
              <a:t>John </a:t>
            </a:r>
            <a:r>
              <a:rPr lang="en-US" altLang="en-US" sz="3200" i="1" dirty="0" smtClean="0"/>
              <a:t>10:3</a:t>
            </a:r>
            <a:r>
              <a:rPr lang="en-US" altLang="en-US" sz="3600" i="1" dirty="0" smtClean="0"/>
              <a:t>4</a:t>
            </a:r>
            <a:endParaRPr lang="en-US" altLang="en-US" sz="3600" i="1" dirty="0"/>
          </a:p>
        </p:txBody>
      </p:sp>
      <p:sp>
        <p:nvSpPr>
          <p:cNvPr id="19460" name="Rectangle 6"/>
          <p:cNvSpPr>
            <a:spLocks noGrp="1" noChangeArrowheads="1"/>
          </p:cNvSpPr>
          <p:nvPr>
            <p:ph type="body" sz="half" idx="2"/>
          </p:nvPr>
        </p:nvSpPr>
        <p:spPr>
          <a:xfrm>
            <a:off x="3824747" y="1541206"/>
            <a:ext cx="5334000" cy="5334000"/>
          </a:xfrm>
        </p:spPr>
        <p:txBody>
          <a:bodyPr/>
          <a:lstStyle/>
          <a:p>
            <a:pPr>
              <a:buFontTx/>
              <a:buNone/>
            </a:pPr>
            <a:r>
              <a:rPr lang="en-US" altLang="en-US" sz="2600" dirty="0" smtClean="0"/>
              <a:t>“No person to whom God had given the Scripture, wisdom, and </a:t>
            </a:r>
            <a:r>
              <a:rPr lang="en-US" altLang="en-US" sz="2600" dirty="0" err="1" smtClean="0"/>
              <a:t>prophethood</a:t>
            </a:r>
            <a:r>
              <a:rPr lang="en-US" altLang="en-US" sz="2600" dirty="0" smtClean="0"/>
              <a:t> would ever say to people, ‘Be my servants, not God’s.’ [He would say], ‘You should be devoted to God because you have taught the Scripture and studied it closely.’ </a:t>
            </a:r>
            <a:r>
              <a:rPr lang="en-US" altLang="en-US" sz="2600" dirty="0" smtClean="0">
                <a:solidFill>
                  <a:schemeClr val="tx2"/>
                </a:solidFill>
              </a:rPr>
              <a:t>He would never command you to take angels and prophets as lords. </a:t>
            </a:r>
            <a:r>
              <a:rPr lang="en-US" altLang="en-US" sz="2600" dirty="0" smtClean="0"/>
              <a:t>How could he command you to be disbelievers after you had devoted yourself to God.” </a:t>
            </a:r>
            <a:r>
              <a:rPr lang="en-US" altLang="en-US" sz="2600" i="1" dirty="0" smtClean="0"/>
              <a:t>Quran 3:79-80</a:t>
            </a:r>
          </a:p>
        </p:txBody>
      </p:sp>
      <p:sp>
        <p:nvSpPr>
          <p:cNvPr id="19461" name="Line 8"/>
          <p:cNvSpPr>
            <a:spLocks noChangeShapeType="1"/>
          </p:cNvSpPr>
          <p:nvPr/>
        </p:nvSpPr>
        <p:spPr bwMode="auto">
          <a:xfrm>
            <a:off x="0" y="15240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cxnSp>
        <p:nvCxnSpPr>
          <p:cNvPr id="19462" name="Straight Connector 7"/>
          <p:cNvCxnSpPr>
            <a:cxnSpLocks noChangeShapeType="1"/>
          </p:cNvCxnSpPr>
          <p:nvPr/>
        </p:nvCxnSpPr>
        <p:spPr bwMode="auto">
          <a:xfrm>
            <a:off x="3809999" y="1524002"/>
            <a:ext cx="1" cy="5333999"/>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0" y="3733800"/>
            <a:ext cx="38099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0" y="0"/>
            <a:ext cx="9144000" cy="685800"/>
          </a:xfrm>
        </p:spPr>
        <p:txBody>
          <a:bodyPr/>
          <a:lstStyle/>
          <a:p>
            <a:r>
              <a:rPr lang="en-US" altLang="en-US" sz="3300" b="1" dirty="0" smtClean="0"/>
              <a:t>Basic Do’s and Don’ts in the Quran and the Bible</a:t>
            </a:r>
            <a:endParaRPr lang="en-US" altLang="en-US" sz="3300" dirty="0" smtClean="0"/>
          </a:p>
        </p:txBody>
      </p:sp>
      <p:sp>
        <p:nvSpPr>
          <p:cNvPr id="20483" name="Text Placeholder 2"/>
          <p:cNvSpPr>
            <a:spLocks noGrp="1"/>
          </p:cNvSpPr>
          <p:nvPr>
            <p:ph type="body" idx="1"/>
          </p:nvPr>
        </p:nvSpPr>
        <p:spPr>
          <a:xfrm>
            <a:off x="0" y="685800"/>
            <a:ext cx="5029200" cy="457200"/>
          </a:xfrm>
        </p:spPr>
        <p:txBody>
          <a:bodyPr/>
          <a:lstStyle/>
          <a:p>
            <a:pPr algn="ctr"/>
            <a:r>
              <a:rPr lang="en-US" altLang="en-US" sz="1800" dirty="0" smtClean="0">
                <a:solidFill>
                  <a:schemeClr val="tx2"/>
                </a:solidFill>
              </a:rPr>
              <a:t>Quran 17:23-39</a:t>
            </a:r>
          </a:p>
        </p:txBody>
      </p:sp>
      <p:sp>
        <p:nvSpPr>
          <p:cNvPr id="20484" name="Content Placeholder 3"/>
          <p:cNvSpPr>
            <a:spLocks noGrp="1"/>
          </p:cNvSpPr>
          <p:nvPr>
            <p:ph sz="half" idx="2"/>
          </p:nvPr>
        </p:nvSpPr>
        <p:spPr>
          <a:xfrm>
            <a:off x="0" y="1066800"/>
            <a:ext cx="3886200" cy="5791200"/>
          </a:xfrm>
        </p:spPr>
        <p:txBody>
          <a:bodyPr/>
          <a:lstStyle/>
          <a:p>
            <a:pPr>
              <a:buFontTx/>
              <a:buNone/>
            </a:pPr>
            <a:r>
              <a:rPr lang="en-US" altLang="en-US" sz="900" dirty="0" smtClean="0"/>
              <a:t>23 Your Lord has commanded that you should worship none but Him, and that you be kind to your parents. If either or both of them reach old age with you, say no word that shows impatience with them, and do not be harsh with them, but speak to them respectfully </a:t>
            </a:r>
          </a:p>
          <a:p>
            <a:pPr>
              <a:buFontTx/>
              <a:buNone/>
            </a:pPr>
            <a:r>
              <a:rPr lang="en-US" altLang="en-US" sz="900" dirty="0" smtClean="0"/>
              <a:t>24 and, out of mercy, lower your wing in humility towards them and say, ‘Lord, have mercy on them, just as they cared for me when I was little.’ </a:t>
            </a:r>
          </a:p>
          <a:p>
            <a:pPr>
              <a:buFontTx/>
              <a:buNone/>
            </a:pPr>
            <a:r>
              <a:rPr lang="en-US" altLang="en-US" sz="900" dirty="0" smtClean="0"/>
              <a:t>25 Your Lord knows best what is in your heart. If you are good, He is most forgiving to those who return to Him. </a:t>
            </a:r>
          </a:p>
          <a:p>
            <a:pPr>
              <a:buFontTx/>
              <a:buNone/>
            </a:pPr>
            <a:r>
              <a:rPr lang="en-US" altLang="en-US" sz="900" dirty="0" smtClean="0"/>
              <a:t>26 Give relatives their due, and the needy, and travelers—do not squander your wealth wastefully: </a:t>
            </a:r>
          </a:p>
          <a:p>
            <a:pPr>
              <a:buFontTx/>
              <a:buNone/>
            </a:pPr>
            <a:r>
              <a:rPr lang="en-US" altLang="en-US" sz="900" dirty="0" smtClean="0"/>
              <a:t>27 those who squander are the brothers of Satan, and Satan is most ungrateful to his Lord—</a:t>
            </a:r>
          </a:p>
          <a:p>
            <a:pPr>
              <a:buFontTx/>
              <a:buNone/>
            </a:pPr>
            <a:r>
              <a:rPr lang="en-US" altLang="en-US" sz="900" dirty="0" smtClean="0"/>
              <a:t>28 but if, while seeking some bounty that you expect from your Lord, you turn them down, then at least speak some word of comfort to them.</a:t>
            </a:r>
          </a:p>
          <a:p>
            <a:pPr>
              <a:buFontTx/>
              <a:buNone/>
            </a:pPr>
            <a:r>
              <a:rPr lang="en-US" altLang="en-US" sz="900" dirty="0" smtClean="0"/>
              <a:t>29 Do not be tight-fisted, nor so open-handed that you end up blamed and overwhelmed with regret.</a:t>
            </a:r>
          </a:p>
          <a:p>
            <a:pPr>
              <a:buFontTx/>
              <a:buNone/>
            </a:pPr>
            <a:r>
              <a:rPr lang="en-US" altLang="en-US" sz="900" dirty="0" smtClean="0"/>
              <a:t>30  Your Lord gives abundantly to whoever He will, and sparingly to whoever He will: He knows and observes His servants thoroughly.</a:t>
            </a:r>
          </a:p>
          <a:p>
            <a:pPr>
              <a:buFontTx/>
              <a:buNone/>
            </a:pPr>
            <a:r>
              <a:rPr lang="en-US" altLang="en-US" sz="900" dirty="0" smtClean="0"/>
              <a:t>31 Do not kill your children for fear of poverty—We shall provide for them and for you—killing them is a great sin. </a:t>
            </a:r>
          </a:p>
          <a:p>
            <a:pPr>
              <a:buFontTx/>
              <a:buNone/>
            </a:pPr>
            <a:r>
              <a:rPr lang="en-US" altLang="en-US" sz="900" dirty="0" smtClean="0"/>
              <a:t>32 And do not go anywhere near adultery: it is an outrage, and an evil path.</a:t>
            </a:r>
          </a:p>
          <a:p>
            <a:pPr>
              <a:buFontTx/>
              <a:buNone/>
            </a:pPr>
            <a:r>
              <a:rPr lang="en-US" altLang="en-US" sz="900" dirty="0" smtClean="0"/>
              <a:t>33 Do not take life—which god has made sacred—except by right. If anyone is killed wrongly, We have given authority to the defender of his rights, but he should not be excessive in taking life, for he is already aided [by God].</a:t>
            </a:r>
          </a:p>
          <a:p>
            <a:pPr>
              <a:buFontTx/>
              <a:buNone/>
            </a:pPr>
            <a:r>
              <a:rPr lang="en-US" altLang="en-US" sz="900" dirty="0" smtClean="0"/>
              <a:t>34 Do not go near the orphan’s property, except with the best intentions, until he reaches the age of maturity. Honor your pledges: you will be questioned about your pledges.</a:t>
            </a:r>
          </a:p>
          <a:p>
            <a:pPr>
              <a:buFontTx/>
              <a:buNone/>
            </a:pPr>
            <a:r>
              <a:rPr lang="en-US" altLang="en-US" sz="900" dirty="0" smtClean="0"/>
              <a:t>35 Give full measure when you measure, and weigh with accurate scales: that is better and fairer in the end. </a:t>
            </a:r>
          </a:p>
          <a:p>
            <a:pPr>
              <a:buFontTx/>
              <a:buNone/>
            </a:pPr>
            <a:r>
              <a:rPr lang="en-US" altLang="en-US" sz="900" dirty="0" smtClean="0"/>
              <a:t>36 Do not follow blindly what you do not know to be true: ears, eyes, and heart, you will be questioned about all these.</a:t>
            </a:r>
          </a:p>
          <a:p>
            <a:pPr>
              <a:buFontTx/>
              <a:buNone/>
            </a:pPr>
            <a:r>
              <a:rPr lang="en-US" altLang="en-US" sz="900" dirty="0" smtClean="0"/>
              <a:t>37 Do not strut arrogantly about the earth: you cannot break it open, nor match the mountains in height. </a:t>
            </a:r>
          </a:p>
          <a:p>
            <a:pPr>
              <a:buFontTx/>
              <a:buNone/>
            </a:pPr>
            <a:r>
              <a:rPr lang="en-US" altLang="en-US" sz="900" dirty="0" smtClean="0"/>
              <a:t>38 The evil of all these is hateful to your Lord. </a:t>
            </a:r>
          </a:p>
          <a:p>
            <a:pPr>
              <a:buFontTx/>
              <a:buNone/>
            </a:pPr>
            <a:r>
              <a:rPr lang="en-US" altLang="en-US" sz="900" dirty="0" smtClean="0"/>
              <a:t>39 [Prophet], this is some of the wisdom your Lord has revealed to you: do not set up another god beside God, or you will be thrown into Hell, blamed and rejected  </a:t>
            </a:r>
          </a:p>
        </p:txBody>
      </p:sp>
      <p:sp>
        <p:nvSpPr>
          <p:cNvPr id="20485" name="Text Placeholder 4"/>
          <p:cNvSpPr>
            <a:spLocks noGrp="1"/>
          </p:cNvSpPr>
          <p:nvPr>
            <p:ph type="body" sz="quarter" idx="3"/>
          </p:nvPr>
        </p:nvSpPr>
        <p:spPr>
          <a:xfrm>
            <a:off x="4419600" y="685800"/>
            <a:ext cx="4724400" cy="457200"/>
          </a:xfrm>
        </p:spPr>
        <p:txBody>
          <a:bodyPr/>
          <a:lstStyle/>
          <a:p>
            <a:pPr algn="ctr"/>
            <a:r>
              <a:rPr lang="en-US" altLang="en-US" sz="1800" smtClean="0">
                <a:solidFill>
                  <a:schemeClr val="tx2"/>
                </a:solidFill>
              </a:rPr>
              <a:t>Exodus 20:2-17</a:t>
            </a:r>
          </a:p>
        </p:txBody>
      </p:sp>
      <p:sp>
        <p:nvSpPr>
          <p:cNvPr id="48134" name="Content Placeholder 5"/>
          <p:cNvSpPr>
            <a:spLocks noGrp="1"/>
          </p:cNvSpPr>
          <p:nvPr>
            <p:ph sz="quarter" idx="4"/>
          </p:nvPr>
        </p:nvSpPr>
        <p:spPr>
          <a:xfrm>
            <a:off x="3887788" y="1066800"/>
            <a:ext cx="5256212" cy="5791200"/>
          </a:xfrm>
        </p:spPr>
        <p:txBody>
          <a:bodyPr/>
          <a:lstStyle/>
          <a:p>
            <a:pPr>
              <a:buFontTx/>
              <a:buNone/>
              <a:defRPr/>
            </a:pPr>
            <a:r>
              <a:rPr lang="en-US" sz="1000" dirty="0" smtClean="0"/>
              <a:t> </a:t>
            </a:r>
            <a:r>
              <a:rPr lang="en-US" sz="900" baseline="30000" dirty="0" smtClean="0"/>
              <a:t>2</a:t>
            </a:r>
            <a:r>
              <a:rPr lang="en-US" sz="900" dirty="0" smtClean="0"/>
              <a:t> "I am the LORD your God, who brought you out of Egypt, out of the land of slavery. </a:t>
            </a:r>
          </a:p>
          <a:p>
            <a:pPr>
              <a:buFontTx/>
              <a:buNone/>
              <a:defRPr/>
            </a:pPr>
            <a:r>
              <a:rPr lang="en-US" sz="900" dirty="0" smtClean="0"/>
              <a:t> </a:t>
            </a:r>
            <a:r>
              <a:rPr lang="en-US" sz="900" baseline="30000" dirty="0" smtClean="0"/>
              <a:t>3</a:t>
            </a:r>
            <a:r>
              <a:rPr lang="en-US" sz="900" dirty="0" smtClean="0"/>
              <a:t> "You shall have no other gods before </a:t>
            </a:r>
            <a:r>
              <a:rPr lang="en-US" sz="900" baseline="30000" dirty="0" smtClean="0"/>
              <a:t>[</a:t>
            </a:r>
            <a:r>
              <a:rPr lang="en-US" sz="900" baseline="30000" dirty="0" smtClean="0">
                <a:hlinkClick r:id="rId3" action="ppaction://hlinkfile" tooltip="See footnote a"/>
              </a:rPr>
              <a:t>a</a:t>
            </a:r>
            <a:r>
              <a:rPr lang="en-US" sz="900" baseline="30000" dirty="0" smtClean="0"/>
              <a:t>]</a:t>
            </a:r>
            <a:r>
              <a:rPr lang="en-US" sz="900" dirty="0" smtClean="0"/>
              <a:t> me. </a:t>
            </a:r>
          </a:p>
          <a:p>
            <a:pPr>
              <a:buFontTx/>
              <a:buNone/>
              <a:defRPr/>
            </a:pPr>
            <a:r>
              <a:rPr lang="en-US" sz="900" dirty="0" smtClean="0"/>
              <a:t> </a:t>
            </a:r>
            <a:r>
              <a:rPr lang="en-US" sz="900" baseline="30000" dirty="0" smtClean="0"/>
              <a:t>4</a:t>
            </a:r>
            <a:r>
              <a:rPr lang="en-US" sz="900" dirty="0" smtClean="0"/>
              <a:t> "You shall not make for yourself an idol in the form of anything in heaven above or on the earth beneath or in the waters below. </a:t>
            </a:r>
            <a:r>
              <a:rPr lang="en-US" sz="900" baseline="30000" dirty="0" smtClean="0"/>
              <a:t>5</a:t>
            </a:r>
            <a:r>
              <a:rPr lang="en-US" sz="900" dirty="0" smtClean="0"/>
              <a:t> You shall not bow down to them or worship them; for I, the LORD your God, am a jealous God, punishing the children for the sin of the fathers to the third and fourth generation of those who hate me, </a:t>
            </a:r>
            <a:r>
              <a:rPr lang="en-US" sz="900" baseline="30000" dirty="0" smtClean="0"/>
              <a:t>6</a:t>
            </a:r>
            <a:r>
              <a:rPr lang="en-US" sz="900" dirty="0" smtClean="0"/>
              <a:t> but showing love to a thousand {generations} of those who love me and keep my commandments. </a:t>
            </a:r>
          </a:p>
          <a:p>
            <a:pPr>
              <a:buFontTx/>
              <a:buNone/>
              <a:defRPr/>
            </a:pPr>
            <a:r>
              <a:rPr lang="en-US" sz="900" dirty="0" smtClean="0"/>
              <a:t> </a:t>
            </a:r>
            <a:r>
              <a:rPr lang="en-US" sz="900" baseline="30000" dirty="0" smtClean="0"/>
              <a:t>7</a:t>
            </a:r>
            <a:r>
              <a:rPr lang="en-US" sz="900" dirty="0" smtClean="0"/>
              <a:t> "You shall not misuse the name of the LORD your God, for the LORD will not hold anyone guiltless who misuses his name. </a:t>
            </a:r>
          </a:p>
          <a:p>
            <a:pPr>
              <a:buFontTx/>
              <a:buNone/>
              <a:defRPr/>
            </a:pPr>
            <a:r>
              <a:rPr lang="en-US" sz="900" dirty="0" smtClean="0"/>
              <a:t> </a:t>
            </a:r>
            <a:r>
              <a:rPr lang="en-US" sz="900" baseline="30000" dirty="0" smtClean="0"/>
              <a:t>8</a:t>
            </a:r>
            <a:r>
              <a:rPr lang="en-US" sz="900" dirty="0" smtClean="0"/>
              <a:t> "Remember the Sabbath day by keeping it holy. </a:t>
            </a:r>
            <a:r>
              <a:rPr lang="en-US" sz="900" baseline="30000" dirty="0" smtClean="0"/>
              <a:t>9</a:t>
            </a:r>
            <a:r>
              <a:rPr lang="en-US" sz="900" dirty="0" smtClean="0"/>
              <a:t> Six days you shall labor and do all your work, </a:t>
            </a:r>
            <a:r>
              <a:rPr lang="en-US" sz="900" baseline="30000" dirty="0" smtClean="0"/>
              <a:t>10</a:t>
            </a:r>
            <a:r>
              <a:rPr lang="en-US" sz="900" dirty="0" smtClean="0"/>
              <a:t> but the seventh day is a Sabbath to the LORD your God. On it you shall not do any work, neither you, nor your son or daughter, nor your manservant or maidservant, nor your animals, nor the alien within your gates. </a:t>
            </a:r>
            <a:r>
              <a:rPr lang="en-US" sz="900" baseline="30000" dirty="0" smtClean="0"/>
              <a:t>11</a:t>
            </a:r>
            <a:r>
              <a:rPr lang="en-US" sz="900" dirty="0" smtClean="0"/>
              <a:t> For in six days the LORD made the heavens and the earth, the sea, and all that is in them, but he rested on the seventh day. Therefore the LORD blessed the Sabbath day and made it holy. </a:t>
            </a:r>
          </a:p>
          <a:p>
            <a:pPr>
              <a:buFontTx/>
              <a:buNone/>
              <a:defRPr/>
            </a:pPr>
            <a:r>
              <a:rPr lang="en-US" sz="900" dirty="0" smtClean="0"/>
              <a:t> </a:t>
            </a:r>
            <a:r>
              <a:rPr lang="en-US" sz="900" baseline="30000" dirty="0" smtClean="0"/>
              <a:t>12</a:t>
            </a:r>
            <a:r>
              <a:rPr lang="en-US" sz="900" dirty="0" smtClean="0"/>
              <a:t> "Honor your father and your mother, so that you may live long in the land the LORD your God is giving you. </a:t>
            </a:r>
          </a:p>
          <a:p>
            <a:pPr>
              <a:buFontTx/>
              <a:buNone/>
              <a:defRPr/>
            </a:pPr>
            <a:r>
              <a:rPr lang="en-US" sz="900" dirty="0" smtClean="0"/>
              <a:t> </a:t>
            </a:r>
            <a:r>
              <a:rPr lang="en-US" sz="900" baseline="30000" dirty="0" smtClean="0"/>
              <a:t>13</a:t>
            </a:r>
            <a:r>
              <a:rPr lang="en-US" sz="900" dirty="0" smtClean="0"/>
              <a:t> "You shall not murder. </a:t>
            </a:r>
          </a:p>
          <a:p>
            <a:pPr>
              <a:buFontTx/>
              <a:buNone/>
              <a:defRPr/>
            </a:pPr>
            <a:r>
              <a:rPr lang="en-US" sz="900" dirty="0" smtClean="0"/>
              <a:t> </a:t>
            </a:r>
            <a:r>
              <a:rPr lang="en-US" sz="900" baseline="30000" dirty="0" smtClean="0"/>
              <a:t>14</a:t>
            </a:r>
            <a:r>
              <a:rPr lang="en-US" sz="900" dirty="0" smtClean="0"/>
              <a:t> "You shall not commit adultery. </a:t>
            </a:r>
          </a:p>
          <a:p>
            <a:pPr>
              <a:buFontTx/>
              <a:buNone/>
              <a:defRPr/>
            </a:pPr>
            <a:r>
              <a:rPr lang="en-US" sz="900" dirty="0" smtClean="0"/>
              <a:t> </a:t>
            </a:r>
            <a:r>
              <a:rPr lang="en-US" sz="900" baseline="30000" dirty="0" smtClean="0"/>
              <a:t>15</a:t>
            </a:r>
            <a:r>
              <a:rPr lang="en-US" sz="900" dirty="0" smtClean="0"/>
              <a:t> "You shall not steal. </a:t>
            </a:r>
          </a:p>
          <a:p>
            <a:pPr>
              <a:buFontTx/>
              <a:buNone/>
              <a:defRPr/>
            </a:pPr>
            <a:r>
              <a:rPr lang="en-US" sz="900" dirty="0" smtClean="0"/>
              <a:t> </a:t>
            </a:r>
            <a:r>
              <a:rPr lang="en-US" sz="900" baseline="30000" dirty="0" smtClean="0"/>
              <a:t>16</a:t>
            </a:r>
            <a:r>
              <a:rPr lang="en-US" sz="900" dirty="0" smtClean="0"/>
              <a:t> "You shall not give false testimony against your neighbor. </a:t>
            </a:r>
          </a:p>
          <a:p>
            <a:pPr>
              <a:buFontTx/>
              <a:buNone/>
              <a:defRPr/>
            </a:pPr>
            <a:r>
              <a:rPr lang="en-US" sz="900" dirty="0" smtClean="0"/>
              <a:t> </a:t>
            </a:r>
            <a:r>
              <a:rPr lang="en-US" sz="900" baseline="30000" dirty="0" smtClean="0"/>
              <a:t>17</a:t>
            </a:r>
            <a:r>
              <a:rPr lang="en-US" sz="900" dirty="0" smtClean="0"/>
              <a:t> "You shall not covet your neighbor's house. You shall not covet your neighbor's wife, or his manservant or maidservant, his ox or donkey, or anything that belongs to your neighbor.“ </a:t>
            </a:r>
            <a:r>
              <a:rPr lang="en-US" sz="900" b="1" dirty="0" smtClean="0"/>
              <a:t>Footnotes:</a:t>
            </a:r>
            <a:r>
              <a:rPr lang="en-US" sz="900" dirty="0" smtClean="0"/>
              <a:t> </a:t>
            </a:r>
            <a:r>
              <a:rPr lang="en-US" sz="900" dirty="0" smtClean="0">
                <a:hlinkClick r:id="rId4" action="ppaction://hlinkfile" tooltip="Go to Exodus 20:3"/>
              </a:rPr>
              <a:t>Exodus 20:3</a:t>
            </a:r>
            <a:r>
              <a:rPr lang="en-US" sz="900" dirty="0" smtClean="0"/>
              <a:t> Or </a:t>
            </a:r>
            <a:r>
              <a:rPr lang="en-US" sz="900" i="1" dirty="0" smtClean="0"/>
              <a:t>besides </a:t>
            </a:r>
          </a:p>
          <a:p>
            <a:pPr marL="0" indent="0" algn="ctr">
              <a:buFontTx/>
              <a:buNone/>
              <a:defRPr/>
            </a:pPr>
            <a:r>
              <a:rPr lang="en-US" sz="1800" b="1" dirty="0" smtClean="0">
                <a:solidFill>
                  <a:schemeClr val="tx2"/>
                </a:solidFill>
              </a:rPr>
              <a:t>Mark 12:28-34</a:t>
            </a:r>
          </a:p>
          <a:p>
            <a:pPr marL="0" indent="0">
              <a:buFontTx/>
              <a:buNone/>
              <a:defRPr/>
            </a:pPr>
            <a:r>
              <a:rPr lang="en-US" sz="900" b="1" dirty="0" smtClean="0">
                <a:solidFill>
                  <a:schemeClr val="tx2"/>
                </a:solidFill>
              </a:rPr>
              <a:t>The </a:t>
            </a:r>
            <a:r>
              <a:rPr lang="en-US" sz="900" b="1" dirty="0">
                <a:solidFill>
                  <a:schemeClr val="tx2"/>
                </a:solidFill>
              </a:rPr>
              <a:t>Greatest Commandment</a:t>
            </a:r>
          </a:p>
          <a:p>
            <a:pPr marL="0" indent="0">
              <a:buFontTx/>
              <a:buNone/>
              <a:defRPr/>
            </a:pPr>
            <a:r>
              <a:rPr lang="en-US" sz="900" baseline="30000" dirty="0"/>
              <a:t>28 </a:t>
            </a:r>
            <a:r>
              <a:rPr lang="en-US" sz="900" dirty="0"/>
              <a:t>One of the teachers of the law came and heard them debating. Noticing that Jesus had given them a good answer, he asked him, “Of all the commandments, which is the most important?”</a:t>
            </a:r>
          </a:p>
          <a:p>
            <a:pPr marL="0" indent="0">
              <a:buFontTx/>
              <a:buNone/>
              <a:defRPr/>
            </a:pPr>
            <a:r>
              <a:rPr lang="en-US" sz="900" baseline="30000" dirty="0"/>
              <a:t>29 </a:t>
            </a:r>
            <a:r>
              <a:rPr lang="en-US" sz="900" dirty="0"/>
              <a:t>“The most important one,” answered Jesus, “is this: ‘Hear, O Israel: The Lord our God, the Lord is one.</a:t>
            </a:r>
            <a:r>
              <a:rPr lang="en-US" sz="900" baseline="30000" dirty="0"/>
              <a:t>[</a:t>
            </a:r>
            <a:r>
              <a:rPr lang="en-US" sz="900" baseline="30000" dirty="0">
                <a:hlinkClick r:id="rId5" action="ppaction://hlinkfile" tooltip="See footnote e"/>
              </a:rPr>
              <a:t>e</a:t>
            </a:r>
            <a:r>
              <a:rPr lang="en-US" sz="900" baseline="30000" dirty="0"/>
              <a:t>]</a:t>
            </a:r>
            <a:r>
              <a:rPr lang="en-US" sz="900" dirty="0"/>
              <a:t> </a:t>
            </a:r>
            <a:r>
              <a:rPr lang="en-US" sz="900" baseline="30000" dirty="0"/>
              <a:t>30 </a:t>
            </a:r>
            <a:r>
              <a:rPr lang="en-US" sz="900" dirty="0"/>
              <a:t>Love the Lord your God with all your heart and with all your soul and with all your mind and with all your strength.’</a:t>
            </a:r>
            <a:r>
              <a:rPr lang="en-US" sz="900" baseline="30000" dirty="0"/>
              <a:t>[</a:t>
            </a:r>
            <a:r>
              <a:rPr lang="en-US" sz="900" baseline="30000" dirty="0">
                <a:hlinkClick r:id="rId6" action="ppaction://hlinkfile" tooltip="See footnote f"/>
              </a:rPr>
              <a:t>f</a:t>
            </a:r>
            <a:r>
              <a:rPr lang="en-US" sz="900" baseline="30000" dirty="0"/>
              <a:t>]</a:t>
            </a:r>
            <a:r>
              <a:rPr lang="en-US" sz="900" dirty="0"/>
              <a:t> </a:t>
            </a:r>
            <a:r>
              <a:rPr lang="en-US" sz="900" baseline="30000" dirty="0"/>
              <a:t>31 </a:t>
            </a:r>
            <a:r>
              <a:rPr lang="en-US" sz="900" dirty="0"/>
              <a:t>The second is this: ‘Love your neighbor as yourself.’</a:t>
            </a:r>
            <a:r>
              <a:rPr lang="en-US" sz="900" baseline="30000" dirty="0"/>
              <a:t>[</a:t>
            </a:r>
            <a:r>
              <a:rPr lang="en-US" sz="900" baseline="30000" dirty="0">
                <a:hlinkClick r:id="rId7" action="ppaction://hlinkfile" tooltip="See footnote g"/>
              </a:rPr>
              <a:t>g</a:t>
            </a:r>
            <a:r>
              <a:rPr lang="en-US" sz="900" baseline="30000" dirty="0"/>
              <a:t>]</a:t>
            </a:r>
            <a:r>
              <a:rPr lang="en-US" sz="900" dirty="0"/>
              <a:t> There is no commandment greater than these.”</a:t>
            </a:r>
          </a:p>
          <a:p>
            <a:pPr marL="0" indent="0">
              <a:buFontTx/>
              <a:buNone/>
              <a:defRPr/>
            </a:pPr>
            <a:r>
              <a:rPr lang="en-US" sz="900" baseline="30000" dirty="0"/>
              <a:t>32 </a:t>
            </a:r>
            <a:r>
              <a:rPr lang="en-US" sz="900" dirty="0"/>
              <a:t>“Well said, teacher,” the man replied. “You are right in saying that God is one and there is no other but him. </a:t>
            </a:r>
            <a:r>
              <a:rPr lang="en-US" sz="900" baseline="30000" dirty="0"/>
              <a:t>33 </a:t>
            </a:r>
            <a:r>
              <a:rPr lang="en-US" sz="900" dirty="0"/>
              <a:t>To love him with all your heart, with all your understanding and with all your strength, and to love your neighbor as yourself is more important than all burnt offerings and sacrifices.”</a:t>
            </a:r>
          </a:p>
          <a:p>
            <a:pPr marL="0" indent="0">
              <a:buFontTx/>
              <a:buNone/>
              <a:defRPr/>
            </a:pPr>
            <a:r>
              <a:rPr lang="en-US" sz="900" baseline="30000" dirty="0"/>
              <a:t>34 </a:t>
            </a:r>
            <a:r>
              <a:rPr lang="en-US" sz="900" dirty="0"/>
              <a:t>When Jesus saw that he had answered wisely, he said to him, “You are not far from the kingdom of God.” And from then on no one dared ask him any more questions.</a:t>
            </a:r>
          </a:p>
          <a:p>
            <a:pPr>
              <a:buFontTx/>
              <a:buNone/>
              <a:defRPr/>
            </a:pPr>
            <a:endParaRPr lang="en-US" sz="900" dirty="0" smtClean="0"/>
          </a:p>
        </p:txBody>
      </p:sp>
      <p:cxnSp>
        <p:nvCxnSpPr>
          <p:cNvPr id="20487" name="Straight Connector 7"/>
          <p:cNvCxnSpPr>
            <a:cxnSpLocks noChangeShapeType="1"/>
          </p:cNvCxnSpPr>
          <p:nvPr/>
        </p:nvCxnSpPr>
        <p:spPr bwMode="auto">
          <a:xfrm rot="5400000">
            <a:off x="800100" y="3773488"/>
            <a:ext cx="6173787"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0488" name="Straight Connector 15"/>
          <p:cNvCxnSpPr>
            <a:cxnSpLocks noChangeShapeType="1"/>
          </p:cNvCxnSpPr>
          <p:nvPr/>
        </p:nvCxnSpPr>
        <p:spPr bwMode="auto">
          <a:xfrm>
            <a:off x="0" y="6858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0" y="0"/>
            <a:ext cx="9144000" cy="762000"/>
          </a:xfrm>
        </p:spPr>
        <p:txBody>
          <a:bodyPr/>
          <a:lstStyle/>
          <a:p>
            <a:pPr>
              <a:defRPr/>
            </a:pPr>
            <a:r>
              <a:rPr lang="en-US" sz="2800" b="1" dirty="0" smtClean="0"/>
              <a:t>People </a:t>
            </a:r>
            <a:r>
              <a:rPr lang="en-US" sz="2800" b="1" dirty="0"/>
              <a:t>of the </a:t>
            </a:r>
            <a:r>
              <a:rPr lang="en-US" sz="2800" b="1" dirty="0" smtClean="0"/>
              <a:t>Book [Christians and Jews], </a:t>
            </a:r>
            <a:r>
              <a:rPr lang="en-US" sz="2800" b="1" dirty="0"/>
              <a:t>let us arrive at a statement that is common to us all: we worship God </a:t>
            </a:r>
            <a:r>
              <a:rPr lang="en-US" sz="2800" b="1" dirty="0" smtClean="0"/>
              <a:t>alone</a:t>
            </a:r>
          </a:p>
        </p:txBody>
      </p:sp>
      <p:sp>
        <p:nvSpPr>
          <p:cNvPr id="6147" name="Content Placeholder 2"/>
          <p:cNvSpPr>
            <a:spLocks noGrp="1"/>
          </p:cNvSpPr>
          <p:nvPr>
            <p:ph idx="1"/>
          </p:nvPr>
        </p:nvSpPr>
        <p:spPr>
          <a:xfrm>
            <a:off x="0" y="838200"/>
            <a:ext cx="9144000" cy="6019800"/>
          </a:xfrm>
        </p:spPr>
        <p:txBody>
          <a:bodyPr/>
          <a:lstStyle/>
          <a:p>
            <a:pPr marL="0" indent="0">
              <a:buNone/>
              <a:defRPr/>
            </a:pPr>
            <a:r>
              <a:rPr lang="en-US" sz="1200" dirty="0" smtClean="0">
                <a:solidFill>
                  <a:srgbClr val="FFFFFF"/>
                </a:solidFill>
                <a:ea typeface="+mj-ea"/>
                <a:cs typeface="+mj-cs"/>
              </a:rPr>
              <a:t>“Say </a:t>
            </a:r>
            <a:r>
              <a:rPr lang="en-US" sz="1200" dirty="0">
                <a:solidFill>
                  <a:srgbClr val="FFFFFF"/>
                </a:solidFill>
                <a:ea typeface="+mj-ea"/>
                <a:cs typeface="+mj-cs"/>
              </a:rPr>
              <a:t>[Prophet], ‘People of the Book, let us arrive at a statement that is common to us all: we worship God alone, we ascribe no partner to Him, and none of us takes others beside God as lords.’ If they turn away, say, ‘Witness our devotion to Him.’ People of the Book, why do you argue about Abraham when the Torah and the Gospels were not revealed until after his time? Do you not understand? You argue about some things of which you have some knowledge, but why do you argue about things of which you know nothing? God knows and you do not. Abraham was neither a Jew nor a Christian. He was upright and devoted to God, never an idolater, and the people who are closest to him are those who truly follow his ways, this Prophet, and [true] believers—God is close to [true] believers.” </a:t>
            </a:r>
            <a:r>
              <a:rPr lang="en-US" sz="1200" dirty="0">
                <a:solidFill>
                  <a:schemeClr val="tx2"/>
                </a:solidFill>
                <a:ea typeface="+mj-ea"/>
                <a:cs typeface="+mj-cs"/>
              </a:rPr>
              <a:t>Quran </a:t>
            </a:r>
            <a:r>
              <a:rPr lang="en-US" sz="1200" dirty="0" smtClean="0">
                <a:solidFill>
                  <a:schemeClr val="tx2"/>
                </a:solidFill>
                <a:ea typeface="+mj-ea"/>
                <a:cs typeface="+mj-cs"/>
              </a:rPr>
              <a:t>3:64</a:t>
            </a:r>
          </a:p>
          <a:p>
            <a:pPr marL="0" indent="0">
              <a:buNone/>
              <a:defRPr/>
            </a:pPr>
            <a:endParaRPr lang="en-US" sz="500" dirty="0" smtClean="0">
              <a:solidFill>
                <a:schemeClr val="tx2"/>
              </a:solidFill>
            </a:endParaRPr>
          </a:p>
          <a:p>
            <a:pPr marL="0" indent="0">
              <a:buNone/>
              <a:defRPr/>
            </a:pPr>
            <a:r>
              <a:rPr lang="en-US" sz="1200" dirty="0" smtClean="0"/>
              <a:t>“Say [Prophet], ‘We [Muslims] believe in God and in what has been send down to us and to Abraham, Ishmael, Isaac, Jacob, and the Tribes. We believe in what has been given to Moses, Jesus, and the prophets from their Lord. We do not make a distinction between any of the [prophets]. It is to Him that we devote ourselves.’” </a:t>
            </a:r>
            <a:r>
              <a:rPr lang="en-US" sz="1200" dirty="0" smtClean="0">
                <a:solidFill>
                  <a:schemeClr val="tx2"/>
                </a:solidFill>
              </a:rPr>
              <a:t>Quran 3:84</a:t>
            </a:r>
          </a:p>
          <a:p>
            <a:pPr marL="0" indent="0">
              <a:buNone/>
              <a:defRPr/>
            </a:pPr>
            <a:endParaRPr lang="en-US" sz="500" dirty="0" smtClean="0">
              <a:solidFill>
                <a:schemeClr val="tx2"/>
              </a:solidFill>
            </a:endParaRPr>
          </a:p>
          <a:p>
            <a:pPr marL="0" indent="0">
              <a:buNone/>
              <a:defRPr/>
            </a:pPr>
            <a:r>
              <a:rPr lang="en-US" sz="1200" dirty="0" smtClean="0"/>
              <a:t>“They say, ‘Become Jews or Christians, and you will be rightly guided.’ Say [Prophet], ‘No, [ours is] the religion of Abraham, the upright, who did not worship any god besides God.’ So [you believers], say, ‘We believe in God and in what was sent down to us and what was sent down to Abraham, Ishmael, Isaac, Jacob, and the Tribes, and what was given to Moses, Jesus, and all the prophets by their Lord. We make no distinction between any of them, and we devote ourselves to Him.” </a:t>
            </a:r>
            <a:r>
              <a:rPr lang="en-US" sz="1200" dirty="0" smtClean="0">
                <a:solidFill>
                  <a:schemeClr val="tx2"/>
                </a:solidFill>
              </a:rPr>
              <a:t>Quran 2:135-136</a:t>
            </a:r>
          </a:p>
          <a:p>
            <a:pPr marL="0" indent="0">
              <a:buNone/>
              <a:defRPr/>
            </a:pPr>
            <a:endParaRPr lang="en-US" sz="500" dirty="0" smtClean="0">
              <a:solidFill>
                <a:schemeClr val="tx2"/>
              </a:solidFill>
            </a:endParaRPr>
          </a:p>
          <a:p>
            <a:pPr marL="0" indent="0">
              <a:buNone/>
              <a:defRPr/>
            </a:pPr>
            <a:r>
              <a:rPr lang="en-US" sz="1200" dirty="0" smtClean="0"/>
              <a:t>“People </a:t>
            </a:r>
            <a:r>
              <a:rPr lang="en-US" sz="1200" dirty="0"/>
              <a:t>of the Book, Our Messenger has come to make clear to you much of what you have kept hidden of the Scripture and to overlook much [you have </a:t>
            </a:r>
            <a:r>
              <a:rPr lang="en-US" sz="1200" dirty="0" smtClean="0"/>
              <a:t>done]”  </a:t>
            </a:r>
            <a:r>
              <a:rPr lang="en-US" sz="1200" dirty="0" smtClean="0">
                <a:solidFill>
                  <a:schemeClr val="tx2"/>
                </a:solidFill>
              </a:rPr>
              <a:t>Quran 5:15</a:t>
            </a:r>
          </a:p>
          <a:p>
            <a:pPr marL="0" indent="0">
              <a:buNone/>
              <a:defRPr/>
            </a:pPr>
            <a:endParaRPr lang="en-US" sz="500" dirty="0" smtClean="0">
              <a:solidFill>
                <a:schemeClr val="tx2"/>
              </a:solidFill>
            </a:endParaRPr>
          </a:p>
          <a:p>
            <a:pPr marL="0" indent="0">
              <a:buNone/>
              <a:defRPr/>
            </a:pPr>
            <a:r>
              <a:rPr lang="en-US" sz="1200" dirty="0" smtClean="0"/>
              <a:t>“People </a:t>
            </a:r>
            <a:r>
              <a:rPr lang="en-US" sz="1200" dirty="0"/>
              <a:t>of the Book, Our Messenger comes to you now, after a break in the sequence of messengers, to make </a:t>
            </a:r>
            <a:r>
              <a:rPr lang="en-US" sz="1200" dirty="0" smtClean="0"/>
              <a:t>things </a:t>
            </a:r>
            <a:r>
              <a:rPr lang="en-US" sz="1200" dirty="0"/>
              <a:t>clear for you in case you should say, ‘No one has come to give us good news or to warn us</a:t>
            </a:r>
            <a:r>
              <a:rPr lang="en-US" sz="1200" dirty="0" smtClean="0"/>
              <a:t>.’” </a:t>
            </a:r>
            <a:r>
              <a:rPr lang="en-US" sz="1200" dirty="0">
                <a:solidFill>
                  <a:schemeClr val="tx2"/>
                </a:solidFill>
              </a:rPr>
              <a:t>Quran </a:t>
            </a:r>
            <a:r>
              <a:rPr lang="en-US" sz="1200" dirty="0" smtClean="0">
                <a:solidFill>
                  <a:schemeClr val="tx2"/>
                </a:solidFill>
              </a:rPr>
              <a:t>5:19</a:t>
            </a:r>
          </a:p>
          <a:p>
            <a:pPr marL="0" indent="0">
              <a:buNone/>
              <a:defRPr/>
            </a:pPr>
            <a:endParaRPr lang="en-US" sz="500" dirty="0">
              <a:solidFill>
                <a:schemeClr val="tx2"/>
              </a:solidFill>
            </a:endParaRPr>
          </a:p>
          <a:p>
            <a:pPr marL="0" indent="0">
              <a:buNone/>
              <a:defRPr/>
            </a:pPr>
            <a:r>
              <a:rPr lang="en-US" sz="1200" dirty="0" smtClean="0"/>
              <a:t>“You who believe, believe in God and His Messenger and in the Scripture He sent down to His Messenger , as well as what He sent down before. Anyone who  does not believe in God, His angels, His Scriptures, His messengers, and the Last Day has gone far, far astray” </a:t>
            </a:r>
            <a:r>
              <a:rPr lang="en-US" sz="1200" dirty="0" smtClean="0">
                <a:solidFill>
                  <a:schemeClr val="tx2"/>
                </a:solidFill>
              </a:rPr>
              <a:t>Quran 4:136</a:t>
            </a:r>
          </a:p>
          <a:p>
            <a:pPr marL="0" indent="0">
              <a:buNone/>
              <a:defRPr/>
            </a:pPr>
            <a:r>
              <a:rPr lang="en-US" sz="500" dirty="0" smtClean="0"/>
              <a:t> </a:t>
            </a:r>
          </a:p>
          <a:p>
            <a:pPr marL="0" indent="0">
              <a:buNone/>
              <a:defRPr/>
            </a:pPr>
            <a:r>
              <a:rPr lang="en-US" sz="1200" dirty="0" smtClean="0"/>
              <a:t>“[Believers], argue only in the best way with the People of the Book, except those of them who act unjustly. Say, ‘We believe in what was revealed to us and in what was revealed to you; our God and your God is one [and the same]; we are devoted to Him’.” </a:t>
            </a:r>
            <a:r>
              <a:rPr lang="en-US" sz="1200" dirty="0" smtClean="0">
                <a:solidFill>
                  <a:schemeClr val="tx2"/>
                </a:solidFill>
              </a:rPr>
              <a:t>Quran 29:46</a:t>
            </a:r>
            <a:r>
              <a:rPr lang="en-US" sz="1200" dirty="0" smtClean="0"/>
              <a:t>  </a:t>
            </a:r>
          </a:p>
          <a:p>
            <a:pPr marL="0" indent="0">
              <a:buNone/>
              <a:defRPr/>
            </a:pPr>
            <a:endParaRPr lang="en-US" sz="500" dirty="0" smtClean="0"/>
          </a:p>
          <a:p>
            <a:pPr marL="0" indent="0">
              <a:buNone/>
              <a:defRPr/>
            </a:pPr>
            <a:r>
              <a:rPr lang="en-US" sz="1200" dirty="0" smtClean="0"/>
              <a:t>Abu Huraira reported in the book </a:t>
            </a:r>
            <a:r>
              <a:rPr lang="en-US" sz="1200" dirty="0" err="1" smtClean="0"/>
              <a:t>Sahih</a:t>
            </a:r>
            <a:r>
              <a:rPr lang="en-US" sz="1200" dirty="0" smtClean="0"/>
              <a:t> Muslim that Prophet Mohamed said: "</a:t>
            </a:r>
            <a:r>
              <a:rPr lang="en-US" sz="1200" dirty="0" smtClean="0">
                <a:solidFill>
                  <a:schemeClr val="tx2"/>
                </a:solidFill>
              </a:rPr>
              <a:t>Both in this world and in the Hereafter, I am the nearest of all the people to </a:t>
            </a:r>
            <a:r>
              <a:rPr lang="en-US" sz="1200" dirty="0" err="1" smtClean="0">
                <a:solidFill>
                  <a:schemeClr val="tx2"/>
                </a:solidFill>
              </a:rPr>
              <a:t>Essa</a:t>
            </a:r>
            <a:r>
              <a:rPr lang="en-US" sz="1200" dirty="0" smtClean="0">
                <a:solidFill>
                  <a:schemeClr val="tx2"/>
                </a:solidFill>
              </a:rPr>
              <a:t>/Jesus, the son of Mary. </a:t>
            </a:r>
            <a:r>
              <a:rPr lang="en-US" sz="1200" dirty="0" smtClean="0"/>
              <a:t>They asked how? He said </a:t>
            </a:r>
            <a:r>
              <a:rPr lang="en-US" sz="1200" dirty="0" smtClean="0">
                <a:solidFill>
                  <a:schemeClr val="tx2"/>
                </a:solidFill>
              </a:rPr>
              <a:t>The </a:t>
            </a:r>
            <a:r>
              <a:rPr lang="en-US" sz="1200" dirty="0">
                <a:solidFill>
                  <a:schemeClr val="tx2"/>
                </a:solidFill>
              </a:rPr>
              <a:t>prophets are like brothers </a:t>
            </a:r>
            <a:r>
              <a:rPr lang="en-US" sz="1200" dirty="0" smtClean="0">
                <a:solidFill>
                  <a:schemeClr val="tx2"/>
                </a:solidFill>
              </a:rPr>
              <a:t>with different </a:t>
            </a:r>
            <a:r>
              <a:rPr lang="en-US" sz="1200" dirty="0">
                <a:solidFill>
                  <a:schemeClr val="tx2"/>
                </a:solidFill>
              </a:rPr>
              <a:t>mothers. Their Religion is </a:t>
            </a:r>
            <a:r>
              <a:rPr lang="en-US" sz="1200" dirty="0" smtClean="0">
                <a:solidFill>
                  <a:schemeClr val="tx2"/>
                </a:solidFill>
              </a:rPr>
              <a:t>one.”</a:t>
            </a:r>
          </a:p>
          <a:p>
            <a:pPr marL="0" indent="0">
              <a:buNone/>
              <a:defRPr/>
            </a:pPr>
            <a:endParaRPr lang="en-US" sz="500" dirty="0" smtClean="0"/>
          </a:p>
          <a:p>
            <a:pPr marL="0" indent="0">
              <a:buNone/>
              <a:defRPr/>
            </a:pPr>
            <a:r>
              <a:rPr lang="en-US" sz="1200" dirty="0" smtClean="0"/>
              <a:t>Ibn </a:t>
            </a:r>
            <a:r>
              <a:rPr lang="en-US" sz="1200" dirty="0"/>
              <a:t>Abbas reported in the book </a:t>
            </a:r>
            <a:r>
              <a:rPr lang="en-US" sz="1200" dirty="0" err="1"/>
              <a:t>Sahih</a:t>
            </a:r>
            <a:r>
              <a:rPr lang="en-US" sz="1200" dirty="0"/>
              <a:t> </a:t>
            </a:r>
            <a:r>
              <a:rPr lang="en-US" sz="1200" dirty="0" err="1"/>
              <a:t>Elbukhari</a:t>
            </a:r>
            <a:r>
              <a:rPr lang="en-US" sz="1200" dirty="0"/>
              <a:t> that Prophet Mohamed </a:t>
            </a:r>
            <a:r>
              <a:rPr lang="en-US" sz="1200" dirty="0" smtClean="0"/>
              <a:t>said </a:t>
            </a:r>
            <a:r>
              <a:rPr lang="en-US" sz="1200" dirty="0"/>
              <a:t>to a group of Jews “</a:t>
            </a:r>
            <a:r>
              <a:rPr lang="en-US" sz="1200" dirty="0">
                <a:solidFill>
                  <a:schemeClr val="tx2"/>
                </a:solidFill>
              </a:rPr>
              <a:t>We have a closer connection with Moses than you </a:t>
            </a:r>
            <a:r>
              <a:rPr lang="en-US" sz="1200" dirty="0" smtClean="0">
                <a:solidFill>
                  <a:schemeClr val="tx2"/>
                </a:solidFill>
              </a:rPr>
              <a:t>have.</a:t>
            </a:r>
            <a:r>
              <a:rPr lang="en-US" sz="1200" dirty="0" smtClean="0"/>
              <a:t>” </a:t>
            </a:r>
          </a:p>
          <a:p>
            <a:pPr marL="0" indent="0">
              <a:buNone/>
              <a:defRPr/>
            </a:pPr>
            <a:endParaRPr lang="en-US" sz="500" dirty="0" smtClean="0"/>
          </a:p>
          <a:p>
            <a:pPr marL="0" indent="0">
              <a:buNone/>
              <a:defRPr/>
            </a:pPr>
            <a:r>
              <a:rPr lang="en-US" sz="1200" dirty="0" smtClean="0"/>
              <a:t>Jesus: “Do </a:t>
            </a:r>
            <a:r>
              <a:rPr lang="en-US" sz="1200" dirty="0"/>
              <a:t>not think that I have come to abolish the Law or the Prophets; I have not come to abolish them but to fulfill them</a:t>
            </a:r>
            <a:r>
              <a:rPr lang="en-US" sz="1200" dirty="0" smtClean="0"/>
              <a:t>.” </a:t>
            </a:r>
            <a:r>
              <a:rPr lang="en-US" sz="1200" dirty="0" smtClean="0">
                <a:solidFill>
                  <a:schemeClr val="tx2"/>
                </a:solidFill>
              </a:rPr>
              <a:t>Matthew 5:17 </a:t>
            </a:r>
          </a:p>
          <a:p>
            <a:pPr marL="0" indent="0">
              <a:buNone/>
              <a:defRPr/>
            </a:pPr>
            <a:endParaRPr lang="en-US" sz="1400" dirty="0" smtClean="0">
              <a:solidFill>
                <a:schemeClr val="tx2"/>
              </a:solidFill>
            </a:endParaRPr>
          </a:p>
        </p:txBody>
      </p:sp>
      <p:cxnSp>
        <p:nvCxnSpPr>
          <p:cNvPr id="21508" name="Straight Connector 2"/>
          <p:cNvCxnSpPr>
            <a:cxnSpLocks noChangeShapeType="1"/>
          </p:cNvCxnSpPr>
          <p:nvPr/>
        </p:nvCxnSpPr>
        <p:spPr bwMode="auto">
          <a:xfrm>
            <a:off x="0" y="6553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0" y="0"/>
            <a:ext cx="9144000" cy="2209800"/>
          </a:xfrm>
        </p:spPr>
        <p:txBody>
          <a:bodyPr/>
          <a:lstStyle/>
          <a:p>
            <a:r>
              <a:rPr lang="en-US" altLang="en-US" sz="4000" b="1" dirty="0" smtClean="0"/>
              <a:t>Declaration on the Relation of the Church to non-Christian Religions </a:t>
            </a:r>
            <a:r>
              <a:rPr lang="en-US" altLang="en-US" sz="2400" b="1" dirty="0" smtClean="0"/>
              <a:t/>
            </a:r>
            <a:br>
              <a:rPr lang="en-US" altLang="en-US" sz="2400" b="1" dirty="0" smtClean="0"/>
            </a:br>
            <a:r>
              <a:rPr lang="en-US" altLang="en-US" sz="1200" b="1" i="1" dirty="0" smtClean="0"/>
              <a:t>NOSTRA AETATE</a:t>
            </a:r>
            <a:r>
              <a:rPr lang="en-US" altLang="en-US" sz="1200" b="1" dirty="0" smtClean="0"/>
              <a:t/>
            </a:r>
            <a:br>
              <a:rPr lang="en-US" altLang="en-US" sz="1200" b="1" dirty="0" smtClean="0"/>
            </a:br>
            <a:r>
              <a:rPr lang="en-US" altLang="en-US" sz="1200" b="1" dirty="0" smtClean="0"/>
              <a:t>PROCLAIMED BY HIS HOLINESS</a:t>
            </a:r>
            <a:br>
              <a:rPr lang="en-US" altLang="en-US" sz="1200" b="1" dirty="0" smtClean="0"/>
            </a:br>
            <a:r>
              <a:rPr lang="en-US" altLang="en-US" sz="1200" b="1" dirty="0" smtClean="0"/>
              <a:t>POPE PAUL VI</a:t>
            </a:r>
            <a:br>
              <a:rPr lang="en-US" altLang="en-US" sz="1200" b="1" dirty="0" smtClean="0"/>
            </a:br>
            <a:r>
              <a:rPr lang="en-US" altLang="en-US" sz="1200" b="1" dirty="0" smtClean="0"/>
              <a:t>ON OCTOBER 28, 1965</a:t>
            </a:r>
            <a:r>
              <a:rPr lang="en-US" altLang="en-US" sz="1200" dirty="0" smtClean="0"/>
              <a:t/>
            </a:r>
            <a:br>
              <a:rPr lang="en-US" altLang="en-US" sz="1200" dirty="0" smtClean="0"/>
            </a:br>
            <a:r>
              <a:rPr lang="en-US" altLang="en-US" sz="1200" dirty="0" smtClean="0"/>
              <a:t>http://www.vatican.va/archive/hist_councils/ii_vatican_council/documents/vat-ii_decl_19651028_nostra-aetate_en.html</a:t>
            </a:r>
            <a:endParaRPr lang="en-US" altLang="en-US" dirty="0" smtClean="0"/>
          </a:p>
        </p:txBody>
      </p:sp>
      <p:sp>
        <p:nvSpPr>
          <p:cNvPr id="22531" name="Content Placeholder 2"/>
          <p:cNvSpPr>
            <a:spLocks noGrp="1"/>
          </p:cNvSpPr>
          <p:nvPr>
            <p:ph idx="1"/>
          </p:nvPr>
        </p:nvSpPr>
        <p:spPr>
          <a:xfrm>
            <a:off x="0" y="2209800"/>
            <a:ext cx="9144000" cy="4648200"/>
          </a:xfrm>
        </p:spPr>
        <p:txBody>
          <a:bodyPr/>
          <a:lstStyle/>
          <a:p>
            <a:pPr>
              <a:buFontTx/>
              <a:buNone/>
            </a:pPr>
            <a:r>
              <a:rPr lang="en-US" altLang="en-US" sz="1400" dirty="0" smtClean="0"/>
              <a:t>1</a:t>
            </a:r>
            <a:r>
              <a:rPr lang="en-US" altLang="en-US" sz="1800" dirty="0" smtClean="0"/>
              <a:t>. </a:t>
            </a:r>
            <a:r>
              <a:rPr lang="en-US" altLang="en-US" sz="1600" dirty="0" smtClean="0"/>
              <a:t>In our time, when day by day mankind is being drawn closer together, and the ties between different peoples are becoming stronger, the Church examines more closely her relationship to non-Christian religions. In her task of promoting unity and love among men, indeed among nations, she considers above all in this declaration what men have in common and what draws them to fellowship.</a:t>
            </a:r>
          </a:p>
          <a:p>
            <a:pPr>
              <a:buFontTx/>
              <a:buNone/>
            </a:pPr>
            <a:r>
              <a:rPr lang="en-US" altLang="en-US" sz="100" dirty="0" smtClean="0"/>
              <a:t>One is the community of all peoples, one their origin, for God made the whole human race to live over the face of the earth.(1) One also is their final goal, God. His providence, His manifestations of goodness, His saving design extend to all men,(2) until that time when the elect will be united in the Holy City, the city ablaze with the glory of God, where the nations will walk in His light.(3) </a:t>
            </a:r>
          </a:p>
          <a:p>
            <a:pPr>
              <a:buFontTx/>
              <a:buNone/>
            </a:pPr>
            <a:r>
              <a:rPr lang="en-US" altLang="en-US" sz="100" dirty="0" smtClean="0"/>
              <a:t>Men expect from the various religions answers to the unsolved riddles of the human condition, which today, even as in former times, deeply stir the hearts of men: What is man? What is the meaning, the aim of our life? What is moral good, what sin? Whence suffering and what purpose does it serve? Which is the road to true happiness? What are death, judgment and retribution after death? What, finally, is that ultimate inexpressible mystery which encompasses our existence: whence do we come, and where are we going? </a:t>
            </a:r>
          </a:p>
          <a:p>
            <a:pPr>
              <a:buFontTx/>
              <a:buNone/>
            </a:pPr>
            <a:r>
              <a:rPr lang="en-US" altLang="en-US" sz="100" dirty="0" smtClean="0"/>
              <a:t>2. From ancient times down to the present, there is found among various peoples a certain perception of that hidden power which hovers over the course of things and over the events of human history; at times some indeed have come to the recognition of a Supreme Being, or even of a Father. This perception and recognition penetrates their lives with a profound religious sense. </a:t>
            </a:r>
          </a:p>
          <a:p>
            <a:pPr>
              <a:buFontTx/>
              <a:buNone/>
            </a:pPr>
            <a:r>
              <a:rPr lang="en-US" altLang="en-US" sz="100" dirty="0" smtClean="0"/>
              <a:t>Religions, however, that are bound up with an advanced culture have struggled to answer the same questions by means of more refined concepts and a more developed language. Thus in Hinduism, men contemplate the divine mystery and express it through an inexhaustible abundance of myths and through searching philosophical inquiry. They seek freedom from the anguish of our human condition either through ascetical practices or profound meditation or a flight to God with love and trust. Again, Buddhism, in its various forms, realizes the radical insufficiency of this changeable world; it teaches a way by which men, in a devout and confident spirit, may be able either to acquire the state of perfect liberation, or attain, by their own efforts or through higher help, supreme illumination. Likewise, other religions found everywhere try to counter the restlessness of the human heart, each in its own manner, by proposing "ways," comprising teachings, rules of life, and sacred rites. The Catholic Church rejects nothing that is true and holy in these religions. She regards with sincere reverence those ways of conduct and of life, those precepts and teachings which, though differing in many aspects from the ones she holds and sets forth, nonetheless often reflect a ray of that Truth which enlightens all men. Indeed, she proclaims, and ever must proclaim Christ "the way, the truth, and the life" (John 14:6), in whom men may find the fullness of religious life, in whom God has reconciled all things to Himself.(4) </a:t>
            </a:r>
          </a:p>
          <a:p>
            <a:pPr>
              <a:buFontTx/>
              <a:buNone/>
            </a:pPr>
            <a:r>
              <a:rPr lang="en-US" altLang="en-US" sz="100" dirty="0" smtClean="0"/>
              <a:t>The Church, therefore, exhorts her sons, that through dialogue and collaboration with the followers of other religions, carried out with prudence and love and in witness to the Christian faith and life, they recognize, preserve and promote the good things, spiritual and moral, as well as the socio-cultural values found among these men. </a:t>
            </a:r>
          </a:p>
          <a:p>
            <a:pPr>
              <a:buFontTx/>
              <a:buNone/>
            </a:pPr>
            <a:r>
              <a:rPr lang="en-US" altLang="en-US" sz="1400" dirty="0" smtClean="0"/>
              <a:t>3</a:t>
            </a:r>
            <a:r>
              <a:rPr lang="en-US" altLang="en-US" sz="1600" dirty="0" smtClean="0"/>
              <a:t>. The Church regards with esteem also the Moslems. </a:t>
            </a:r>
            <a:r>
              <a:rPr lang="en-US" altLang="en-US" sz="1600" dirty="0" smtClean="0">
                <a:solidFill>
                  <a:schemeClr val="tx2"/>
                </a:solidFill>
              </a:rPr>
              <a:t>They adore the one God</a:t>
            </a:r>
            <a:r>
              <a:rPr lang="en-US" altLang="en-US" sz="1600" dirty="0" smtClean="0"/>
              <a:t>, living and subsisting in Himself; merciful and all- powerful, the Creator of heaven and earth,(5) who has spoken to men; they take pains to submit wholeheartedly to even His inscrutable decrees, just as Abraham, with whom the faith of Islam takes pleasure in linking itself, submitted to God. Though they do not acknowledge Jesus as God, they revere Him as a prophet. They also honor Mary, His virgin Mother; at times they even call on her with devotion. In addition, they await the day of judgment when God will render their deserts to all those who have been raised up from the dead. Finally, they value the moral life and worship God especially through prayer, almsgiving and fasting. </a:t>
            </a:r>
          </a:p>
          <a:p>
            <a:pPr>
              <a:buFontTx/>
              <a:buNone/>
            </a:pPr>
            <a:r>
              <a:rPr lang="en-US" altLang="en-US" sz="1600" dirty="0" smtClean="0"/>
              <a:t>Since in the course of centuries not a few quarrels and hostilities have arisen between Christians and Moslems, this sacred synod urges all to forget the past and to work sincerely for mutual understanding and to preserve as well as to promote together for the benefit of all mankind social justice and moral welfare, as well as peace and freedom</a:t>
            </a:r>
            <a:r>
              <a:rPr lang="en-US" altLang="en-US" sz="1400" dirty="0" smtClean="0"/>
              <a:t>. </a:t>
            </a:r>
          </a:p>
          <a:p>
            <a:pPr>
              <a:buFontTx/>
              <a:buNone/>
            </a:pPr>
            <a:r>
              <a:rPr lang="en-US" altLang="en-US" sz="100" dirty="0" smtClean="0"/>
              <a:t>4. As the sacred synod searches into the mystery of the Church, it remembers the bond that spiritually ties the people of the New Covenant to Abraham's stock. </a:t>
            </a:r>
          </a:p>
          <a:p>
            <a:pPr>
              <a:buFontTx/>
              <a:buNone/>
            </a:pPr>
            <a:r>
              <a:rPr lang="en-US" altLang="en-US" sz="100" dirty="0" smtClean="0"/>
              <a:t>Thus the Church of Christ acknowledges that, according to God's saving design, the beginnings of her faith and her election are found already among the Patriarchs, Moses and the prophets. She professes that all who believe in Christ-Abraham's sons according to faith (6)-are included in the same Patriarch's call, and likewise that the salvation of the Church is mysteriously foreshadowed by the chosen people's exodus from the land of bondage. The Church, therefore, cannot forget that she received the revelation of the Old Testament through the people with whom God in His inexpressible mercy concluded the Ancient Covenant. Nor can she forget that she draws sustenance from the root of that well-cultivated olive tree onto which have been grafted the wild shoots, the Gentiles.(7) Indeed, the Church believes that by His cross Christ, Our Peace, reconciled Jews and Gentiles. making both one in Himself.(8) </a:t>
            </a:r>
          </a:p>
          <a:p>
            <a:pPr>
              <a:buFontTx/>
              <a:buNone/>
            </a:pPr>
            <a:r>
              <a:rPr lang="en-US" altLang="en-US" sz="100" dirty="0" smtClean="0"/>
              <a:t>The Church keeps ever in mind the words of the Apostle about his kinsmen: "theirs is the </a:t>
            </a:r>
            <a:r>
              <a:rPr lang="en-US" altLang="en-US" sz="100" dirty="0" err="1" smtClean="0"/>
              <a:t>sonship</a:t>
            </a:r>
            <a:r>
              <a:rPr lang="en-US" altLang="en-US" sz="100" dirty="0" smtClean="0"/>
              <a:t> and the glory and the covenants and the law and the worship and the promises; theirs are the fathers and from them is the Christ according to the flesh" (Rom. 9:4-5), the Son of the Virgin Mary. She also recalls that the Apostles, the Church's main-stay and pillars, as well as most of the early disciples who proclaimed Christ's Gospel to the world, sprang from the Jewish people. </a:t>
            </a:r>
          </a:p>
          <a:p>
            <a:pPr>
              <a:buFontTx/>
              <a:buNone/>
            </a:pPr>
            <a:r>
              <a:rPr lang="en-US" altLang="en-US" sz="100" dirty="0" smtClean="0"/>
              <a:t>As Holy Scripture testifies, Jerusalem did not recognize the time of her visitation,(9) nor did the Jews in large number, accept the Gospel; indeed not a few opposed its spreading.(10) Nevertheless, God holds the Jews most dear for the sake of their Fathers; He does not repent of the gifts He makes or of the calls He issues-such is the witness of the Apostle.(11) In company with the Prophets and the same Apostle, the Church awaits that day, known to God alone, on which all peoples will address the Lord in a single voice and "serve him shoulder to shoulder" (Soph. 3:9).(12) </a:t>
            </a:r>
          </a:p>
          <a:p>
            <a:pPr>
              <a:buFontTx/>
              <a:buNone/>
            </a:pPr>
            <a:r>
              <a:rPr lang="en-US" altLang="en-US" sz="100" dirty="0" smtClean="0"/>
              <a:t>Since the spiritual patrimony common to Christians and Jews is thus so great, this sacred synod wants to foster and recommend that mutual understanding and respect which is the fruit, above all, of biblical and theological studies as well as of fraternal dialogues. </a:t>
            </a:r>
          </a:p>
          <a:p>
            <a:pPr>
              <a:buFontTx/>
              <a:buNone/>
            </a:pPr>
            <a:r>
              <a:rPr lang="en-US" altLang="en-US" sz="100" dirty="0" smtClean="0"/>
              <a:t>True, the Jewish authorities and those who followed their lead pressed for the death of Christ;(13) still, what happened in His passion cannot be charged against all the Jews, without distinction, then alive, nor against the Jews of today. Although the Church is the new people of God, the Jews should not be presented as rejected or accursed by God, as if this followed from the Holy Scriptures. All should see to it, then, that in catechetical work or in the preaching of the word of God they do not teach anything that does not conform to the truth of the Gospel and the spirit of Christ. </a:t>
            </a:r>
          </a:p>
          <a:p>
            <a:pPr>
              <a:buFontTx/>
              <a:buNone/>
            </a:pPr>
            <a:r>
              <a:rPr lang="en-US" altLang="en-US" sz="100" dirty="0" smtClean="0"/>
              <a:t>Furthermore, in her rejection of every persecution against any man, the Church, mindful of the patrimony she shares with the Jews and moved not by political reasons but by the Gospel's spiritual love, decries hatred, persecutions, displays of anti-Semitism, directed against Jews at any time and by anyone. </a:t>
            </a:r>
          </a:p>
          <a:p>
            <a:pPr>
              <a:buFontTx/>
              <a:buNone/>
            </a:pPr>
            <a:r>
              <a:rPr lang="en-US" altLang="en-US" sz="100" dirty="0" smtClean="0"/>
              <a:t>Besides, as the Church has always held and holds now, Christ underwent His passion and death freely, because of the sins of men and out of infinite love, in order that all may reach salvation. It is, therefore, the burden of the Church's preaching to proclaim the cross of Christ as the sign of God's all-embracing love and as the fountain from which every grace flows. </a:t>
            </a:r>
          </a:p>
          <a:p>
            <a:pPr>
              <a:buFontTx/>
              <a:buNone/>
            </a:pPr>
            <a:r>
              <a:rPr lang="en-US" altLang="en-US" sz="100" dirty="0" smtClean="0"/>
              <a:t>5. We cannot truly call on God, the Father of all, if we refuse to treat in a brotherly way any man, created as he is in the image of God. Man's relation to God the Father and his relation to men his brothers are so linked together that Scripture says: "He who does not love does not know God" (1 John 4:8). </a:t>
            </a:r>
          </a:p>
          <a:p>
            <a:pPr>
              <a:buFontTx/>
              <a:buNone/>
            </a:pPr>
            <a:r>
              <a:rPr lang="en-US" altLang="en-US" sz="100" dirty="0" smtClean="0"/>
              <a:t>No foundation therefore remains for any theory or practice that leads to discrimination between man and man or people and people, so far as their human dignity and the rights flowing from it are concerned. </a:t>
            </a:r>
          </a:p>
          <a:p>
            <a:pPr>
              <a:buFontTx/>
              <a:buNone/>
            </a:pPr>
            <a:r>
              <a:rPr lang="en-US" altLang="en-US" sz="100" dirty="0" smtClean="0"/>
              <a:t>The Church reproves, as foreign to the mind of Christ, any discrimination against men or harassment of them because of their race, color, condition of life, or religion. On the contrary, following in the footsteps of the holy Apostles Peter and Paul, this sacred synod ardently implores the Christian faithful to "maintain good fellowship among the nations" (1 Peter 2:12), and, if possible, to live for their part in peace with all men,(14) so that they may truly be sons of the Father who is in heaven.(15) </a:t>
            </a:r>
          </a:p>
          <a:p>
            <a:pPr>
              <a:buFontTx/>
              <a:buNone/>
            </a:pPr>
            <a:r>
              <a:rPr lang="en-US" altLang="en-US" sz="100" b="1" dirty="0" smtClean="0"/>
              <a:t>NOTES </a:t>
            </a:r>
            <a:endParaRPr lang="en-US" altLang="en-US" sz="100" dirty="0" smtClean="0"/>
          </a:p>
          <a:p>
            <a:pPr>
              <a:buFontTx/>
              <a:buNone/>
            </a:pPr>
            <a:r>
              <a:rPr lang="en-US" altLang="en-US" sz="100" dirty="0" smtClean="0"/>
              <a:t>1. Cf. </a:t>
            </a:r>
            <a:r>
              <a:rPr lang="en-US" altLang="en-US" sz="100" i="1" dirty="0" smtClean="0"/>
              <a:t>Acts</a:t>
            </a:r>
            <a:r>
              <a:rPr lang="en-US" altLang="en-US" sz="100" dirty="0" smtClean="0"/>
              <a:t> 17:26 </a:t>
            </a:r>
          </a:p>
          <a:p>
            <a:pPr>
              <a:buFontTx/>
              <a:buNone/>
            </a:pPr>
            <a:r>
              <a:rPr lang="en-US" altLang="en-US" sz="100" dirty="0" smtClean="0"/>
              <a:t>2. Cf. </a:t>
            </a:r>
            <a:r>
              <a:rPr lang="en-US" altLang="en-US" sz="100" i="1" dirty="0" smtClean="0"/>
              <a:t>Wis</a:t>
            </a:r>
            <a:r>
              <a:rPr lang="en-US" altLang="en-US" sz="100" dirty="0" smtClean="0"/>
              <a:t>. 8:1; </a:t>
            </a:r>
            <a:r>
              <a:rPr lang="en-US" altLang="en-US" sz="100" i="1" dirty="0" smtClean="0"/>
              <a:t>Acts</a:t>
            </a:r>
            <a:r>
              <a:rPr lang="en-US" altLang="en-US" sz="100" dirty="0" smtClean="0"/>
              <a:t> 14:17; </a:t>
            </a:r>
            <a:r>
              <a:rPr lang="en-US" altLang="en-US" sz="100" i="1" dirty="0" smtClean="0"/>
              <a:t>Rom</a:t>
            </a:r>
            <a:r>
              <a:rPr lang="en-US" altLang="en-US" sz="100" dirty="0" smtClean="0"/>
              <a:t>. 2:6-7; 1 </a:t>
            </a:r>
            <a:r>
              <a:rPr lang="en-US" altLang="en-US" sz="100" i="1" dirty="0" smtClean="0"/>
              <a:t>Tim</a:t>
            </a:r>
            <a:r>
              <a:rPr lang="en-US" altLang="en-US" sz="100" dirty="0" smtClean="0"/>
              <a:t>. 2:4 </a:t>
            </a:r>
          </a:p>
          <a:p>
            <a:pPr>
              <a:buFontTx/>
              <a:buNone/>
            </a:pPr>
            <a:r>
              <a:rPr lang="en-US" altLang="en-US" sz="100" dirty="0" smtClean="0"/>
              <a:t>3. Cf. </a:t>
            </a:r>
            <a:r>
              <a:rPr lang="en-US" altLang="en-US" sz="100" i="1" dirty="0" smtClean="0"/>
              <a:t>Apoc</a:t>
            </a:r>
            <a:r>
              <a:rPr lang="en-US" altLang="en-US" sz="100" dirty="0" smtClean="0"/>
              <a:t>. 21:23f. </a:t>
            </a:r>
          </a:p>
          <a:p>
            <a:pPr>
              <a:buFontTx/>
              <a:buNone/>
            </a:pPr>
            <a:r>
              <a:rPr lang="en-US" altLang="en-US" sz="100" dirty="0" smtClean="0"/>
              <a:t>4. </a:t>
            </a:r>
            <a:r>
              <a:rPr lang="en-US" altLang="en-US" sz="100" dirty="0" err="1" smtClean="0"/>
              <a:t>Cf</a:t>
            </a:r>
            <a:r>
              <a:rPr lang="en-US" altLang="en-US" sz="100" dirty="0" smtClean="0"/>
              <a:t> 2 </a:t>
            </a:r>
            <a:r>
              <a:rPr lang="en-US" altLang="en-US" sz="100" i="1" dirty="0" smtClean="0"/>
              <a:t>Cor</a:t>
            </a:r>
            <a:r>
              <a:rPr lang="en-US" altLang="en-US" sz="100" dirty="0" smtClean="0"/>
              <a:t>. 5:18-19 </a:t>
            </a:r>
          </a:p>
          <a:p>
            <a:pPr>
              <a:buFontTx/>
              <a:buNone/>
            </a:pPr>
            <a:r>
              <a:rPr lang="en-US" altLang="en-US" sz="100" dirty="0" smtClean="0"/>
              <a:t>5. </a:t>
            </a:r>
            <a:r>
              <a:rPr lang="en-US" altLang="en-US" sz="100" dirty="0" err="1" smtClean="0"/>
              <a:t>Cf</a:t>
            </a:r>
            <a:r>
              <a:rPr lang="en-US" altLang="en-US" sz="100" dirty="0" smtClean="0"/>
              <a:t> St. Gregory VII, </a:t>
            </a:r>
            <a:r>
              <a:rPr lang="en-US" altLang="en-US" sz="100" i="1" dirty="0" smtClean="0"/>
              <a:t>letter XXI to </a:t>
            </a:r>
            <a:r>
              <a:rPr lang="en-US" altLang="en-US" sz="100" i="1" dirty="0" err="1" smtClean="0"/>
              <a:t>Anzir</a:t>
            </a:r>
            <a:r>
              <a:rPr lang="en-US" altLang="en-US" sz="100" i="1" dirty="0" smtClean="0"/>
              <a:t> (</a:t>
            </a:r>
            <a:r>
              <a:rPr lang="en-US" altLang="en-US" sz="100" i="1" dirty="0" err="1" smtClean="0"/>
              <a:t>Nacir</a:t>
            </a:r>
            <a:r>
              <a:rPr lang="en-US" altLang="en-US" sz="100" i="1" dirty="0" smtClean="0"/>
              <a:t>), King of Mauritania</a:t>
            </a:r>
            <a:r>
              <a:rPr lang="en-US" altLang="en-US" sz="100" dirty="0" smtClean="0"/>
              <a:t> (Pl. 148, col. 450f.) </a:t>
            </a:r>
          </a:p>
          <a:p>
            <a:pPr>
              <a:buFontTx/>
              <a:buNone/>
            </a:pPr>
            <a:r>
              <a:rPr lang="en-US" altLang="en-US" sz="100" dirty="0" smtClean="0"/>
              <a:t>6. Cf. </a:t>
            </a:r>
            <a:r>
              <a:rPr lang="en-US" altLang="en-US" sz="100" i="1" dirty="0" smtClean="0"/>
              <a:t>Gal</a:t>
            </a:r>
            <a:r>
              <a:rPr lang="en-US" altLang="en-US" sz="100" dirty="0" smtClean="0"/>
              <a:t>. 3:7 </a:t>
            </a:r>
          </a:p>
          <a:p>
            <a:pPr>
              <a:buFontTx/>
              <a:buNone/>
            </a:pPr>
            <a:r>
              <a:rPr lang="en-US" altLang="en-US" sz="100" dirty="0" smtClean="0"/>
              <a:t>7. Cf. </a:t>
            </a:r>
            <a:r>
              <a:rPr lang="en-US" altLang="en-US" sz="100" i="1" dirty="0" smtClean="0"/>
              <a:t>Rom</a:t>
            </a:r>
            <a:r>
              <a:rPr lang="en-US" altLang="en-US" sz="100" dirty="0" smtClean="0"/>
              <a:t>. 11:17-24 </a:t>
            </a:r>
          </a:p>
          <a:p>
            <a:pPr>
              <a:buFontTx/>
              <a:buNone/>
            </a:pPr>
            <a:r>
              <a:rPr lang="en-US" altLang="en-US" sz="100" dirty="0" smtClean="0"/>
              <a:t>8. Cf. </a:t>
            </a:r>
            <a:r>
              <a:rPr lang="en-US" altLang="en-US" sz="100" i="1" dirty="0" smtClean="0"/>
              <a:t>Eph</a:t>
            </a:r>
            <a:r>
              <a:rPr lang="en-US" altLang="en-US" sz="100" dirty="0" smtClean="0"/>
              <a:t>. 2:14-16 </a:t>
            </a:r>
          </a:p>
          <a:p>
            <a:pPr>
              <a:buFontTx/>
              <a:buNone/>
            </a:pPr>
            <a:r>
              <a:rPr lang="en-US" altLang="en-US" sz="100" dirty="0" smtClean="0"/>
              <a:t>9. Cf. </a:t>
            </a:r>
            <a:r>
              <a:rPr lang="en-US" altLang="en-US" sz="100" i="1" dirty="0" smtClean="0"/>
              <a:t>Lk</a:t>
            </a:r>
            <a:r>
              <a:rPr lang="en-US" altLang="en-US" sz="100" dirty="0" smtClean="0"/>
              <a:t>. 19:44 </a:t>
            </a:r>
          </a:p>
          <a:p>
            <a:pPr>
              <a:buFontTx/>
              <a:buNone/>
            </a:pPr>
            <a:r>
              <a:rPr lang="en-US" altLang="en-US" sz="100" dirty="0" smtClean="0"/>
              <a:t>10. Cf. </a:t>
            </a:r>
            <a:r>
              <a:rPr lang="en-US" altLang="en-US" sz="100" i="1" dirty="0" smtClean="0"/>
              <a:t>Rom</a:t>
            </a:r>
            <a:r>
              <a:rPr lang="en-US" altLang="en-US" sz="100" dirty="0" smtClean="0"/>
              <a:t>. 11:28 </a:t>
            </a:r>
          </a:p>
          <a:p>
            <a:pPr>
              <a:buFontTx/>
              <a:buNone/>
            </a:pPr>
            <a:r>
              <a:rPr lang="en-US" altLang="en-US" sz="100" dirty="0" smtClean="0"/>
              <a:t>11. Cf. </a:t>
            </a:r>
            <a:r>
              <a:rPr lang="en-US" altLang="en-US" sz="100" i="1" dirty="0" smtClean="0"/>
              <a:t>Rom</a:t>
            </a:r>
            <a:r>
              <a:rPr lang="en-US" altLang="en-US" sz="100" dirty="0" smtClean="0"/>
              <a:t>. 11:28-29; cf. dogmatic Constitution, </a:t>
            </a:r>
            <a:r>
              <a:rPr lang="en-US" altLang="en-US" sz="100" i="1" dirty="0" smtClean="0">
                <a:hlinkClick r:id="rId2"/>
              </a:rPr>
              <a:t>Lumen </a:t>
            </a:r>
            <a:r>
              <a:rPr lang="en-US" altLang="en-US" sz="100" i="1" dirty="0" err="1" smtClean="0">
                <a:hlinkClick r:id="rId2"/>
              </a:rPr>
              <a:t>Gentium</a:t>
            </a:r>
            <a:r>
              <a:rPr lang="en-US" altLang="en-US" sz="100" dirty="0" smtClean="0"/>
              <a:t> (Light of nations) AAS, 57 (1965) </a:t>
            </a:r>
            <a:r>
              <a:rPr lang="en-US" altLang="en-US" sz="100" dirty="0" err="1" smtClean="0"/>
              <a:t>pag</a:t>
            </a:r>
            <a:r>
              <a:rPr lang="en-US" altLang="en-US" sz="100" dirty="0" smtClean="0"/>
              <a:t>. 20 </a:t>
            </a:r>
          </a:p>
          <a:p>
            <a:pPr>
              <a:buFontTx/>
              <a:buNone/>
            </a:pPr>
            <a:r>
              <a:rPr lang="en-US" altLang="en-US" sz="100" dirty="0" smtClean="0"/>
              <a:t>12. Cf. </a:t>
            </a:r>
            <a:r>
              <a:rPr lang="en-US" altLang="en-US" sz="100" i="1" dirty="0" smtClean="0"/>
              <a:t>Is</a:t>
            </a:r>
            <a:r>
              <a:rPr lang="en-US" altLang="en-US" sz="100" dirty="0" smtClean="0"/>
              <a:t>. 66:23; </a:t>
            </a:r>
            <a:r>
              <a:rPr lang="en-US" altLang="en-US" sz="100" i="1" dirty="0" smtClean="0"/>
              <a:t>Ps</a:t>
            </a:r>
            <a:r>
              <a:rPr lang="en-US" altLang="en-US" sz="100" dirty="0" smtClean="0"/>
              <a:t>. 65:4; </a:t>
            </a:r>
            <a:r>
              <a:rPr lang="en-US" altLang="en-US" sz="100" i="1" dirty="0" smtClean="0"/>
              <a:t>Rom</a:t>
            </a:r>
            <a:r>
              <a:rPr lang="en-US" altLang="en-US" sz="100" dirty="0" smtClean="0"/>
              <a:t>. 11:11-32 </a:t>
            </a:r>
          </a:p>
          <a:p>
            <a:pPr>
              <a:buFontTx/>
              <a:buNone/>
            </a:pPr>
            <a:r>
              <a:rPr lang="en-US" altLang="en-US" sz="100" dirty="0" smtClean="0"/>
              <a:t>13. Cf. </a:t>
            </a:r>
            <a:r>
              <a:rPr lang="en-US" altLang="en-US" sz="100" i="1" dirty="0" smtClean="0"/>
              <a:t>John</a:t>
            </a:r>
            <a:r>
              <a:rPr lang="en-US" altLang="en-US" sz="100" dirty="0" smtClean="0"/>
              <a:t>. 19:6 </a:t>
            </a:r>
          </a:p>
          <a:p>
            <a:pPr>
              <a:buFontTx/>
              <a:buNone/>
            </a:pPr>
            <a:r>
              <a:rPr lang="en-US" altLang="en-US" sz="100" dirty="0" smtClean="0"/>
              <a:t>14. Cf. </a:t>
            </a:r>
            <a:r>
              <a:rPr lang="en-US" altLang="en-US" sz="100" i="1" dirty="0" smtClean="0"/>
              <a:t>Rom</a:t>
            </a:r>
            <a:r>
              <a:rPr lang="en-US" altLang="en-US" sz="100" dirty="0" smtClean="0"/>
              <a:t>. 12:18 </a:t>
            </a:r>
          </a:p>
          <a:p>
            <a:pPr>
              <a:buFontTx/>
              <a:buNone/>
            </a:pPr>
            <a:r>
              <a:rPr lang="en-US" altLang="en-US" sz="100" dirty="0" smtClean="0"/>
              <a:t>15. Cf. </a:t>
            </a:r>
            <a:r>
              <a:rPr lang="en-US" altLang="en-US" sz="100" i="1" dirty="0" smtClean="0"/>
              <a:t>Matt</a:t>
            </a:r>
            <a:r>
              <a:rPr lang="en-US" altLang="en-US" sz="100" dirty="0" smtClean="0"/>
              <a:t>. 5:45 </a:t>
            </a:r>
          </a:p>
          <a:p>
            <a:pPr>
              <a:buFontTx/>
              <a:buNone/>
            </a:pPr>
            <a:r>
              <a:rPr lang="en-US" altLang="en-US" sz="100" dirty="0" smtClean="0"/>
              <a:t> </a:t>
            </a:r>
          </a:p>
          <a:p>
            <a:pPr>
              <a:buFontTx/>
              <a:buNone/>
            </a:pPr>
            <a:endParaRPr lang="en-US" altLang="en-US" sz="1600" dirty="0" smtClean="0"/>
          </a:p>
          <a:p>
            <a:endParaRPr lang="en-US" altLang="en-US" sz="1600" dirty="0" smtClean="0"/>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0" y="0"/>
            <a:ext cx="9144000" cy="685800"/>
          </a:xfrm>
        </p:spPr>
        <p:txBody>
          <a:bodyPr/>
          <a:lstStyle/>
          <a:p>
            <a:r>
              <a:rPr lang="en-US" altLang="en-US" sz="4000" b="1" dirty="0" smtClean="0"/>
              <a:t>Some Attributes of God in The Quran</a:t>
            </a:r>
            <a:endParaRPr lang="en-US" altLang="en-US" sz="4000" dirty="0" smtClean="0"/>
          </a:p>
        </p:txBody>
      </p:sp>
      <p:sp>
        <p:nvSpPr>
          <p:cNvPr id="23555" name="Rectangle 3"/>
          <p:cNvSpPr>
            <a:spLocks noGrp="1" noChangeArrowheads="1"/>
          </p:cNvSpPr>
          <p:nvPr>
            <p:ph type="body" idx="1"/>
          </p:nvPr>
        </p:nvSpPr>
        <p:spPr>
          <a:xfrm>
            <a:off x="0" y="685800"/>
            <a:ext cx="9144000" cy="6172200"/>
          </a:xfrm>
        </p:spPr>
        <p:txBody>
          <a:bodyPr/>
          <a:lstStyle/>
          <a:p>
            <a:pPr marL="0" indent="0">
              <a:buNone/>
            </a:pPr>
            <a:r>
              <a:rPr lang="en-US" altLang="en-US" sz="1200" b="1" dirty="0" smtClean="0">
                <a:solidFill>
                  <a:schemeClr val="tx2"/>
                </a:solidFill>
              </a:rPr>
              <a:t>Quran 1:2-4 </a:t>
            </a:r>
            <a:r>
              <a:rPr lang="en-US" altLang="en-US" sz="1200" dirty="0" smtClean="0"/>
              <a:t>“Praise belongs to God, Lord of the Worlds, the Lord of Mercy, the Giver of Mercy, Master of the Day of Judgment.”</a:t>
            </a:r>
          </a:p>
          <a:p>
            <a:pPr marL="0" indent="0">
              <a:buNone/>
            </a:pPr>
            <a:endParaRPr lang="en-US" altLang="en-US" sz="500" b="1" dirty="0"/>
          </a:p>
          <a:p>
            <a:pPr marL="0" indent="0">
              <a:buNone/>
            </a:pPr>
            <a:r>
              <a:rPr lang="en-US" altLang="en-US" sz="1200" b="1" dirty="0" smtClean="0">
                <a:solidFill>
                  <a:schemeClr val="tx2"/>
                </a:solidFill>
              </a:rPr>
              <a:t>Quran 2:255 </a:t>
            </a:r>
            <a:r>
              <a:rPr lang="en-US" altLang="en-US" sz="1200" dirty="0" smtClean="0"/>
              <a:t>"God: there is no god but Him, the Ever Living, the Ever Watchful. Neither slumber nor sleep overtakes Him. Who is there that can intercede with Him except by His leave? He knows what is before them and what is behind them, but they do not comprehend any of His knowledge except what He wills. His throne extends over the heavens and the earth; it does not weary Him to preserve them both. He is the Most High, the Tremendous.”</a:t>
            </a:r>
          </a:p>
          <a:p>
            <a:pPr marL="0" indent="0">
              <a:buNone/>
            </a:pPr>
            <a:endParaRPr lang="en-US" altLang="en-US" sz="500" b="1" dirty="0"/>
          </a:p>
          <a:p>
            <a:pPr marL="0" indent="0">
              <a:buNone/>
            </a:pPr>
            <a:r>
              <a:rPr lang="en-US" altLang="en-US" sz="1200" b="1" dirty="0" smtClean="0">
                <a:solidFill>
                  <a:schemeClr val="tx2"/>
                </a:solidFill>
              </a:rPr>
              <a:t>Quran 24:35</a:t>
            </a:r>
            <a:r>
              <a:rPr lang="en-US" altLang="en-US" sz="1200" dirty="0" smtClean="0"/>
              <a:t> “God is the Light of the heavens and earth. His Light is like this: there is a niche, and in it a lamp, the lamp inside a glass, a glass like a glittering star, </a:t>
            </a:r>
            <a:r>
              <a:rPr lang="en-US" altLang="en-US" sz="1200" dirty="0" err="1" smtClean="0"/>
              <a:t>fuelled</a:t>
            </a:r>
            <a:r>
              <a:rPr lang="en-US" altLang="en-US" sz="1200" dirty="0" smtClean="0"/>
              <a:t> from a blessed olive tree from neither east nor west, whose oil almost gives light even when no fires touches it--light upon light--god guides whoever He will to his Light; God draws such comparisons for people; God has full knowledge of everything.“</a:t>
            </a:r>
          </a:p>
          <a:p>
            <a:pPr marL="0" indent="0">
              <a:buNone/>
            </a:pPr>
            <a:endParaRPr lang="en-US" altLang="en-US" sz="500" b="1" dirty="0"/>
          </a:p>
          <a:p>
            <a:pPr marL="0" indent="0">
              <a:buNone/>
            </a:pPr>
            <a:r>
              <a:rPr lang="en-US" altLang="en-US" sz="1200" b="1" dirty="0" smtClean="0">
                <a:solidFill>
                  <a:schemeClr val="tx2"/>
                </a:solidFill>
              </a:rPr>
              <a:t>Quran 42:11</a:t>
            </a:r>
            <a:r>
              <a:rPr lang="en-US" altLang="en-US" sz="1200" dirty="0" smtClean="0"/>
              <a:t> "There is nothing like Him.“</a:t>
            </a:r>
          </a:p>
          <a:p>
            <a:pPr marL="0" indent="0">
              <a:buNone/>
            </a:pPr>
            <a:endParaRPr lang="en-US" altLang="en-US" sz="500" b="1" dirty="0"/>
          </a:p>
          <a:p>
            <a:pPr marL="0" indent="0">
              <a:buNone/>
            </a:pPr>
            <a:r>
              <a:rPr lang="en-US" altLang="en-US" sz="1200" b="1" dirty="0" smtClean="0">
                <a:solidFill>
                  <a:schemeClr val="tx2"/>
                </a:solidFill>
              </a:rPr>
              <a:t>Quran 57:1-4 </a:t>
            </a:r>
            <a:r>
              <a:rPr lang="en-US" altLang="en-US" sz="1200" dirty="0" smtClean="0"/>
              <a:t>“Everything in the heavens and earth glorifies God—He is the Almighty, the Wise. Control of the heavens and earth belongs to Him; He gives life and death; He has power over all things. He is the First and the Last; the Outer and the Inner; He has knowledge of all things.”</a:t>
            </a:r>
          </a:p>
          <a:p>
            <a:pPr marL="0" indent="0">
              <a:buNone/>
            </a:pPr>
            <a:endParaRPr lang="en-US" altLang="en-US" sz="500" b="1" dirty="0"/>
          </a:p>
          <a:p>
            <a:pPr marL="0" indent="0">
              <a:buNone/>
            </a:pPr>
            <a:r>
              <a:rPr lang="en-US" altLang="en-US" sz="1200" b="1" dirty="0" smtClean="0">
                <a:solidFill>
                  <a:schemeClr val="tx2"/>
                </a:solidFill>
              </a:rPr>
              <a:t>Quran 59:22-24</a:t>
            </a:r>
            <a:r>
              <a:rPr lang="en-US" altLang="en-US" sz="1200" b="1" dirty="0" smtClean="0"/>
              <a:t> </a:t>
            </a:r>
            <a:r>
              <a:rPr lang="en-US" altLang="en-US" sz="1200" dirty="0" smtClean="0"/>
              <a:t>“He is God: there is no other god but Him. It is He who knows what is hidden as well as what is in the open, He is the Lord of Mercy, the Giver of Mercy. He is God: there is no other god but Him, the Controller, the Holy One, Source of Peace, Granter of Security, Guardian over all, the Almighty, the Compeller, to whom all greatness belongs; God is far above anything they consider to be His partner. He is God: the Creator, the Originator, the Fashioner. The best names belong to Him. Everything in the heavens and earth glorifies Him: He is the Almighty, the Wise.”</a:t>
            </a:r>
            <a:endParaRPr lang="en-US" altLang="en-US" sz="1200" b="1" dirty="0"/>
          </a:p>
          <a:p>
            <a:pPr marL="0" indent="0">
              <a:buNone/>
            </a:pPr>
            <a:endParaRPr lang="en-US" altLang="en-US" sz="500" b="1" dirty="0" smtClean="0"/>
          </a:p>
          <a:p>
            <a:pPr marL="0" indent="0">
              <a:buNone/>
            </a:pPr>
            <a:r>
              <a:rPr lang="en-US" altLang="en-US" sz="1200" b="1" dirty="0" smtClean="0">
                <a:solidFill>
                  <a:schemeClr val="tx2"/>
                </a:solidFill>
              </a:rPr>
              <a:t>Quran 6:100-103 </a:t>
            </a:r>
            <a:r>
              <a:rPr lang="en-US" altLang="en-US" sz="1200" dirty="0" smtClean="0"/>
              <a:t>“Yet they made the jinn [unseen beings] partners with God, though He created them, and without any true knowledge they attribute sons and daughters to Him. Glory be to Him! He is far higher than what they ascribe to Him, the Creator of the heavens and earth! How could He have children when He has no spouse, when He created all things, and has full knowledge of all things? This is God, your Lord, there is no God but Him, the Creator of all things, so worship Him; He is in charge of everything. No vision can take Him in, but He takes in all vision. He is the All Subtle , the All Aware.” </a:t>
            </a:r>
          </a:p>
          <a:p>
            <a:pPr marL="0" indent="0">
              <a:buNone/>
            </a:pPr>
            <a:endParaRPr lang="en-US" altLang="en-US" sz="500" b="1" dirty="0">
              <a:solidFill>
                <a:schemeClr val="tx2"/>
              </a:solidFill>
            </a:endParaRPr>
          </a:p>
          <a:p>
            <a:pPr marL="0" indent="0">
              <a:buNone/>
            </a:pPr>
            <a:r>
              <a:rPr lang="en-US" altLang="en-US" sz="1200" b="1" dirty="0" smtClean="0">
                <a:solidFill>
                  <a:schemeClr val="tx2"/>
                </a:solidFill>
              </a:rPr>
              <a:t>Quran 3:18</a:t>
            </a:r>
            <a:r>
              <a:rPr lang="en-US" altLang="en-US" sz="1200" dirty="0" smtClean="0"/>
              <a:t> “God bears witness that there is no god but Him, as do the angels and those who have knowledge. He upholds justice. There is no god but Him, the Almighty, the All Wise.”</a:t>
            </a:r>
          </a:p>
          <a:p>
            <a:pPr marL="0" indent="0">
              <a:buNone/>
            </a:pPr>
            <a:endParaRPr lang="en-US" altLang="en-US" sz="500" dirty="0" smtClean="0"/>
          </a:p>
          <a:p>
            <a:pPr marL="0" indent="0">
              <a:buNone/>
            </a:pPr>
            <a:r>
              <a:rPr lang="en-US" altLang="en-US" sz="1200" b="1" dirty="0" smtClean="0">
                <a:solidFill>
                  <a:schemeClr val="tx2"/>
                </a:solidFill>
              </a:rPr>
              <a:t>Quran 3:26-27 </a:t>
            </a:r>
            <a:r>
              <a:rPr lang="en-US" altLang="en-US" sz="1200" dirty="0" smtClean="0"/>
              <a:t>“Say, ‘God, holder of all control, You give control to whoever You will and remove it from whoever You will; You elevate whoever You will and humble whoever You will. All that is good lies in Your hand: You have power over everything. You merge night into day and day into night; You bring the living out of the dead and the dead out of the living; You provide limitlessly for whoever You will.”</a:t>
            </a:r>
          </a:p>
          <a:p>
            <a:pPr marL="0" indent="0">
              <a:lnSpc>
                <a:spcPct val="80000"/>
              </a:lnSpc>
              <a:buNone/>
            </a:pPr>
            <a:endParaRPr lang="en-US" altLang="en-US" sz="500" dirty="0"/>
          </a:p>
          <a:p>
            <a:pPr marL="0" indent="0">
              <a:lnSpc>
                <a:spcPct val="80000"/>
              </a:lnSpc>
              <a:buNone/>
            </a:pPr>
            <a:r>
              <a:rPr lang="en-US" altLang="en-US" sz="1200" b="1" dirty="0" smtClean="0">
                <a:solidFill>
                  <a:schemeClr val="tx2"/>
                </a:solidFill>
              </a:rPr>
              <a:t>Quran 112:1-4</a:t>
            </a:r>
            <a:r>
              <a:rPr lang="en-US" altLang="en-US" sz="1200" dirty="0" smtClean="0">
                <a:solidFill>
                  <a:schemeClr val="tx2"/>
                </a:solidFill>
              </a:rPr>
              <a:t> </a:t>
            </a:r>
            <a:r>
              <a:rPr lang="en-US" altLang="en-US" sz="1200" dirty="0" smtClean="0"/>
              <a:t>"Say, 'He is God the One, God the eternal. He fathered no one nor was He fathered. No one is comparable to Him.’”</a:t>
            </a:r>
          </a:p>
          <a:p>
            <a:pPr marL="0" indent="0">
              <a:lnSpc>
                <a:spcPct val="80000"/>
              </a:lnSpc>
              <a:buNone/>
            </a:pPr>
            <a:endParaRPr lang="en-US" altLang="en-US" sz="1200" dirty="0" smtClean="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0" y="0"/>
            <a:ext cx="9144000" cy="1447800"/>
          </a:xfrm>
        </p:spPr>
        <p:txBody>
          <a:bodyPr/>
          <a:lstStyle/>
          <a:p>
            <a:r>
              <a:rPr lang="en-US" altLang="en-US" sz="3200" b="1" smtClean="0"/>
              <a:t>If God had so willed, He would have made you one community, but He wanted to test you through that which He has given you, so race to do good</a:t>
            </a:r>
          </a:p>
        </p:txBody>
      </p:sp>
      <p:sp>
        <p:nvSpPr>
          <p:cNvPr id="24579" name="Content Placeholder 2"/>
          <p:cNvSpPr>
            <a:spLocks noGrp="1"/>
          </p:cNvSpPr>
          <p:nvPr>
            <p:ph idx="1"/>
          </p:nvPr>
        </p:nvSpPr>
        <p:spPr>
          <a:xfrm>
            <a:off x="0" y="1447800"/>
            <a:ext cx="9144000" cy="5410200"/>
          </a:xfrm>
        </p:spPr>
        <p:txBody>
          <a:bodyPr/>
          <a:lstStyle/>
          <a:p>
            <a:pPr marL="0" indent="0">
              <a:buFontTx/>
              <a:buNone/>
            </a:pPr>
            <a:r>
              <a:rPr lang="en-US" altLang="en-US" sz="1600" dirty="0" smtClean="0"/>
              <a:t>“We revealed the Torah with guidance and light, and the prophets, who had submitted to God, [and] the rabbis and the scholars all judged according to it for the Jews in accordance with that part of God’s Scripture which they were entrusted to preserve, and to which they were witness. So [Children of Israel] do not fear people, fear Me; do not barter away My messages for a small price; those who do not judge according to what God has sent down are rejecting [God’s teaching]. In the Torah We prescribed for them a life for a life, an eye for an eye, a nose for a nose, an ear for an ear, a tooth for a tooth, an equal wound for a wound: if anyone forgoes this out of charity, it will serve as atonement for his bad deeds. Those who do not judge according to what God has revealed are doing grave wrong.</a:t>
            </a:r>
          </a:p>
          <a:p>
            <a:pPr marL="0" indent="0">
              <a:buFontTx/>
              <a:buNone/>
            </a:pPr>
            <a:endParaRPr lang="en-US" altLang="en-US" sz="200" dirty="0" smtClean="0"/>
          </a:p>
          <a:p>
            <a:pPr marL="0" indent="0">
              <a:buFontTx/>
              <a:buNone/>
            </a:pPr>
            <a:r>
              <a:rPr lang="en-US" altLang="en-US" sz="1600" dirty="0" smtClean="0"/>
              <a:t>We sent  Jesus, son of Mary, in their footsteps, to confirm the Torah that had been sent before him: We gave him the Gospel with guidance, light, and confirmation of the Torah already revealed—a guide and lesson for those who take heed of God. So let the followers of the Gospel judge according to what God has sent down in it. Those who do not judge according to what God has revealed are lawbreakers.</a:t>
            </a:r>
          </a:p>
          <a:p>
            <a:pPr marL="0" indent="0">
              <a:buFontTx/>
              <a:buNone/>
            </a:pPr>
            <a:endParaRPr lang="en-US" altLang="en-US" sz="200" dirty="0" smtClean="0"/>
          </a:p>
          <a:p>
            <a:pPr marL="0" indent="0">
              <a:buFontTx/>
              <a:buNone/>
            </a:pPr>
            <a:r>
              <a:rPr lang="en-US" altLang="en-US" sz="1600" dirty="0" smtClean="0"/>
              <a:t>We sent to you [Muhammad] the Scripture with the truth, confirming the Scriptures that came before it, and with final authority over them: so judge between them according to what God has sent down. Do not follow their whims, which deviate from the truth that has come to you. We have assigned a law and a path to each of you. If God had so willed, He would have made you one community, but He wanted to test you through that which He has given you, so race to do good: you will all return to God and He will make clear to you the matters you differed about.” </a:t>
            </a:r>
            <a:r>
              <a:rPr lang="en-US" altLang="en-US" sz="1600" dirty="0" smtClean="0">
                <a:solidFill>
                  <a:schemeClr val="tx2"/>
                </a:solidFill>
              </a:rPr>
              <a:t>Quran 5:44-48</a:t>
            </a:r>
          </a:p>
          <a:p>
            <a:pPr marL="0" indent="0">
              <a:buFontTx/>
              <a:buNone/>
            </a:pPr>
            <a:endParaRPr lang="en-US" altLang="en-US" sz="200" dirty="0" smtClean="0">
              <a:solidFill>
                <a:schemeClr val="tx2"/>
              </a:solidFill>
            </a:endParaRPr>
          </a:p>
          <a:p>
            <a:pPr marL="0" indent="0">
              <a:buFontTx/>
              <a:buNone/>
            </a:pPr>
            <a:r>
              <a:rPr lang="en-US" altLang="en-US" sz="1600" dirty="0" smtClean="0"/>
              <a:t>“God will judge between the believers, those who follow the Jewish faith, the </a:t>
            </a:r>
            <a:r>
              <a:rPr lang="en-US" altLang="en-US" sz="1600" dirty="0" err="1" smtClean="0"/>
              <a:t>Sabians</a:t>
            </a:r>
            <a:r>
              <a:rPr lang="en-US" altLang="en-US" sz="1600" dirty="0" smtClean="0"/>
              <a:t>, the Christians, the </a:t>
            </a:r>
            <a:r>
              <a:rPr lang="en-US" altLang="en-US" sz="1600" dirty="0" err="1" smtClean="0"/>
              <a:t>Magians</a:t>
            </a:r>
            <a:r>
              <a:rPr lang="en-US" altLang="en-US" sz="1600" dirty="0" smtClean="0"/>
              <a:t>, and the idolaters on the Day of Resurrection; God witnesses all things” </a:t>
            </a:r>
            <a:r>
              <a:rPr lang="en-US" altLang="en-US" sz="1600" dirty="0" smtClean="0">
                <a:solidFill>
                  <a:schemeClr val="tx2"/>
                </a:solidFill>
              </a:rPr>
              <a:t>Quran 22:17</a:t>
            </a:r>
          </a:p>
          <a:p>
            <a:pPr marL="0" indent="0">
              <a:buFontTx/>
              <a:buNone/>
            </a:pPr>
            <a:endParaRPr lang="en-US" altLang="en-US" sz="1600" dirty="0" smtClean="0">
              <a:solidFill>
                <a:schemeClr val="tx2"/>
              </a:solidFill>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hart Ethnicity of Muslim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4838"/>
            <a:ext cx="9144000" cy="625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Text Box 3"/>
          <p:cNvSpPr txBox="1">
            <a:spLocks noChangeArrowheads="1"/>
          </p:cNvSpPr>
          <p:nvPr/>
        </p:nvSpPr>
        <p:spPr bwMode="auto">
          <a:xfrm>
            <a:off x="0" y="0"/>
            <a:ext cx="9144000" cy="55403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3000" b="1" dirty="0"/>
              <a:t>Ethnicity of America’s Estimated 7 Million Muslims</a:t>
            </a:r>
          </a:p>
        </p:txBody>
      </p:sp>
      <p:sp>
        <p:nvSpPr>
          <p:cNvPr id="25604" name="Text Box 4"/>
          <p:cNvSpPr txBox="1">
            <a:spLocks noChangeArrowheads="1"/>
          </p:cNvSpPr>
          <p:nvPr/>
        </p:nvSpPr>
        <p:spPr bwMode="auto">
          <a:xfrm>
            <a:off x="0" y="685800"/>
            <a:ext cx="9144000" cy="822325"/>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t>Mosque Study 2001, Council on American-Islamic Relations (CAIR)</a:t>
            </a:r>
          </a:p>
          <a:p>
            <a:pPr eaLnBrk="1" hangingPunct="1">
              <a:spcBef>
                <a:spcPct val="0"/>
              </a:spcBef>
              <a:buFontTx/>
              <a:buNone/>
            </a:pPr>
            <a:r>
              <a:rPr lang="en-US" altLang="en-US" sz="2400" b="1" dirty="0"/>
              <a:t>http://www.cair-net.org/mosquereport/</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0" y="0"/>
            <a:ext cx="9144000" cy="1371600"/>
          </a:xfrm>
        </p:spPr>
        <p:txBody>
          <a:bodyPr/>
          <a:lstStyle/>
          <a:p>
            <a:r>
              <a:rPr lang="en-US" altLang="en-US" sz="3200" b="1" dirty="0" smtClean="0"/>
              <a:t>Ethnic Breakdown of Regular Mosque Participants</a:t>
            </a:r>
            <a:br>
              <a:rPr lang="en-US" altLang="en-US" sz="3200" b="1" dirty="0" smtClean="0"/>
            </a:br>
            <a:r>
              <a:rPr lang="en-US" altLang="en-US" sz="3200" b="1" dirty="0" smtClean="0">
                <a:solidFill>
                  <a:schemeClr val="tx1"/>
                </a:solidFill>
              </a:rPr>
              <a:t>(Total percentage of ethnic group in mosques)</a:t>
            </a:r>
            <a:br>
              <a:rPr lang="en-US" altLang="en-US" sz="3200" b="1" dirty="0" smtClean="0">
                <a:solidFill>
                  <a:schemeClr val="tx1"/>
                </a:solidFill>
              </a:rPr>
            </a:br>
            <a:endParaRPr lang="en-US" altLang="en-US" sz="3200" b="1" dirty="0" smtClean="0">
              <a:solidFill>
                <a:schemeClr val="tx1"/>
              </a:solidFill>
            </a:endParaRPr>
          </a:p>
        </p:txBody>
      </p:sp>
      <p:sp>
        <p:nvSpPr>
          <p:cNvPr id="3" name="Content Placeholder 2"/>
          <p:cNvSpPr>
            <a:spLocks noGrp="1"/>
          </p:cNvSpPr>
          <p:nvPr>
            <p:ph idx="1"/>
          </p:nvPr>
        </p:nvSpPr>
        <p:spPr>
          <a:xfrm>
            <a:off x="0" y="838200"/>
            <a:ext cx="9144000" cy="6019800"/>
          </a:xfrm>
        </p:spPr>
        <p:txBody>
          <a:bodyPr/>
          <a:lstStyle/>
          <a:p>
            <a:pPr marL="0" indent="0">
              <a:buFontTx/>
              <a:buNone/>
              <a:defRPr/>
            </a:pPr>
            <a:r>
              <a:rPr lang="en-US" sz="2400" dirty="0" smtClean="0"/>
              <a:t>                                                              </a:t>
            </a:r>
            <a:r>
              <a:rPr lang="en-US" sz="2400" dirty="0" smtClean="0">
                <a:solidFill>
                  <a:schemeClr val="tx2"/>
                </a:solidFill>
              </a:rPr>
              <a:t>2000                 2011</a:t>
            </a:r>
          </a:p>
          <a:p>
            <a:pPr>
              <a:defRPr/>
            </a:pPr>
            <a:r>
              <a:rPr lang="en-US" sz="2400" dirty="0" smtClean="0"/>
              <a:t>South Asian . . . . . . . . . . . . . . . . . . .33% . . . . . . . . .33%</a:t>
            </a:r>
          </a:p>
          <a:p>
            <a:pPr>
              <a:defRPr/>
            </a:pPr>
            <a:r>
              <a:rPr lang="en-US" sz="2400" dirty="0" smtClean="0"/>
              <a:t>Arab . . . . . . . . . . . . . . . . . . . . . . ... .25% . . . . . . . . .27%</a:t>
            </a:r>
          </a:p>
          <a:p>
            <a:pPr>
              <a:defRPr/>
            </a:pPr>
            <a:r>
              <a:rPr lang="en-US" sz="2400" dirty="0" smtClean="0"/>
              <a:t>African American . . . . . . . . . . . .. . .30% . . . . . . . . .24%</a:t>
            </a:r>
          </a:p>
          <a:p>
            <a:pPr>
              <a:defRPr/>
            </a:pPr>
            <a:r>
              <a:rPr lang="en-US" sz="2400" dirty="0" smtClean="0"/>
              <a:t>African (sub-Saharan) . . . . . . . . . . . .3% . . . . . . . . . .9%</a:t>
            </a:r>
          </a:p>
          <a:p>
            <a:pPr>
              <a:defRPr/>
            </a:pPr>
            <a:r>
              <a:rPr lang="en-US" sz="2400" dirty="0" smtClean="0"/>
              <a:t>European (Bosnians, </a:t>
            </a:r>
            <a:r>
              <a:rPr lang="en-US" sz="2400" dirty="0" err="1" smtClean="0"/>
              <a:t>etc</a:t>
            </a:r>
            <a:r>
              <a:rPr lang="en-US" sz="2400" dirty="0" smtClean="0"/>
              <a:t>) . . . . . . . . . .2% . . . . . . . . . .2%</a:t>
            </a:r>
          </a:p>
          <a:p>
            <a:pPr>
              <a:defRPr/>
            </a:pPr>
            <a:r>
              <a:rPr lang="en-US" sz="2400" dirty="0" smtClean="0"/>
              <a:t>Iranian . . . . . . . . . . . . . . . . . . . . . .... .1% . . . . . . . . . .2%</a:t>
            </a:r>
          </a:p>
          <a:p>
            <a:pPr>
              <a:defRPr/>
            </a:pPr>
            <a:r>
              <a:rPr lang="en-US" sz="2400" dirty="0" smtClean="0"/>
              <a:t>White American . . . . . . . . . . . . . . . . .2% . . . . . . . . . .1%</a:t>
            </a:r>
          </a:p>
          <a:p>
            <a:pPr>
              <a:defRPr/>
            </a:pPr>
            <a:r>
              <a:rPr lang="en-US" sz="2400" dirty="0" smtClean="0"/>
              <a:t>Caribbean . . . . . . . . . . . . . . . . . . . . ...1% . . . . . . . . . .1%</a:t>
            </a:r>
          </a:p>
          <a:p>
            <a:pPr>
              <a:defRPr/>
            </a:pPr>
            <a:r>
              <a:rPr lang="en-US" sz="2400" dirty="0" smtClean="0"/>
              <a:t>Southeast Asian . . . . . . . . . . . . . . .. . .1% . . . . . . . . . .1%</a:t>
            </a:r>
          </a:p>
          <a:p>
            <a:pPr>
              <a:defRPr/>
            </a:pPr>
            <a:r>
              <a:rPr lang="en-US" sz="2400" dirty="0" smtClean="0"/>
              <a:t>Latino . . . . . . . . . . . . . . . . . . . . . . . ...1% . . . . . . . . . .1%</a:t>
            </a:r>
          </a:p>
          <a:p>
            <a:pPr>
              <a:defRPr/>
            </a:pPr>
            <a:r>
              <a:rPr lang="en-US" sz="2400" dirty="0" smtClean="0"/>
              <a:t>Turkish . . . . . . . . . . . . . . . . . . . . . .... .1% . . . . . . . . . .1%</a:t>
            </a:r>
          </a:p>
          <a:p>
            <a:pPr marL="0" indent="0">
              <a:buFontTx/>
              <a:buNone/>
              <a:defRPr/>
            </a:pPr>
            <a:r>
              <a:rPr lang="en-US" sz="2400" dirty="0" smtClean="0">
                <a:solidFill>
                  <a:schemeClr val="tx2"/>
                </a:solidFill>
              </a:rPr>
              <a:t>Source: The American Mosque 2011: Report Number 1, page 13, </a:t>
            </a:r>
            <a:r>
              <a:rPr lang="en-US" sz="1800" dirty="0" smtClean="0">
                <a:hlinkClick r:id="rId2"/>
              </a:rPr>
              <a:t>http://www.cair.com/Portals/0/pdf/The-American-Mosque-2011-web.pdf</a:t>
            </a:r>
            <a:r>
              <a:rPr lang="en-US" sz="1800" dirty="0" smtClean="0"/>
              <a:t> </a:t>
            </a:r>
            <a:endParaRPr lang="en-US" sz="18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0" y="0"/>
            <a:ext cx="9144000" cy="1905000"/>
          </a:xfrm>
        </p:spPr>
        <p:txBody>
          <a:bodyPr/>
          <a:lstStyle/>
          <a:p>
            <a:r>
              <a:rPr lang="en-US" altLang="en-US" b="1" smtClean="0"/>
              <a:t>Major Findings of "The American Mosque 2011: Report Number 1 from the US Mosque Study 2011"</a:t>
            </a:r>
          </a:p>
        </p:txBody>
      </p:sp>
      <p:sp>
        <p:nvSpPr>
          <p:cNvPr id="27651" name="Content Placeholder 2"/>
          <p:cNvSpPr>
            <a:spLocks noGrp="1"/>
          </p:cNvSpPr>
          <p:nvPr>
            <p:ph idx="1"/>
          </p:nvPr>
        </p:nvSpPr>
        <p:spPr>
          <a:xfrm>
            <a:off x="0" y="1981200"/>
            <a:ext cx="9144000" cy="4876800"/>
          </a:xfrm>
        </p:spPr>
        <p:txBody>
          <a:bodyPr/>
          <a:lstStyle/>
          <a:p>
            <a:pPr marL="0" indent="0">
              <a:buFontTx/>
              <a:buNone/>
            </a:pPr>
            <a:r>
              <a:rPr lang="en-US" altLang="en-US" sz="1200" dirty="0" smtClean="0"/>
              <a:t>• The number of mosques and mosque participants continue to show significant growth. The US Mosque Survey 2011 counted a total of 2,106 mosques; as compared to the year 2000 when 1,209 mosques were counted—representing a 74% increase from 2000.</a:t>
            </a:r>
          </a:p>
          <a:p>
            <a:pPr marL="0" indent="0">
              <a:buFontTx/>
              <a:buNone/>
            </a:pPr>
            <a:r>
              <a:rPr lang="en-US" altLang="en-US" sz="1200" dirty="0" smtClean="0"/>
              <a:t>• Muslims who attend </a:t>
            </a:r>
            <a:r>
              <a:rPr lang="en-US" altLang="en-US" sz="1200" dirty="0" err="1" smtClean="0"/>
              <a:t>Eid</a:t>
            </a:r>
            <a:r>
              <a:rPr lang="en-US" altLang="en-US" sz="1200" dirty="0" smtClean="0"/>
              <a:t> Prayer (the high holiday prayers after Ramadan and Hajj) increased from about 2 million in 2000 to about 2.6 million in 2011. The total Muslim population cannot be determined by this figure, but it does call into question the low estimates of 1.1-2.4 million Muslims in America. If there are 2.6 million Muslims who pray the </a:t>
            </a:r>
            <a:r>
              <a:rPr lang="en-US" altLang="en-US" sz="1200" dirty="0" err="1" smtClean="0"/>
              <a:t>Eid</a:t>
            </a:r>
            <a:r>
              <a:rPr lang="en-US" altLang="en-US" sz="1200" dirty="0" smtClean="0"/>
              <a:t> prayer, then the total Muslim population should be closer to the estimates of up to 7 million.</a:t>
            </a:r>
          </a:p>
          <a:p>
            <a:pPr marL="0" indent="0">
              <a:buFontTx/>
              <a:buNone/>
            </a:pPr>
            <a:r>
              <a:rPr lang="en-US" altLang="en-US" sz="1200" dirty="0" smtClean="0"/>
              <a:t>• The American mosque is a remarkably young institution: over three-fourths (76%) of all existing mosques were established since 1980.</a:t>
            </a:r>
          </a:p>
          <a:p>
            <a:pPr marL="0" indent="0">
              <a:buFontTx/>
              <a:buNone/>
            </a:pPr>
            <a:r>
              <a:rPr lang="en-US" altLang="en-US" sz="1200" dirty="0" smtClean="0"/>
              <a:t>• The vast majority of mosques are located in metropolitan areas but the percentage of mosques in urban areas is decreasing and the percentage of mosques in suburban areas is increasing: in 2000 16% of mosques were located in suburbs and in 2011 28% of mosques are now located in suburbs.</a:t>
            </a:r>
          </a:p>
          <a:p>
            <a:pPr marL="0" indent="0">
              <a:buFontTx/>
              <a:buNone/>
            </a:pPr>
            <a:r>
              <a:rPr lang="en-US" altLang="en-US" sz="1200" dirty="0" smtClean="0"/>
              <a:t>• Mosques remain an extremely diverse institution. Only 3% of mosques have only one ethnic group that attends that mosque. South Asians, Arabs, and African Americans remain the dominant groups but significant numbers of newer immigrants have arrived, including Somalis, West Africans and Iraqis.</a:t>
            </a:r>
          </a:p>
          <a:p>
            <a:pPr marL="0" indent="0">
              <a:buFontTx/>
              <a:buNone/>
            </a:pPr>
            <a:r>
              <a:rPr lang="en-US" altLang="en-US" sz="1200" dirty="0" smtClean="0"/>
              <a:t>• Shi’ite mosques are also expanding in numbers, especially since the 1990s. Over 44% of all Shi’ite mosques were established in the decade of the 1990s.</a:t>
            </a:r>
          </a:p>
          <a:p>
            <a:pPr marL="0" indent="0">
              <a:buFontTx/>
              <a:buNone/>
            </a:pPr>
            <a:r>
              <a:rPr lang="en-US" altLang="en-US" sz="1200" dirty="0" smtClean="0"/>
              <a:t>• The majority of mosque leaders (56%) adopt the more flexible approach of looking to interpretations of Quran and Sunnah (the normative practice of Prophet Muhammad) that take into account the overall purposes of Islamic Law and modern circumstances. Only 11% of mosque leaders prefer the more traditional approach of the classical legal schools of thought—madhhabs. A little over 1% of all mosque leaders follow the </a:t>
            </a:r>
            <a:r>
              <a:rPr lang="en-US" altLang="en-US" sz="1200" dirty="0" err="1" smtClean="0"/>
              <a:t>salafi</a:t>
            </a:r>
            <a:r>
              <a:rPr lang="en-US" altLang="en-US" sz="1200" dirty="0" smtClean="0"/>
              <a:t> way.</a:t>
            </a:r>
          </a:p>
          <a:p>
            <a:pPr marL="0" indent="0">
              <a:buFontTx/>
              <a:buNone/>
            </a:pPr>
            <a:r>
              <a:rPr lang="en-US" altLang="en-US" sz="1200" dirty="0" smtClean="0"/>
              <a:t>• Mosque leaders endorse Muslim involvement in American society. Over 98% of mosque leaders agree that Muslims should be involved in American institutions; and 91% agree that Muslims should be involved in politics.</a:t>
            </a:r>
          </a:p>
          <a:p>
            <a:pPr marL="0" indent="0">
              <a:buFontTx/>
              <a:buNone/>
            </a:pPr>
            <a:r>
              <a:rPr lang="en-US" altLang="en-US" sz="1200" dirty="0" smtClean="0"/>
              <a:t>• The vast majority of mosque leaders do not feel that overall American society is hostile to Islam. Only 25% of mosque leaders in 2011 believe that American society is hostile to Islam. In 2000 the majority of mosque leaders (54%) agreed that American society is hostile to Islam.</a:t>
            </a:r>
          </a:p>
          <a:p>
            <a:pPr marL="0" indent="0">
              <a:buFontTx/>
              <a:buNone/>
            </a:pPr>
            <a:r>
              <a:rPr lang="en-US" altLang="en-US" sz="1200" dirty="0" smtClean="0">
                <a:hlinkClick r:id="rId2"/>
              </a:rPr>
              <a:t>http://www.cair.com/Portals/0/pdf/The-American-Mosque-2011-web.pdf</a:t>
            </a:r>
            <a:r>
              <a:rPr lang="en-US" altLang="en-US" sz="1200" dirty="0" smtClean="0"/>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5" descr="Size and Projected Growth of Major Religious Grou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49"/>
            <a:ext cx="5105400" cy="553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6" descr="C:\Users\melyassini\AppData\Local\Microsoft\Windows\Temporary Internet Files\Content.IE5\HZFDN2N0\islam-growing-fastes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9563" y="9743"/>
            <a:ext cx="3954437" cy="55248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7963" y="5534561"/>
            <a:ext cx="9151961" cy="1323439"/>
          </a:xfrm>
          <a:prstGeom prst="rect">
            <a:avLst/>
          </a:prstGeom>
        </p:spPr>
        <p:txBody>
          <a:bodyPr wrap="square">
            <a:spAutoFit/>
          </a:bodyPr>
          <a:lstStyle/>
          <a:p>
            <a:r>
              <a:rPr lang="en-US" sz="2200" b="1" dirty="0">
                <a:solidFill>
                  <a:schemeClr val="tx2"/>
                </a:solidFill>
              </a:rPr>
              <a:t>People of no religion outnumber Christians in England and Wales – </a:t>
            </a:r>
            <a:r>
              <a:rPr lang="en-US" sz="2200" b="1" dirty="0" smtClean="0">
                <a:solidFill>
                  <a:schemeClr val="tx2"/>
                </a:solidFill>
              </a:rPr>
              <a:t>study</a:t>
            </a:r>
            <a:r>
              <a:rPr lang="en-US" dirty="0"/>
              <a:t>, </a:t>
            </a:r>
            <a:r>
              <a:rPr lang="en-US" sz="2000" dirty="0"/>
              <a:t>Proportion of population who identify as having no religion rose from 25% in 2011 to 48.5% in 2014, surveys </a:t>
            </a:r>
            <a:r>
              <a:rPr lang="en-US" sz="2000" dirty="0" smtClean="0"/>
              <a:t>show, </a:t>
            </a:r>
            <a:r>
              <a:rPr lang="en-US" sz="1800" dirty="0" smtClean="0">
                <a:hlinkClick r:id="rId4"/>
              </a:rPr>
              <a:t>http</a:t>
            </a:r>
            <a:r>
              <a:rPr lang="en-US" sz="1800" dirty="0">
                <a:hlinkClick r:id="rId4"/>
              </a:rPr>
              <a:t>://</a:t>
            </a:r>
            <a:r>
              <a:rPr lang="en-US" sz="1800" dirty="0" smtClean="0">
                <a:hlinkClick r:id="rId4"/>
              </a:rPr>
              <a:t>www.theguardian.com/world/2016/may/23/no-religion-outnumber-christians-england-wales-study</a:t>
            </a:r>
            <a:r>
              <a:rPr lang="en-US" sz="1800" dirty="0" smtClean="0"/>
              <a:t> </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0" y="0"/>
            <a:ext cx="9144000" cy="762000"/>
          </a:xfrm>
        </p:spPr>
        <p:txBody>
          <a:bodyPr/>
          <a:lstStyle/>
          <a:p>
            <a:r>
              <a:rPr lang="en-US" altLang="en-US" sz="7200" b="1" dirty="0" smtClean="0"/>
              <a:t>The Quran</a:t>
            </a:r>
          </a:p>
        </p:txBody>
      </p:sp>
      <p:sp>
        <p:nvSpPr>
          <p:cNvPr id="29699" name="Content Placeholder 2"/>
          <p:cNvSpPr>
            <a:spLocks noGrp="1"/>
          </p:cNvSpPr>
          <p:nvPr>
            <p:ph idx="1"/>
          </p:nvPr>
        </p:nvSpPr>
        <p:spPr>
          <a:xfrm>
            <a:off x="0" y="838200"/>
            <a:ext cx="9144000" cy="6019800"/>
          </a:xfrm>
        </p:spPr>
        <p:txBody>
          <a:bodyPr/>
          <a:lstStyle/>
          <a:p>
            <a:pPr marL="342900" lvl="1" indent="-342900"/>
            <a:r>
              <a:rPr lang="en-US" altLang="en-US" sz="1800" dirty="0" smtClean="0"/>
              <a:t>The Quran is the basis of Islamic law and theology</a:t>
            </a:r>
          </a:p>
          <a:p>
            <a:r>
              <a:rPr lang="en-US" altLang="en-US" sz="1800" dirty="0" smtClean="0"/>
              <a:t>Muslims believe that the Quran is the word of God, revealed to the Prophet Muhammad via the archangel Gabriel, and intended for all times, all places, and all people (as noted in Quran 34:28)</a:t>
            </a:r>
          </a:p>
          <a:p>
            <a:r>
              <a:rPr lang="en-US" altLang="en-US" sz="1800" dirty="0" smtClean="0"/>
              <a:t>The Quran is the complete collection of the words Muhammad recited to the people and said this is the revelation of God</a:t>
            </a:r>
          </a:p>
          <a:p>
            <a:r>
              <a:rPr lang="en-US" altLang="en-US" sz="1800" dirty="0" smtClean="0"/>
              <a:t>The Quran was the starting point of all the Islamic sciences. Arabic grammar, phonetics, rhetoric, calligraphy, an so on, were developed for the purpose of understanding, reading, describing, and writing down the Quran</a:t>
            </a:r>
          </a:p>
          <a:p>
            <a:r>
              <a:rPr lang="en-US" altLang="en-US" sz="1800" dirty="0" smtClean="0"/>
              <a:t>The Quran confirms the Torah and the Gospel/</a:t>
            </a:r>
            <a:r>
              <a:rPr lang="en-US" altLang="en-US" sz="1800" dirty="0" err="1" smtClean="0"/>
              <a:t>Injeel</a:t>
            </a:r>
            <a:r>
              <a:rPr lang="en-US" altLang="en-US" sz="1800" dirty="0" smtClean="0"/>
              <a:t> and refers to the </a:t>
            </a:r>
            <a:r>
              <a:rPr lang="en-US" altLang="en-US" sz="1800" dirty="0" smtClean="0">
                <a:solidFill>
                  <a:schemeClr val="tx2"/>
                </a:solidFill>
              </a:rPr>
              <a:t>Christians and the Jews </a:t>
            </a:r>
            <a:r>
              <a:rPr lang="en-US" altLang="en-US" sz="1800" dirty="0" smtClean="0"/>
              <a:t>by using the honorific term </a:t>
            </a:r>
            <a:r>
              <a:rPr lang="en-US" altLang="en-US" sz="1800" i="1" dirty="0" err="1" smtClean="0"/>
              <a:t>ahl</a:t>
            </a:r>
            <a:r>
              <a:rPr lang="en-US" altLang="en-US" sz="1800" i="1" dirty="0" smtClean="0"/>
              <a:t> al-</a:t>
            </a:r>
            <a:r>
              <a:rPr lang="en-US" altLang="en-US" sz="1800" i="1" dirty="0" err="1" smtClean="0"/>
              <a:t>kitab</a:t>
            </a:r>
            <a:r>
              <a:rPr lang="en-US" altLang="en-US" sz="1800" i="1" dirty="0" smtClean="0"/>
              <a:t> </a:t>
            </a:r>
            <a:r>
              <a:rPr lang="en-US" altLang="en-US" sz="1800" dirty="0" smtClean="0"/>
              <a:t>(the ‘</a:t>
            </a:r>
            <a:r>
              <a:rPr lang="en-US" altLang="en-US" sz="1800" dirty="0" smtClean="0">
                <a:solidFill>
                  <a:schemeClr val="tx2"/>
                </a:solidFill>
              </a:rPr>
              <a:t>People of the Book</a:t>
            </a:r>
            <a:r>
              <a:rPr lang="en-US" altLang="en-US" sz="1800" dirty="0" smtClean="0"/>
              <a:t>’).  </a:t>
            </a:r>
          </a:p>
          <a:p>
            <a:r>
              <a:rPr lang="en-US" altLang="en-US" sz="1800" dirty="0" smtClean="0"/>
              <a:t>The </a:t>
            </a:r>
            <a:r>
              <a:rPr lang="en-US" altLang="en-US" sz="1800" dirty="0" smtClean="0">
                <a:solidFill>
                  <a:schemeClr val="tx2"/>
                </a:solidFill>
              </a:rPr>
              <a:t>Quran</a:t>
            </a:r>
            <a:r>
              <a:rPr lang="en-US" altLang="en-US" sz="1800" dirty="0" smtClean="0"/>
              <a:t> comprises over 6000 verses (ranging in length from 1 word to 1 page) arranged into 114 </a:t>
            </a:r>
            <a:r>
              <a:rPr lang="en-US" altLang="en-US" sz="1800" i="1" dirty="0" err="1" smtClean="0"/>
              <a:t>suras</a:t>
            </a:r>
            <a:r>
              <a:rPr lang="en-US" altLang="en-US" sz="1800" dirty="0" smtClean="0"/>
              <a:t> or sections (ranging in length from 1 line to over 40 pages).  The size of the Quran is roughly comparable to that of the </a:t>
            </a:r>
            <a:r>
              <a:rPr lang="en-US" altLang="en-US" sz="1800" dirty="0" smtClean="0">
                <a:solidFill>
                  <a:schemeClr val="tx2"/>
                </a:solidFill>
              </a:rPr>
              <a:t>Torah</a:t>
            </a:r>
            <a:r>
              <a:rPr lang="en-US" altLang="en-US" sz="1800" dirty="0" smtClean="0"/>
              <a:t> (the first five books of the Old Testament) or the </a:t>
            </a:r>
            <a:r>
              <a:rPr lang="en-US" altLang="en-US" sz="1800" dirty="0" smtClean="0">
                <a:solidFill>
                  <a:schemeClr val="tx2"/>
                </a:solidFill>
              </a:rPr>
              <a:t>Gospels </a:t>
            </a:r>
            <a:r>
              <a:rPr lang="en-US" altLang="en-US" sz="1800" dirty="0" smtClean="0"/>
              <a:t>(the four biblical narratives covering the life and death of Jesus Christ, and written, according to tradition, respectively by Matthew, Mark, Luke, and John) of the New Testament (the second part of the Christian Bible). </a:t>
            </a:r>
          </a:p>
          <a:p>
            <a:pPr marL="0" indent="0">
              <a:buNone/>
            </a:pPr>
            <a:r>
              <a:rPr lang="en-US" altLang="en-US" sz="1600" dirty="0" smtClean="0">
                <a:solidFill>
                  <a:schemeClr val="tx2"/>
                </a:solidFill>
              </a:rPr>
              <a:t>By one count, the English Christian Bible (which has a little bit over 770,000 words) is TEN TIMES longer than the Arabic Quran (which has a little bit over 77,000 words). But while the Christian Bible includes almost all Christian Scriptures (over 60 Biblical texts), the Quran does not include the Hadith books. </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685800" y="0"/>
            <a:ext cx="7772400" cy="1066800"/>
          </a:xfrm>
        </p:spPr>
        <p:txBody>
          <a:bodyPr/>
          <a:lstStyle/>
          <a:p>
            <a:r>
              <a:rPr lang="en-US" altLang="en-US" sz="6000" b="1" smtClean="0"/>
              <a:t>The Quran</a:t>
            </a:r>
          </a:p>
        </p:txBody>
      </p:sp>
      <p:sp>
        <p:nvSpPr>
          <p:cNvPr id="30723" name="Content Placeholder 2"/>
          <p:cNvSpPr>
            <a:spLocks noGrp="1"/>
          </p:cNvSpPr>
          <p:nvPr>
            <p:ph idx="1"/>
          </p:nvPr>
        </p:nvSpPr>
        <p:spPr>
          <a:xfrm>
            <a:off x="0" y="1066800"/>
            <a:ext cx="9144000" cy="5791200"/>
          </a:xfrm>
        </p:spPr>
        <p:txBody>
          <a:bodyPr/>
          <a:lstStyle/>
          <a:p>
            <a:pPr marL="342900" lvl="1" indent="-342900">
              <a:buFontTx/>
              <a:buChar char="•"/>
            </a:pPr>
            <a:r>
              <a:rPr lang="en-US" altLang="en-US" sz="2400" dirty="0" smtClean="0"/>
              <a:t>“The Quran is the axial text of a major religious civilization and a major world language. For both Islamic civilization and the Arabic language the Quran consecrates a finality of authority granted to few texts in history.  Muslim piety regards the Quran as supremely eloquent, supremely wise, and immune from all error or falsehood. Its immaculate nature extends to its physical copies, which are considered inviolable and untouchable except by one in a state of ritual purity. Good Muslim manners dictate that copies of the Quran cannot be bought, only piously bestowed in return for a pious gift from the buyer. Through the centuries, Islamic art and calligraphy have lavished upon it many of their most enduring and magnificent masterpieces. When recited, it flows with a sonority which common Muslim opinion holds to be capable of causing tears of repentance and comfort or else a shiver of fear and trembling.”</a:t>
            </a:r>
            <a:r>
              <a:rPr lang="en-US" altLang="en-US" sz="2200" dirty="0" smtClean="0"/>
              <a:t>—</a:t>
            </a:r>
            <a:r>
              <a:rPr lang="en-US" altLang="en-US" sz="1200" dirty="0" err="1" smtClean="0"/>
              <a:t>Tarif</a:t>
            </a:r>
            <a:r>
              <a:rPr lang="en-US" altLang="en-US" sz="1200" dirty="0" smtClean="0"/>
              <a:t> </a:t>
            </a:r>
            <a:r>
              <a:rPr lang="en-US" altLang="en-US" sz="1200" dirty="0" err="1" smtClean="0"/>
              <a:t>Khalidi</a:t>
            </a:r>
            <a:r>
              <a:rPr lang="en-US" altLang="en-US" sz="1200" dirty="0" smtClean="0"/>
              <a:t>, “Introduction” to </a:t>
            </a:r>
            <a:r>
              <a:rPr lang="en-US" altLang="en-US" sz="1200" i="1" dirty="0" smtClean="0"/>
              <a:t>The Qur’an: A New Translation</a:t>
            </a:r>
            <a:r>
              <a:rPr lang="en-US" altLang="en-US" sz="1200" dirty="0" smtClean="0"/>
              <a:t>, Penguin Classics, 2008.</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5" descr="186064009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4343400"/>
            <a:ext cx="3987800"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extBox 2"/>
          <p:cNvSpPr txBox="1">
            <a:spLocks noChangeArrowheads="1"/>
          </p:cNvSpPr>
          <p:nvPr/>
        </p:nvSpPr>
        <p:spPr bwMode="auto">
          <a:xfrm>
            <a:off x="0" y="0"/>
            <a:ext cx="5074920" cy="646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dirty="0">
                <a:solidFill>
                  <a:schemeClr val="tx2"/>
                </a:solidFill>
              </a:rPr>
              <a:t>“Do not follow blindly what you do not know to be true: ears, eyes, and heart, you will be questioned about all these” </a:t>
            </a:r>
            <a:r>
              <a:rPr lang="en-US" altLang="en-US" sz="1800" dirty="0"/>
              <a:t>Quran 17:36</a:t>
            </a:r>
          </a:p>
          <a:p>
            <a:pPr>
              <a:spcBef>
                <a:spcPct val="0"/>
              </a:spcBef>
              <a:buFontTx/>
              <a:buNone/>
            </a:pPr>
            <a:endParaRPr lang="en-US" altLang="en-US" sz="1800" dirty="0" smtClean="0">
              <a:solidFill>
                <a:schemeClr val="tx2"/>
              </a:solidFill>
            </a:endParaRPr>
          </a:p>
          <a:p>
            <a:pPr>
              <a:spcBef>
                <a:spcPct val="0"/>
              </a:spcBef>
              <a:buFontTx/>
              <a:buNone/>
            </a:pPr>
            <a:r>
              <a:rPr lang="en-US" altLang="en-US" sz="1800" dirty="0" smtClean="0">
                <a:solidFill>
                  <a:schemeClr val="tx2"/>
                </a:solidFill>
              </a:rPr>
              <a:t>“</a:t>
            </a:r>
            <a:r>
              <a:rPr lang="en-US" altLang="en-US" sz="1800" dirty="0">
                <a:solidFill>
                  <a:schemeClr val="tx2"/>
                </a:solidFill>
              </a:rPr>
              <a:t>Assumptions can be of no value at all against the Truth” </a:t>
            </a:r>
            <a:r>
              <a:rPr lang="en-US" altLang="en-US" sz="1800" dirty="0"/>
              <a:t>Quran 10:36</a:t>
            </a:r>
          </a:p>
          <a:p>
            <a:pPr>
              <a:spcBef>
                <a:spcPct val="0"/>
              </a:spcBef>
              <a:buFontTx/>
              <a:buNone/>
            </a:pPr>
            <a:endParaRPr lang="en-US" altLang="en-US" sz="1800" dirty="0">
              <a:solidFill>
                <a:schemeClr val="tx2"/>
              </a:solidFill>
            </a:endParaRPr>
          </a:p>
          <a:p>
            <a:pPr>
              <a:spcBef>
                <a:spcPct val="0"/>
              </a:spcBef>
              <a:buFontTx/>
              <a:buNone/>
            </a:pPr>
            <a:r>
              <a:rPr lang="en-US" altLang="en-US" sz="1800" dirty="0">
                <a:solidFill>
                  <a:schemeClr val="tx2"/>
                </a:solidFill>
              </a:rPr>
              <a:t>“Refrain from following your own desire, so that you can act justly” </a:t>
            </a:r>
            <a:r>
              <a:rPr lang="en-US" altLang="en-US" sz="1800" dirty="0"/>
              <a:t>Quran 4:135</a:t>
            </a:r>
          </a:p>
          <a:p>
            <a:pPr>
              <a:spcBef>
                <a:spcPct val="0"/>
              </a:spcBef>
              <a:buFontTx/>
              <a:buNone/>
            </a:pPr>
            <a:endParaRPr lang="en-US" altLang="en-US" sz="1800" dirty="0">
              <a:solidFill>
                <a:schemeClr val="tx2"/>
              </a:solidFill>
            </a:endParaRPr>
          </a:p>
          <a:p>
            <a:pPr>
              <a:spcBef>
                <a:spcPct val="0"/>
              </a:spcBef>
              <a:buFontTx/>
              <a:buNone/>
            </a:pPr>
            <a:r>
              <a:rPr lang="en-US" altLang="en-US" sz="1800" dirty="0">
                <a:solidFill>
                  <a:schemeClr val="tx2"/>
                </a:solidFill>
              </a:rPr>
              <a:t>“Lord! We obeyed our masters and our chiefs and they led us astray” </a:t>
            </a:r>
            <a:r>
              <a:rPr lang="en-US" altLang="en-US" sz="1800" dirty="0"/>
              <a:t>Quran 33:67</a:t>
            </a:r>
          </a:p>
          <a:p>
            <a:pPr>
              <a:spcBef>
                <a:spcPct val="0"/>
              </a:spcBef>
              <a:buFontTx/>
              <a:buNone/>
            </a:pPr>
            <a:endParaRPr lang="en-US" altLang="en-US" sz="1800" dirty="0"/>
          </a:p>
          <a:p>
            <a:pPr>
              <a:spcBef>
                <a:spcPct val="0"/>
              </a:spcBef>
              <a:buFontTx/>
              <a:buNone/>
            </a:pPr>
            <a:r>
              <a:rPr lang="en-US" altLang="en-US" sz="1800" dirty="0">
                <a:solidFill>
                  <a:schemeClr val="tx2"/>
                </a:solidFill>
              </a:rPr>
              <a:t>“None can inform you [Prophet] like the one who is all aware” </a:t>
            </a:r>
            <a:r>
              <a:rPr lang="en-US" altLang="en-US" sz="1800" dirty="0"/>
              <a:t>Quran 35:14</a:t>
            </a:r>
          </a:p>
          <a:p>
            <a:pPr>
              <a:spcBef>
                <a:spcPct val="0"/>
              </a:spcBef>
              <a:buFontTx/>
              <a:buNone/>
            </a:pPr>
            <a:endParaRPr lang="en-US" altLang="en-US" sz="1800" dirty="0">
              <a:solidFill>
                <a:schemeClr val="tx2"/>
              </a:solidFill>
            </a:endParaRPr>
          </a:p>
          <a:p>
            <a:pPr>
              <a:spcBef>
                <a:spcPct val="0"/>
              </a:spcBef>
              <a:buFontTx/>
              <a:buNone/>
            </a:pPr>
            <a:r>
              <a:rPr lang="en-US" altLang="en-US" sz="1800" dirty="0">
                <a:solidFill>
                  <a:schemeClr val="tx2"/>
                </a:solidFill>
              </a:rPr>
              <a:t>“[Prophet], do not rush to recite before the revelation is fully complete but say, ‘Lord, increase me in knowledge!’” </a:t>
            </a:r>
            <a:r>
              <a:rPr lang="en-US" altLang="en-US" sz="1800" dirty="0"/>
              <a:t>Quran 20:114</a:t>
            </a:r>
          </a:p>
          <a:p>
            <a:pPr>
              <a:spcBef>
                <a:spcPct val="0"/>
              </a:spcBef>
              <a:buFontTx/>
              <a:buNone/>
            </a:pPr>
            <a:endParaRPr lang="en-US" altLang="en-US" sz="1800" dirty="0">
              <a:solidFill>
                <a:schemeClr val="tx2"/>
              </a:solidFill>
            </a:endParaRPr>
          </a:p>
          <a:p>
            <a:pPr>
              <a:spcBef>
                <a:spcPct val="0"/>
              </a:spcBef>
              <a:buFontTx/>
              <a:buNone/>
            </a:pPr>
            <a:r>
              <a:rPr lang="en-US" altLang="en-US" sz="1800" dirty="0">
                <a:solidFill>
                  <a:schemeClr val="tx2"/>
                </a:solidFill>
              </a:rPr>
              <a:t>“Believers, if a troublemaker brings you news, check it first, in case you wrong others unwittingly and later regret what you have done” </a:t>
            </a:r>
            <a:r>
              <a:rPr lang="en-US" altLang="en-US" sz="1800" dirty="0"/>
              <a:t>Quran 49:6</a:t>
            </a:r>
          </a:p>
        </p:txBody>
      </p:sp>
      <p:pic>
        <p:nvPicPr>
          <p:cNvPr id="31748" name="Picture 6" descr="http://www.soas.ac.uk/islamicstudies/research/quran/img2532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0" y="-6350"/>
            <a:ext cx="3962400" cy="290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TextBox 1"/>
          <p:cNvSpPr txBox="1">
            <a:spLocks noChangeArrowheads="1"/>
          </p:cNvSpPr>
          <p:nvPr/>
        </p:nvSpPr>
        <p:spPr bwMode="auto">
          <a:xfrm>
            <a:off x="5105400" y="3048000"/>
            <a:ext cx="4038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a:solidFill>
                  <a:schemeClr val="tx2"/>
                </a:solidFill>
              </a:rPr>
              <a:t>The translation of </a:t>
            </a:r>
            <a:r>
              <a:rPr lang="en-US" altLang="en-US" sz="2400" b="1" i="1">
                <a:solidFill>
                  <a:schemeClr val="tx2"/>
                </a:solidFill>
              </a:rPr>
              <a:t>The Quran </a:t>
            </a:r>
            <a:r>
              <a:rPr lang="en-US" altLang="en-US" sz="2400">
                <a:solidFill>
                  <a:schemeClr val="tx2"/>
                </a:solidFill>
              </a:rPr>
              <a:t>by Abdel Haleem is the one used in these PowerPoint slides</a:t>
            </a: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5074920" y="3026160"/>
              <a:ext cx="4055040" cy="1243440"/>
            </p14:xfrm>
          </p:contentPart>
        </mc:Choice>
        <mc:Fallback xmlns="">
          <p:pic>
            <p:nvPicPr>
              <p:cNvPr id="3" name="Ink 2"/>
              <p:cNvPicPr/>
              <p:nvPr/>
            </p:nvPicPr>
            <p:blipFill>
              <a:blip r:embed="rId5"/>
              <a:stretch>
                <a:fillRect/>
              </a:stretch>
            </p:blipFill>
            <p:spPr>
              <a:xfrm>
                <a:off x="5065560" y="3016800"/>
                <a:ext cx="4073760" cy="1262160"/>
              </a:xfrm>
              <a:prstGeom prst="rect">
                <a:avLst/>
              </a:prstGeom>
            </p:spPr>
          </p:pic>
        </mc:Fallback>
      </mc:AlternateContent>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0" y="0"/>
            <a:ext cx="9144000" cy="2133600"/>
          </a:xfrm>
        </p:spPr>
        <p:txBody>
          <a:bodyPr/>
          <a:lstStyle/>
          <a:p>
            <a:r>
              <a:rPr lang="en-US" altLang="en-US" b="1" dirty="0" smtClean="0"/>
              <a:t>Say, ‘I am only a human being, like you, to whom it has been revealed that your God is One’</a:t>
            </a:r>
          </a:p>
        </p:txBody>
      </p:sp>
      <p:sp>
        <p:nvSpPr>
          <p:cNvPr id="41987" name="Content Placeholder 2"/>
          <p:cNvSpPr>
            <a:spLocks noGrp="1"/>
          </p:cNvSpPr>
          <p:nvPr>
            <p:ph idx="1"/>
          </p:nvPr>
        </p:nvSpPr>
        <p:spPr>
          <a:xfrm>
            <a:off x="0" y="2362200"/>
            <a:ext cx="9144000" cy="4495800"/>
          </a:xfrm>
        </p:spPr>
        <p:txBody>
          <a:bodyPr/>
          <a:lstStyle/>
          <a:p>
            <a:r>
              <a:rPr lang="en-US" altLang="en-US" dirty="0" smtClean="0"/>
              <a:t>“Say [Prophet], ‘If the whole ocean were ink for writing the words of my Lord, it would run dry before those words were exhausted’—even if We were to add another ocean to it. Say, ‘I am only a human being, like you, to whom it has been revealed that your God is One’—anyone who fears to meet his Lord should do good deeds and give no one a share in the worship due to his Lord.” </a:t>
            </a:r>
            <a:r>
              <a:rPr lang="en-US" altLang="en-US" dirty="0" smtClean="0">
                <a:solidFill>
                  <a:schemeClr val="tx2"/>
                </a:solidFill>
              </a:rPr>
              <a:t>Quran 18:109-110</a:t>
            </a:r>
          </a:p>
        </p:txBody>
      </p:sp>
    </p:spTree>
    <p:extLst>
      <p:ext uri="{BB962C8B-B14F-4D97-AF65-F5344CB8AC3E}">
        <p14:creationId xmlns:p14="http://schemas.microsoft.com/office/powerpoint/2010/main" val="51920520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0" y="0"/>
            <a:ext cx="9144000" cy="2667000"/>
          </a:xfrm>
        </p:spPr>
        <p:txBody>
          <a:bodyPr/>
          <a:lstStyle/>
          <a:p>
            <a:r>
              <a:rPr lang="en-US" altLang="en-US" sz="6000" b="1" dirty="0" smtClean="0"/>
              <a:t>I lived a whole lifetime among you before it came to me</a:t>
            </a:r>
          </a:p>
        </p:txBody>
      </p:sp>
      <p:sp>
        <p:nvSpPr>
          <p:cNvPr id="36867" name="Content Placeholder 2"/>
          <p:cNvSpPr>
            <a:spLocks noGrp="1"/>
          </p:cNvSpPr>
          <p:nvPr>
            <p:ph idx="1"/>
          </p:nvPr>
        </p:nvSpPr>
        <p:spPr>
          <a:xfrm>
            <a:off x="0" y="2590800"/>
            <a:ext cx="9144000" cy="4267200"/>
          </a:xfrm>
        </p:spPr>
        <p:txBody>
          <a:bodyPr/>
          <a:lstStyle/>
          <a:p>
            <a:pPr>
              <a:buFontTx/>
              <a:buNone/>
            </a:pPr>
            <a:r>
              <a:rPr lang="en-US" altLang="en-US" sz="4400" smtClean="0"/>
              <a:t>“Say, ‘If God has so willed, I would not have recited it to you, nor would He have made it known to you. I lived a whole lifetime among you before it came to me. How can you not understand?” </a:t>
            </a:r>
            <a:r>
              <a:rPr lang="en-US" altLang="en-US" sz="4400" smtClean="0">
                <a:solidFill>
                  <a:schemeClr val="tx2"/>
                </a:solidFill>
              </a:rPr>
              <a:t>Quran10:16 </a:t>
            </a:r>
          </a:p>
          <a:p>
            <a:endParaRPr lang="en-US" altLang="en-US" smtClean="0"/>
          </a:p>
          <a:p>
            <a:endParaRPr lang="en-US" altLang="en-US" smtClean="0"/>
          </a:p>
          <a:p>
            <a:endParaRPr lang="en-US" altLang="en-US" smtClean="0"/>
          </a:p>
          <a:p>
            <a:endParaRPr lang="en-US" altLang="en-US" smtClean="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0" y="0"/>
            <a:ext cx="9144000" cy="2209800"/>
          </a:xfrm>
        </p:spPr>
        <p:txBody>
          <a:bodyPr/>
          <a:lstStyle/>
          <a:p>
            <a:r>
              <a:rPr lang="en-US" altLang="en-US" b="1" smtClean="0"/>
              <a:t>We sent to you [Muhammad] the Scripture with the truth, confirming the Scriptures that came before it</a:t>
            </a:r>
          </a:p>
        </p:txBody>
      </p:sp>
      <p:sp>
        <p:nvSpPr>
          <p:cNvPr id="40963" name="Content Placeholder 2"/>
          <p:cNvSpPr>
            <a:spLocks noGrp="1"/>
          </p:cNvSpPr>
          <p:nvPr>
            <p:ph idx="1"/>
          </p:nvPr>
        </p:nvSpPr>
        <p:spPr>
          <a:xfrm>
            <a:off x="0" y="2362200"/>
            <a:ext cx="9144000" cy="4495800"/>
          </a:xfrm>
        </p:spPr>
        <p:txBody>
          <a:bodyPr/>
          <a:lstStyle/>
          <a:p>
            <a:pPr>
              <a:buFontTx/>
              <a:buNone/>
            </a:pPr>
            <a:r>
              <a:rPr lang="en-US" altLang="en-US" sz="2800" dirty="0" smtClean="0"/>
              <a:t>“We sent to you [Muhammad] the Scripture with the truth, confirming the Scriptures that came before it, and with final authority over them: so judge between them according to what God has sent down. Do no follow their whims, which deviate from the truth that has come to you. We have assigned a law and a path to each of you. If God has so willed, He would have made one community, but He wanted to test you through that which He has given you, so race to do good: you will all return to God and He will make clear to you the matters you differed about.” </a:t>
            </a:r>
            <a:r>
              <a:rPr lang="en-US" altLang="en-US" sz="2800" dirty="0" smtClean="0">
                <a:solidFill>
                  <a:schemeClr val="tx2"/>
                </a:solidFill>
              </a:rPr>
              <a:t>Quran 5:48</a:t>
            </a:r>
            <a:endParaRPr lang="en-US" altLang="en-US" sz="2800" dirty="0" smtClean="0"/>
          </a:p>
        </p:txBody>
      </p:sp>
    </p:spTree>
    <p:extLst>
      <p:ext uri="{BB962C8B-B14F-4D97-AF65-F5344CB8AC3E}">
        <p14:creationId xmlns:p14="http://schemas.microsoft.com/office/powerpoint/2010/main" val="585716770"/>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0" y="0"/>
            <a:ext cx="8991600" cy="2590800"/>
          </a:xfrm>
        </p:spPr>
        <p:txBody>
          <a:bodyPr/>
          <a:lstStyle/>
          <a:p>
            <a:r>
              <a:rPr lang="en-US" altLang="en-US" sz="7200" b="1" smtClean="0"/>
              <a:t>We tell you [Prophet] the best of stories</a:t>
            </a:r>
          </a:p>
        </p:txBody>
      </p:sp>
      <p:sp>
        <p:nvSpPr>
          <p:cNvPr id="35843" name="Content Placeholder 2"/>
          <p:cNvSpPr>
            <a:spLocks noGrp="1"/>
          </p:cNvSpPr>
          <p:nvPr>
            <p:ph idx="1"/>
          </p:nvPr>
        </p:nvSpPr>
        <p:spPr>
          <a:xfrm>
            <a:off x="152400" y="2743200"/>
            <a:ext cx="8991600" cy="3962400"/>
          </a:xfrm>
        </p:spPr>
        <p:txBody>
          <a:bodyPr/>
          <a:lstStyle/>
          <a:p>
            <a:pPr>
              <a:buFontTx/>
              <a:buNone/>
            </a:pPr>
            <a:r>
              <a:rPr lang="en-US" altLang="en-US" sz="4800" smtClean="0"/>
              <a:t>“We tell you [Prophet] the best of stories in revealing this Quran to you. Before this you were one of those who knew nothing about them” </a:t>
            </a:r>
            <a:r>
              <a:rPr lang="en-US" altLang="en-US" sz="4800" smtClean="0">
                <a:solidFill>
                  <a:schemeClr val="tx2"/>
                </a:solidFill>
              </a:rPr>
              <a:t>Quran 12:3</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0" y="0"/>
            <a:ext cx="9144000" cy="457200"/>
          </a:xfrm>
        </p:spPr>
        <p:txBody>
          <a:bodyPr/>
          <a:lstStyle/>
          <a:p>
            <a:r>
              <a:rPr lang="en-US" altLang="en-US" sz="2600" b="1" dirty="0" smtClean="0"/>
              <a:t>Examples of Prophets and Messengers mentioned in the Quran</a:t>
            </a:r>
          </a:p>
        </p:txBody>
      </p:sp>
      <p:sp>
        <p:nvSpPr>
          <p:cNvPr id="32771" name="Content Placeholder 2"/>
          <p:cNvSpPr>
            <a:spLocks noGrp="1"/>
          </p:cNvSpPr>
          <p:nvPr>
            <p:ph idx="1"/>
          </p:nvPr>
        </p:nvSpPr>
        <p:spPr>
          <a:xfrm>
            <a:off x="0" y="533400"/>
            <a:ext cx="9144000" cy="6400800"/>
          </a:xfrm>
        </p:spPr>
        <p:txBody>
          <a:bodyPr/>
          <a:lstStyle/>
          <a:p>
            <a:pPr>
              <a:buFontTx/>
              <a:buNone/>
            </a:pPr>
            <a:r>
              <a:rPr lang="en-US" altLang="en-US" sz="2000" dirty="0"/>
              <a:t>"We said, '</a:t>
            </a:r>
            <a:r>
              <a:rPr lang="en-US" altLang="en-US" sz="2000" b="1" dirty="0">
                <a:solidFill>
                  <a:schemeClr val="tx2"/>
                </a:solidFill>
              </a:rPr>
              <a:t>Adam</a:t>
            </a:r>
            <a:r>
              <a:rPr lang="en-US" altLang="en-US" sz="2000" dirty="0"/>
              <a:t>, live with your wife in this garden. Both of you eat freely there as you will, but do not go near this tree, or you will both become wrongdoers'." </a:t>
            </a:r>
            <a:r>
              <a:rPr lang="en-US" altLang="en-US" sz="2000" dirty="0">
                <a:solidFill>
                  <a:schemeClr val="tx2"/>
                </a:solidFill>
              </a:rPr>
              <a:t>Quran </a:t>
            </a:r>
            <a:r>
              <a:rPr lang="en-US" altLang="en-US" sz="2000" dirty="0" smtClean="0">
                <a:solidFill>
                  <a:schemeClr val="tx2"/>
                </a:solidFill>
              </a:rPr>
              <a:t>2:35</a:t>
            </a:r>
          </a:p>
          <a:p>
            <a:pPr>
              <a:buFontTx/>
              <a:buNone/>
            </a:pPr>
            <a:endParaRPr lang="en-US" altLang="en-US" sz="1000" dirty="0">
              <a:solidFill>
                <a:schemeClr val="tx2"/>
              </a:solidFill>
            </a:endParaRPr>
          </a:p>
          <a:p>
            <a:pPr>
              <a:buFontTx/>
              <a:buNone/>
            </a:pPr>
            <a:r>
              <a:rPr lang="en-US" altLang="en-US" sz="2000" dirty="0" smtClean="0"/>
              <a:t>"</a:t>
            </a:r>
            <a:r>
              <a:rPr lang="en-US" altLang="en-US" sz="2000" dirty="0"/>
              <a:t>And it was said, '</a:t>
            </a:r>
            <a:r>
              <a:rPr lang="en-US" altLang="en-US" sz="2000" b="1" dirty="0">
                <a:solidFill>
                  <a:schemeClr val="tx2"/>
                </a:solidFill>
              </a:rPr>
              <a:t>Noah</a:t>
            </a:r>
            <a:r>
              <a:rPr lang="en-US" altLang="en-US" sz="2000" dirty="0">
                <a:solidFill>
                  <a:schemeClr val="tx2"/>
                </a:solidFill>
              </a:rPr>
              <a:t>,</a:t>
            </a:r>
            <a:r>
              <a:rPr lang="en-US" altLang="en-US" sz="2000" dirty="0"/>
              <a:t> descend in peace from Us, with blessings on you and on some of the communities that will spring from those who are with you'." </a:t>
            </a:r>
            <a:r>
              <a:rPr lang="en-US" altLang="en-US" sz="2000" dirty="0">
                <a:solidFill>
                  <a:schemeClr val="tx2"/>
                </a:solidFill>
              </a:rPr>
              <a:t>Quran </a:t>
            </a:r>
            <a:r>
              <a:rPr lang="en-US" altLang="en-US" sz="2000" dirty="0" smtClean="0">
                <a:solidFill>
                  <a:schemeClr val="tx2"/>
                </a:solidFill>
              </a:rPr>
              <a:t>11:48</a:t>
            </a:r>
          </a:p>
          <a:p>
            <a:pPr>
              <a:buFontTx/>
              <a:buNone/>
            </a:pPr>
            <a:endParaRPr lang="en-US" altLang="en-US" sz="1000" dirty="0">
              <a:solidFill>
                <a:schemeClr val="tx2"/>
              </a:solidFill>
            </a:endParaRPr>
          </a:p>
          <a:p>
            <a:pPr>
              <a:buFontTx/>
              <a:buNone/>
            </a:pPr>
            <a:r>
              <a:rPr lang="en-US" altLang="en-US" sz="2000" dirty="0" smtClean="0"/>
              <a:t>"</a:t>
            </a:r>
            <a:r>
              <a:rPr lang="en-US" altLang="en-US" sz="2000" dirty="0"/>
              <a:t>We called out to him, </a:t>
            </a:r>
            <a:r>
              <a:rPr lang="en-US" altLang="en-US" sz="2000" dirty="0">
                <a:solidFill>
                  <a:schemeClr val="tx2"/>
                </a:solidFill>
              </a:rPr>
              <a:t>'</a:t>
            </a:r>
            <a:r>
              <a:rPr lang="en-US" altLang="en-US" sz="2000" b="1" dirty="0">
                <a:solidFill>
                  <a:schemeClr val="tx2"/>
                </a:solidFill>
              </a:rPr>
              <a:t>Abraham</a:t>
            </a:r>
            <a:r>
              <a:rPr lang="en-US" altLang="en-US" sz="2000" dirty="0">
                <a:solidFill>
                  <a:schemeClr val="tx2"/>
                </a:solidFill>
              </a:rPr>
              <a:t>,</a:t>
            </a:r>
            <a:r>
              <a:rPr lang="en-US" altLang="en-US" sz="2000" dirty="0"/>
              <a:t> you have fulfilled the dream.' This is how We reward those who do good--it was a test to prove [their characters]." </a:t>
            </a:r>
            <a:r>
              <a:rPr lang="en-US" altLang="en-US" sz="2000" dirty="0">
                <a:solidFill>
                  <a:schemeClr val="tx2"/>
                </a:solidFill>
              </a:rPr>
              <a:t>Quran </a:t>
            </a:r>
            <a:r>
              <a:rPr lang="en-US" altLang="en-US" sz="2000" dirty="0" smtClean="0">
                <a:solidFill>
                  <a:schemeClr val="tx2"/>
                </a:solidFill>
              </a:rPr>
              <a:t>37:104-106</a:t>
            </a:r>
          </a:p>
          <a:p>
            <a:pPr>
              <a:buFontTx/>
              <a:buNone/>
            </a:pPr>
            <a:endParaRPr lang="en-US" altLang="en-US" sz="1000" dirty="0">
              <a:solidFill>
                <a:schemeClr val="tx2"/>
              </a:solidFill>
            </a:endParaRPr>
          </a:p>
          <a:p>
            <a:pPr>
              <a:buFontTx/>
              <a:buNone/>
            </a:pPr>
            <a:r>
              <a:rPr lang="en-US" altLang="en-US" sz="2000" dirty="0" smtClean="0"/>
              <a:t>"</a:t>
            </a:r>
            <a:r>
              <a:rPr lang="en-US" altLang="en-US" sz="2000" dirty="0"/>
              <a:t>'</a:t>
            </a:r>
            <a:r>
              <a:rPr lang="en-US" altLang="en-US" sz="2000" b="1" dirty="0">
                <a:solidFill>
                  <a:schemeClr val="tx2"/>
                </a:solidFill>
              </a:rPr>
              <a:t>Moses</a:t>
            </a:r>
            <a:r>
              <a:rPr lang="en-US" altLang="en-US" sz="2000" dirty="0"/>
              <a:t>! Draw near! Do not be afraid, for you are one of those who are safe'." </a:t>
            </a:r>
            <a:r>
              <a:rPr lang="en-US" altLang="en-US" sz="2000" dirty="0">
                <a:solidFill>
                  <a:schemeClr val="tx2"/>
                </a:solidFill>
              </a:rPr>
              <a:t>Quran </a:t>
            </a:r>
            <a:r>
              <a:rPr lang="en-US" altLang="en-US" sz="2000" dirty="0" smtClean="0">
                <a:solidFill>
                  <a:schemeClr val="tx2"/>
                </a:solidFill>
              </a:rPr>
              <a:t>28:31</a:t>
            </a:r>
          </a:p>
          <a:p>
            <a:pPr>
              <a:buFontTx/>
              <a:buNone/>
            </a:pPr>
            <a:endParaRPr lang="en-US" altLang="en-US" sz="1000" dirty="0">
              <a:solidFill>
                <a:schemeClr val="tx2"/>
              </a:solidFill>
            </a:endParaRPr>
          </a:p>
          <a:p>
            <a:pPr>
              <a:buFontTx/>
              <a:buNone/>
            </a:pPr>
            <a:r>
              <a:rPr lang="en-US" altLang="en-US" sz="2000" dirty="0" smtClean="0"/>
              <a:t>"</a:t>
            </a:r>
            <a:r>
              <a:rPr lang="en-US" altLang="en-US" sz="2000" dirty="0"/>
              <a:t>God said, </a:t>
            </a:r>
            <a:r>
              <a:rPr lang="en-US" altLang="en-US" sz="2000" dirty="0" smtClean="0"/>
              <a:t>'</a:t>
            </a:r>
            <a:r>
              <a:rPr lang="en-US" altLang="en-US" sz="2000" b="1" dirty="0" smtClean="0">
                <a:solidFill>
                  <a:schemeClr val="tx2"/>
                </a:solidFill>
              </a:rPr>
              <a:t>Jesus</a:t>
            </a:r>
            <a:r>
              <a:rPr lang="en-US" altLang="en-US" sz="2000" dirty="0" smtClean="0"/>
              <a:t>, </a:t>
            </a:r>
            <a:r>
              <a:rPr lang="en-US" altLang="en-US" sz="2000" dirty="0"/>
              <a:t>I will take you back and raise you up to Me: I will purify you of the disbelievers. To the Day of Resurrection I will make those who followed you superior to those who </a:t>
            </a:r>
            <a:r>
              <a:rPr lang="en-US" altLang="en-US" sz="2000" dirty="0" smtClean="0"/>
              <a:t>disbelieved </a:t>
            </a:r>
            <a:r>
              <a:rPr lang="en-US" altLang="en-US" sz="2000" dirty="0"/>
              <a:t>you. Then you will all return to Me and I will judge between you regarding your differences." </a:t>
            </a:r>
            <a:r>
              <a:rPr lang="en-US" altLang="en-US" sz="2000" dirty="0">
                <a:solidFill>
                  <a:schemeClr val="tx2"/>
                </a:solidFill>
              </a:rPr>
              <a:t>Quran 3:55 </a:t>
            </a:r>
            <a:endParaRPr lang="en-US" altLang="en-US" sz="2000" dirty="0" smtClean="0">
              <a:solidFill>
                <a:schemeClr val="tx2"/>
              </a:solidFill>
            </a:endParaRPr>
          </a:p>
          <a:p>
            <a:pPr>
              <a:buFontTx/>
              <a:buNone/>
            </a:pPr>
            <a:endParaRPr lang="en-US" altLang="en-US" sz="1000" dirty="0">
              <a:solidFill>
                <a:schemeClr val="tx2"/>
              </a:solidFill>
            </a:endParaRPr>
          </a:p>
          <a:p>
            <a:pPr>
              <a:buFontTx/>
              <a:buNone/>
            </a:pPr>
            <a:r>
              <a:rPr lang="en-US" altLang="en-US" sz="2000" dirty="0" smtClean="0"/>
              <a:t>“</a:t>
            </a:r>
            <a:r>
              <a:rPr lang="en-US" altLang="en-US" sz="2000" b="1" dirty="0" smtClean="0">
                <a:solidFill>
                  <a:schemeClr val="tx2"/>
                </a:solidFill>
              </a:rPr>
              <a:t>Muhammad</a:t>
            </a:r>
            <a:r>
              <a:rPr lang="en-US" altLang="en-US" sz="2000" dirty="0" smtClean="0"/>
              <a:t> is only a messenger before whom many messengers have been and gone. If he died or was killed, would you revert to your old ways? If anyone did so, he would not harm God in the least. God will reward the grateful.” </a:t>
            </a:r>
            <a:r>
              <a:rPr lang="en-US" altLang="en-US" sz="2000" dirty="0" smtClean="0">
                <a:solidFill>
                  <a:schemeClr val="tx2"/>
                </a:solidFill>
              </a:rPr>
              <a:t>Quran 3: 144.</a:t>
            </a:r>
            <a:endParaRPr lang="en-US" altLang="en-US" sz="4800" dirty="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0" y="0"/>
            <a:ext cx="9144000" cy="1600200"/>
          </a:xfrm>
        </p:spPr>
        <p:txBody>
          <a:bodyPr/>
          <a:lstStyle/>
          <a:p>
            <a:r>
              <a:rPr lang="en-US" altLang="en-US" sz="5400" b="1" dirty="0"/>
              <a:t>If we had sent this Quran down to a mountain</a:t>
            </a:r>
            <a:endParaRPr lang="en-US" altLang="en-US" sz="5400" b="1" dirty="0" smtClean="0"/>
          </a:p>
        </p:txBody>
      </p:sp>
      <p:sp>
        <p:nvSpPr>
          <p:cNvPr id="33795" name="Content Placeholder 2"/>
          <p:cNvSpPr>
            <a:spLocks noGrp="1"/>
          </p:cNvSpPr>
          <p:nvPr>
            <p:ph idx="1"/>
          </p:nvPr>
        </p:nvSpPr>
        <p:spPr>
          <a:xfrm>
            <a:off x="0" y="1600200"/>
            <a:ext cx="9144000" cy="5334000"/>
          </a:xfrm>
        </p:spPr>
        <p:txBody>
          <a:bodyPr/>
          <a:lstStyle/>
          <a:p>
            <a:pPr>
              <a:buFontTx/>
              <a:buNone/>
            </a:pPr>
            <a:r>
              <a:rPr lang="en-US" altLang="en-US" sz="2400" dirty="0"/>
              <a:t>“If we had sent this Quran down to a mountain, you [Prophet] would have seen it humbled and split apart in its awe of God: We offer people such imagery so that they may reflect” Quran 59:21</a:t>
            </a:r>
          </a:p>
          <a:p>
            <a:pPr>
              <a:buNone/>
            </a:pPr>
            <a:r>
              <a:rPr lang="en-US" altLang="en-US" sz="5400" b="1" dirty="0" smtClean="0">
                <a:solidFill>
                  <a:schemeClr val="tx2"/>
                </a:solidFill>
              </a:rPr>
              <a:t>God </a:t>
            </a:r>
            <a:r>
              <a:rPr lang="en-US" altLang="en-US" sz="5400" b="1" dirty="0">
                <a:solidFill>
                  <a:schemeClr val="tx2"/>
                </a:solidFill>
              </a:rPr>
              <a:t>has sent down the most beautiful of all teachings</a:t>
            </a:r>
          </a:p>
          <a:p>
            <a:pPr>
              <a:buFontTx/>
              <a:buNone/>
            </a:pPr>
            <a:r>
              <a:rPr lang="en-US" altLang="en-US" sz="2400" dirty="0" smtClean="0"/>
              <a:t>“God has sent down the most beautiful of all teachings: a Scripture that is consistent and draws comparisons; that causes the skins of those in awe of their Lord to quiver. Then their skins and their hearts soften at the mention of God: such is God’s guidance. He guides with it whoever He will; no one can guide those God leaves to stray” </a:t>
            </a:r>
            <a:r>
              <a:rPr lang="en-US" altLang="en-US" sz="2400" dirty="0" smtClean="0">
                <a:solidFill>
                  <a:schemeClr val="tx2"/>
                </a:solidFill>
              </a:rPr>
              <a:t>Quran 39:23</a:t>
            </a:r>
          </a:p>
        </p:txBody>
      </p:sp>
      <p:cxnSp>
        <p:nvCxnSpPr>
          <p:cNvPr id="3" name="Straight Connector 2"/>
          <p:cNvCxnSpPr/>
          <p:nvPr/>
        </p:nvCxnSpPr>
        <p:spPr bwMode="auto">
          <a:xfrm>
            <a:off x="0" y="2895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0" y="0"/>
            <a:ext cx="9144000" cy="1676400"/>
          </a:xfrm>
        </p:spPr>
        <p:txBody>
          <a:bodyPr/>
          <a:lstStyle/>
          <a:p>
            <a:r>
              <a:rPr lang="en-US" altLang="en-US" sz="4800" b="1" smtClean="0"/>
              <a:t>We have sent the Scripture down to you explaining everything</a:t>
            </a:r>
          </a:p>
        </p:txBody>
      </p:sp>
      <p:sp>
        <p:nvSpPr>
          <p:cNvPr id="34819" name="Content Placeholder 2"/>
          <p:cNvSpPr>
            <a:spLocks noGrp="1"/>
          </p:cNvSpPr>
          <p:nvPr>
            <p:ph idx="1"/>
          </p:nvPr>
        </p:nvSpPr>
        <p:spPr>
          <a:xfrm>
            <a:off x="0" y="1600200"/>
            <a:ext cx="9144000" cy="5105400"/>
          </a:xfrm>
        </p:spPr>
        <p:txBody>
          <a:bodyPr/>
          <a:lstStyle/>
          <a:p>
            <a:pPr>
              <a:buFontTx/>
              <a:buNone/>
            </a:pPr>
            <a:r>
              <a:rPr lang="en-US" altLang="en-US" sz="5400" dirty="0" smtClean="0"/>
              <a:t>“We have sent the Scripture down to you explaining everything, and as guidance and mercy and good news to those who submit to God” </a:t>
            </a:r>
            <a:r>
              <a:rPr lang="en-US" altLang="en-US" sz="5400" dirty="0" smtClean="0">
                <a:solidFill>
                  <a:schemeClr val="tx2"/>
                </a:solidFill>
              </a:rPr>
              <a:t>Quran 16:89</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0" y="0"/>
            <a:ext cx="9144000" cy="2514600"/>
          </a:xfrm>
        </p:spPr>
        <p:txBody>
          <a:bodyPr/>
          <a:lstStyle/>
          <a:p>
            <a:r>
              <a:rPr lang="en-US" altLang="en-US" sz="6600" b="1" smtClean="0"/>
              <a:t>They could not produce anything like it</a:t>
            </a:r>
          </a:p>
        </p:txBody>
      </p:sp>
      <p:sp>
        <p:nvSpPr>
          <p:cNvPr id="37891" name="Content Placeholder 2"/>
          <p:cNvSpPr>
            <a:spLocks noGrp="1"/>
          </p:cNvSpPr>
          <p:nvPr>
            <p:ph idx="1"/>
          </p:nvPr>
        </p:nvSpPr>
        <p:spPr>
          <a:xfrm>
            <a:off x="152400" y="2514600"/>
            <a:ext cx="8991600" cy="4343400"/>
          </a:xfrm>
        </p:spPr>
        <p:txBody>
          <a:bodyPr/>
          <a:lstStyle/>
          <a:p>
            <a:pPr>
              <a:buFontTx/>
              <a:buNone/>
            </a:pPr>
            <a:r>
              <a:rPr lang="en-US" altLang="en-US" sz="4400" dirty="0" smtClean="0"/>
              <a:t>“Say, ‘Even if all mankind and jinn [unseen beings] came together to produce something like this Quran, they could not produce anything like it, however much they helped each other” </a:t>
            </a:r>
            <a:r>
              <a:rPr lang="en-US" altLang="en-US" sz="4400" dirty="0" smtClean="0">
                <a:solidFill>
                  <a:schemeClr val="tx2"/>
                </a:solidFill>
              </a:rPr>
              <a:t>Quran 17:82</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0" y="0"/>
            <a:ext cx="9144000" cy="2209800"/>
          </a:xfrm>
        </p:spPr>
        <p:txBody>
          <a:bodyPr/>
          <a:lstStyle/>
          <a:p>
            <a:r>
              <a:rPr lang="en-US" altLang="en-US" sz="6600" b="1" smtClean="0"/>
              <a:t>This Quran does indeed show the straightest way</a:t>
            </a:r>
          </a:p>
        </p:txBody>
      </p:sp>
      <p:sp>
        <p:nvSpPr>
          <p:cNvPr id="38915" name="Content Placeholder 2"/>
          <p:cNvSpPr>
            <a:spLocks noGrp="1"/>
          </p:cNvSpPr>
          <p:nvPr>
            <p:ph idx="1"/>
          </p:nvPr>
        </p:nvSpPr>
        <p:spPr>
          <a:xfrm>
            <a:off x="0" y="2286000"/>
            <a:ext cx="9144000" cy="4572000"/>
          </a:xfrm>
        </p:spPr>
        <p:txBody>
          <a:bodyPr/>
          <a:lstStyle/>
          <a:p>
            <a:pPr>
              <a:buFontTx/>
              <a:buNone/>
            </a:pPr>
            <a:r>
              <a:rPr lang="en-US" altLang="en-US" sz="4800" smtClean="0"/>
              <a:t>“This Quran does indeed show the straightest way. It gives the faithful who do right the good news that they will have a great reward” </a:t>
            </a:r>
            <a:r>
              <a:rPr lang="en-US" altLang="en-US" sz="4800" smtClean="0">
                <a:solidFill>
                  <a:schemeClr val="tx2"/>
                </a:solidFill>
              </a:rPr>
              <a:t>Quran 17:9</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0" y="0"/>
            <a:ext cx="9144000" cy="3124200"/>
          </a:xfrm>
        </p:spPr>
        <p:txBody>
          <a:bodyPr/>
          <a:lstStyle/>
          <a:p>
            <a:r>
              <a:rPr lang="en-US" altLang="en-US" sz="6600" b="1" smtClean="0"/>
              <a:t>We have made it easy to learn lessons from the Quran</a:t>
            </a:r>
          </a:p>
        </p:txBody>
      </p:sp>
      <p:sp>
        <p:nvSpPr>
          <p:cNvPr id="39939" name="Content Placeholder 2"/>
          <p:cNvSpPr>
            <a:spLocks noGrp="1"/>
          </p:cNvSpPr>
          <p:nvPr>
            <p:ph idx="1"/>
          </p:nvPr>
        </p:nvSpPr>
        <p:spPr>
          <a:xfrm>
            <a:off x="0" y="3124200"/>
            <a:ext cx="9144000" cy="3733800"/>
          </a:xfrm>
        </p:spPr>
        <p:txBody>
          <a:bodyPr/>
          <a:lstStyle/>
          <a:p>
            <a:pPr>
              <a:buFontTx/>
              <a:buNone/>
            </a:pPr>
            <a:r>
              <a:rPr lang="en-US" altLang="en-US" sz="6000" smtClean="0"/>
              <a:t>“We have made it easy to learn lessons from the Quran: will anyone take heed?” </a:t>
            </a:r>
            <a:r>
              <a:rPr lang="en-US" altLang="en-US" sz="6000" smtClean="0">
                <a:solidFill>
                  <a:schemeClr val="tx2"/>
                </a:solidFill>
              </a:rPr>
              <a:t>Quran 54:17</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0" y="0"/>
            <a:ext cx="9144000" cy="609600"/>
          </a:xfrm>
        </p:spPr>
        <p:txBody>
          <a:bodyPr/>
          <a:lstStyle/>
          <a:p>
            <a:r>
              <a:rPr lang="en-US" altLang="en-US" sz="4800" b="1" dirty="0"/>
              <a:t>God commands </a:t>
            </a:r>
            <a:r>
              <a:rPr lang="en-US" altLang="en-US" sz="4800" b="1" dirty="0" smtClean="0"/>
              <a:t>justice</a:t>
            </a:r>
          </a:p>
        </p:txBody>
      </p:sp>
      <p:sp>
        <p:nvSpPr>
          <p:cNvPr id="43011" name="Content Placeholder 2"/>
          <p:cNvSpPr>
            <a:spLocks noGrp="1"/>
          </p:cNvSpPr>
          <p:nvPr>
            <p:ph idx="1"/>
          </p:nvPr>
        </p:nvSpPr>
        <p:spPr>
          <a:xfrm>
            <a:off x="0" y="609600"/>
            <a:ext cx="9144000" cy="6248400"/>
          </a:xfrm>
        </p:spPr>
        <p:txBody>
          <a:bodyPr/>
          <a:lstStyle/>
          <a:p>
            <a:r>
              <a:rPr lang="en-US" altLang="en-US" sz="1600" dirty="0" smtClean="0"/>
              <a:t>“God commands you [people] to return things entrusted to you to their rightful owners, and, if you judge between people, to do so with justice: God’s instructions to you are excellent, for He hears and sees everything.” </a:t>
            </a:r>
            <a:r>
              <a:rPr lang="en-US" altLang="en-US" sz="1600" dirty="0" smtClean="0">
                <a:solidFill>
                  <a:schemeClr val="tx2"/>
                </a:solidFill>
              </a:rPr>
              <a:t>Quran 4:58</a:t>
            </a:r>
          </a:p>
          <a:p>
            <a:r>
              <a:rPr lang="en-US" altLang="en-US" sz="1600" dirty="0" smtClean="0"/>
              <a:t>“You who believe, uphold justice and bear witness to God, even if it is against yourselves, your parents, or your close relatives. Whether the person is rich or poor, God can best take care of both. Refrain from following your own desire, so that you can act justly—if you distort or neglect justice, God is fully aware of what you do.” </a:t>
            </a:r>
            <a:r>
              <a:rPr lang="en-US" altLang="en-US" sz="1600" dirty="0" smtClean="0">
                <a:solidFill>
                  <a:schemeClr val="tx2"/>
                </a:solidFill>
              </a:rPr>
              <a:t>Quran 4:135</a:t>
            </a:r>
          </a:p>
          <a:p>
            <a:r>
              <a:rPr lang="en-US" altLang="en-US" sz="1600" dirty="0" smtClean="0"/>
              <a:t>“You who believe, be steadfast in your devotion to God and bear witness impartially: do not let hatred of others lead you away from justice, but adhere to justice, for that is closer to awareness of God. Be mindful of God: God is well aware of all that you do.”  </a:t>
            </a:r>
            <a:r>
              <a:rPr lang="en-US" altLang="en-US" sz="1600" dirty="0" smtClean="0">
                <a:solidFill>
                  <a:schemeClr val="tx2"/>
                </a:solidFill>
              </a:rPr>
              <a:t>Quran 5:8</a:t>
            </a:r>
          </a:p>
          <a:p>
            <a:r>
              <a:rPr lang="en-US" altLang="en-US" sz="1600" dirty="0" smtClean="0"/>
              <a:t>“God commands justice, doing good, and generosity towards relatives and He forbids what is shameful, blameworthy, and oppressive. He teaches you, so that you may take heed.” </a:t>
            </a:r>
            <a:r>
              <a:rPr lang="en-US" altLang="en-US" sz="1600" dirty="0" smtClean="0">
                <a:solidFill>
                  <a:schemeClr val="tx2"/>
                </a:solidFill>
              </a:rPr>
              <a:t>Quran 16:90</a:t>
            </a:r>
          </a:p>
          <a:p>
            <a:r>
              <a:rPr lang="en-US" altLang="en-US" sz="1600" dirty="0" smtClean="0"/>
              <a:t>“God may still bring about affection between you and your present enemies—God is all powerful, God is most forgiving and merciful— 8 and </a:t>
            </a:r>
            <a:r>
              <a:rPr lang="en-US" altLang="en-US" sz="1600" dirty="0" smtClean="0">
                <a:solidFill>
                  <a:schemeClr val="tx2"/>
                </a:solidFill>
              </a:rPr>
              <a:t>He does not forbid you to deal kindly and justly with anyone who has not fought you for your faith or driven you out of your homes: God loves the just. 9 But God forbids you to take as allies those who have fought against you for your faith, driven you out of your homes, and helped others to drive you out: any of you who take them as allies will truly be wrongdoers</a:t>
            </a:r>
            <a:r>
              <a:rPr lang="en-US" altLang="en-US" sz="1600" dirty="0" smtClean="0"/>
              <a:t>.” </a:t>
            </a:r>
            <a:r>
              <a:rPr lang="en-US" altLang="en-US" sz="1400" dirty="0" smtClean="0"/>
              <a:t>Quran 60:7-9</a:t>
            </a:r>
          </a:p>
          <a:p>
            <a:pPr marL="0" indent="0">
              <a:buNone/>
            </a:pPr>
            <a:r>
              <a:rPr lang="en-US" altLang="en-US" sz="1200" dirty="0" smtClean="0">
                <a:solidFill>
                  <a:schemeClr val="tx2"/>
                </a:solidFill>
              </a:rPr>
              <a:t>Prophet Muhammad said: </a:t>
            </a:r>
            <a:r>
              <a:rPr lang="en-US" altLang="en-US" sz="1200" dirty="0" smtClean="0"/>
              <a:t>"I </a:t>
            </a:r>
            <a:r>
              <a:rPr lang="en-US" altLang="en-US" sz="1200" dirty="0"/>
              <a:t>am only a human being, and you (people) bring your disputes to me. May be </a:t>
            </a:r>
            <a:r>
              <a:rPr lang="en-US" altLang="en-US" sz="1200" dirty="0" smtClean="0"/>
              <a:t>some </a:t>
            </a:r>
            <a:r>
              <a:rPr lang="en-US" altLang="en-US" sz="1200" dirty="0"/>
              <a:t>of you are more </a:t>
            </a:r>
            <a:r>
              <a:rPr lang="en-US" altLang="en-US" sz="1200" dirty="0" smtClean="0"/>
              <a:t>eloquent/persuasive </a:t>
            </a:r>
            <a:r>
              <a:rPr lang="en-US" altLang="en-US" sz="1200" dirty="0"/>
              <a:t>in their plea than </a:t>
            </a:r>
            <a:r>
              <a:rPr lang="en-US" altLang="en-US" sz="1200" dirty="0" smtClean="0"/>
              <a:t>others</a:t>
            </a:r>
            <a:r>
              <a:rPr lang="en-US" altLang="en-US" sz="1200" dirty="0"/>
              <a:t>, </a:t>
            </a:r>
            <a:r>
              <a:rPr lang="en-US" altLang="en-US" sz="1200" dirty="0" smtClean="0"/>
              <a:t>I give </a:t>
            </a:r>
            <a:r>
              <a:rPr lang="en-US" altLang="en-US" sz="1200" dirty="0"/>
              <a:t>judgement on their behalf according to what I hear from them. Therefore, if I give (by error) somebody something which by right belongs to his brother, he must NOT take it for I have only given him a piece of Fire." </a:t>
            </a:r>
            <a:r>
              <a:rPr lang="en-US" altLang="en-US" sz="1200" dirty="0" err="1">
                <a:solidFill>
                  <a:schemeClr val="tx2"/>
                </a:solidFill>
              </a:rPr>
              <a:t>Sahih</a:t>
            </a:r>
            <a:r>
              <a:rPr lang="en-US" altLang="en-US" sz="1200" dirty="0">
                <a:solidFill>
                  <a:schemeClr val="tx2"/>
                </a:solidFill>
              </a:rPr>
              <a:t> Muslim and </a:t>
            </a:r>
            <a:r>
              <a:rPr lang="en-US" altLang="en-US" sz="1200" dirty="0" err="1">
                <a:solidFill>
                  <a:schemeClr val="tx2"/>
                </a:solidFill>
              </a:rPr>
              <a:t>Sahih</a:t>
            </a:r>
            <a:r>
              <a:rPr lang="en-US" altLang="en-US" sz="1200" dirty="0">
                <a:solidFill>
                  <a:schemeClr val="tx2"/>
                </a:solidFill>
              </a:rPr>
              <a:t> </a:t>
            </a:r>
            <a:r>
              <a:rPr lang="en-US" altLang="en-US" sz="1200" dirty="0" smtClean="0">
                <a:solidFill>
                  <a:schemeClr val="tx2"/>
                </a:solidFill>
              </a:rPr>
              <a:t>Bukhari</a:t>
            </a:r>
            <a:r>
              <a:rPr lang="en-US" altLang="en-US" sz="1200" dirty="0" smtClean="0"/>
              <a:t>…. </a:t>
            </a:r>
            <a:r>
              <a:rPr lang="en-US" altLang="en-US" sz="1200" i="1" dirty="0" smtClean="0"/>
              <a:t>[</a:t>
            </a:r>
            <a:r>
              <a:rPr lang="en-US" altLang="en-US" sz="1200" i="1" dirty="0"/>
              <a:t>In this hadith, the Prophet is </a:t>
            </a:r>
            <a:r>
              <a:rPr lang="en-US" altLang="en-US" sz="1200" i="1" dirty="0" smtClean="0"/>
              <a:t>indicating that </a:t>
            </a:r>
            <a:r>
              <a:rPr lang="en-US" altLang="en-US" sz="1200" i="1" dirty="0"/>
              <a:t>no matter how just judges might be, they are only human beings whose </a:t>
            </a:r>
            <a:r>
              <a:rPr lang="en-US" altLang="en-US" sz="1200" i="1" dirty="0" smtClean="0"/>
              <a:t>rulings </a:t>
            </a:r>
            <a:r>
              <a:rPr lang="en-US" altLang="en-US" sz="1200" i="1" dirty="0"/>
              <a:t>could be influenced by the presentation of the case of any of the parties. He is also reminding those who might be </a:t>
            </a:r>
            <a:r>
              <a:rPr lang="en-US" altLang="en-US" sz="1200" dirty="0"/>
              <a:t>given (by error) something which by right belongs to others, that judge rulings would not make permissible what God had </a:t>
            </a:r>
            <a:r>
              <a:rPr lang="en-US" altLang="en-US" sz="1200" dirty="0" smtClean="0"/>
              <a:t>prohibited].</a:t>
            </a:r>
          </a:p>
          <a:p>
            <a:pPr marL="0" indent="0">
              <a:buNone/>
            </a:pPr>
            <a:endParaRPr lang="en-US" altLang="en-US" sz="300" dirty="0"/>
          </a:p>
          <a:p>
            <a:pPr marL="0" indent="0">
              <a:buNone/>
            </a:pPr>
            <a:r>
              <a:rPr lang="en-US" altLang="en-US" sz="1200" dirty="0" smtClean="0"/>
              <a:t>“Say [Prophet], ‘I have no control over benefit or harm, [even] to myself, except as God may please: if I had knowledge of what is hidden, I would have abundant good things and no harm could touch me. I am no more than a bearer of warning, and good news to those who believe’” </a:t>
            </a:r>
            <a:r>
              <a:rPr lang="en-US" altLang="en-US" sz="1200" dirty="0" smtClean="0">
                <a:solidFill>
                  <a:schemeClr val="tx2"/>
                </a:solidFill>
              </a:rPr>
              <a:t>Quran 7:188</a:t>
            </a:r>
          </a:p>
        </p:txBody>
      </p:sp>
      <p:cxnSp>
        <p:nvCxnSpPr>
          <p:cNvPr id="3" name="Straight Connector 2"/>
          <p:cNvCxnSpPr/>
          <p:nvPr/>
        </p:nvCxnSpPr>
        <p:spPr bwMode="auto">
          <a:xfrm>
            <a:off x="0" y="1447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243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3200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029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0" y="-1"/>
            <a:ext cx="9144000" cy="1676401"/>
          </a:xfrm>
        </p:spPr>
        <p:txBody>
          <a:bodyPr/>
          <a:lstStyle/>
          <a:p>
            <a:r>
              <a:rPr lang="en-US" altLang="en-US" sz="5400" b="1" dirty="0" smtClean="0"/>
              <a:t>Those who have been attacked are permitted to take up arms</a:t>
            </a:r>
          </a:p>
        </p:txBody>
      </p:sp>
      <p:sp>
        <p:nvSpPr>
          <p:cNvPr id="44035" name="Rectangle 3"/>
          <p:cNvSpPr>
            <a:spLocks noGrp="1" noChangeArrowheads="1"/>
          </p:cNvSpPr>
          <p:nvPr>
            <p:ph type="body" idx="1"/>
          </p:nvPr>
        </p:nvSpPr>
        <p:spPr>
          <a:xfrm>
            <a:off x="-22746" y="1676400"/>
            <a:ext cx="9166746" cy="5181600"/>
          </a:xfrm>
        </p:spPr>
        <p:txBody>
          <a:bodyPr/>
          <a:lstStyle/>
          <a:p>
            <a:pPr marL="0" indent="0">
              <a:buNone/>
            </a:pPr>
            <a:r>
              <a:rPr lang="en-US" altLang="en-US" sz="1400" dirty="0" smtClean="0"/>
              <a:t>“Those who have been attacked are permitted to take up arms because they have been wronged—God has the power to help them—those who have been driven unjustly from their homes only for saying, ‘Our Lord id God.’ If God did not repel some people by means of others, many monasteries, churches, synagogues, and mosques, where God’s name is much invoked, would have been destroyed. God is sure to help those who help His cause –God is strong and mighty.” </a:t>
            </a:r>
            <a:r>
              <a:rPr lang="en-US" altLang="en-US" sz="1400" dirty="0" smtClean="0">
                <a:solidFill>
                  <a:schemeClr val="tx2"/>
                </a:solidFill>
              </a:rPr>
              <a:t>Quran 22:39-40</a:t>
            </a:r>
          </a:p>
          <a:p>
            <a:pPr marL="0" indent="0">
              <a:buNone/>
            </a:pPr>
            <a:r>
              <a:rPr lang="en-US" altLang="en-US" sz="1400" dirty="0" smtClean="0"/>
              <a:t>“Fighting has been ordained for you, though it is hard for you. You may dislike something although it is good for you, or like something although it is bad for you: God knows and you do not. They ask you [Prophet] about fighting in the sacred month. Say, ‘Fighting in that month is a great offence, but to bar others from God’s path, to disbelieve in Him, prevent access to the Sacred Mosque, and expel its people, are still greater offences in God’s eyes: persecution is worse than killing.” </a:t>
            </a:r>
            <a:r>
              <a:rPr lang="en-US" altLang="en-US" sz="1400" dirty="0" smtClean="0">
                <a:solidFill>
                  <a:schemeClr val="tx2"/>
                </a:solidFill>
              </a:rPr>
              <a:t>Quran 2:216-217</a:t>
            </a:r>
          </a:p>
          <a:p>
            <a:pPr marL="0" indent="0">
              <a:buNone/>
            </a:pPr>
            <a:r>
              <a:rPr lang="en-US" altLang="en-US" sz="1400" dirty="0" smtClean="0"/>
              <a:t>“Believers, when you meet the disbelievers in battle, never turn your backs on them: if anyone does so on such a day—unless </a:t>
            </a:r>
            <a:r>
              <a:rPr lang="en-US" altLang="en-US" sz="1400" dirty="0" err="1" smtClean="0"/>
              <a:t>manœuvering</a:t>
            </a:r>
            <a:r>
              <a:rPr lang="en-US" altLang="en-US" sz="1400" dirty="0"/>
              <a:t> </a:t>
            </a:r>
            <a:r>
              <a:rPr lang="en-US" altLang="en-US" sz="1400" dirty="0" smtClean="0"/>
              <a:t>to fight or to join a fighting group—he incurs the wrath of God, and Hell will be his home, a wretched destination!” </a:t>
            </a:r>
            <a:r>
              <a:rPr lang="en-US" altLang="en-US" sz="1400" dirty="0" smtClean="0">
                <a:solidFill>
                  <a:schemeClr val="tx2"/>
                </a:solidFill>
              </a:rPr>
              <a:t>Quran 8:15-16</a:t>
            </a:r>
          </a:p>
          <a:p>
            <a:pPr marL="0" indent="0">
              <a:buNone/>
            </a:pPr>
            <a:r>
              <a:rPr lang="en-US" altLang="en-US" sz="1400" dirty="0" smtClean="0"/>
              <a:t>“Prophet, God is enough for you, and for the believers who follow you. Prophet, urge the believers to fight: if there are twenty of you who are steadfast, they will overcome two hundred, and a hundred of you, if steadfast, will overcome a thousand of the disbelievers, for they are people who do not understand. Bu God has lightened your burden for now, knowing that there is weakness in you—a steadfast hundred of you will defeat two hundred and a steadfast thousand of you will defeat two thousand, by God’s permission: God is with the steadfast.” </a:t>
            </a:r>
            <a:r>
              <a:rPr lang="en-US" altLang="en-US" sz="1400" dirty="0" smtClean="0">
                <a:solidFill>
                  <a:schemeClr val="tx2"/>
                </a:solidFill>
              </a:rPr>
              <a:t>Quran 8:64-66</a:t>
            </a:r>
          </a:p>
          <a:p>
            <a:pPr marL="0" indent="0">
              <a:buNone/>
            </a:pPr>
            <a:r>
              <a:rPr lang="en-US" altLang="en-US" sz="1400" dirty="0" smtClean="0"/>
              <a:t>“Do you consider giving water to pilgrims and tending the Sacred Mosque to be equal to the deeds of those who believe in God and the Last Day and who strive in God’s path? They are not equal in God’s eyes. God does not guide such benighted people. Those who believe, who migrated and strove hard in God’s way with their possessions and their persons, are in God’s eyes much higher in rank; it is they who will triumph; and their Lord gives them the good news of His mercy and pleasure, Gardens where they will have lasting bliss and where they will remain for ever: truly, there is a tremendous reward with God.” </a:t>
            </a:r>
            <a:r>
              <a:rPr lang="en-US" altLang="en-US" sz="1400" dirty="0" smtClean="0">
                <a:solidFill>
                  <a:schemeClr val="tx2"/>
                </a:solidFill>
              </a:rPr>
              <a:t>Quran 9:19-22</a:t>
            </a:r>
          </a:p>
        </p:txBody>
      </p:sp>
      <p:cxnSp>
        <p:nvCxnSpPr>
          <p:cNvPr id="3" name="Straight Connector 2"/>
          <p:cNvCxnSpPr/>
          <p:nvPr/>
        </p:nvCxnSpPr>
        <p:spPr bwMode="auto">
          <a:xfrm>
            <a:off x="-22746" y="2590800"/>
            <a:ext cx="916674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3657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4343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486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0" y="0"/>
            <a:ext cx="9144000" cy="2438400"/>
          </a:xfrm>
        </p:spPr>
        <p:txBody>
          <a:bodyPr/>
          <a:lstStyle/>
          <a:p>
            <a:r>
              <a:rPr lang="en-US" altLang="en-US" sz="5800" b="1" dirty="0" smtClean="0"/>
              <a:t>Fight in God’s cause against those who fight you, but do not overstep the limits</a:t>
            </a:r>
          </a:p>
        </p:txBody>
      </p:sp>
      <p:sp>
        <p:nvSpPr>
          <p:cNvPr id="45059" name="Rectangle 3"/>
          <p:cNvSpPr>
            <a:spLocks noGrp="1" noChangeArrowheads="1"/>
          </p:cNvSpPr>
          <p:nvPr>
            <p:ph type="body" idx="1"/>
          </p:nvPr>
        </p:nvSpPr>
        <p:spPr>
          <a:xfrm>
            <a:off x="0" y="2590800"/>
            <a:ext cx="9144000" cy="4191000"/>
          </a:xfrm>
        </p:spPr>
        <p:txBody>
          <a:bodyPr/>
          <a:lstStyle/>
          <a:p>
            <a:r>
              <a:rPr lang="en-US" altLang="en-US" sz="2400" dirty="0" smtClean="0"/>
              <a:t>“Fight in God’s cause against those who fight you, but do not overstep the limits: God does not love those who overstep the limits.”</a:t>
            </a:r>
            <a:r>
              <a:rPr lang="en-US" altLang="en-US" sz="2400" b="1" dirty="0" smtClean="0"/>
              <a:t> </a:t>
            </a:r>
            <a:r>
              <a:rPr lang="en-US" altLang="en-US" sz="2400" dirty="0" smtClean="0">
                <a:solidFill>
                  <a:schemeClr val="tx2"/>
                </a:solidFill>
              </a:rPr>
              <a:t>Quran 2:190</a:t>
            </a:r>
          </a:p>
          <a:p>
            <a:endParaRPr lang="en-US" altLang="en-US" sz="800" dirty="0" smtClean="0"/>
          </a:p>
          <a:p>
            <a:r>
              <a:rPr lang="en-US" altLang="en-US" sz="2400" dirty="0" smtClean="0"/>
              <a:t>“Your Lord has revealed to the angels: ‘I am with you: give the believers firmness: I shall put fear into the hearts of the disbelievers—strike above the neck and strike all their fingers.” </a:t>
            </a:r>
            <a:r>
              <a:rPr lang="en-US" altLang="en-US" sz="2400" dirty="0" smtClean="0">
                <a:solidFill>
                  <a:schemeClr val="tx2"/>
                </a:solidFill>
              </a:rPr>
              <a:t>Quran 8:12</a:t>
            </a:r>
          </a:p>
          <a:p>
            <a:endParaRPr lang="en-US" altLang="en-US" sz="800" dirty="0">
              <a:solidFill>
                <a:schemeClr val="tx2"/>
              </a:solidFill>
            </a:endParaRPr>
          </a:p>
          <a:p>
            <a:r>
              <a:rPr lang="en-US" altLang="en-US" sz="2400" dirty="0" smtClean="0"/>
              <a:t>“</a:t>
            </a:r>
            <a:r>
              <a:rPr lang="en-US" altLang="en-US" sz="2400" dirty="0"/>
              <a:t>When you meet the disbelievers in battle, strike them in the neck, and once they are defeated, bind any captives firmly—later you can release them as a grace or for ransom—until the toils of war have ended.”</a:t>
            </a:r>
            <a:r>
              <a:rPr lang="en-US" altLang="en-US" sz="2400" dirty="0">
                <a:solidFill>
                  <a:schemeClr val="tx2"/>
                </a:solidFill>
              </a:rPr>
              <a:t> Quran 47:4 </a:t>
            </a:r>
          </a:p>
          <a:p>
            <a:endParaRPr lang="en-US" altLang="en-US" sz="2000" dirty="0" smtClean="0">
              <a:solidFill>
                <a:schemeClr val="tx2"/>
              </a:solidFill>
            </a:endParaRPr>
          </a:p>
        </p:txBody>
      </p:sp>
      <p:cxnSp>
        <p:nvCxnSpPr>
          <p:cNvPr id="3" name="Straight Connector 2"/>
          <p:cNvCxnSpPr/>
          <p:nvPr/>
        </p:nvCxnSpPr>
        <p:spPr bwMode="auto">
          <a:xfrm>
            <a:off x="0" y="3810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181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0" y="0"/>
            <a:ext cx="9144000" cy="2133600"/>
          </a:xfrm>
        </p:spPr>
        <p:txBody>
          <a:bodyPr/>
          <a:lstStyle/>
          <a:p>
            <a:pPr algn="l"/>
            <a:r>
              <a:rPr lang="en-US" altLang="en-US" sz="3200" b="1" dirty="0" smtClean="0"/>
              <a:t>“if anyone kills a person—unless in retribution for murder or spreading corruption in the land—it is as if he kills all mankind, while if any saves a life it is as if he saves the lives of all mankind” </a:t>
            </a:r>
            <a:r>
              <a:rPr lang="en-US" altLang="en-US" sz="3200" dirty="0" smtClean="0">
                <a:solidFill>
                  <a:schemeClr val="tx1"/>
                </a:solidFill>
              </a:rPr>
              <a:t>Quran 5:32</a:t>
            </a:r>
          </a:p>
        </p:txBody>
      </p:sp>
      <p:sp>
        <p:nvSpPr>
          <p:cNvPr id="46083" name="Content Placeholder 2"/>
          <p:cNvSpPr>
            <a:spLocks noGrp="1"/>
          </p:cNvSpPr>
          <p:nvPr>
            <p:ph idx="1"/>
          </p:nvPr>
        </p:nvSpPr>
        <p:spPr>
          <a:xfrm>
            <a:off x="0" y="2057400"/>
            <a:ext cx="9144000" cy="4724399"/>
          </a:xfrm>
        </p:spPr>
        <p:txBody>
          <a:bodyPr/>
          <a:lstStyle/>
          <a:p>
            <a:pPr>
              <a:buFontTx/>
              <a:buNone/>
            </a:pPr>
            <a:r>
              <a:rPr lang="en-US" altLang="en-US" sz="2600" b="1" dirty="0" smtClean="0">
                <a:solidFill>
                  <a:schemeClr val="tx2"/>
                </a:solidFill>
              </a:rPr>
              <a:t>Prophet Muhammad said: </a:t>
            </a:r>
            <a:r>
              <a:rPr lang="en-US" altLang="en-US" sz="2600" dirty="0" smtClean="0"/>
              <a:t>“Whoever killed a </a:t>
            </a:r>
            <a:r>
              <a:rPr lang="en-US" altLang="en-US" sz="2600" dirty="0" err="1" smtClean="0"/>
              <a:t>Mu'ahid</a:t>
            </a:r>
            <a:r>
              <a:rPr lang="en-US" altLang="en-US" sz="2600" dirty="0" smtClean="0"/>
              <a:t> (a person who is granted the pledge of protection by the Muslims) shall not smell the fragrance of Paradise though its fragrance can be smelt at a distance of forty years (of traveling).” </a:t>
            </a:r>
            <a:r>
              <a:rPr lang="en-US" altLang="en-US" sz="2600" i="1" dirty="0" err="1" smtClean="0">
                <a:solidFill>
                  <a:schemeClr val="tx2"/>
                </a:solidFill>
              </a:rPr>
              <a:t>Sahih</a:t>
            </a:r>
            <a:r>
              <a:rPr lang="en-US" altLang="en-US" sz="2600" i="1" dirty="0" smtClean="0">
                <a:solidFill>
                  <a:schemeClr val="tx2"/>
                </a:solidFill>
              </a:rPr>
              <a:t> Bukhari</a:t>
            </a:r>
          </a:p>
          <a:p>
            <a:pPr>
              <a:buFontTx/>
              <a:buNone/>
            </a:pPr>
            <a:r>
              <a:rPr lang="en-US" altLang="en-US" sz="2600" b="1" dirty="0" smtClean="0">
                <a:solidFill>
                  <a:schemeClr val="tx2"/>
                </a:solidFill>
              </a:rPr>
              <a:t>Prophet </a:t>
            </a:r>
            <a:r>
              <a:rPr lang="en-US" altLang="en-US" sz="2600" b="1" dirty="0">
                <a:solidFill>
                  <a:schemeClr val="tx2"/>
                </a:solidFill>
              </a:rPr>
              <a:t>Muhammad said: </a:t>
            </a:r>
            <a:r>
              <a:rPr lang="en-US" altLang="en-US" sz="2400" dirty="0" smtClean="0"/>
              <a:t>“The </a:t>
            </a:r>
            <a:r>
              <a:rPr lang="en-US" altLang="en-US" sz="2400" dirty="0"/>
              <a:t>best jihad [</a:t>
            </a:r>
            <a:r>
              <a:rPr lang="en-US" altLang="en-US" sz="2400" i="1" dirty="0">
                <a:solidFill>
                  <a:schemeClr val="tx2"/>
                </a:solidFill>
              </a:rPr>
              <a:t>'jihad' means </a:t>
            </a:r>
            <a:r>
              <a:rPr lang="en-US" altLang="en-US" sz="2400" i="1" dirty="0" smtClean="0">
                <a:solidFill>
                  <a:schemeClr val="tx2"/>
                </a:solidFill>
              </a:rPr>
              <a:t>human effort</a:t>
            </a:r>
            <a:r>
              <a:rPr lang="en-US" altLang="en-US" sz="2400" i="1" dirty="0">
                <a:solidFill>
                  <a:schemeClr val="tx2"/>
                </a:solidFill>
              </a:rPr>
              <a:t>, struggle, or striving </a:t>
            </a:r>
            <a:r>
              <a:rPr lang="en-US" altLang="en-US" sz="2400" i="1" dirty="0" smtClean="0">
                <a:solidFill>
                  <a:schemeClr val="tx2"/>
                </a:solidFill>
              </a:rPr>
              <a:t>to promote what is right, to prevent what is wrong, and to </a:t>
            </a:r>
            <a:r>
              <a:rPr lang="en-US" altLang="en-US" sz="2400" i="1" dirty="0">
                <a:solidFill>
                  <a:schemeClr val="tx2"/>
                </a:solidFill>
              </a:rPr>
              <a:t>be a better person or to defend the community</a:t>
            </a:r>
            <a:r>
              <a:rPr lang="en-US" altLang="en-US" sz="2400" dirty="0"/>
              <a:t>] is a word of truth flung in the face of a tyrant." </a:t>
            </a:r>
            <a:r>
              <a:rPr lang="en-US" altLang="en-US" sz="2600" i="1" dirty="0" err="1">
                <a:solidFill>
                  <a:schemeClr val="tx2"/>
                </a:solidFill>
              </a:rPr>
              <a:t>Sunan</a:t>
            </a:r>
            <a:r>
              <a:rPr lang="en-US" altLang="en-US" sz="2600" i="1" dirty="0">
                <a:solidFill>
                  <a:schemeClr val="tx2"/>
                </a:solidFill>
              </a:rPr>
              <a:t> Ibn </a:t>
            </a:r>
            <a:r>
              <a:rPr lang="en-US" altLang="en-US" sz="2600" i="1" dirty="0" err="1" smtClean="0">
                <a:solidFill>
                  <a:schemeClr val="tx2"/>
                </a:solidFill>
              </a:rPr>
              <a:t>Majeh</a:t>
            </a:r>
            <a:endParaRPr lang="en-US" altLang="en-US" sz="2600" i="1" dirty="0" smtClean="0">
              <a:solidFill>
                <a:schemeClr val="tx2"/>
              </a:solidFill>
            </a:endParaRPr>
          </a:p>
          <a:p>
            <a:pPr marL="0" indent="0">
              <a:buNone/>
            </a:pPr>
            <a:endParaRPr lang="en-US" sz="500" b="1" dirty="0" smtClean="0">
              <a:solidFill>
                <a:schemeClr val="tx2"/>
              </a:solidFill>
            </a:endParaRPr>
          </a:p>
          <a:p>
            <a:pPr marL="0" indent="0">
              <a:buNone/>
            </a:pPr>
            <a:r>
              <a:rPr lang="en-US" sz="1400" b="1" dirty="0" smtClean="0">
                <a:solidFill>
                  <a:schemeClr val="tx2"/>
                </a:solidFill>
              </a:rPr>
              <a:t>Article 51 of the United Nations Charter</a:t>
            </a:r>
            <a:r>
              <a:rPr lang="en-US" sz="1400" b="1" dirty="0" smtClean="0"/>
              <a:t>: </a:t>
            </a:r>
            <a:r>
              <a:rPr lang="en-US" sz="1400" dirty="0" smtClean="0"/>
              <a:t>“</a:t>
            </a:r>
            <a:r>
              <a:rPr lang="en-US" sz="1400" dirty="0"/>
              <a:t>Nothing in the present Charter shall impair </a:t>
            </a:r>
            <a:r>
              <a:rPr lang="en-US" sz="1400" dirty="0">
                <a:solidFill>
                  <a:schemeClr val="tx2"/>
                </a:solidFill>
              </a:rPr>
              <a:t>the inherent right of individual or collective </a:t>
            </a:r>
            <a:r>
              <a:rPr lang="en-US" sz="1400" dirty="0" err="1">
                <a:solidFill>
                  <a:schemeClr val="tx2"/>
                </a:solidFill>
              </a:rPr>
              <a:t>self-defence</a:t>
            </a:r>
            <a:r>
              <a:rPr lang="en-US" sz="1400" dirty="0">
                <a:solidFill>
                  <a:schemeClr val="tx2"/>
                </a:solidFill>
              </a:rPr>
              <a:t> if an armed attack occurs against a Member of the United Nations</a:t>
            </a:r>
            <a:r>
              <a:rPr lang="en-US" sz="1400" dirty="0"/>
              <a:t>, until the Security Council has taken measures necessary to maintain international peace and security. Measures taken by Members in the exercise of this right of </a:t>
            </a:r>
            <a:r>
              <a:rPr lang="en-US" sz="1400" dirty="0" err="1"/>
              <a:t>self-defence</a:t>
            </a:r>
            <a:r>
              <a:rPr lang="en-US" sz="1400" dirty="0"/>
              <a:t> shall be immediately reported to the Security Council and shall not in any way affect the authority and responsibility of the Security Council under the present Charter to take at any time such action as it deems necessary in order to maintain or restore international peace and security.” </a:t>
            </a:r>
            <a:r>
              <a:rPr lang="en-US" sz="1400" dirty="0">
                <a:hlinkClick r:id="rId2"/>
              </a:rPr>
              <a:t>https://</a:t>
            </a:r>
            <a:r>
              <a:rPr lang="en-US" sz="1400" dirty="0" smtClean="0">
                <a:hlinkClick r:id="rId2"/>
              </a:rPr>
              <a:t>legal.un.org/repertory/art51.shtml</a:t>
            </a:r>
            <a:r>
              <a:rPr lang="en-US" sz="1400" dirty="0" smtClean="0"/>
              <a:t> </a:t>
            </a:r>
            <a:endParaRPr lang="en-US" sz="1400" dirty="0"/>
          </a:p>
          <a:p>
            <a:pPr>
              <a:buFontTx/>
              <a:buNone/>
            </a:pPr>
            <a:endParaRPr lang="en-US" altLang="en-US" sz="1300" i="1" dirty="0">
              <a:solidFill>
                <a:schemeClr val="tx2"/>
              </a:solidFill>
            </a:endParaRPr>
          </a:p>
          <a:p>
            <a:pPr>
              <a:buFontTx/>
              <a:buNone/>
            </a:pPr>
            <a:endParaRPr lang="en-US" altLang="en-US" sz="1300" i="1" dirty="0" smtClean="0"/>
          </a:p>
        </p:txBody>
      </p:sp>
      <p:cxnSp>
        <p:nvCxnSpPr>
          <p:cNvPr id="3" name="Straight Connector 2"/>
          <p:cNvCxnSpPr/>
          <p:nvPr/>
        </p:nvCxnSpPr>
        <p:spPr bwMode="auto">
          <a:xfrm>
            <a:off x="0" y="2057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33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0" y="0"/>
            <a:ext cx="9144000" cy="1752600"/>
          </a:xfrm>
        </p:spPr>
        <p:txBody>
          <a:bodyPr/>
          <a:lstStyle/>
          <a:p>
            <a:r>
              <a:rPr lang="en-US" altLang="en-US" sz="2900" b="1" dirty="0" smtClean="0"/>
              <a:t>Quran 9 </a:t>
            </a:r>
            <a:r>
              <a:rPr lang="en-US" altLang="en-US" sz="2900" dirty="0" smtClean="0"/>
              <a:t>was revealed when the </a:t>
            </a:r>
            <a:r>
              <a:rPr lang="en-US" altLang="en-US" sz="2900" dirty="0" err="1" smtClean="0"/>
              <a:t>Hudaybiya</a:t>
            </a:r>
            <a:r>
              <a:rPr lang="en-US" altLang="en-US" sz="2900" dirty="0" smtClean="0"/>
              <a:t> Treaty between Prophet Muhammad and the Quraysh tribe of Mecca was broken by the </a:t>
            </a:r>
            <a:r>
              <a:rPr lang="en-US" altLang="en-US" sz="2900" dirty="0" err="1" smtClean="0"/>
              <a:t>Beni</a:t>
            </a:r>
            <a:r>
              <a:rPr lang="en-US" altLang="en-US" sz="2900" dirty="0" smtClean="0"/>
              <a:t> Bakr tribe (allied with Quraysh) who attacked the </a:t>
            </a:r>
            <a:r>
              <a:rPr lang="en-US" altLang="en-US" sz="2900" dirty="0" err="1" smtClean="0"/>
              <a:t>Khuzaa</a:t>
            </a:r>
            <a:r>
              <a:rPr lang="en-US" altLang="en-US" sz="2900" dirty="0" smtClean="0"/>
              <a:t> tribe (allied with Prophet Muhammad) </a:t>
            </a:r>
          </a:p>
        </p:txBody>
      </p:sp>
      <p:sp>
        <p:nvSpPr>
          <p:cNvPr id="47107" name="Content Placeholder 2"/>
          <p:cNvSpPr>
            <a:spLocks noGrp="1"/>
          </p:cNvSpPr>
          <p:nvPr>
            <p:ph idx="1"/>
          </p:nvPr>
        </p:nvSpPr>
        <p:spPr>
          <a:xfrm>
            <a:off x="0" y="1752600"/>
            <a:ext cx="9144000" cy="5105400"/>
          </a:xfrm>
        </p:spPr>
        <p:txBody>
          <a:bodyPr/>
          <a:lstStyle/>
          <a:p>
            <a:pPr marL="0" indent="0">
              <a:buFontTx/>
              <a:buNone/>
            </a:pPr>
            <a:r>
              <a:rPr lang="en-US" altLang="en-US" sz="1700" dirty="0" smtClean="0"/>
              <a:t>“1 A release by God and His Messenger  from the treaty you [believers] made with the idolaters [is announced]—2 you [idolaters] may move freely about the land for four months, but you should bear in mind both that you will not escape God, and that God will disgrace those who defy [Him]. 3 On the Day of the Great Pilgrimage [there will be] a proclamation from God and His Messenger to all people: ‘God and His Messenger are released from [treaty] obligations to the idolaters. It will be better for you [idolaters] if you repent; know that you cannot escape God if you turn away.’ [Prophet], warn those who ignore [God] that they will have a painful punishment. 4 As for those idolaters who have </a:t>
            </a:r>
            <a:r>
              <a:rPr lang="en-US" altLang="en-US" sz="1700" dirty="0" err="1" smtClean="0"/>
              <a:t>honoured</a:t>
            </a:r>
            <a:r>
              <a:rPr lang="en-US" altLang="en-US" sz="1700" dirty="0" smtClean="0"/>
              <a:t> the treaty you [believers] made with them and who have not supported anyone against you: fulfil your agreement with them to the end of their term. God loves those who are mindful of Him. 5 When the [four] forbidden months are over, whenever [inside and outside the Sanctuary in Makkah] you encounter the idolaters, kill them, seize them, besiege them, wait for them at every lookout post; but if they repent, maintain the prayer, and pay the prescribed alms, let them  go on their way, for God is most forgiving and merciful. 6 If anyone of the idolaters should seek your protection [Prophet], grant it to him so that he may hear the word of God, then take him to a place safe for him, for they are people who do not know.” </a:t>
            </a:r>
            <a:r>
              <a:rPr lang="en-US" altLang="en-US" sz="1700" dirty="0" smtClean="0">
                <a:solidFill>
                  <a:schemeClr val="tx2"/>
                </a:solidFill>
              </a:rPr>
              <a:t>Quran 9:1—6</a:t>
            </a:r>
          </a:p>
          <a:p>
            <a:pPr marL="0" indent="0">
              <a:buFontTx/>
              <a:buNone/>
            </a:pPr>
            <a:r>
              <a:rPr lang="en-US" altLang="en-US" sz="1700" dirty="0" smtClean="0"/>
              <a:t>“</a:t>
            </a:r>
            <a:r>
              <a:rPr lang="en-US" altLang="en-US" sz="1700" dirty="0"/>
              <a:t>God has purchased the persons and possessions of the believers in return for the Garden—they fight in God’s way: they kill and are killed—this is a true promise given by Him in the Torah, the Gospel, and the Quran. Who could be more faithful to his promise than God? So be happy with the bargain you have made: that is the supreme triumph.” </a:t>
            </a:r>
            <a:r>
              <a:rPr lang="en-US" altLang="en-US" sz="1700" dirty="0">
                <a:solidFill>
                  <a:schemeClr val="tx2"/>
                </a:solidFill>
              </a:rPr>
              <a:t>Quran 9:111</a:t>
            </a:r>
          </a:p>
          <a:p>
            <a:pPr marL="0" indent="0">
              <a:buFontTx/>
              <a:buNone/>
            </a:pPr>
            <a:endParaRPr lang="en-US" altLang="en-US" sz="1600" dirty="0" smtClean="0">
              <a:solidFill>
                <a:schemeClr val="tx2"/>
              </a:solidFill>
            </a:endParaRPr>
          </a:p>
        </p:txBody>
      </p:sp>
      <p:cxnSp>
        <p:nvCxnSpPr>
          <p:cNvPr id="5" name="Straight Connector 4"/>
          <p:cNvCxnSpPr/>
          <p:nvPr/>
        </p:nvCxnSpPr>
        <p:spPr bwMode="auto">
          <a:xfrm>
            <a:off x="0" y="571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0" y="0"/>
            <a:ext cx="9144000" cy="609600"/>
          </a:xfrm>
        </p:spPr>
        <p:txBody>
          <a:bodyPr/>
          <a:lstStyle/>
          <a:p>
            <a:r>
              <a:rPr lang="en-US" altLang="en-US" sz="4200" b="1" dirty="0" smtClean="0"/>
              <a:t>Examples of Biblical warfare narrative</a:t>
            </a:r>
          </a:p>
        </p:txBody>
      </p:sp>
      <p:sp>
        <p:nvSpPr>
          <p:cNvPr id="48131" name="Content Placeholder 2"/>
          <p:cNvSpPr>
            <a:spLocks noGrp="1"/>
          </p:cNvSpPr>
          <p:nvPr>
            <p:ph idx="1"/>
          </p:nvPr>
        </p:nvSpPr>
        <p:spPr>
          <a:xfrm>
            <a:off x="0" y="609600"/>
            <a:ext cx="9144000" cy="6248400"/>
          </a:xfrm>
        </p:spPr>
        <p:txBody>
          <a:bodyPr/>
          <a:lstStyle/>
          <a:p>
            <a:pPr marL="0" indent="0">
              <a:buFontTx/>
              <a:buNone/>
            </a:pPr>
            <a:r>
              <a:rPr lang="en-US" altLang="en-US" sz="1600" dirty="0" smtClean="0"/>
              <a:t>"You must destroy all the peoples the Lord your God gives over to you. Do not look on them with pity and do not serve their gods, for that will be a snare to you." </a:t>
            </a:r>
            <a:r>
              <a:rPr lang="en-US" altLang="en-US" sz="1600" dirty="0" smtClean="0">
                <a:solidFill>
                  <a:schemeClr val="tx2"/>
                </a:solidFill>
              </a:rPr>
              <a:t>Deuteronomy 7:16 </a:t>
            </a:r>
          </a:p>
          <a:p>
            <a:pPr marL="0" indent="0">
              <a:buFontTx/>
              <a:buNone/>
            </a:pPr>
            <a:r>
              <a:rPr lang="en-US" altLang="en-US" sz="1600" dirty="0" smtClean="0"/>
              <a:t>"When you march up to attack a city, make its people an offer of peace. 11 If they accept and open their gates, all the people in it shall be subject to forced labor and shall work for you. 12 If they refuse to make peace and they engage you in battle, lay siege to that city. 13 When the Lord your God delivers it into your hand, put to the sword all the men in it. 14 As for the women, the children, the livestock and everything else in the city, you may take these as plunder for yourselves. And you may use the plunder the Lord your God gives you from your enemies. 15 This is how you are to treat all the cities that are at a distance from you and do not belong to the nations nearby. 16 However, in the cities of the nations the Lord your God is giving you as an inheritance, do not leave alive anything that breathes. 17 Completely destroy[a] them—the Hittites, Amorites, Canaanites, </a:t>
            </a:r>
            <a:r>
              <a:rPr lang="en-US" altLang="en-US" sz="1600" dirty="0" err="1" smtClean="0"/>
              <a:t>Perizzites</a:t>
            </a:r>
            <a:r>
              <a:rPr lang="en-US" altLang="en-US" sz="1600" dirty="0" smtClean="0"/>
              <a:t>, </a:t>
            </a:r>
            <a:r>
              <a:rPr lang="en-US" altLang="en-US" sz="1600" dirty="0" err="1" smtClean="0"/>
              <a:t>Hivites</a:t>
            </a:r>
            <a:r>
              <a:rPr lang="en-US" altLang="en-US" sz="1600" dirty="0" smtClean="0"/>
              <a:t> and </a:t>
            </a:r>
            <a:r>
              <a:rPr lang="en-US" altLang="en-US" sz="1600" dirty="0" err="1" smtClean="0"/>
              <a:t>Jebusites</a:t>
            </a:r>
            <a:r>
              <a:rPr lang="en-US" altLang="en-US" sz="1600" dirty="0" smtClean="0"/>
              <a:t>—as the Lord your God has commanded you. 18 Otherwise, they will teach you to follow all the detestable things they do in worshiping their gods, and you will sin against the Lord your God." </a:t>
            </a:r>
            <a:r>
              <a:rPr lang="en-US" altLang="en-US" sz="1600" dirty="0" smtClean="0">
                <a:solidFill>
                  <a:schemeClr val="tx2"/>
                </a:solidFill>
              </a:rPr>
              <a:t>Deuteronomy 20:10-18</a:t>
            </a:r>
          </a:p>
          <a:p>
            <a:pPr marL="0" indent="0">
              <a:buFontTx/>
              <a:buNone/>
            </a:pPr>
            <a:r>
              <a:rPr lang="en-US" altLang="en-US" sz="1600" dirty="0" smtClean="0"/>
              <a:t>“When the trumpets sounded, the army shouted, and at the sound of the trumpet, when the men gave a loud shout, the wall collapsed; so everyone charged straight in, and they took the city. 21 They devoted the city to the Lord and destroyed with the sword every living thing in it—men and women, young and old, cattle, sheep and donkeys.” </a:t>
            </a:r>
            <a:r>
              <a:rPr lang="en-US" altLang="en-US" sz="1600" dirty="0" smtClean="0">
                <a:solidFill>
                  <a:schemeClr val="tx2"/>
                </a:solidFill>
              </a:rPr>
              <a:t>Joshua 6:20-21</a:t>
            </a:r>
          </a:p>
          <a:p>
            <a:pPr marL="0" indent="0">
              <a:buFontTx/>
              <a:buNone/>
            </a:pPr>
            <a:r>
              <a:rPr lang="en-US" altLang="en-US" sz="1600" dirty="0" smtClean="0"/>
              <a:t>"That day Joshua took </a:t>
            </a:r>
            <a:r>
              <a:rPr lang="en-US" altLang="en-US" sz="1600" dirty="0" err="1" smtClean="0"/>
              <a:t>Makkedah</a:t>
            </a:r>
            <a:r>
              <a:rPr lang="en-US" altLang="en-US" sz="1600" dirty="0" smtClean="0"/>
              <a:t>. He put the city and its king to the sword and totally destroyed everyone in it. He left no survivors. And he did to the king of </a:t>
            </a:r>
            <a:r>
              <a:rPr lang="en-US" altLang="en-US" sz="1600" dirty="0" err="1" smtClean="0"/>
              <a:t>Makkedah</a:t>
            </a:r>
            <a:r>
              <a:rPr lang="en-US" altLang="en-US" sz="1600" dirty="0" smtClean="0"/>
              <a:t> as he had done to the king of Jericho." </a:t>
            </a:r>
            <a:r>
              <a:rPr lang="en-US" altLang="en-US" sz="1600" dirty="0" smtClean="0">
                <a:solidFill>
                  <a:schemeClr val="tx2"/>
                </a:solidFill>
              </a:rPr>
              <a:t>Joshua 10:28</a:t>
            </a:r>
          </a:p>
          <a:p>
            <a:pPr marL="0" indent="0">
              <a:buNone/>
            </a:pPr>
            <a:r>
              <a:rPr lang="en-US" altLang="en-US" sz="1600" dirty="0" smtClean="0"/>
              <a:t>“Do </a:t>
            </a:r>
            <a:r>
              <a:rPr lang="en-US" altLang="en-US" sz="1600" dirty="0"/>
              <a:t>not seek revenge or bear a grudge against anyone among your people, but love your neighbor as yourself. I am the Lord</a:t>
            </a:r>
            <a:r>
              <a:rPr lang="en-US" altLang="en-US" sz="1600" dirty="0" smtClean="0"/>
              <a:t>.” </a:t>
            </a:r>
            <a:r>
              <a:rPr lang="en-US" altLang="en-US" sz="1600" dirty="0">
                <a:solidFill>
                  <a:schemeClr val="tx2"/>
                </a:solidFill>
              </a:rPr>
              <a:t>Leviticus </a:t>
            </a:r>
            <a:r>
              <a:rPr lang="en-US" altLang="en-US" sz="1600" dirty="0" smtClean="0">
                <a:solidFill>
                  <a:schemeClr val="tx2"/>
                </a:solidFill>
              </a:rPr>
              <a:t>19:18</a:t>
            </a:r>
            <a:endParaRPr lang="en-US" altLang="en-US" sz="1600" dirty="0">
              <a:solidFill>
                <a:schemeClr val="tx2"/>
              </a:solidFill>
            </a:endParaRPr>
          </a:p>
          <a:p>
            <a:pPr marL="0" indent="0">
              <a:buNone/>
            </a:pPr>
            <a:r>
              <a:rPr lang="en-US" altLang="en-US" sz="1600" dirty="0" smtClean="0"/>
              <a:t>“But </a:t>
            </a:r>
            <a:r>
              <a:rPr lang="en-US" altLang="en-US" sz="1600" dirty="0"/>
              <a:t>I tell you, do not resist an evil person. If anyone slaps you on the right cheek, turn to them the other cheek also.” </a:t>
            </a:r>
            <a:r>
              <a:rPr lang="en-US" altLang="en-US" sz="1600" dirty="0">
                <a:solidFill>
                  <a:schemeClr val="tx2"/>
                </a:solidFill>
              </a:rPr>
              <a:t>Matthew </a:t>
            </a:r>
            <a:r>
              <a:rPr lang="en-US" altLang="en-US" sz="1600" dirty="0" smtClean="0">
                <a:solidFill>
                  <a:schemeClr val="tx2"/>
                </a:solidFill>
              </a:rPr>
              <a:t>5:39</a:t>
            </a:r>
            <a:endParaRPr lang="en-US" altLang="en-US" sz="1600" dirty="0">
              <a:solidFill>
                <a:schemeClr val="tx2"/>
              </a:solidFill>
            </a:endParaRPr>
          </a:p>
        </p:txBody>
      </p:sp>
      <p:cxnSp>
        <p:nvCxnSpPr>
          <p:cNvPr id="3" name="Straight Connector 2"/>
          <p:cNvCxnSpPr/>
          <p:nvPr/>
        </p:nvCxnSpPr>
        <p:spPr bwMode="auto">
          <a:xfrm>
            <a:off x="0" y="1143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3886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487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638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571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0" y="0"/>
            <a:ext cx="9144000" cy="533400"/>
          </a:xfrm>
        </p:spPr>
        <p:txBody>
          <a:bodyPr/>
          <a:lstStyle/>
          <a:p>
            <a:r>
              <a:rPr lang="en-US" altLang="en-US" sz="2500" b="1" dirty="0">
                <a:cs typeface="Times New Roman" pitchFamily="18" charset="0"/>
              </a:rPr>
              <a:t>Examples of </a:t>
            </a:r>
            <a:r>
              <a:rPr lang="en-US" altLang="en-US" sz="2500" b="1" dirty="0" smtClean="0">
                <a:cs typeface="Times New Roman" pitchFamily="18" charset="0"/>
              </a:rPr>
              <a:t>punishment </a:t>
            </a:r>
            <a:r>
              <a:rPr lang="en-US" altLang="en-US" sz="2500" b="1" dirty="0">
                <a:cs typeface="Times New Roman" pitchFamily="18" charset="0"/>
              </a:rPr>
              <a:t>for </a:t>
            </a:r>
            <a:r>
              <a:rPr lang="en-US" altLang="en-US" sz="2500" b="1" dirty="0" smtClean="0">
                <a:cs typeface="Times New Roman" pitchFamily="18" charset="0"/>
              </a:rPr>
              <a:t>sexual sin </a:t>
            </a:r>
            <a:r>
              <a:rPr lang="en-US" altLang="en-US" sz="2500" b="1" dirty="0">
                <a:cs typeface="Times New Roman" pitchFamily="18" charset="0"/>
              </a:rPr>
              <a:t>in the </a:t>
            </a:r>
            <a:r>
              <a:rPr lang="en-US" altLang="en-US" sz="2500" b="1" dirty="0" smtClean="0">
                <a:cs typeface="Times New Roman" pitchFamily="18" charset="0"/>
              </a:rPr>
              <a:t>Bible and the Quran</a:t>
            </a:r>
          </a:p>
        </p:txBody>
      </p:sp>
      <p:sp>
        <p:nvSpPr>
          <p:cNvPr id="49155" name="Rectangle 3"/>
          <p:cNvSpPr>
            <a:spLocks noGrp="1" noChangeArrowheads="1"/>
          </p:cNvSpPr>
          <p:nvPr>
            <p:ph type="body" idx="1"/>
          </p:nvPr>
        </p:nvSpPr>
        <p:spPr>
          <a:xfrm>
            <a:off x="0" y="762000"/>
            <a:ext cx="9144000" cy="6096000"/>
          </a:xfrm>
        </p:spPr>
        <p:txBody>
          <a:bodyPr/>
          <a:lstStyle/>
          <a:p>
            <a:pPr marL="0" indent="0">
              <a:buFontTx/>
              <a:buNone/>
            </a:pPr>
            <a:r>
              <a:rPr lang="en-US" altLang="en-US" sz="2000" dirty="0">
                <a:cs typeface="Times New Roman" pitchFamily="18" charset="0"/>
              </a:rPr>
              <a:t>“‘If a man commits adultery with another man’s wife—with the wife of his neighbor—both the adulterer and the adulteress are to be put to death.'" </a:t>
            </a:r>
            <a:r>
              <a:rPr lang="en-US" altLang="en-US" sz="2000" dirty="0">
                <a:solidFill>
                  <a:schemeClr val="tx2"/>
                </a:solidFill>
                <a:cs typeface="Times New Roman" pitchFamily="18" charset="0"/>
              </a:rPr>
              <a:t>Bible, Leviticus </a:t>
            </a:r>
            <a:r>
              <a:rPr lang="en-US" altLang="en-US" sz="2000" dirty="0" smtClean="0">
                <a:solidFill>
                  <a:schemeClr val="tx2"/>
                </a:solidFill>
                <a:cs typeface="Times New Roman" pitchFamily="18" charset="0"/>
              </a:rPr>
              <a:t>20:10</a:t>
            </a:r>
          </a:p>
          <a:p>
            <a:pPr marL="0" indent="0">
              <a:buFontTx/>
              <a:buNone/>
            </a:pPr>
            <a:endParaRPr lang="en-US" altLang="en-US" sz="500" dirty="0" smtClean="0">
              <a:solidFill>
                <a:schemeClr val="tx2"/>
              </a:solidFill>
              <a:cs typeface="Times New Roman" pitchFamily="18" charset="0"/>
            </a:endParaRPr>
          </a:p>
          <a:p>
            <a:pPr marL="0" indent="0">
              <a:buFontTx/>
              <a:buNone/>
            </a:pPr>
            <a:r>
              <a:rPr lang="en-US" altLang="en-US" sz="2000" dirty="0" smtClean="0">
                <a:cs typeface="Times New Roman" pitchFamily="18" charset="0"/>
              </a:rPr>
              <a:t>“‘</a:t>
            </a:r>
            <a:r>
              <a:rPr lang="en-US" altLang="en-US" sz="2000" dirty="0">
                <a:cs typeface="Times New Roman" pitchFamily="18" charset="0"/>
              </a:rPr>
              <a:t>If a man has sexual relations with a man as one does with a woman, both of them have done what is detestable. They are to be put to death; their blood will be on their own heads.'" </a:t>
            </a:r>
            <a:r>
              <a:rPr lang="en-US" altLang="en-US" sz="2000" dirty="0">
                <a:solidFill>
                  <a:schemeClr val="tx2"/>
                </a:solidFill>
                <a:cs typeface="Times New Roman" pitchFamily="18" charset="0"/>
              </a:rPr>
              <a:t>Bible, Leviticus 20:13</a:t>
            </a:r>
          </a:p>
          <a:p>
            <a:pPr marL="0" indent="0">
              <a:buFontTx/>
              <a:buNone/>
            </a:pPr>
            <a:endParaRPr lang="en-US" altLang="en-US" sz="1000" dirty="0" smtClean="0">
              <a:solidFill>
                <a:schemeClr val="tx2"/>
              </a:solidFill>
              <a:cs typeface="Times New Roman" pitchFamily="18" charset="0"/>
            </a:endParaRPr>
          </a:p>
          <a:p>
            <a:pPr marL="0" indent="0">
              <a:buFontTx/>
              <a:buNone/>
            </a:pPr>
            <a:r>
              <a:rPr lang="en-US" altLang="en-US" sz="2000" dirty="0" smtClean="0">
                <a:cs typeface="Times New Roman" pitchFamily="18" charset="0"/>
              </a:rPr>
              <a:t>"</a:t>
            </a:r>
            <a:r>
              <a:rPr lang="en-US" altLang="en-US" sz="2000" dirty="0">
                <a:cs typeface="Times New Roman" pitchFamily="18" charset="0"/>
              </a:rPr>
              <a:t>Strike the </a:t>
            </a:r>
            <a:r>
              <a:rPr lang="en-US" altLang="en-US" sz="2000" dirty="0" smtClean="0">
                <a:cs typeface="Times New Roman" pitchFamily="18" charset="0"/>
              </a:rPr>
              <a:t>adulteress </a:t>
            </a:r>
            <a:r>
              <a:rPr lang="en-US" altLang="en-US" sz="2000" dirty="0">
                <a:cs typeface="Times New Roman" pitchFamily="18" charset="0"/>
              </a:rPr>
              <a:t>and the adulterer one hundred times. Do not let compassion for them keep you from carrying out God's law--if you belief in God and the last Day--and ensure that a group of believers witness the punishment." </a:t>
            </a:r>
            <a:r>
              <a:rPr lang="en-US" altLang="en-US" sz="2000" dirty="0">
                <a:solidFill>
                  <a:schemeClr val="tx2"/>
                </a:solidFill>
                <a:cs typeface="Times New Roman" pitchFamily="18" charset="0"/>
              </a:rPr>
              <a:t>Quran </a:t>
            </a:r>
            <a:r>
              <a:rPr lang="en-US" altLang="en-US" sz="2000" dirty="0" smtClean="0">
                <a:solidFill>
                  <a:schemeClr val="tx2"/>
                </a:solidFill>
                <a:cs typeface="Times New Roman" pitchFamily="18" charset="0"/>
              </a:rPr>
              <a:t>24:2</a:t>
            </a:r>
          </a:p>
          <a:p>
            <a:pPr marL="0" indent="0">
              <a:buFontTx/>
              <a:buNone/>
            </a:pPr>
            <a:endParaRPr lang="en-US" altLang="en-US" sz="500" dirty="0" smtClean="0">
              <a:solidFill>
                <a:schemeClr val="tx2"/>
              </a:solidFill>
              <a:cs typeface="Times New Roman" pitchFamily="18" charset="0"/>
            </a:endParaRPr>
          </a:p>
          <a:p>
            <a:pPr marL="0" indent="0">
              <a:buFontTx/>
              <a:buNone/>
            </a:pPr>
            <a:r>
              <a:rPr lang="en-US" altLang="en-US" sz="2000" dirty="0" smtClean="0">
                <a:cs typeface="Times New Roman" pitchFamily="18" charset="0"/>
              </a:rPr>
              <a:t>"</a:t>
            </a:r>
            <a:r>
              <a:rPr lang="en-US" altLang="en-US" sz="2000" dirty="0">
                <a:cs typeface="Times New Roman" pitchFamily="18" charset="0"/>
              </a:rPr>
              <a:t>If any of your women commit a lewd act, call four witnesses from among you, then, if they testify to their guilt, keep the women at home until death comes to them or until God shows them another way. If two men commit a lewd act, punish them both; if they repent and mend their ways, leave them alone--God is always ready to accept repentance, He is full of mercy. But God only undertakes to accept repentance from those who do evil out of ignorance and soon afterwards repent: these are the ones God will forgive, He is all knowing, all wise. It is not true repentance when people continue to do evil until death confronts them and then say, 'Now I repent,' nor when they die defiant: We have prepared a painful torment for these." </a:t>
            </a:r>
            <a:r>
              <a:rPr lang="en-US" altLang="en-US" sz="2000" dirty="0">
                <a:solidFill>
                  <a:schemeClr val="tx2"/>
                </a:solidFill>
                <a:cs typeface="Times New Roman" pitchFamily="18" charset="0"/>
              </a:rPr>
              <a:t>Quran 4:15-18</a:t>
            </a:r>
          </a:p>
          <a:p>
            <a:pPr marL="0" indent="0">
              <a:buFontTx/>
              <a:buNone/>
            </a:pPr>
            <a:endParaRPr lang="en-US" altLang="en-US" sz="2000" dirty="0">
              <a:solidFill>
                <a:schemeClr val="tx2"/>
              </a:solidFill>
              <a:cs typeface="Times New Roman" pitchFamily="18" charset="0"/>
            </a:endParaRPr>
          </a:p>
        </p:txBody>
      </p:sp>
      <p:cxnSp>
        <p:nvCxnSpPr>
          <p:cNvPr id="3" name="Straight Connector 2"/>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152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2590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0" y="0"/>
            <a:ext cx="9144000" cy="533401"/>
          </a:xfrm>
        </p:spPr>
        <p:txBody>
          <a:bodyPr/>
          <a:lstStyle/>
          <a:p>
            <a:r>
              <a:rPr lang="en-US" altLang="en-US" sz="2700" b="1" dirty="0"/>
              <a:t>Consult with them about </a:t>
            </a:r>
            <a:r>
              <a:rPr lang="en-US" altLang="en-US" sz="2700" b="1" dirty="0" smtClean="0"/>
              <a:t>matters &amp; Give what you can spare</a:t>
            </a:r>
          </a:p>
        </p:txBody>
      </p:sp>
      <p:sp>
        <p:nvSpPr>
          <p:cNvPr id="34819" name="Content Placeholder 2"/>
          <p:cNvSpPr>
            <a:spLocks noGrp="1"/>
          </p:cNvSpPr>
          <p:nvPr>
            <p:ph idx="1"/>
          </p:nvPr>
        </p:nvSpPr>
        <p:spPr>
          <a:xfrm>
            <a:off x="0" y="533401"/>
            <a:ext cx="9144000" cy="6324599"/>
          </a:xfrm>
        </p:spPr>
        <p:txBody>
          <a:bodyPr/>
          <a:lstStyle/>
          <a:p>
            <a:pPr marL="0" indent="0">
              <a:buNone/>
              <a:defRPr/>
            </a:pPr>
            <a:r>
              <a:rPr lang="en-US" sz="1600" dirty="0" smtClean="0">
                <a:latin typeface="+mj-lt"/>
              </a:rPr>
              <a:t>“</a:t>
            </a:r>
            <a:r>
              <a:rPr lang="en-US" sz="1600" dirty="0">
                <a:latin typeface="+mj-lt"/>
              </a:rPr>
              <a:t>By an act of mercy from God, you [Prophet] were gentle in your dealings with them—had you been harsh, or hard-hearted, they would have dispersed and left you—so pardon them and ask forgiveness for them. Consult with them about matters, then, when you have decided on a course of action, put your trust in God: God loves those who put their trust in Him” </a:t>
            </a:r>
            <a:r>
              <a:rPr lang="en-US" sz="1600" dirty="0">
                <a:solidFill>
                  <a:schemeClr val="tx2"/>
                </a:solidFill>
                <a:latin typeface="+mj-lt"/>
              </a:rPr>
              <a:t>Quran 3:159.</a:t>
            </a:r>
          </a:p>
          <a:p>
            <a:pPr marL="0" indent="0">
              <a:buNone/>
              <a:defRPr/>
            </a:pPr>
            <a:r>
              <a:rPr lang="en-US" sz="1600" dirty="0" smtClean="0">
                <a:latin typeface="+mj-lt"/>
              </a:rPr>
              <a:t>“</a:t>
            </a:r>
            <a:r>
              <a:rPr lang="en-US" sz="1600" dirty="0">
                <a:latin typeface="+mj-lt"/>
              </a:rPr>
              <a:t>What you have been given is only the fleeting enjoyment of this world. Far better and more lasting is what God will give to those who believe and trust in their Lord; who shun great sins and gross indecencies; who forgive when they are angry; respond to their Lord; keep up the prayer; conduct their affairs by mutual consultation; give to others out of what We have provided for them; and defend themselves when they are oppressed. Let harm be requited by an equal harm, though anyone  who forgives and puts things right will have his reward from God Himself---He does not like those who do wrong. There is no cause to act against anyone who defends himself after being wronged. But there is cause to act against those who oppress people and transgress in the land against all justice---they will have an agonizing torment---though if a person is patient and forgives, this is one of the greatest things.” </a:t>
            </a:r>
            <a:r>
              <a:rPr lang="en-US" sz="1600" dirty="0">
                <a:solidFill>
                  <a:schemeClr val="tx2"/>
                </a:solidFill>
                <a:latin typeface="+mj-lt"/>
              </a:rPr>
              <a:t>Quran </a:t>
            </a:r>
            <a:r>
              <a:rPr lang="en-US" sz="1600" dirty="0" smtClean="0">
                <a:solidFill>
                  <a:schemeClr val="tx2"/>
                </a:solidFill>
                <a:latin typeface="+mj-lt"/>
              </a:rPr>
              <a:t>42:36-43</a:t>
            </a:r>
          </a:p>
          <a:p>
            <a:pPr marL="0" indent="0">
              <a:buNone/>
              <a:defRPr/>
            </a:pPr>
            <a:r>
              <a:rPr lang="en-US" sz="1600" dirty="0" smtClean="0">
                <a:latin typeface="+mj-lt"/>
              </a:rPr>
              <a:t>“They ask you [Prophet] about intoxicants and gambling: say, ‘There is great sin in both, and some benefit for people: the sin is greater than the benefit.’ They ask you what they should give: say, ‘</a:t>
            </a:r>
            <a:r>
              <a:rPr lang="en-US" sz="1600" dirty="0" smtClean="0">
                <a:solidFill>
                  <a:schemeClr val="tx2"/>
                </a:solidFill>
                <a:latin typeface="+mj-lt"/>
              </a:rPr>
              <a:t>Give what you can spare</a:t>
            </a:r>
            <a:r>
              <a:rPr lang="en-US" sz="1600" dirty="0" smtClean="0">
                <a:latin typeface="+mj-lt"/>
              </a:rPr>
              <a:t>.’ In this way, God makes His messages clear to you, so that you may reflect on this world and the next.” </a:t>
            </a:r>
            <a:r>
              <a:rPr lang="en-US" sz="1600" dirty="0" smtClean="0">
                <a:solidFill>
                  <a:schemeClr val="tx2"/>
                </a:solidFill>
                <a:latin typeface="+mj-lt"/>
              </a:rPr>
              <a:t>Quran 2:219-220</a:t>
            </a:r>
            <a:endParaRPr lang="en-US" sz="1600" dirty="0">
              <a:solidFill>
                <a:schemeClr val="tx2"/>
              </a:solidFill>
              <a:latin typeface="+mj-lt"/>
            </a:endParaRPr>
          </a:p>
          <a:p>
            <a:pPr marL="0" indent="0">
              <a:buNone/>
              <a:defRPr/>
            </a:pPr>
            <a:r>
              <a:rPr lang="en-US" sz="1600" dirty="0" smtClean="0">
                <a:latin typeface="+mj-lt"/>
              </a:rPr>
              <a:t>“You who believe, give charitably from the good things you have acquired and that We have produced for you from the earth. Do not give away the bad things that you yourself would only accept with your eyes closed: remember that God is self-sufficient, worthy of all praise. Satan threatens you with the prospect of poverty and commands you to do fool deeds; God promises you His forgiveness and His abundance: God is limitless and all knowing, and He gives wisdom to whoever He will. Whoever is given wisdom has truly been given much good, but only those with insight bear this in mind.” </a:t>
            </a:r>
            <a:r>
              <a:rPr lang="en-US" sz="1600" dirty="0" smtClean="0">
                <a:solidFill>
                  <a:schemeClr val="tx2"/>
                </a:solidFill>
                <a:latin typeface="+mj-lt"/>
              </a:rPr>
              <a:t>Quran 2:267-269</a:t>
            </a:r>
          </a:p>
          <a:p>
            <a:pPr marL="0" indent="0">
              <a:buNone/>
              <a:defRPr/>
            </a:pPr>
            <a:r>
              <a:rPr lang="en-US" sz="1600" dirty="0" smtClean="0">
                <a:latin typeface="+mj-lt"/>
              </a:rPr>
              <a:t>“None of you [believers] will attain true piety unless you give out of what you cherish: whatever you give, God knows about it very well.” </a:t>
            </a:r>
            <a:r>
              <a:rPr lang="en-US" sz="1600" dirty="0" smtClean="0">
                <a:solidFill>
                  <a:schemeClr val="tx2"/>
                </a:solidFill>
                <a:latin typeface="+mj-lt"/>
              </a:rPr>
              <a:t>Quran 3:92</a:t>
            </a:r>
            <a:endParaRPr lang="en-US" sz="1600" dirty="0" smtClean="0">
              <a:latin typeface="+mj-lt"/>
            </a:endParaRPr>
          </a:p>
        </p:txBody>
      </p:sp>
      <p:cxnSp>
        <p:nvCxnSpPr>
          <p:cNvPr id="3" name="Straight Connector 2"/>
          <p:cNvCxnSpPr/>
          <p:nvPr/>
        </p:nvCxnSpPr>
        <p:spPr bwMode="auto">
          <a:xfrm>
            <a:off x="0" y="1600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400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3810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487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0" y="-12700"/>
            <a:ext cx="9144000" cy="927100"/>
          </a:xfrm>
        </p:spPr>
        <p:txBody>
          <a:bodyPr/>
          <a:lstStyle/>
          <a:p>
            <a:r>
              <a:rPr lang="en-US" altLang="en-US" sz="7200" b="1" dirty="0" smtClean="0"/>
              <a:t>Be Tolerant</a:t>
            </a:r>
          </a:p>
        </p:txBody>
      </p:sp>
      <p:sp>
        <p:nvSpPr>
          <p:cNvPr id="51203" name="Content Placeholder 2"/>
          <p:cNvSpPr>
            <a:spLocks noGrp="1"/>
          </p:cNvSpPr>
          <p:nvPr>
            <p:ph idx="1"/>
          </p:nvPr>
        </p:nvSpPr>
        <p:spPr>
          <a:xfrm>
            <a:off x="0" y="914400"/>
            <a:ext cx="9144000" cy="5943600"/>
          </a:xfrm>
        </p:spPr>
        <p:txBody>
          <a:bodyPr/>
          <a:lstStyle/>
          <a:p>
            <a:r>
              <a:rPr lang="en-US" altLang="en-US" sz="3000" dirty="0" smtClean="0"/>
              <a:t>“Be tolerant and command what is right: pay no attention to foolish people” </a:t>
            </a:r>
            <a:r>
              <a:rPr lang="en-US" altLang="en-US" sz="3000" dirty="0" smtClean="0">
                <a:solidFill>
                  <a:schemeClr val="tx2"/>
                </a:solidFill>
              </a:rPr>
              <a:t>Quran 7:199</a:t>
            </a:r>
          </a:p>
          <a:p>
            <a:r>
              <a:rPr lang="en-US" altLang="en-US" sz="3000" dirty="0" smtClean="0"/>
              <a:t>“There is no compulsion in religion” </a:t>
            </a:r>
            <a:r>
              <a:rPr lang="en-US" altLang="en-US" sz="3000" dirty="0" smtClean="0">
                <a:solidFill>
                  <a:schemeClr val="tx2"/>
                </a:solidFill>
              </a:rPr>
              <a:t>Quran 2:256</a:t>
            </a:r>
          </a:p>
          <a:p>
            <a:r>
              <a:rPr lang="en-US" altLang="en-US" sz="3000" dirty="0" smtClean="0"/>
              <a:t>“You have your religion and I have mine” </a:t>
            </a:r>
            <a:r>
              <a:rPr lang="en-US" altLang="en-US" sz="3000" dirty="0" smtClean="0">
                <a:solidFill>
                  <a:schemeClr val="tx2"/>
                </a:solidFill>
              </a:rPr>
              <a:t>Quran 109:6</a:t>
            </a:r>
          </a:p>
          <a:p>
            <a:pPr marL="0" indent="0">
              <a:buNone/>
            </a:pPr>
            <a:r>
              <a:rPr lang="en-US" altLang="en-US" sz="2100" b="1" dirty="0" smtClean="0">
                <a:solidFill>
                  <a:schemeClr val="tx2"/>
                </a:solidFill>
              </a:rPr>
              <a:t>Prophet </a:t>
            </a:r>
            <a:r>
              <a:rPr lang="en-US" altLang="en-US" sz="2100" b="1" dirty="0">
                <a:solidFill>
                  <a:schemeClr val="tx2"/>
                </a:solidFill>
              </a:rPr>
              <a:t>Muhammad warned his companions about people similar to those often referred to today as 'fundamentalists' or 'extremists' or 'terrorists': </a:t>
            </a:r>
          </a:p>
          <a:p>
            <a:pPr marL="0" indent="0">
              <a:buNone/>
            </a:pPr>
            <a:r>
              <a:rPr lang="en-US" altLang="en-US" sz="1700" dirty="0"/>
              <a:t>It was reported in a number of Hadith books that a man (named </a:t>
            </a:r>
            <a:r>
              <a:rPr lang="en-US" altLang="en-US" sz="1700" dirty="0" err="1"/>
              <a:t>Dhul-Khuwaysirah</a:t>
            </a:r>
            <a:r>
              <a:rPr lang="en-US" altLang="en-US" sz="1700" dirty="0"/>
              <a:t> al-</a:t>
            </a:r>
            <a:r>
              <a:rPr lang="en-US" altLang="en-US" sz="1700" dirty="0" err="1"/>
              <a:t>Tamimi</a:t>
            </a:r>
            <a:r>
              <a:rPr lang="en-US" altLang="en-US" sz="1700" dirty="0"/>
              <a:t>) accused Prophet Muhammad publically for being 'unjust' when he included four tribal chiefs 'whose hearts need winning over' in the list of alms recipients [see Quran 9:60, slide 87; see also the reference to the 'Hypocrites' in Quran </a:t>
            </a:r>
            <a:r>
              <a:rPr lang="en-US" altLang="en-US" sz="1700" dirty="0" smtClean="0"/>
              <a:t>9:58-59 and Quran 63:1-11]. </a:t>
            </a:r>
            <a:r>
              <a:rPr lang="en-US" altLang="en-US" sz="1700" dirty="0"/>
              <a:t>When one of Prophet Muhammad's companions asked permission to harm/kill the man (</a:t>
            </a:r>
            <a:r>
              <a:rPr lang="en-US" altLang="en-US" sz="1700" dirty="0" err="1"/>
              <a:t>Dhul-Khuwaysirah</a:t>
            </a:r>
            <a:r>
              <a:rPr lang="en-US" altLang="en-US" sz="1700" dirty="0"/>
              <a:t> al-</a:t>
            </a:r>
            <a:r>
              <a:rPr lang="en-US" altLang="en-US" sz="1700" dirty="0" err="1"/>
              <a:t>Tamimi</a:t>
            </a:r>
            <a:r>
              <a:rPr lang="en-US" altLang="en-US" sz="1700" dirty="0"/>
              <a:t>), Prophet Muhammad ordered him to leave the man alone. When the man left, Prophet Muhammad said to his companions this man has followers and people of that ilk whose </a:t>
            </a:r>
            <a:r>
              <a:rPr lang="en-US" altLang="en-US" sz="1700" dirty="0" smtClean="0"/>
              <a:t>offspring </a:t>
            </a:r>
            <a:r>
              <a:rPr lang="en-US" altLang="en-US" sz="1700" dirty="0"/>
              <a:t>"will recite the Quran continuously and elegantly but it will not pass their throats [it will never reach their hearts]. You would regard your prayer as insignificant in comparison to their prayer, and you would regard your fasting as insignificant in comparison to their fasting. They will pass out of Islam [leave Islam] as an arrow passes out of the prey." </a:t>
            </a:r>
            <a:r>
              <a:rPr lang="en-US" altLang="en-US" sz="1700" dirty="0" err="1">
                <a:solidFill>
                  <a:schemeClr val="tx2"/>
                </a:solidFill>
              </a:rPr>
              <a:t>Sahih</a:t>
            </a:r>
            <a:r>
              <a:rPr lang="en-US" altLang="en-US" sz="1700" dirty="0">
                <a:solidFill>
                  <a:schemeClr val="tx2"/>
                </a:solidFill>
              </a:rPr>
              <a:t> Bukhari and </a:t>
            </a:r>
            <a:r>
              <a:rPr lang="en-US" altLang="en-US" sz="1700" dirty="0" err="1">
                <a:solidFill>
                  <a:schemeClr val="tx2"/>
                </a:solidFill>
              </a:rPr>
              <a:t>Sahih</a:t>
            </a:r>
            <a:r>
              <a:rPr lang="en-US" altLang="en-US" sz="1700" dirty="0">
                <a:solidFill>
                  <a:schemeClr val="tx2"/>
                </a:solidFill>
              </a:rPr>
              <a:t> Muslim</a:t>
            </a:r>
            <a:endParaRPr lang="en-US" altLang="en-US" sz="1700" dirty="0" smtClean="0">
              <a:solidFill>
                <a:schemeClr val="tx2"/>
              </a:solidFill>
            </a:endParaRPr>
          </a:p>
        </p:txBody>
      </p:sp>
      <p:cxnSp>
        <p:nvCxnSpPr>
          <p:cNvPr id="3" name="Straight Connector 2"/>
          <p:cNvCxnSpPr/>
          <p:nvPr/>
        </p:nvCxnSpPr>
        <p:spPr bwMode="auto">
          <a:xfrm>
            <a:off x="0" y="243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190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2971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0" y="0"/>
            <a:ext cx="9144000" cy="1981200"/>
          </a:xfrm>
        </p:spPr>
        <p:txBody>
          <a:bodyPr/>
          <a:lstStyle/>
          <a:p>
            <a:r>
              <a:rPr lang="en-US" altLang="en-US" sz="6600" b="1" dirty="0" smtClean="0"/>
              <a:t>Those Who Believe and Do Good Deeds</a:t>
            </a:r>
          </a:p>
        </p:txBody>
      </p:sp>
      <p:sp>
        <p:nvSpPr>
          <p:cNvPr id="52227" name="Content Placeholder 2"/>
          <p:cNvSpPr>
            <a:spLocks noGrp="1"/>
          </p:cNvSpPr>
          <p:nvPr>
            <p:ph idx="1"/>
          </p:nvPr>
        </p:nvSpPr>
        <p:spPr>
          <a:xfrm>
            <a:off x="0" y="1905000"/>
            <a:ext cx="9144000" cy="4953000"/>
          </a:xfrm>
        </p:spPr>
        <p:txBody>
          <a:bodyPr/>
          <a:lstStyle/>
          <a:p>
            <a:r>
              <a:rPr lang="en-US" altLang="en-US" sz="3600" dirty="0" smtClean="0"/>
              <a:t>“Those who believe, do good deeds, keep up the prayer, and pay the prescribed alms will have their reward with their Lord: no fear for them, nor will they grieve” </a:t>
            </a:r>
            <a:r>
              <a:rPr lang="en-US" altLang="en-US" sz="3600" dirty="0" smtClean="0">
                <a:solidFill>
                  <a:schemeClr val="tx2"/>
                </a:solidFill>
              </a:rPr>
              <a:t>Quran 2:277</a:t>
            </a:r>
          </a:p>
          <a:p>
            <a:endParaRPr lang="en-US" altLang="en-US" sz="1400" dirty="0" smtClean="0">
              <a:solidFill>
                <a:schemeClr val="tx2"/>
              </a:solidFill>
            </a:endParaRPr>
          </a:p>
          <a:p>
            <a:r>
              <a:rPr lang="en-US" altLang="en-US" sz="2200" dirty="0" smtClean="0"/>
              <a:t>The Quran emphasizes the importance of </a:t>
            </a:r>
            <a:r>
              <a:rPr lang="en-US" altLang="en-US" sz="2200" b="1" dirty="0" smtClean="0"/>
              <a:t>combining</a:t>
            </a:r>
            <a:r>
              <a:rPr lang="en-US" altLang="en-US" sz="2200" dirty="0" smtClean="0"/>
              <a:t> “belief/faith” with “righteous deeds” in dozens of verses such as </a:t>
            </a:r>
            <a:r>
              <a:rPr lang="en-US" altLang="en-US" sz="2200" dirty="0" smtClean="0">
                <a:solidFill>
                  <a:schemeClr val="tx2"/>
                </a:solidFill>
              </a:rPr>
              <a:t>Quran 2:25, 82, 277; Quran, 3:57; Quran 4:57, 122, 173; Quran5:9, 93</a:t>
            </a:r>
            <a:r>
              <a:rPr lang="en-US" altLang="en-US" sz="2200" dirty="0" smtClean="0"/>
              <a:t>, etc.…..</a:t>
            </a:r>
          </a:p>
          <a:p>
            <a:endParaRPr lang="en-US" altLang="en-US" sz="1000" dirty="0" smtClean="0"/>
          </a:p>
          <a:p>
            <a:r>
              <a:rPr lang="en-US" altLang="en-US" sz="2200" dirty="0" smtClean="0"/>
              <a:t>The Hadith also emphasizes the </a:t>
            </a:r>
            <a:r>
              <a:rPr lang="en-US" altLang="en-US" sz="2200" dirty="0"/>
              <a:t>importance of ‘</a:t>
            </a:r>
            <a:r>
              <a:rPr lang="en-US" altLang="en-US" sz="2200" b="1" dirty="0" smtClean="0"/>
              <a:t>intention</a:t>
            </a:r>
            <a:r>
              <a:rPr lang="en-US" altLang="en-US" sz="2200" dirty="0" smtClean="0"/>
              <a:t>’ when acting. Prophet </a:t>
            </a:r>
            <a:r>
              <a:rPr lang="en-US" altLang="en-US" sz="2200" dirty="0"/>
              <a:t>Muhammad said: “Actions are only according to intentions, and to each only what he intended.” </a:t>
            </a:r>
            <a:r>
              <a:rPr lang="en-US" altLang="en-US" sz="2200" dirty="0" err="1">
                <a:solidFill>
                  <a:schemeClr val="tx2"/>
                </a:solidFill>
              </a:rPr>
              <a:t>Sahih</a:t>
            </a:r>
            <a:r>
              <a:rPr lang="en-US" altLang="en-US" sz="2200" dirty="0">
                <a:solidFill>
                  <a:schemeClr val="tx2"/>
                </a:solidFill>
              </a:rPr>
              <a:t> Bukhari</a:t>
            </a:r>
          </a:p>
          <a:p>
            <a:endParaRPr lang="en-US" altLang="en-US" sz="2400" dirty="0" smtClean="0">
              <a:solidFill>
                <a:schemeClr val="tx2"/>
              </a:solidFill>
            </a:endParaRPr>
          </a:p>
        </p:txBody>
      </p:sp>
      <p:cxnSp>
        <p:nvCxnSpPr>
          <p:cNvPr id="3" name="Straight Connector 2"/>
          <p:cNvCxnSpPr/>
          <p:nvPr/>
        </p:nvCxnSpPr>
        <p:spPr bwMode="auto">
          <a:xfrm>
            <a:off x="0" y="426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0" y="0"/>
            <a:ext cx="9144000" cy="1295400"/>
          </a:xfrm>
        </p:spPr>
        <p:txBody>
          <a:bodyPr/>
          <a:lstStyle/>
          <a:p>
            <a:r>
              <a:rPr lang="en-US" altLang="en-US" sz="4800" b="1" dirty="0" smtClean="0"/>
              <a:t>There truly are signs in the creation of the heavens and earth</a:t>
            </a:r>
          </a:p>
        </p:txBody>
      </p:sp>
      <p:sp>
        <p:nvSpPr>
          <p:cNvPr id="53251" name="Content Placeholder 2"/>
          <p:cNvSpPr>
            <a:spLocks noGrp="1"/>
          </p:cNvSpPr>
          <p:nvPr>
            <p:ph idx="1"/>
          </p:nvPr>
        </p:nvSpPr>
        <p:spPr>
          <a:xfrm>
            <a:off x="0" y="1752600"/>
            <a:ext cx="9144000" cy="5105400"/>
          </a:xfrm>
        </p:spPr>
        <p:txBody>
          <a:bodyPr/>
          <a:lstStyle/>
          <a:p>
            <a:pPr marL="0" indent="0">
              <a:buNone/>
            </a:pPr>
            <a:r>
              <a:rPr lang="en-US" altLang="en-US" sz="2400" dirty="0" smtClean="0"/>
              <a:t>“There truly are signs in the creation of the heavens and earth, and in the alteration of night and day, for those with understanding, who remember God standing, sitting, and lying down, who reflect on the creation of the heavens and earth: Our Lord! You have not created all this without purpose—You are far above that!—so protect us from the torment of the Fire” </a:t>
            </a:r>
            <a:r>
              <a:rPr lang="en-US" altLang="en-US" sz="2400" dirty="0" smtClean="0">
                <a:solidFill>
                  <a:schemeClr val="tx2"/>
                </a:solidFill>
              </a:rPr>
              <a:t>Quran 3:190-191</a:t>
            </a:r>
          </a:p>
          <a:p>
            <a:pPr marL="0" indent="0">
              <a:buNone/>
            </a:pPr>
            <a:endParaRPr lang="en-US" altLang="en-US" sz="2400" dirty="0">
              <a:solidFill>
                <a:schemeClr val="tx2"/>
              </a:solidFill>
            </a:endParaRPr>
          </a:p>
          <a:p>
            <a:pPr marL="0" indent="0">
              <a:buNone/>
            </a:pPr>
            <a:r>
              <a:rPr lang="en-US" altLang="en-US" sz="2400" dirty="0" smtClean="0"/>
              <a:t>“Have you [Prophet] not seen how God sent water down from the sky and that We produce with it fruits of varied colors; that there are in the mountains layers of white and red of various hues, and jet black; that there are various colors among human beings, wild animals, and livestock too? It is those of His servants who have knowledge who stand in true awe of God. God is almighty, most forgiving.” </a:t>
            </a:r>
            <a:r>
              <a:rPr lang="en-US" altLang="en-US" sz="2400" dirty="0" smtClean="0">
                <a:solidFill>
                  <a:schemeClr val="tx2"/>
                </a:solidFill>
              </a:rPr>
              <a:t>Quran 35:27-28</a:t>
            </a:r>
          </a:p>
        </p:txBody>
      </p:sp>
      <p:cxnSp>
        <p:nvCxnSpPr>
          <p:cNvPr id="3" name="Straight Connector 2"/>
          <p:cNvCxnSpPr/>
          <p:nvPr/>
        </p:nvCxnSpPr>
        <p:spPr bwMode="auto">
          <a:xfrm>
            <a:off x="0" y="426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0" y="0"/>
            <a:ext cx="9144000" cy="1752600"/>
          </a:xfrm>
        </p:spPr>
        <p:txBody>
          <a:bodyPr/>
          <a:lstStyle/>
          <a:p>
            <a:r>
              <a:rPr lang="en-US" altLang="en-US" b="1" dirty="0" smtClean="0"/>
              <a:t>Goodness does not consist in turning your face towards East or West</a:t>
            </a:r>
          </a:p>
        </p:txBody>
      </p:sp>
      <p:sp>
        <p:nvSpPr>
          <p:cNvPr id="54275" name="Content Placeholder 2"/>
          <p:cNvSpPr>
            <a:spLocks noGrp="1"/>
          </p:cNvSpPr>
          <p:nvPr>
            <p:ph idx="1"/>
          </p:nvPr>
        </p:nvSpPr>
        <p:spPr>
          <a:xfrm>
            <a:off x="0" y="1981200"/>
            <a:ext cx="9144000" cy="4876800"/>
          </a:xfrm>
        </p:spPr>
        <p:txBody>
          <a:bodyPr/>
          <a:lstStyle/>
          <a:p>
            <a:r>
              <a:rPr lang="en-US" altLang="en-US" sz="2800" dirty="0" smtClean="0"/>
              <a:t>“Goodness does not consist in turning your face towards East or West. The true good are those who believe in God and the Last Day, in the angels, the Scripture, and the prophets; who give away some of their wealth, however much they cherish it, to their relatives, to orphans, the needy, </a:t>
            </a:r>
            <a:r>
              <a:rPr lang="en-US" altLang="en-US" sz="2800" dirty="0" err="1" smtClean="0"/>
              <a:t>travellers</a:t>
            </a:r>
            <a:r>
              <a:rPr lang="en-US" altLang="en-US" sz="2800" dirty="0" smtClean="0"/>
              <a:t> and beggars, and to liberate those in bondage; those who keep up the prayer and pay the prescribed alms; who keep pledges whenever they make them; who are steadfast in misfortune, adversity, and times of dangers. These are the ones who are true, and it is they who are aware of God.” </a:t>
            </a:r>
            <a:r>
              <a:rPr lang="en-US" altLang="en-US" sz="2800" dirty="0" smtClean="0">
                <a:solidFill>
                  <a:schemeClr val="tx2"/>
                </a:solidFill>
              </a:rPr>
              <a:t>Quran 2:177</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0" y="0"/>
            <a:ext cx="9144000" cy="1752600"/>
          </a:xfrm>
        </p:spPr>
        <p:txBody>
          <a:bodyPr/>
          <a:lstStyle/>
          <a:p>
            <a:r>
              <a:rPr lang="en-US" altLang="en-US" sz="4800" b="1" smtClean="0"/>
              <a:t>When you converse in secret, do not do so in a way that is sinful</a:t>
            </a:r>
          </a:p>
        </p:txBody>
      </p:sp>
      <p:sp>
        <p:nvSpPr>
          <p:cNvPr id="55299" name="Content Placeholder 2"/>
          <p:cNvSpPr>
            <a:spLocks noGrp="1"/>
          </p:cNvSpPr>
          <p:nvPr>
            <p:ph idx="1"/>
          </p:nvPr>
        </p:nvSpPr>
        <p:spPr>
          <a:xfrm>
            <a:off x="0" y="1905000"/>
            <a:ext cx="9144000" cy="5257800"/>
          </a:xfrm>
        </p:spPr>
        <p:txBody>
          <a:bodyPr/>
          <a:lstStyle/>
          <a:p>
            <a:r>
              <a:rPr lang="en-US" altLang="en-US" sz="4800" dirty="0" smtClean="0"/>
              <a:t>“You who believe, when you converse in secret, do not do so in a way that is sinful, hostile, and disobedient to the Messenger, but in a way that is good and mindful [of God].” </a:t>
            </a:r>
            <a:r>
              <a:rPr lang="en-US" altLang="en-US" sz="4800" dirty="0" smtClean="0">
                <a:solidFill>
                  <a:schemeClr val="tx2"/>
                </a:solidFill>
              </a:rPr>
              <a:t>Quran 58:9</a:t>
            </a: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0" y="0"/>
            <a:ext cx="9144000" cy="1447800"/>
          </a:xfrm>
        </p:spPr>
        <p:txBody>
          <a:bodyPr/>
          <a:lstStyle/>
          <a:p>
            <a:r>
              <a:rPr lang="en-US" altLang="en-US" sz="4600" b="1" dirty="0" smtClean="0"/>
              <a:t>The garment of God-consciousness is the best of all garments</a:t>
            </a:r>
          </a:p>
        </p:txBody>
      </p:sp>
      <p:sp>
        <p:nvSpPr>
          <p:cNvPr id="56323" name="Content Placeholder 2"/>
          <p:cNvSpPr>
            <a:spLocks noGrp="1"/>
          </p:cNvSpPr>
          <p:nvPr>
            <p:ph idx="1"/>
          </p:nvPr>
        </p:nvSpPr>
        <p:spPr>
          <a:xfrm>
            <a:off x="21771" y="1447800"/>
            <a:ext cx="9144000" cy="5410200"/>
          </a:xfrm>
        </p:spPr>
        <p:txBody>
          <a:bodyPr/>
          <a:lstStyle/>
          <a:p>
            <a:r>
              <a:rPr lang="en-US" altLang="en-US" sz="2000" dirty="0" smtClean="0"/>
              <a:t>“Children of Adam, We have given you garments to cover your nakedness—and as adornment for you; the garment of God-consciousness is the best of all garments—this is one of God’s signs, so that people may take heed” </a:t>
            </a:r>
            <a:r>
              <a:rPr lang="en-US" altLang="en-US" sz="2000" dirty="0" smtClean="0">
                <a:solidFill>
                  <a:schemeClr val="tx2"/>
                </a:solidFill>
              </a:rPr>
              <a:t>Quran 7:26</a:t>
            </a:r>
          </a:p>
          <a:p>
            <a:endParaRPr lang="en-US" altLang="en-US" sz="800" dirty="0" smtClean="0">
              <a:solidFill>
                <a:schemeClr val="tx2"/>
              </a:solidFill>
            </a:endParaRPr>
          </a:p>
          <a:p>
            <a:r>
              <a:rPr lang="en-US" altLang="en-US" sz="2000" dirty="0" smtClean="0"/>
              <a:t>“Prophet, tell your wives, your daughters, and women believers to make their outer garments hang low over them so as to be recognized and not insulted: God is most forgiving, most merciful” </a:t>
            </a:r>
            <a:r>
              <a:rPr lang="en-US" altLang="en-US" sz="2000" dirty="0" smtClean="0">
                <a:solidFill>
                  <a:schemeClr val="tx2"/>
                </a:solidFill>
              </a:rPr>
              <a:t>Quran 33:59</a:t>
            </a:r>
          </a:p>
          <a:p>
            <a:endParaRPr lang="en-US" altLang="en-US" sz="900" dirty="0" smtClean="0">
              <a:solidFill>
                <a:schemeClr val="tx2"/>
              </a:solidFill>
            </a:endParaRPr>
          </a:p>
          <a:p>
            <a:r>
              <a:rPr lang="en-US" altLang="en-US" sz="2000" dirty="0" smtClean="0"/>
              <a:t>“[Prophet], tell believing men to lower their eyes and guard their private parts: that is purer for them. God is well aware of everything they do. And tell believing women that they should lower their eyes, guard their private parts, and not display their charms beyond what [it is acceptable] to reveal; they should draw their coverings over their necklines and not reveal their charms except to their husbands, their fathers, their husbands’ sons, their brothers, their brothers’ sons, their sisters’ sons, their womenfolk, their slaves, such men as attend them who have no desire, or children who are not yet aware of women’s nakedness; they should not stamp their feet so as to draw attention to any hidden charms. Believers, all of you, turn to God so that you may prosper.” </a:t>
            </a:r>
            <a:r>
              <a:rPr lang="en-US" altLang="en-US" sz="2000" dirty="0" smtClean="0">
                <a:solidFill>
                  <a:schemeClr val="tx2"/>
                </a:solidFill>
              </a:rPr>
              <a:t>Quran 24:30-31</a:t>
            </a:r>
          </a:p>
          <a:p>
            <a:endParaRPr lang="en-US" altLang="en-US" sz="2400" dirty="0">
              <a:solidFill>
                <a:schemeClr val="tx2"/>
              </a:solidFill>
            </a:endParaRPr>
          </a:p>
          <a:p>
            <a:endParaRPr lang="en-US" altLang="en-US" sz="2400" dirty="0" smtClean="0">
              <a:solidFill>
                <a:schemeClr val="tx2"/>
              </a:solidFill>
            </a:endParaRPr>
          </a:p>
          <a:p>
            <a:endParaRPr lang="en-US" altLang="en-US" sz="2400" dirty="0" smtClean="0"/>
          </a:p>
        </p:txBody>
      </p:sp>
      <p:cxnSp>
        <p:nvCxnSpPr>
          <p:cNvPr id="3" name="Straight Connector 2"/>
          <p:cNvCxnSpPr/>
          <p:nvPr/>
        </p:nvCxnSpPr>
        <p:spPr bwMode="auto">
          <a:xfrm>
            <a:off x="21771" y="251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3657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0" y="0"/>
            <a:ext cx="9144000" cy="2133600"/>
          </a:xfrm>
        </p:spPr>
        <p:txBody>
          <a:bodyPr/>
          <a:lstStyle/>
          <a:p>
            <a:r>
              <a:rPr lang="en-US" altLang="en-US" sz="5400" b="1" dirty="0" smtClean="0"/>
              <a:t>Avoid committing sin, whether openly or in secret</a:t>
            </a:r>
          </a:p>
        </p:txBody>
      </p:sp>
      <p:sp>
        <p:nvSpPr>
          <p:cNvPr id="57347" name="Content Placeholder 2"/>
          <p:cNvSpPr>
            <a:spLocks noGrp="1"/>
          </p:cNvSpPr>
          <p:nvPr>
            <p:ph idx="1"/>
          </p:nvPr>
        </p:nvSpPr>
        <p:spPr>
          <a:xfrm>
            <a:off x="0" y="2286000"/>
            <a:ext cx="9144000" cy="4572000"/>
          </a:xfrm>
        </p:spPr>
        <p:txBody>
          <a:bodyPr/>
          <a:lstStyle/>
          <a:p>
            <a:r>
              <a:rPr lang="en-US" altLang="en-US" sz="3600" dirty="0" smtClean="0"/>
              <a:t>“Avoid committing sin, whether openly or in secret, for those who commit sin will be repaid for what they do” </a:t>
            </a:r>
            <a:r>
              <a:rPr lang="en-US" altLang="en-US" sz="3600" dirty="0" smtClean="0">
                <a:solidFill>
                  <a:schemeClr val="tx2"/>
                </a:solidFill>
              </a:rPr>
              <a:t>Quran 6:120</a:t>
            </a:r>
          </a:p>
          <a:p>
            <a:endParaRPr lang="en-US" altLang="en-US" sz="3600" dirty="0">
              <a:solidFill>
                <a:schemeClr val="tx2"/>
              </a:solidFill>
            </a:endParaRPr>
          </a:p>
          <a:p>
            <a:r>
              <a:rPr lang="en-US" altLang="en-US" sz="3600" dirty="0"/>
              <a:t>“Whoever has done an atom’s-weight of good will see it, but whoever has done an atom’s-weight of evil will see that” </a:t>
            </a:r>
            <a:r>
              <a:rPr lang="en-US" altLang="en-US" sz="3600" dirty="0">
                <a:solidFill>
                  <a:schemeClr val="tx2"/>
                </a:solidFill>
              </a:rPr>
              <a:t>Quran 99:7-8</a:t>
            </a:r>
          </a:p>
          <a:p>
            <a:endParaRPr lang="en-US" altLang="en-US" sz="3600" dirty="0" smtClean="0">
              <a:solidFill>
                <a:schemeClr val="tx2"/>
              </a:solidFill>
            </a:endParaRPr>
          </a:p>
        </p:txBody>
      </p:sp>
      <p:cxnSp>
        <p:nvCxnSpPr>
          <p:cNvPr id="3" name="Straight Connector 2"/>
          <p:cNvCxnSpPr/>
          <p:nvPr/>
        </p:nvCxnSpPr>
        <p:spPr bwMode="auto">
          <a:xfrm>
            <a:off x="0" y="4267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0" y="0"/>
            <a:ext cx="9144000" cy="1600200"/>
          </a:xfrm>
        </p:spPr>
        <p:txBody>
          <a:bodyPr/>
          <a:lstStyle/>
          <a:p>
            <a:r>
              <a:rPr lang="en-US" altLang="en-US" sz="6000" b="1" dirty="0" smtClean="0"/>
              <a:t>The life of this world is only an illusory pleasur</a:t>
            </a:r>
            <a:r>
              <a:rPr lang="en-US" altLang="en-US" sz="4800" b="1" dirty="0" smtClean="0"/>
              <a:t>e</a:t>
            </a:r>
          </a:p>
        </p:txBody>
      </p:sp>
      <p:sp>
        <p:nvSpPr>
          <p:cNvPr id="58371" name="Content Placeholder 2"/>
          <p:cNvSpPr>
            <a:spLocks noGrp="1"/>
          </p:cNvSpPr>
          <p:nvPr>
            <p:ph idx="1"/>
          </p:nvPr>
        </p:nvSpPr>
        <p:spPr>
          <a:xfrm>
            <a:off x="0" y="1600200"/>
            <a:ext cx="9144000" cy="5181600"/>
          </a:xfrm>
        </p:spPr>
        <p:txBody>
          <a:bodyPr/>
          <a:lstStyle/>
          <a:p>
            <a:r>
              <a:rPr lang="en-US" altLang="en-US" sz="2800" dirty="0" smtClean="0"/>
              <a:t>“Bear in mind that the present life is just a game, a diversion, and attraction, a cause of boasting among you, of rivalry in wealth and children. It is like plants that spring up after the rain: their growth at first delights the sowers, but then you see them wither away, turn yellow, and become stubble. There is terrible punishment in the next life as well as forgiveness and approval from God</a:t>
            </a:r>
            <a:r>
              <a:rPr lang="en-US" altLang="en-US" sz="2800" dirty="0"/>
              <a:t>; </a:t>
            </a:r>
            <a:r>
              <a:rPr lang="en-US" altLang="en-US" sz="2800" dirty="0" smtClean="0"/>
              <a:t>the </a:t>
            </a:r>
            <a:r>
              <a:rPr lang="en-US" altLang="en-US" sz="2800" dirty="0"/>
              <a:t>life of this world is only an illusory </a:t>
            </a:r>
            <a:r>
              <a:rPr lang="en-US" altLang="en-US" sz="2800" dirty="0" smtClean="0"/>
              <a:t>pleasure. So race for your Lord’s forgiveness and a Garden as wide as the heavens and earth, prepared for those who believe in God and His messengers: that is God’s bounty, which He bestows on whoever He pleases. God’s bounty is infinite. ” </a:t>
            </a:r>
            <a:r>
              <a:rPr lang="en-US" altLang="en-US" sz="2800" dirty="0" smtClean="0">
                <a:solidFill>
                  <a:schemeClr val="tx2"/>
                </a:solidFill>
              </a:rPr>
              <a:t>Quran 57:21-22</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0" y="0"/>
            <a:ext cx="9144000" cy="1752600"/>
          </a:xfrm>
        </p:spPr>
        <p:txBody>
          <a:bodyPr/>
          <a:lstStyle/>
          <a:p>
            <a:r>
              <a:rPr lang="en-US" altLang="en-US" b="1" smtClean="0"/>
              <a:t>Whoever has done a good deed will have it ten times to his credit</a:t>
            </a:r>
          </a:p>
        </p:txBody>
      </p:sp>
      <p:sp>
        <p:nvSpPr>
          <p:cNvPr id="59395" name="Content Placeholder 2"/>
          <p:cNvSpPr>
            <a:spLocks noGrp="1"/>
          </p:cNvSpPr>
          <p:nvPr>
            <p:ph idx="1"/>
          </p:nvPr>
        </p:nvSpPr>
        <p:spPr>
          <a:xfrm>
            <a:off x="0" y="1981200"/>
            <a:ext cx="9144000" cy="4876800"/>
          </a:xfrm>
        </p:spPr>
        <p:txBody>
          <a:bodyPr/>
          <a:lstStyle/>
          <a:p>
            <a:r>
              <a:rPr lang="en-US" altLang="en-US" sz="4800" smtClean="0"/>
              <a:t>“Whoever has done a good deed will have it ten times to his credit, but whoever has done a bad deed will be repaid only with its equivalent—they will not be wronged” </a:t>
            </a:r>
            <a:r>
              <a:rPr lang="en-US" altLang="en-US" sz="4800" smtClean="0">
                <a:solidFill>
                  <a:schemeClr val="tx2"/>
                </a:solidFill>
              </a:rPr>
              <a:t>Quran 6:160 </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0" y="0"/>
            <a:ext cx="9144000" cy="1143000"/>
          </a:xfrm>
        </p:spPr>
        <p:txBody>
          <a:bodyPr/>
          <a:lstStyle/>
          <a:p>
            <a:r>
              <a:rPr lang="en-US" altLang="en-US" sz="5400" b="1" smtClean="0"/>
              <a:t>Good and evil cannot be equal</a:t>
            </a:r>
          </a:p>
        </p:txBody>
      </p:sp>
      <p:sp>
        <p:nvSpPr>
          <p:cNvPr id="60419" name="Content Placeholder 2"/>
          <p:cNvSpPr>
            <a:spLocks noGrp="1"/>
          </p:cNvSpPr>
          <p:nvPr>
            <p:ph idx="1"/>
          </p:nvPr>
        </p:nvSpPr>
        <p:spPr>
          <a:xfrm>
            <a:off x="0" y="1219200"/>
            <a:ext cx="9144000" cy="5638800"/>
          </a:xfrm>
        </p:spPr>
        <p:txBody>
          <a:bodyPr/>
          <a:lstStyle/>
          <a:p>
            <a:r>
              <a:rPr lang="en-US" altLang="en-US" sz="3600" dirty="0" smtClean="0"/>
              <a:t>“Good and evil cannot be equal. [Prophet], repel evil with what is better and your enemy will become as close as an old and valued friend, but only those who are steadfast in patience, only those who are blessed with great righteousness, will attain to such goodness. If a prompting from Satan should stir you, seek refuge with God: He is the All Hearing and the All Knowing” </a:t>
            </a:r>
            <a:r>
              <a:rPr lang="en-US" altLang="en-US" sz="3600" dirty="0" smtClean="0">
                <a:solidFill>
                  <a:schemeClr val="tx2"/>
                </a:solidFill>
              </a:rPr>
              <a:t>Quran 41:34-36</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0" y="0"/>
            <a:ext cx="9144000" cy="1371600"/>
          </a:xfrm>
        </p:spPr>
        <p:txBody>
          <a:bodyPr/>
          <a:lstStyle/>
          <a:p>
            <a:r>
              <a:rPr lang="en-US" altLang="en-US" sz="4800" b="1" smtClean="0"/>
              <a:t>A good word is like a good tree</a:t>
            </a:r>
          </a:p>
        </p:txBody>
      </p:sp>
      <p:sp>
        <p:nvSpPr>
          <p:cNvPr id="61443" name="Content Placeholder 2"/>
          <p:cNvSpPr>
            <a:spLocks noGrp="1"/>
          </p:cNvSpPr>
          <p:nvPr>
            <p:ph idx="1"/>
          </p:nvPr>
        </p:nvSpPr>
        <p:spPr>
          <a:xfrm>
            <a:off x="0" y="1371600"/>
            <a:ext cx="9144000" cy="5486400"/>
          </a:xfrm>
        </p:spPr>
        <p:txBody>
          <a:bodyPr/>
          <a:lstStyle/>
          <a:p>
            <a:r>
              <a:rPr lang="en-US" altLang="en-US" sz="3600" dirty="0" smtClean="0"/>
              <a:t>“[Prophet], do you not see how God makes comparisons? A good word is like a good tree whose root is firm and whose branches are high in the sky, yielding constant fruit by its Lord’s leave—God makes such comparisons for people so that they may reflect—but an evil word is like a rotten tree, uprooted from the surface of the earth, with no power to endure” </a:t>
            </a:r>
            <a:r>
              <a:rPr lang="en-US" altLang="en-US" sz="3600" dirty="0" smtClean="0">
                <a:solidFill>
                  <a:schemeClr val="tx2"/>
                </a:solidFill>
              </a:rPr>
              <a:t>Quran 14:24-26</a:t>
            </a: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a:xfrm>
            <a:off x="0" y="0"/>
            <a:ext cx="9144000" cy="2743200"/>
          </a:xfrm>
        </p:spPr>
        <p:txBody>
          <a:bodyPr/>
          <a:lstStyle/>
          <a:p>
            <a:r>
              <a:rPr lang="en-US" altLang="en-US" b="1" dirty="0"/>
              <a:t>But [even in a battle] </a:t>
            </a:r>
            <a:r>
              <a:rPr lang="en-US" altLang="en-US" b="1" dirty="0" smtClean="0"/>
              <a:t>when you are offered a greeting, respond with a better one, or at least return it</a:t>
            </a:r>
          </a:p>
        </p:txBody>
      </p:sp>
      <p:sp>
        <p:nvSpPr>
          <p:cNvPr id="62467" name="Content Placeholder 2"/>
          <p:cNvSpPr>
            <a:spLocks noGrp="1"/>
          </p:cNvSpPr>
          <p:nvPr>
            <p:ph idx="1"/>
          </p:nvPr>
        </p:nvSpPr>
        <p:spPr>
          <a:xfrm>
            <a:off x="0" y="2895600"/>
            <a:ext cx="9144000" cy="3962400"/>
          </a:xfrm>
        </p:spPr>
        <p:txBody>
          <a:bodyPr/>
          <a:lstStyle/>
          <a:p>
            <a:r>
              <a:rPr lang="en-US" altLang="en-US" sz="3600" dirty="0" smtClean="0"/>
              <a:t>“Whoever speak for a good cause will share in its benefits and whoever speaks for a bad cause will share in its burden: God controls everything. But [even in a battle] when you [believers] are offered a greeting, respond with a better one, or at least return it: God keeps account of everything” </a:t>
            </a:r>
            <a:r>
              <a:rPr lang="en-US" altLang="en-US" sz="3600" dirty="0" smtClean="0">
                <a:solidFill>
                  <a:schemeClr val="tx2"/>
                </a:solidFill>
              </a:rPr>
              <a:t>Quran 4:85-86</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0" y="0"/>
            <a:ext cx="9144000" cy="455617"/>
          </a:xfrm>
        </p:spPr>
        <p:txBody>
          <a:bodyPr/>
          <a:lstStyle/>
          <a:p>
            <a:r>
              <a:rPr lang="en-US" altLang="en-US" sz="3200" b="1" dirty="0" smtClean="0"/>
              <a:t>Prohibition of usury in the Quran and the </a:t>
            </a:r>
            <a:r>
              <a:rPr lang="en-US" altLang="en-US" sz="3200" b="1" dirty="0"/>
              <a:t>Bible</a:t>
            </a:r>
            <a:r>
              <a:rPr lang="en-US" altLang="en-US" sz="1800" b="1" dirty="0"/>
              <a:t/>
            </a:r>
            <a:br>
              <a:rPr lang="en-US" altLang="en-US" sz="1800" b="1" dirty="0"/>
            </a:br>
            <a:endParaRPr lang="en-US" altLang="en-US" sz="500" dirty="0" smtClean="0">
              <a:solidFill>
                <a:schemeClr val="tx1"/>
              </a:solidFill>
            </a:endParaRPr>
          </a:p>
        </p:txBody>
      </p:sp>
      <p:sp>
        <p:nvSpPr>
          <p:cNvPr id="63491" name="Content Placeholder 3"/>
          <p:cNvSpPr>
            <a:spLocks noGrp="1"/>
          </p:cNvSpPr>
          <p:nvPr>
            <p:ph sz="half" idx="2"/>
          </p:nvPr>
        </p:nvSpPr>
        <p:spPr>
          <a:xfrm>
            <a:off x="-1" y="457200"/>
            <a:ext cx="5484014" cy="6248400"/>
          </a:xfrm>
        </p:spPr>
        <p:txBody>
          <a:bodyPr/>
          <a:lstStyle/>
          <a:p>
            <a:pPr marL="0" indent="0">
              <a:buNone/>
            </a:pPr>
            <a:r>
              <a:rPr lang="en-US" altLang="en-US" sz="1200" dirty="0" smtClean="0"/>
              <a:t>“Whatever you lend out in usury to gain value through other people’s wealth will not increase in God’s eyes, but whatever you give in charity, in your desire for God’s countenance, will earn multiple rewards” </a:t>
            </a:r>
            <a:r>
              <a:rPr lang="en-US" altLang="en-US" sz="1200" dirty="0" smtClean="0">
                <a:solidFill>
                  <a:schemeClr val="tx2"/>
                </a:solidFill>
              </a:rPr>
              <a:t>Quran 30:39</a:t>
            </a:r>
          </a:p>
          <a:p>
            <a:pPr marL="0" indent="0">
              <a:buNone/>
            </a:pPr>
            <a:r>
              <a:rPr lang="en-US" altLang="en-US" sz="1200" dirty="0" smtClean="0"/>
              <a:t>“You who believe, do not consume usurious interest, doubled and redoubled. Be mindful of God so that you may prosper” </a:t>
            </a:r>
            <a:r>
              <a:rPr lang="en-US" altLang="en-US" sz="1200" dirty="0" smtClean="0">
                <a:solidFill>
                  <a:schemeClr val="tx2"/>
                </a:solidFill>
              </a:rPr>
              <a:t>Quran 3:130</a:t>
            </a:r>
          </a:p>
          <a:p>
            <a:pPr marL="0" indent="0">
              <a:buNone/>
            </a:pPr>
            <a:r>
              <a:rPr lang="en-US" altLang="en-US" sz="1200" dirty="0" smtClean="0"/>
              <a:t>“But those who take usury will rise up on the Day of Resurrection like someone tormented by Satan’s touch. That is because they say, ‘Trade and usury are the same,’ but God has allowed trade and forbidden usury. Whoever, on receiving God’s warning, stops taking usury may keep his past gains—God will be his judge—but whoever goes back to usury will be an inhabitant of the Fire, there to remain. God blights usury, but blesses charitable deeds with multiple increase: He does not love the ungrateful sinner. You who believe, beware of God: give up any outstanding dues from usury, if you are true believers. If you do not, then be warned of war from God and His Messenger. You shall have your capital if you repent, and without suffering loss or causing others to suffer loss. If the debtor is in difficulty, then delay things until matters become easier for him; still, if you were to write it off as an act of charity, that would be better for you, if only you knew.” </a:t>
            </a:r>
            <a:r>
              <a:rPr lang="en-US" altLang="en-US" sz="1200" dirty="0" smtClean="0">
                <a:solidFill>
                  <a:schemeClr val="tx2"/>
                </a:solidFill>
              </a:rPr>
              <a:t>Quran 2:275-80</a:t>
            </a:r>
          </a:p>
        </p:txBody>
      </p:sp>
      <p:sp>
        <p:nvSpPr>
          <p:cNvPr id="63492" name="Content Placeholder 5"/>
          <p:cNvSpPr>
            <a:spLocks noGrp="1"/>
          </p:cNvSpPr>
          <p:nvPr>
            <p:ph sz="quarter" idx="4"/>
          </p:nvPr>
        </p:nvSpPr>
        <p:spPr>
          <a:xfrm>
            <a:off x="5484013" y="457200"/>
            <a:ext cx="3659987" cy="6172200"/>
          </a:xfrm>
        </p:spPr>
        <p:txBody>
          <a:bodyPr/>
          <a:lstStyle/>
          <a:p>
            <a:pPr marL="0" indent="0">
              <a:buNone/>
            </a:pPr>
            <a:r>
              <a:rPr lang="en-US" altLang="en-US" sz="1200" dirty="0">
                <a:solidFill>
                  <a:schemeClr val="tx2"/>
                </a:solidFill>
              </a:rPr>
              <a:t>“</a:t>
            </a:r>
            <a:r>
              <a:rPr lang="en-US" altLang="en-US" sz="1200" dirty="0"/>
              <a:t>If you lend money to one of my people among you who is needy, do not treat it like a business deal; charge no interest.“ </a:t>
            </a:r>
            <a:r>
              <a:rPr lang="en-US" altLang="en-US" sz="1200" dirty="0">
                <a:solidFill>
                  <a:schemeClr val="tx2"/>
                </a:solidFill>
              </a:rPr>
              <a:t>Exodus 22:25</a:t>
            </a:r>
          </a:p>
          <a:p>
            <a:pPr marL="0" indent="0">
              <a:buNone/>
            </a:pPr>
            <a:r>
              <a:rPr lang="en-US" altLang="en-US" sz="1200" dirty="0"/>
              <a:t>“If any of your fellow Israelites become poor and are unable to support themselves among you, help them as you would a foreigner and stranger, so they can continue to live among you. Do not take interest or any profit from them, but fear your God, so that they may continue to live among you. You must not lend them money at interest or sell them food at a </a:t>
            </a:r>
            <a:r>
              <a:rPr lang="en-US" altLang="en-US" sz="1200" dirty="0" smtClean="0"/>
              <a:t>profit.” </a:t>
            </a:r>
            <a:r>
              <a:rPr lang="en-US" altLang="en-US" sz="1200" dirty="0" smtClean="0">
                <a:solidFill>
                  <a:schemeClr val="tx2"/>
                </a:solidFill>
              </a:rPr>
              <a:t>Leviticus </a:t>
            </a:r>
            <a:r>
              <a:rPr lang="en-US" altLang="en-US" sz="1200" dirty="0">
                <a:solidFill>
                  <a:schemeClr val="tx2"/>
                </a:solidFill>
              </a:rPr>
              <a:t>25:35-37</a:t>
            </a:r>
          </a:p>
          <a:p>
            <a:pPr marL="0" indent="0">
              <a:buNone/>
            </a:pPr>
            <a:r>
              <a:rPr lang="en-US" altLang="en-US" sz="1200" dirty="0"/>
              <a:t>“Do not charge a fellow Israelite interest, whether on money or food or anything else that may earn interest. You may charge a foreigner interest, but not a fellow Israelite, so that the Lord your God may bless you in everything you put your hand to in the land you are entering to possess</a:t>
            </a:r>
            <a:r>
              <a:rPr lang="en-US" altLang="en-US" sz="1200" dirty="0" smtClean="0"/>
              <a:t>. </a:t>
            </a:r>
            <a:r>
              <a:rPr lang="en-US" altLang="en-US" sz="1200" dirty="0" smtClean="0">
                <a:solidFill>
                  <a:schemeClr val="tx2"/>
                </a:solidFill>
              </a:rPr>
              <a:t>Deuteronomy 23:19-20 (Bible Gateway)</a:t>
            </a:r>
            <a:endParaRPr lang="en-US" altLang="en-US" sz="1200" dirty="0">
              <a:solidFill>
                <a:schemeClr val="tx2"/>
              </a:solidFill>
            </a:endParaRPr>
          </a:p>
        </p:txBody>
      </p:sp>
      <p:cxnSp>
        <p:nvCxnSpPr>
          <p:cNvPr id="63493" name="Straight Connector 7"/>
          <p:cNvCxnSpPr>
            <a:cxnSpLocks noChangeShapeType="1"/>
          </p:cNvCxnSpPr>
          <p:nvPr/>
        </p:nvCxnSpPr>
        <p:spPr bwMode="auto">
          <a:xfrm>
            <a:off x="5482816" y="439073"/>
            <a:ext cx="599" cy="329472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494" name="Straight Connector 15"/>
          <p:cNvCxnSpPr>
            <a:cxnSpLocks noChangeShapeType="1"/>
          </p:cNvCxnSpPr>
          <p:nvPr/>
        </p:nvCxnSpPr>
        <p:spPr bwMode="auto">
          <a:xfrm>
            <a:off x="0" y="4572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 name="Rectangle 2"/>
          <p:cNvSpPr/>
          <p:nvPr/>
        </p:nvSpPr>
        <p:spPr>
          <a:xfrm>
            <a:off x="-1" y="5562600"/>
            <a:ext cx="6391748" cy="1354217"/>
          </a:xfrm>
          <a:prstGeom prst="rect">
            <a:avLst/>
          </a:prstGeom>
        </p:spPr>
        <p:txBody>
          <a:bodyPr wrap="square">
            <a:spAutoFit/>
          </a:bodyPr>
          <a:lstStyle/>
          <a:p>
            <a:endParaRPr lang="en-US" sz="300" b="1" dirty="0" smtClean="0">
              <a:solidFill>
                <a:schemeClr val="tx2"/>
              </a:solidFill>
            </a:endParaRPr>
          </a:p>
          <a:p>
            <a:r>
              <a:rPr lang="en-US" sz="1100" b="1" dirty="0" smtClean="0">
                <a:solidFill>
                  <a:schemeClr val="tx2"/>
                </a:solidFill>
              </a:rPr>
              <a:t>USURY</a:t>
            </a:r>
            <a:r>
              <a:rPr lang="en-US" sz="1100" dirty="0" smtClean="0"/>
              <a:t> </a:t>
            </a:r>
            <a:r>
              <a:rPr lang="en-US" sz="1100" dirty="0"/>
              <a:t>– All usury was banned by Christian doctrine, as it was by Muslim doctrine. In the late </a:t>
            </a:r>
            <a:r>
              <a:rPr lang="en-US" sz="1100" dirty="0" smtClean="0"/>
              <a:t>Middle </a:t>
            </a:r>
            <a:r>
              <a:rPr lang="en-US" sz="1100" dirty="0"/>
              <a:t>Ages the problem of financing the royal exchequer and setting up capitalist institutions in the face of </a:t>
            </a:r>
            <a:r>
              <a:rPr lang="en-US" sz="1100" dirty="0" smtClean="0"/>
              <a:t>the Christian </a:t>
            </a:r>
            <a:r>
              <a:rPr lang="en-US" sz="1100" dirty="0"/>
              <a:t>ban on usury was resolved by allowing Jews to act as bankers. </a:t>
            </a:r>
            <a:r>
              <a:rPr lang="en-US" sz="1100" dirty="0" smtClean="0">
                <a:solidFill>
                  <a:schemeClr val="tx2"/>
                </a:solidFill>
              </a:rPr>
              <a:t>Truth In Media, 6/13/2015</a:t>
            </a:r>
            <a:r>
              <a:rPr lang="en-US" sz="1600" dirty="0" smtClean="0">
                <a:solidFill>
                  <a:schemeClr val="tx2"/>
                </a:solidFill>
              </a:rPr>
              <a:t>, </a:t>
            </a:r>
            <a:r>
              <a:rPr lang="en-US" sz="500" dirty="0" smtClean="0">
                <a:solidFill>
                  <a:schemeClr val="tx2"/>
                </a:solidFill>
                <a:hlinkClick r:id="rId2"/>
              </a:rPr>
              <a:t>https</a:t>
            </a:r>
            <a:r>
              <a:rPr lang="en-US" sz="500" dirty="0">
                <a:solidFill>
                  <a:schemeClr val="tx2"/>
                </a:solidFill>
                <a:hlinkClick r:id="rId2"/>
              </a:rPr>
              <a:t>://truthinmedia.net/2015/06/13/usury-and-treaties-based-on-humiliation-dont-work</a:t>
            </a:r>
            <a:r>
              <a:rPr lang="en-US" sz="500" dirty="0" smtClean="0">
                <a:hlinkClick r:id="rId2"/>
              </a:rPr>
              <a:t>/</a:t>
            </a:r>
            <a:r>
              <a:rPr lang="en-US" sz="500" dirty="0" smtClean="0"/>
              <a:t> </a:t>
            </a:r>
          </a:p>
          <a:p>
            <a:endParaRPr lang="en-US" sz="100" dirty="0" smtClean="0"/>
          </a:p>
          <a:p>
            <a:endParaRPr lang="en-US" sz="100" dirty="0"/>
          </a:p>
          <a:p>
            <a:endParaRPr lang="en-US" sz="100" dirty="0" smtClean="0"/>
          </a:p>
          <a:p>
            <a:r>
              <a:rPr lang="en-US" sz="1100" dirty="0" smtClean="0">
                <a:solidFill>
                  <a:schemeClr val="tx2"/>
                </a:solidFill>
              </a:rPr>
              <a:t>The </a:t>
            </a:r>
            <a:r>
              <a:rPr lang="en-US" sz="1100" dirty="0">
                <a:solidFill>
                  <a:schemeClr val="tx2"/>
                </a:solidFill>
              </a:rPr>
              <a:t>Torah, the Gospel, the Quran, and Greek and Roman thinkers had strong warnings against the “virus” of usury, which “is not in money itself… but rather in the hearts of people</a:t>
            </a:r>
            <a:r>
              <a:rPr lang="en-US" sz="1100" dirty="0"/>
              <a:t>.” Valentine </a:t>
            </a:r>
            <a:r>
              <a:rPr lang="en-US" sz="1100" dirty="0" err="1"/>
              <a:t>Katasonov</a:t>
            </a:r>
            <a:r>
              <a:rPr lang="en-US" sz="1100" dirty="0"/>
              <a:t>, </a:t>
            </a:r>
            <a:r>
              <a:rPr lang="en-US" sz="1100" i="1" dirty="0"/>
              <a:t>Interest: Loan, Justiciable, Reckless</a:t>
            </a:r>
            <a:r>
              <a:rPr lang="en-US" sz="1100" dirty="0"/>
              <a:t>, Denver: Outskirt </a:t>
            </a:r>
            <a:r>
              <a:rPr lang="en-US" sz="1100" dirty="0" smtClean="0"/>
              <a:t>Press, 2015</a:t>
            </a:r>
            <a:r>
              <a:rPr lang="en-US" sz="1100" dirty="0"/>
              <a:t>, p </a:t>
            </a:r>
            <a:r>
              <a:rPr lang="en-US" sz="1100" dirty="0" smtClean="0"/>
              <a:t>32-33 </a:t>
            </a:r>
            <a:endParaRPr lang="en-US" sz="11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91748" y="5715000"/>
            <a:ext cx="2752252" cy="1143000"/>
          </a:xfrm>
          <a:prstGeom prst="rect">
            <a:avLst/>
          </a:prstGeom>
        </p:spPr>
      </p:pic>
      <p:cxnSp>
        <p:nvCxnSpPr>
          <p:cNvPr id="8" name="Straight Connector 7"/>
          <p:cNvCxnSpPr/>
          <p:nvPr/>
        </p:nvCxnSpPr>
        <p:spPr bwMode="auto">
          <a:xfrm>
            <a:off x="0" y="5181600"/>
            <a:ext cx="9144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8" name="TextBox 17"/>
          <p:cNvSpPr txBox="1"/>
          <p:nvPr/>
        </p:nvSpPr>
        <p:spPr>
          <a:xfrm>
            <a:off x="0" y="3733800"/>
            <a:ext cx="9134169" cy="2077492"/>
          </a:xfrm>
          <a:prstGeom prst="rect">
            <a:avLst/>
          </a:prstGeom>
          <a:noFill/>
        </p:spPr>
        <p:txBody>
          <a:bodyPr wrap="square" rtlCol="0">
            <a:spAutoFit/>
          </a:bodyPr>
          <a:lstStyle/>
          <a:p>
            <a:r>
              <a:rPr lang="en-US" sz="1400" dirty="0"/>
              <a:t>“19 You shall not charge interest to your brother—interest on money or food or anything that is lent out at interest. 20 To a foreigner you may charge interest, but to your brother you shall not charge interest” </a:t>
            </a:r>
            <a:r>
              <a:rPr lang="en-US" sz="1400" dirty="0">
                <a:solidFill>
                  <a:schemeClr val="tx2"/>
                </a:solidFill>
              </a:rPr>
              <a:t>Deuteronomy 23:19-20 </a:t>
            </a:r>
            <a:r>
              <a:rPr lang="en-US" sz="1400" dirty="0" smtClean="0">
                <a:solidFill>
                  <a:schemeClr val="tx2"/>
                </a:solidFill>
              </a:rPr>
              <a:t>(Bible, Gideon)</a:t>
            </a:r>
          </a:p>
          <a:p>
            <a:endParaRPr lang="en-US" sz="300" dirty="0" smtClean="0">
              <a:solidFill>
                <a:schemeClr val="tx2"/>
              </a:solidFill>
            </a:endParaRPr>
          </a:p>
          <a:p>
            <a:r>
              <a:rPr lang="en-US" sz="1400" dirty="0" smtClean="0">
                <a:solidFill>
                  <a:schemeClr val="tx2"/>
                </a:solidFill>
              </a:rPr>
              <a:t> </a:t>
            </a:r>
            <a:r>
              <a:rPr lang="en-US" sz="1400" dirty="0" smtClean="0"/>
              <a:t>“20 You shall not deduct interest from loans to your countrymen, whether in money or food or anything else that can be deducted as interest; 21 but you may deduct interest from loans to foreigners.” </a:t>
            </a:r>
            <a:r>
              <a:rPr lang="en-US" sz="1400" dirty="0" smtClean="0">
                <a:solidFill>
                  <a:schemeClr val="tx2"/>
                </a:solidFill>
              </a:rPr>
              <a:t>Deuteronomy 23:20-21 </a:t>
            </a:r>
            <a:r>
              <a:rPr lang="en-US" sz="1400" dirty="0" smtClean="0"/>
              <a:t>(</a:t>
            </a:r>
            <a:r>
              <a:rPr lang="en-US" sz="1400" dirty="0" smtClean="0">
                <a:solidFill>
                  <a:schemeClr val="tx2"/>
                </a:solidFill>
              </a:rPr>
              <a:t>The Jewish Bible)</a:t>
            </a:r>
          </a:p>
          <a:p>
            <a:endParaRPr lang="en-US" sz="400" dirty="0" smtClean="0">
              <a:solidFill>
                <a:schemeClr val="tx2"/>
              </a:solidFill>
            </a:endParaRPr>
          </a:p>
          <a:p>
            <a:r>
              <a:rPr lang="en-US" sz="1400" dirty="0" smtClean="0"/>
              <a:t>“[</a:t>
            </a:r>
            <a:r>
              <a:rPr lang="en-US" sz="1400" dirty="0"/>
              <a:t>He] who has never lent money at interest, or accepted a bribe against the innocent</a:t>
            </a:r>
            <a:r>
              <a:rPr lang="en-US" sz="1400" dirty="0" smtClean="0"/>
              <a:t>. The </a:t>
            </a:r>
            <a:r>
              <a:rPr lang="en-US" sz="1400" dirty="0"/>
              <a:t>man who acts thus shall never be shaken</a:t>
            </a:r>
            <a:r>
              <a:rPr lang="en-US" sz="1400" dirty="0" smtClean="0"/>
              <a:t>.” </a:t>
            </a:r>
            <a:r>
              <a:rPr lang="en-US" sz="1400" dirty="0">
                <a:solidFill>
                  <a:schemeClr val="tx2"/>
                </a:solidFill>
              </a:rPr>
              <a:t>Psalms </a:t>
            </a:r>
            <a:r>
              <a:rPr lang="en-US" sz="1400" dirty="0" smtClean="0">
                <a:solidFill>
                  <a:schemeClr val="tx2"/>
                </a:solidFill>
              </a:rPr>
              <a:t>15:5 (The Jewish Bible)</a:t>
            </a:r>
          </a:p>
          <a:p>
            <a:r>
              <a:rPr lang="en-US" sz="1400" dirty="0" smtClean="0"/>
              <a:t>“The </a:t>
            </a:r>
            <a:r>
              <a:rPr lang="en-US" sz="1400" dirty="0"/>
              <a:t>rich rule over the poor, </a:t>
            </a:r>
            <a:r>
              <a:rPr lang="en-US" sz="1400" dirty="0" smtClean="0"/>
              <a:t>And </a:t>
            </a:r>
            <a:r>
              <a:rPr lang="en-US" sz="1400" dirty="0"/>
              <a:t>the borrower is </a:t>
            </a:r>
            <a:r>
              <a:rPr lang="en-US" sz="1400" dirty="0" smtClean="0"/>
              <a:t>a slave </a:t>
            </a:r>
            <a:r>
              <a:rPr lang="en-US" sz="1400" dirty="0"/>
              <a:t>to the lender</a:t>
            </a:r>
            <a:r>
              <a:rPr lang="en-US" sz="1400" dirty="0" smtClean="0"/>
              <a:t>.” </a:t>
            </a:r>
            <a:r>
              <a:rPr lang="en-US" sz="1400" dirty="0" smtClean="0">
                <a:solidFill>
                  <a:schemeClr val="tx2"/>
                </a:solidFill>
              </a:rPr>
              <a:t>Proverb 22:7 (The Jewish Bible)</a:t>
            </a:r>
          </a:p>
          <a:p>
            <a:r>
              <a:rPr lang="en-US" sz="1400" dirty="0" smtClean="0">
                <a:solidFill>
                  <a:schemeClr val="tx2"/>
                </a:solidFill>
              </a:rPr>
              <a:t>40</a:t>
            </a:r>
            <a:r>
              <a:rPr lang="en-US" sz="1400" dirty="0">
                <a:solidFill>
                  <a:schemeClr val="tx2"/>
                </a:solidFill>
              </a:rPr>
              <a:t>% of Americans can't cover a $400 emergency expense, </a:t>
            </a:r>
            <a:r>
              <a:rPr lang="en-US" sz="1400" dirty="0"/>
              <a:t>CNN, 5/22/2018</a:t>
            </a:r>
            <a:r>
              <a:rPr lang="en-US" sz="1400" dirty="0">
                <a:solidFill>
                  <a:schemeClr val="tx2"/>
                </a:solidFill>
              </a:rPr>
              <a:t>, </a:t>
            </a:r>
            <a:r>
              <a:rPr lang="en-US" sz="500" dirty="0">
                <a:solidFill>
                  <a:schemeClr val="tx2"/>
                </a:solidFill>
                <a:hlinkClick r:id="rId4"/>
              </a:rPr>
              <a:t>https://</a:t>
            </a:r>
            <a:r>
              <a:rPr lang="en-US" sz="500" dirty="0" smtClean="0">
                <a:solidFill>
                  <a:schemeClr val="tx2"/>
                </a:solidFill>
                <a:hlinkClick r:id="rId4"/>
              </a:rPr>
              <a:t>money.cnn.com/2018/05/22/pf/emergency-expenses-household-finances/index.html</a:t>
            </a:r>
            <a:r>
              <a:rPr lang="en-US" sz="500" dirty="0" smtClean="0">
                <a:solidFill>
                  <a:schemeClr val="tx2"/>
                </a:solidFill>
              </a:rPr>
              <a:t>  </a:t>
            </a:r>
          </a:p>
          <a:p>
            <a:endParaRPr lang="en-US" sz="500" dirty="0">
              <a:solidFill>
                <a:schemeClr val="tx2"/>
              </a:solidFill>
            </a:endParaRPr>
          </a:p>
          <a:p>
            <a:endParaRPr lang="en-US" sz="500" dirty="0">
              <a:solidFill>
                <a:schemeClr val="tx2"/>
              </a:solidFill>
            </a:endParaRPr>
          </a:p>
        </p:txBody>
      </p:sp>
      <p:cxnSp>
        <p:nvCxnSpPr>
          <p:cNvPr id="23" name="Straight Connector 22"/>
          <p:cNvCxnSpPr/>
          <p:nvPr/>
        </p:nvCxnSpPr>
        <p:spPr bwMode="auto">
          <a:xfrm>
            <a:off x="0" y="419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4648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4916" y="56388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1" y="6324600"/>
            <a:ext cx="640511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a:stCxn id="5" idx="1"/>
          </p:cNvCxnSpPr>
          <p:nvPr/>
        </p:nvCxnSpPr>
        <p:spPr bwMode="auto">
          <a:xfrm>
            <a:off x="6391748" y="6286500"/>
            <a:ext cx="4310" cy="553093"/>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0" y="54102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0" y="0"/>
            <a:ext cx="9144000" cy="685800"/>
          </a:xfrm>
        </p:spPr>
        <p:txBody>
          <a:bodyPr/>
          <a:lstStyle/>
          <a:p>
            <a:r>
              <a:rPr lang="en-US" altLang="en-US" sz="3600" b="1" smtClean="0"/>
              <a:t>Joseph's Dreams in the Quran and the Bible</a:t>
            </a:r>
            <a:endParaRPr lang="en-US" altLang="en-US" sz="3600" smtClean="0"/>
          </a:p>
        </p:txBody>
      </p:sp>
      <p:sp>
        <p:nvSpPr>
          <p:cNvPr id="64515" name="Text Placeholder 2"/>
          <p:cNvSpPr>
            <a:spLocks noGrp="1"/>
          </p:cNvSpPr>
          <p:nvPr>
            <p:ph type="body" idx="1"/>
          </p:nvPr>
        </p:nvSpPr>
        <p:spPr>
          <a:xfrm>
            <a:off x="0" y="685800"/>
            <a:ext cx="3505200" cy="533400"/>
          </a:xfrm>
        </p:spPr>
        <p:txBody>
          <a:bodyPr/>
          <a:lstStyle/>
          <a:p>
            <a:pPr algn="ctr"/>
            <a:r>
              <a:rPr lang="en-US" altLang="en-US" dirty="0" smtClean="0"/>
              <a:t>Quran 12:4-7, 111</a:t>
            </a:r>
          </a:p>
        </p:txBody>
      </p:sp>
      <p:sp>
        <p:nvSpPr>
          <p:cNvPr id="64516" name="Content Placeholder 3"/>
          <p:cNvSpPr>
            <a:spLocks noGrp="1"/>
          </p:cNvSpPr>
          <p:nvPr>
            <p:ph sz="half" idx="2"/>
          </p:nvPr>
        </p:nvSpPr>
        <p:spPr>
          <a:xfrm>
            <a:off x="-1" y="1219200"/>
            <a:ext cx="3962401" cy="5638800"/>
          </a:xfrm>
        </p:spPr>
        <p:txBody>
          <a:bodyPr/>
          <a:lstStyle/>
          <a:p>
            <a:pPr marL="0" indent="0">
              <a:buNone/>
            </a:pPr>
            <a:r>
              <a:rPr lang="en-US" altLang="en-US" sz="1700" dirty="0" smtClean="0">
                <a:solidFill>
                  <a:schemeClr val="tx2"/>
                </a:solidFill>
              </a:rPr>
              <a:t>4 Joseph said to his father, ‘Father, I dreamed of eleven stars and the sun and the moon: I saw them all bow down before me,’ 5 and he replied, ‘My son, tell your brothers nothing of this dream, or they may plot to harm you—Satan is man’s sworn enemy. 6 Your Lord will choose you, teach you to interpret dreams, and perfect His blessing on you and the House of Jacob, just as He perfected it earlier on your forefathers Abraham and Isaac: Your Lord is all knowing and wise.’ 7 There are lessons in the story of Joseph and his brothers for all who seek them… 111 There is a lesson in the stories of such people for those who understand. This revelation is no fabrication: it is a confirmation of the truth of what was sent before it; an explanation of everything; a guide and blessing for those who believe </a:t>
            </a:r>
          </a:p>
          <a:p>
            <a:pPr marL="0" indent="0">
              <a:buNone/>
            </a:pPr>
            <a:r>
              <a:rPr lang="en-US" altLang="en-US" sz="1700" dirty="0" smtClean="0"/>
              <a:t>NB: Quran 12: about 4,000 words</a:t>
            </a:r>
          </a:p>
        </p:txBody>
      </p:sp>
      <p:sp>
        <p:nvSpPr>
          <p:cNvPr id="64517" name="Text Placeholder 4"/>
          <p:cNvSpPr>
            <a:spLocks noGrp="1"/>
          </p:cNvSpPr>
          <p:nvPr>
            <p:ph type="body" sz="quarter" idx="3"/>
          </p:nvPr>
        </p:nvSpPr>
        <p:spPr>
          <a:xfrm>
            <a:off x="3581400" y="685800"/>
            <a:ext cx="5562600" cy="457200"/>
          </a:xfrm>
        </p:spPr>
        <p:txBody>
          <a:bodyPr/>
          <a:lstStyle/>
          <a:p>
            <a:pPr algn="ctr"/>
            <a:r>
              <a:rPr lang="en-US" altLang="en-US" sz="2800" dirty="0" smtClean="0"/>
              <a:t>Genesis 37:5-11</a:t>
            </a:r>
          </a:p>
        </p:txBody>
      </p:sp>
      <p:sp>
        <p:nvSpPr>
          <p:cNvPr id="64518" name="Content Placeholder 5"/>
          <p:cNvSpPr>
            <a:spLocks noGrp="1"/>
          </p:cNvSpPr>
          <p:nvPr>
            <p:ph sz="quarter" idx="4"/>
          </p:nvPr>
        </p:nvSpPr>
        <p:spPr>
          <a:xfrm>
            <a:off x="4114800" y="1143000"/>
            <a:ext cx="5029200" cy="5791200"/>
          </a:xfrm>
        </p:spPr>
        <p:txBody>
          <a:bodyPr/>
          <a:lstStyle/>
          <a:p>
            <a:pPr marL="0" indent="0">
              <a:buNone/>
            </a:pPr>
            <a:r>
              <a:rPr lang="en-US" altLang="en-US" sz="1800" dirty="0" smtClean="0"/>
              <a:t> </a:t>
            </a:r>
            <a:r>
              <a:rPr lang="en-US" altLang="en-US" sz="2000" dirty="0" smtClean="0"/>
              <a:t> </a:t>
            </a:r>
            <a:r>
              <a:rPr lang="en-US" altLang="en-US" sz="1700" b="1" dirty="0" smtClean="0"/>
              <a:t>5</a:t>
            </a:r>
            <a:r>
              <a:rPr lang="en-US" altLang="en-US" sz="1700" dirty="0" smtClean="0"/>
              <a:t> Joseph had a dream, and when he told it to his brothers, they hated him all the more. </a:t>
            </a:r>
            <a:r>
              <a:rPr lang="en-US" altLang="en-US" sz="1700" b="1" dirty="0" smtClean="0"/>
              <a:t>6</a:t>
            </a:r>
            <a:r>
              <a:rPr lang="en-US" altLang="en-US" sz="1700" dirty="0" smtClean="0"/>
              <a:t> He said to them, "Listen to this dream I had: </a:t>
            </a:r>
            <a:r>
              <a:rPr lang="en-US" altLang="en-US" sz="1700" b="1" dirty="0" smtClean="0"/>
              <a:t>7</a:t>
            </a:r>
            <a:r>
              <a:rPr lang="en-US" altLang="en-US" sz="1700" dirty="0" smtClean="0"/>
              <a:t> We were binding sheaves of grain out in the field when suddenly my sheaf rose and stood upright, while your sheaves gathered around mine and bowed down to it." </a:t>
            </a:r>
          </a:p>
          <a:p>
            <a:pPr marL="0" indent="0">
              <a:buNone/>
            </a:pPr>
            <a:r>
              <a:rPr lang="en-US" altLang="en-US" sz="1700" dirty="0" smtClean="0"/>
              <a:t> </a:t>
            </a:r>
            <a:r>
              <a:rPr lang="en-US" altLang="en-US" sz="1700" b="1" dirty="0" smtClean="0"/>
              <a:t>8</a:t>
            </a:r>
            <a:r>
              <a:rPr lang="en-US" altLang="en-US" sz="1700" dirty="0" smtClean="0"/>
              <a:t> His brothers said to him, "Do you intend to reign over us? Will you actually rule us?" And they hated him all the more because of his dream and what he had said. </a:t>
            </a:r>
          </a:p>
          <a:p>
            <a:pPr marL="0" indent="0">
              <a:buNone/>
            </a:pPr>
            <a:r>
              <a:rPr lang="en-US" altLang="en-US" sz="1700" dirty="0" smtClean="0"/>
              <a:t> </a:t>
            </a:r>
            <a:r>
              <a:rPr lang="en-US" altLang="en-US" sz="1700" b="1" dirty="0" smtClean="0"/>
              <a:t>9</a:t>
            </a:r>
            <a:r>
              <a:rPr lang="en-US" altLang="en-US" sz="1700" dirty="0" smtClean="0"/>
              <a:t> Then he had another dream, and he told it to his brothers. "Listen," he said, "I had another dream, and this time the sun and moon and eleven stars were bowing down to me." </a:t>
            </a:r>
          </a:p>
          <a:p>
            <a:pPr marL="0" indent="0">
              <a:buNone/>
            </a:pPr>
            <a:r>
              <a:rPr lang="en-US" altLang="en-US" sz="1700" dirty="0" smtClean="0"/>
              <a:t> </a:t>
            </a:r>
            <a:r>
              <a:rPr lang="en-US" altLang="en-US" sz="1700" b="1" dirty="0" smtClean="0"/>
              <a:t>10</a:t>
            </a:r>
            <a:r>
              <a:rPr lang="en-US" altLang="en-US" sz="1700" dirty="0" smtClean="0"/>
              <a:t> When he told his father as well as his brothers, his father rebuked him and said, "What is this dream you had? Will your mother and I and your brothers actually come and bow down to the ground before you?" </a:t>
            </a:r>
            <a:r>
              <a:rPr lang="en-US" altLang="en-US" sz="1700" b="1" dirty="0" smtClean="0"/>
              <a:t>11</a:t>
            </a:r>
            <a:r>
              <a:rPr lang="en-US" altLang="en-US" sz="1700" dirty="0" smtClean="0"/>
              <a:t> His brothers were jealous of him, but his father kept the matter in mind. </a:t>
            </a:r>
          </a:p>
          <a:p>
            <a:pPr marL="0" indent="0">
              <a:buNone/>
            </a:pPr>
            <a:r>
              <a:rPr lang="en-US" altLang="en-US" sz="1700" dirty="0" smtClean="0">
                <a:solidFill>
                  <a:schemeClr val="tx2"/>
                </a:solidFill>
              </a:rPr>
              <a:t>NB: Genesis 37-50: about 11,000 words</a:t>
            </a:r>
          </a:p>
        </p:txBody>
      </p:sp>
      <p:cxnSp>
        <p:nvCxnSpPr>
          <p:cNvPr id="64519" name="Straight Connector 7"/>
          <p:cNvCxnSpPr>
            <a:cxnSpLocks noChangeShapeType="1"/>
          </p:cNvCxnSpPr>
          <p:nvPr/>
        </p:nvCxnSpPr>
        <p:spPr bwMode="auto">
          <a:xfrm rot="5400000">
            <a:off x="950912" y="3770313"/>
            <a:ext cx="6173787"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4520" name="Straight Connector 15"/>
          <p:cNvCxnSpPr>
            <a:cxnSpLocks noChangeShapeType="1"/>
          </p:cNvCxnSpPr>
          <p:nvPr/>
        </p:nvCxnSpPr>
        <p:spPr bwMode="auto">
          <a:xfrm>
            <a:off x="0" y="6858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Content Placeholder 3"/>
          <p:cNvSpPr>
            <a:spLocks noGrp="1"/>
          </p:cNvSpPr>
          <p:nvPr>
            <p:ph sz="half" idx="2"/>
          </p:nvPr>
        </p:nvSpPr>
        <p:spPr>
          <a:xfrm>
            <a:off x="0" y="3048000"/>
            <a:ext cx="4038600" cy="1447800"/>
          </a:xfrm>
        </p:spPr>
        <p:txBody>
          <a:bodyPr/>
          <a:lstStyle/>
          <a:p>
            <a:r>
              <a:rPr lang="en-US" altLang="en-US" sz="1800" b="1" dirty="0" err="1" smtClean="0">
                <a:solidFill>
                  <a:schemeClr val="tx2"/>
                </a:solidFill>
              </a:rPr>
              <a:t>Sujood</a:t>
            </a:r>
            <a:r>
              <a:rPr lang="en-US" altLang="en-US" sz="1800" b="1" dirty="0" smtClean="0">
                <a:solidFill>
                  <a:schemeClr val="tx2"/>
                </a:solidFill>
              </a:rPr>
              <a:t>: </a:t>
            </a:r>
            <a:r>
              <a:rPr lang="en-US" altLang="en-US" sz="1800" dirty="0" smtClean="0"/>
              <a:t>A position of conscious surrender to God in the Muslim prayer in which the forehead (and the nose), the hands, the knees, and the toes all touch the ground</a:t>
            </a:r>
          </a:p>
        </p:txBody>
      </p:sp>
      <p:sp>
        <p:nvSpPr>
          <p:cNvPr id="65539" name="Content Placeholder 5"/>
          <p:cNvSpPr>
            <a:spLocks noGrp="1"/>
          </p:cNvSpPr>
          <p:nvPr>
            <p:ph sz="quarter" idx="4"/>
          </p:nvPr>
        </p:nvSpPr>
        <p:spPr>
          <a:xfrm>
            <a:off x="4114800" y="3048000"/>
            <a:ext cx="5029200" cy="1676400"/>
          </a:xfrm>
        </p:spPr>
        <p:txBody>
          <a:bodyPr/>
          <a:lstStyle/>
          <a:p>
            <a:r>
              <a:rPr lang="en-US" altLang="en-US" sz="1800" b="1" dirty="0" smtClean="0">
                <a:solidFill>
                  <a:schemeClr val="tx2"/>
                </a:solidFill>
              </a:rPr>
              <a:t>Prostration: </a:t>
            </a:r>
            <a:r>
              <a:rPr lang="en-US" altLang="en-US" sz="1800" dirty="0" smtClean="0"/>
              <a:t>An abrupt failure of function or complete physical exhaustion… Abject submission; the emotional equivalent of prostrating your body… The process of being made powerless or the condition of powerlessness</a:t>
            </a:r>
          </a:p>
        </p:txBody>
      </p:sp>
      <p:pic>
        <p:nvPicPr>
          <p:cNvPr id="65540" name="Picture 2" descr="prost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4656138"/>
            <a:ext cx="2122488" cy="220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1" name="Picture 4" descr="http://img.tfd.com/wiki/8/82/Mosque.Qibla.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0863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2" name="Picture 6" descr="http://images.stanzapub.com/readers/relijournal/2007/09/23/61441_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73588"/>
            <a:ext cx="4114800" cy="228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5543" name="Straight Connector 10"/>
          <p:cNvCxnSpPr>
            <a:cxnSpLocks noChangeShapeType="1"/>
          </p:cNvCxnSpPr>
          <p:nvPr/>
        </p:nvCxnSpPr>
        <p:spPr bwMode="auto">
          <a:xfrm rot="5400000">
            <a:off x="2208213" y="4953000"/>
            <a:ext cx="3811588" cy="158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65544" name="Title 1"/>
          <p:cNvSpPr>
            <a:spLocks noGrp="1"/>
          </p:cNvSpPr>
          <p:nvPr>
            <p:ph type="title"/>
          </p:nvPr>
        </p:nvSpPr>
        <p:spPr>
          <a:xfrm>
            <a:off x="0" y="0"/>
            <a:ext cx="9144000" cy="2971800"/>
          </a:xfrm>
        </p:spPr>
        <p:txBody>
          <a:bodyPr/>
          <a:lstStyle/>
          <a:p>
            <a:r>
              <a:rPr lang="en-US" altLang="en-US" sz="7200" b="1" dirty="0" smtClean="0"/>
              <a:t>Be wary of the limits to Quran translation</a:t>
            </a:r>
            <a:br>
              <a:rPr lang="en-US" altLang="en-US" sz="7200" b="1" dirty="0" smtClean="0"/>
            </a:br>
            <a:r>
              <a:rPr lang="en-US" altLang="en-US" sz="1800" dirty="0" smtClean="0"/>
              <a:t>For example, the Arabic word “</a:t>
            </a:r>
            <a:r>
              <a:rPr lang="en-US" altLang="en-US" sz="1800" dirty="0" err="1" smtClean="0"/>
              <a:t>sujood</a:t>
            </a:r>
            <a:r>
              <a:rPr lang="en-US" altLang="en-US" sz="1800" dirty="0" smtClean="0"/>
              <a:t>” in the Quran is widely translated to English as “prostration.” However, the words “</a:t>
            </a:r>
            <a:r>
              <a:rPr lang="en-US" altLang="en-US" sz="1800" dirty="0" err="1" smtClean="0"/>
              <a:t>sujood</a:t>
            </a:r>
            <a:r>
              <a:rPr lang="en-US" altLang="en-US" sz="1800" dirty="0" smtClean="0"/>
              <a:t>” and “prostration” refer to two different situations:</a:t>
            </a:r>
          </a:p>
        </p:txBody>
      </p:sp>
      <p:cxnSp>
        <p:nvCxnSpPr>
          <p:cNvPr id="65545" name="Straight Connector 15"/>
          <p:cNvCxnSpPr>
            <a:cxnSpLocks noChangeShapeType="1"/>
          </p:cNvCxnSpPr>
          <p:nvPr/>
        </p:nvCxnSpPr>
        <p:spPr bwMode="auto">
          <a:xfrm>
            <a:off x="0" y="3048000"/>
            <a:ext cx="91440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65546" name="TextBox 9"/>
          <p:cNvSpPr txBox="1">
            <a:spLocks noChangeArrowheads="1"/>
          </p:cNvSpPr>
          <p:nvPr/>
        </p:nvSpPr>
        <p:spPr bwMode="auto">
          <a:xfrm>
            <a:off x="8382000" y="6457950"/>
            <a:ext cx="762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000"/>
              <a:t>The Free Dictionary</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0" y="0"/>
            <a:ext cx="9144000" cy="838200"/>
          </a:xfrm>
        </p:spPr>
        <p:txBody>
          <a:bodyPr/>
          <a:lstStyle/>
          <a:p>
            <a:r>
              <a:rPr lang="en-US" altLang="en-US" b="1" dirty="0" smtClean="0"/>
              <a:t>Timeline of the Life of Muhammad</a:t>
            </a:r>
            <a:r>
              <a:rPr lang="en-US" altLang="en-US" dirty="0" smtClean="0"/>
              <a:t/>
            </a:r>
            <a:br>
              <a:rPr lang="en-US" altLang="en-US" dirty="0" smtClean="0"/>
            </a:br>
            <a:r>
              <a:rPr lang="en-US" altLang="en-US" sz="1000" dirty="0" smtClean="0"/>
              <a:t>http://www.pbs.org/muhammad/timeline_html.shtml</a:t>
            </a:r>
          </a:p>
        </p:txBody>
      </p:sp>
      <p:sp>
        <p:nvSpPr>
          <p:cNvPr id="66563" name="Content Placeholder 2"/>
          <p:cNvSpPr>
            <a:spLocks noGrp="1"/>
          </p:cNvSpPr>
          <p:nvPr>
            <p:ph idx="1"/>
          </p:nvPr>
        </p:nvSpPr>
        <p:spPr>
          <a:xfrm>
            <a:off x="0" y="838200"/>
            <a:ext cx="9144000" cy="6019800"/>
          </a:xfrm>
        </p:spPr>
        <p:txBody>
          <a:bodyPr/>
          <a:lstStyle/>
          <a:p>
            <a:pPr>
              <a:buFontTx/>
              <a:buNone/>
            </a:pPr>
            <a:r>
              <a:rPr lang="en-US" altLang="en-US" sz="2000" b="1" dirty="0" smtClean="0">
                <a:solidFill>
                  <a:schemeClr val="tx2"/>
                </a:solidFill>
              </a:rPr>
              <a:t>570</a:t>
            </a:r>
            <a:r>
              <a:rPr lang="en-US" altLang="en-US" sz="2000" b="1" dirty="0" smtClean="0"/>
              <a:t>   Muhammad's Birth and Infancy</a:t>
            </a:r>
          </a:p>
          <a:p>
            <a:pPr>
              <a:buFontTx/>
              <a:buNone/>
            </a:pPr>
            <a:endParaRPr lang="en-US" altLang="en-US" sz="800" b="1" dirty="0" smtClean="0"/>
          </a:p>
          <a:p>
            <a:pPr>
              <a:buFontTx/>
              <a:buNone/>
            </a:pPr>
            <a:r>
              <a:rPr lang="en-US" altLang="en-US" sz="2000" b="1" dirty="0" smtClean="0">
                <a:solidFill>
                  <a:schemeClr val="tx2"/>
                </a:solidFill>
              </a:rPr>
              <a:t>575   </a:t>
            </a:r>
            <a:r>
              <a:rPr lang="en-US" altLang="en-US" sz="2000" b="1" dirty="0" smtClean="0"/>
              <a:t>Muhammad Becomes an Orphan</a:t>
            </a:r>
          </a:p>
          <a:p>
            <a:pPr>
              <a:buFontTx/>
              <a:buNone/>
            </a:pPr>
            <a:endParaRPr lang="en-US" altLang="en-US" sz="800" b="1" dirty="0" smtClean="0"/>
          </a:p>
          <a:p>
            <a:pPr>
              <a:buFontTx/>
              <a:buNone/>
            </a:pPr>
            <a:r>
              <a:rPr lang="en-US" altLang="en-US" sz="2000" b="1" dirty="0" smtClean="0">
                <a:solidFill>
                  <a:schemeClr val="tx2"/>
                </a:solidFill>
              </a:rPr>
              <a:t>578</a:t>
            </a:r>
            <a:r>
              <a:rPr lang="en-US" altLang="en-US" sz="2000" b="1" dirty="0" smtClean="0"/>
              <a:t>   Muhammad in Mecca in Care of an Uncle</a:t>
            </a:r>
          </a:p>
          <a:p>
            <a:pPr>
              <a:buFontTx/>
              <a:buNone/>
            </a:pPr>
            <a:endParaRPr lang="en-US" altLang="en-US" sz="800" b="1" dirty="0" smtClean="0"/>
          </a:p>
          <a:p>
            <a:pPr>
              <a:buFontTx/>
              <a:buNone/>
            </a:pPr>
            <a:r>
              <a:rPr lang="en-US" altLang="en-US" sz="2000" b="1" dirty="0" smtClean="0">
                <a:solidFill>
                  <a:schemeClr val="tx2"/>
                </a:solidFill>
              </a:rPr>
              <a:t>580-594</a:t>
            </a:r>
            <a:r>
              <a:rPr lang="en-US" altLang="en-US" sz="2000" b="1" dirty="0" smtClean="0"/>
              <a:t>   Muhammad's Teens</a:t>
            </a:r>
          </a:p>
          <a:p>
            <a:pPr>
              <a:buFontTx/>
              <a:buNone/>
            </a:pPr>
            <a:endParaRPr lang="en-US" altLang="en-US" sz="800" b="1" dirty="0" smtClean="0"/>
          </a:p>
          <a:p>
            <a:pPr>
              <a:buFontTx/>
              <a:buNone/>
            </a:pPr>
            <a:r>
              <a:rPr lang="en-US" altLang="en-US" sz="2000" b="1" dirty="0" smtClean="0">
                <a:solidFill>
                  <a:schemeClr val="tx2"/>
                </a:solidFill>
              </a:rPr>
              <a:t>594   </a:t>
            </a:r>
            <a:r>
              <a:rPr lang="en-US" altLang="en-US" sz="2000" b="1" dirty="0" smtClean="0"/>
              <a:t>Muhammad Acts as Caravan Agent for Wealthy Tradeswoman, Khadija</a:t>
            </a:r>
          </a:p>
          <a:p>
            <a:pPr>
              <a:buFontTx/>
              <a:buNone/>
            </a:pPr>
            <a:endParaRPr lang="en-US" altLang="en-US" sz="800" b="1" dirty="0" smtClean="0"/>
          </a:p>
          <a:p>
            <a:pPr>
              <a:buFontTx/>
              <a:buNone/>
            </a:pPr>
            <a:r>
              <a:rPr lang="en-US" altLang="en-US" sz="2000" b="1" dirty="0" smtClean="0">
                <a:solidFill>
                  <a:schemeClr val="tx2"/>
                </a:solidFill>
              </a:rPr>
              <a:t>595-609 </a:t>
            </a:r>
            <a:r>
              <a:rPr lang="en-US" altLang="en-US" sz="2000" b="1" dirty="0" smtClean="0"/>
              <a:t>  Muhammad's Marriage and Family Life </a:t>
            </a:r>
          </a:p>
          <a:p>
            <a:pPr>
              <a:buFontTx/>
              <a:buNone/>
            </a:pPr>
            <a:endParaRPr lang="en-US" altLang="en-US" sz="800" b="1" dirty="0" smtClean="0"/>
          </a:p>
          <a:p>
            <a:pPr>
              <a:buFontTx/>
              <a:buNone/>
            </a:pPr>
            <a:r>
              <a:rPr lang="en-US" altLang="en-US" sz="2000" b="1" dirty="0" smtClean="0">
                <a:solidFill>
                  <a:schemeClr val="tx2"/>
                </a:solidFill>
              </a:rPr>
              <a:t>610</a:t>
            </a:r>
            <a:r>
              <a:rPr lang="en-US" altLang="en-US" sz="2000" b="1" dirty="0" smtClean="0"/>
              <a:t>   Muhammad Receives First Revelation</a:t>
            </a:r>
          </a:p>
          <a:p>
            <a:pPr>
              <a:buFontTx/>
              <a:buNone/>
            </a:pPr>
            <a:endParaRPr lang="en-US" altLang="en-US" sz="800" b="1" dirty="0" smtClean="0"/>
          </a:p>
          <a:p>
            <a:pPr>
              <a:buFontTx/>
              <a:buNone/>
            </a:pPr>
            <a:r>
              <a:rPr lang="en-US" altLang="en-US" sz="2000" b="1" dirty="0" smtClean="0">
                <a:solidFill>
                  <a:schemeClr val="tx2"/>
                </a:solidFill>
              </a:rPr>
              <a:t>613</a:t>
            </a:r>
            <a:r>
              <a:rPr lang="en-US" altLang="en-US" sz="2000" b="1" dirty="0" smtClean="0"/>
              <a:t>   Muhammad Takes his Message Public</a:t>
            </a:r>
          </a:p>
          <a:p>
            <a:pPr>
              <a:buFontTx/>
              <a:buNone/>
            </a:pPr>
            <a:endParaRPr lang="en-US" altLang="en-US" sz="800" b="1" dirty="0" smtClean="0"/>
          </a:p>
          <a:p>
            <a:pPr>
              <a:buFontTx/>
              <a:buNone/>
            </a:pPr>
            <a:r>
              <a:rPr lang="en-US" altLang="en-US" sz="2000" b="1" dirty="0" smtClean="0">
                <a:solidFill>
                  <a:schemeClr val="tx2"/>
                </a:solidFill>
              </a:rPr>
              <a:t>622 </a:t>
            </a:r>
            <a:r>
              <a:rPr lang="en-US" altLang="en-US" sz="2000" b="1" dirty="0" smtClean="0"/>
              <a:t>  Muhammad and the Muslims Emigrate to Medina</a:t>
            </a:r>
          </a:p>
          <a:p>
            <a:pPr>
              <a:buFontTx/>
              <a:buNone/>
            </a:pPr>
            <a:endParaRPr lang="en-US" altLang="en-US" sz="800" b="1" dirty="0" smtClean="0"/>
          </a:p>
          <a:p>
            <a:pPr>
              <a:buFontTx/>
              <a:buNone/>
            </a:pPr>
            <a:r>
              <a:rPr lang="en-US" altLang="en-US" sz="2000" b="1" dirty="0" smtClean="0">
                <a:solidFill>
                  <a:schemeClr val="tx2"/>
                </a:solidFill>
              </a:rPr>
              <a:t>625-628</a:t>
            </a:r>
            <a:r>
              <a:rPr lang="en-US" altLang="en-US" sz="2000" b="1" dirty="0" smtClean="0"/>
              <a:t>   The Military Period</a:t>
            </a:r>
          </a:p>
          <a:p>
            <a:pPr>
              <a:buFontTx/>
              <a:buNone/>
            </a:pPr>
            <a:endParaRPr lang="en-US" altLang="en-US" sz="800" b="1" dirty="0" smtClean="0"/>
          </a:p>
          <a:p>
            <a:pPr>
              <a:buFontTx/>
              <a:buNone/>
            </a:pPr>
            <a:r>
              <a:rPr lang="en-US" altLang="en-US" sz="2000" b="1" dirty="0" smtClean="0">
                <a:solidFill>
                  <a:schemeClr val="tx2"/>
                </a:solidFill>
              </a:rPr>
              <a:t>630   </a:t>
            </a:r>
            <a:r>
              <a:rPr lang="en-US" altLang="en-US" sz="2000" b="1" dirty="0" smtClean="0"/>
              <a:t>The Conquest of Mecca</a:t>
            </a:r>
          </a:p>
          <a:p>
            <a:pPr>
              <a:buFontTx/>
              <a:buNone/>
            </a:pPr>
            <a:endParaRPr lang="en-US" altLang="en-US" sz="800" b="1" dirty="0" smtClean="0"/>
          </a:p>
          <a:p>
            <a:pPr>
              <a:buFontTx/>
              <a:buNone/>
            </a:pPr>
            <a:r>
              <a:rPr lang="en-US" altLang="en-US" sz="2000" b="1" dirty="0" smtClean="0">
                <a:solidFill>
                  <a:schemeClr val="tx2"/>
                </a:solidFill>
              </a:rPr>
              <a:t>630-632</a:t>
            </a:r>
            <a:r>
              <a:rPr lang="en-US" altLang="en-US" sz="2000" b="1" dirty="0" smtClean="0"/>
              <a:t>   Muhammad's Final Years</a:t>
            </a:r>
            <a:br>
              <a:rPr lang="en-US" altLang="en-US" sz="2000" b="1" dirty="0" smtClean="0"/>
            </a:br>
            <a:endParaRPr lang="en-US" altLang="en-US" sz="2000" b="1" dirty="0" smtClean="0"/>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0" y="0"/>
            <a:ext cx="9144000" cy="381000"/>
          </a:xfrm>
        </p:spPr>
        <p:txBody>
          <a:bodyPr/>
          <a:lstStyle/>
          <a:p>
            <a:r>
              <a:rPr lang="en-US" altLang="en-US" sz="2400" b="1" dirty="0" smtClean="0"/>
              <a:t>About Prophet Muhammad</a:t>
            </a:r>
          </a:p>
        </p:txBody>
      </p:sp>
      <p:sp>
        <p:nvSpPr>
          <p:cNvPr id="67587" name="Rectangle 3"/>
          <p:cNvSpPr>
            <a:spLocks noGrp="1" noChangeArrowheads="1"/>
          </p:cNvSpPr>
          <p:nvPr>
            <p:ph type="body" idx="1"/>
          </p:nvPr>
        </p:nvSpPr>
        <p:spPr>
          <a:xfrm>
            <a:off x="0" y="381000"/>
            <a:ext cx="9144000" cy="6629400"/>
          </a:xfrm>
        </p:spPr>
        <p:txBody>
          <a:bodyPr/>
          <a:lstStyle/>
          <a:p>
            <a:pPr>
              <a:buFont typeface="Times New Roman" pitchFamily="18" charset="0"/>
              <a:buAutoNum type="arabicPeriod"/>
            </a:pPr>
            <a:r>
              <a:rPr lang="en-US" altLang="en-US" sz="1200" smtClean="0"/>
              <a:t>“Say </a:t>
            </a:r>
            <a:r>
              <a:rPr lang="en-US" altLang="en-US" sz="1200" dirty="0" smtClean="0"/>
              <a:t>[Prophet], </a:t>
            </a:r>
            <a:r>
              <a:rPr lang="en-US" altLang="en-US" sz="1200" dirty="0"/>
              <a:t>‘I am only a human being, like you, to whom it has been revealed that your God is One’—anyone who fears to meet his Lord should do good deeds and give no one a share in the worship due to his Lord.” </a:t>
            </a:r>
            <a:r>
              <a:rPr lang="en-US" altLang="en-US" sz="1200">
                <a:solidFill>
                  <a:schemeClr val="tx2"/>
                </a:solidFill>
              </a:rPr>
              <a:t>Quran </a:t>
            </a:r>
            <a:r>
              <a:rPr lang="en-US" altLang="en-US" sz="1200" smtClean="0">
                <a:solidFill>
                  <a:schemeClr val="tx2"/>
                </a:solidFill>
              </a:rPr>
              <a:t>18:110</a:t>
            </a:r>
            <a:endParaRPr lang="en-US" altLang="en-US" sz="1200" dirty="0">
              <a:solidFill>
                <a:schemeClr val="tx2"/>
              </a:solidFill>
            </a:endParaRPr>
          </a:p>
          <a:p>
            <a:pPr>
              <a:buFont typeface="Times New Roman" pitchFamily="18" charset="0"/>
              <a:buAutoNum type="arabicPeriod"/>
            </a:pPr>
            <a:r>
              <a:rPr lang="en-US" altLang="en-US" sz="1200" dirty="0" smtClean="0"/>
              <a:t>“</a:t>
            </a:r>
            <a:r>
              <a:rPr lang="en-US" altLang="en-US" sz="1200" dirty="0" smtClean="0"/>
              <a:t>God has been truly gracious to the believers in sending them a Messenger from among their own, to recite His revelations to them, to make them grow purity, and to teach them the Scripture and wisdom—before that they were clearly astray”---</a:t>
            </a:r>
            <a:r>
              <a:rPr lang="en-US" altLang="en-US" sz="1200" dirty="0" smtClean="0">
                <a:solidFill>
                  <a:schemeClr val="tx2"/>
                </a:solidFill>
              </a:rPr>
              <a:t>Quran 3:164</a:t>
            </a:r>
          </a:p>
          <a:p>
            <a:pPr>
              <a:buFont typeface="Times New Roman" pitchFamily="18" charset="0"/>
              <a:buAutoNum type="arabicPeriod"/>
            </a:pPr>
            <a:r>
              <a:rPr lang="en-US" altLang="en-US" sz="1200" dirty="0" smtClean="0"/>
              <a:t>“The Messenger of God is an excellent model for those of you who put your hope in God and the Last Day and remember Him often”---</a:t>
            </a:r>
            <a:r>
              <a:rPr lang="en-US" altLang="en-US" sz="1200" dirty="0" smtClean="0">
                <a:solidFill>
                  <a:schemeClr val="tx2"/>
                </a:solidFill>
              </a:rPr>
              <a:t>Quran 33:21</a:t>
            </a:r>
          </a:p>
          <a:p>
            <a:pPr>
              <a:buFont typeface="Times New Roman" pitchFamily="18" charset="0"/>
              <a:buAutoNum type="arabicPeriod"/>
            </a:pPr>
            <a:r>
              <a:rPr lang="en-US" altLang="en-US" sz="1200" dirty="0" smtClean="0"/>
              <a:t>“Truly you have a noble character.” </a:t>
            </a:r>
            <a:r>
              <a:rPr lang="en-US" altLang="en-US" sz="1200" dirty="0" smtClean="0">
                <a:solidFill>
                  <a:schemeClr val="tx2"/>
                </a:solidFill>
              </a:rPr>
              <a:t>Quran 68:4</a:t>
            </a:r>
          </a:p>
          <a:p>
            <a:pPr>
              <a:buFont typeface="Times New Roman" pitchFamily="18" charset="0"/>
              <a:buAutoNum type="arabicPeriod"/>
            </a:pPr>
            <a:r>
              <a:rPr lang="en-US" altLang="en-US" sz="1200" dirty="0" smtClean="0"/>
              <a:t>“It was only as a mercy that We sent you [Prophet] to all people.” </a:t>
            </a:r>
            <a:r>
              <a:rPr lang="en-US" altLang="en-US" sz="1200" dirty="0" smtClean="0">
                <a:solidFill>
                  <a:schemeClr val="tx2"/>
                </a:solidFill>
              </a:rPr>
              <a:t>Quran 21:107</a:t>
            </a:r>
          </a:p>
          <a:p>
            <a:pPr>
              <a:buFont typeface="Times New Roman" pitchFamily="18" charset="0"/>
              <a:buAutoNum type="arabicPeriod"/>
            </a:pPr>
            <a:r>
              <a:rPr lang="en-US" altLang="en-US" sz="1200" dirty="0" smtClean="0">
                <a:solidFill>
                  <a:schemeClr val="tx2"/>
                </a:solidFill>
              </a:rPr>
              <a:t>Quran 33:4</a:t>
            </a:r>
            <a:r>
              <a:rPr lang="en-US" altLang="en-US" sz="1200" dirty="0" smtClean="0"/>
              <a:t>0 refers to Muhammad as “God’s Messenger and the seal of the prophets.”</a:t>
            </a:r>
          </a:p>
          <a:p>
            <a:pPr>
              <a:buFont typeface="Times New Roman" pitchFamily="18" charset="0"/>
              <a:buAutoNum type="arabicPeriod"/>
            </a:pPr>
            <a:r>
              <a:rPr lang="en-US" altLang="en-US" sz="1200" dirty="0" smtClean="0">
                <a:solidFill>
                  <a:schemeClr val="tx2"/>
                </a:solidFill>
              </a:rPr>
              <a:t>Quran 7:157 </a:t>
            </a:r>
            <a:r>
              <a:rPr lang="en-US" altLang="en-US" sz="1200" dirty="0" smtClean="0"/>
              <a:t>refers to Muhammad as “the Messenger—the unlettered prophet they find described in the Torah that is with them, and in the Gospel—who commands them to do right and forbids them to do wrong, who makes good things lawful to them and bad things unlawful, and relieves them of their burdens, and the iron collars that were on them. So it is those who believe him, </a:t>
            </a:r>
            <a:r>
              <a:rPr lang="en-US" altLang="en-US" sz="1200" dirty="0" err="1" smtClean="0"/>
              <a:t>honour</a:t>
            </a:r>
            <a:r>
              <a:rPr lang="en-US" altLang="en-US" sz="1200" dirty="0" smtClean="0"/>
              <a:t> and help him, and follow the light which has been sent down with him, who will succeed.”</a:t>
            </a:r>
            <a:endParaRPr lang="en-US" altLang="en-US" sz="1200" dirty="0" smtClean="0"/>
          </a:p>
          <a:p>
            <a:pPr>
              <a:buFont typeface="Times New Roman" pitchFamily="18" charset="0"/>
              <a:buAutoNum type="arabicPeriod"/>
            </a:pPr>
            <a:r>
              <a:rPr lang="en-US" altLang="en-US" sz="1200" dirty="0" smtClean="0"/>
              <a:t>“</a:t>
            </a:r>
            <a:r>
              <a:rPr lang="en-US" altLang="en-US" sz="1200" dirty="0" smtClean="0"/>
              <a:t>His morals were (nothing but) Qur’an.”</a:t>
            </a:r>
            <a:r>
              <a:rPr lang="en-US" altLang="en-US" sz="1200" dirty="0" smtClean="0">
                <a:solidFill>
                  <a:schemeClr val="tx2"/>
                </a:solidFill>
              </a:rPr>
              <a:t>---Prophet Muhammad’s wife Aisha</a:t>
            </a:r>
          </a:p>
          <a:p>
            <a:pPr>
              <a:buFont typeface="Times New Roman" pitchFamily="18" charset="0"/>
              <a:buAutoNum type="arabicPeriod"/>
            </a:pPr>
            <a:r>
              <a:rPr lang="en-US" altLang="en-US" sz="1200" dirty="0" smtClean="0"/>
              <a:t>Prophet Muhammad “was the only man in history who was supremely successful on both the religious and secular levels” </a:t>
            </a:r>
            <a:r>
              <a:rPr lang="en-US" altLang="en-US" sz="1200" dirty="0" smtClean="0">
                <a:solidFill>
                  <a:schemeClr val="tx2"/>
                </a:solidFill>
              </a:rPr>
              <a:t>—Michael H. Hart, </a:t>
            </a:r>
            <a:r>
              <a:rPr lang="en-US" altLang="en-US" sz="1200" i="1" dirty="0" smtClean="0">
                <a:solidFill>
                  <a:schemeClr val="tx2"/>
                </a:solidFill>
              </a:rPr>
              <a:t>The 100: A Ranking of the Most Influential Persons in History</a:t>
            </a:r>
            <a:r>
              <a:rPr lang="en-US" altLang="en-US" sz="1200" dirty="0" smtClean="0">
                <a:solidFill>
                  <a:schemeClr val="tx2"/>
                </a:solidFill>
              </a:rPr>
              <a:t>, Citadel, 1978, 1992, 2000.</a:t>
            </a:r>
          </a:p>
          <a:p>
            <a:pPr>
              <a:buFont typeface="Times New Roman" pitchFamily="18" charset="0"/>
              <a:buAutoNum type="arabicPeriod"/>
            </a:pPr>
            <a:r>
              <a:rPr lang="en-US" altLang="en-US" sz="1200" dirty="0" smtClean="0"/>
              <a:t>"He was neither tall and lanky, nor short and heavy set. When he looked at someone he looked them in the eyes. He was the most generous hearted of men, the most truthful of them in speech, the most mild tempered of them and the noblest of them in lineage. Anyone who would describe him would say I never saw before or after him the like of him”---</a:t>
            </a:r>
            <a:r>
              <a:rPr lang="en-US" altLang="en-US" sz="1200" dirty="0" smtClean="0">
                <a:solidFill>
                  <a:schemeClr val="tx2"/>
                </a:solidFill>
              </a:rPr>
              <a:t>Muhammad, described by a contemporary</a:t>
            </a:r>
          </a:p>
          <a:p>
            <a:pPr>
              <a:buFont typeface="Times New Roman" pitchFamily="18" charset="0"/>
              <a:buAutoNum type="arabicPeriod"/>
            </a:pPr>
            <a:r>
              <a:rPr lang="en-US" altLang="en-US" sz="1200" dirty="0" smtClean="0"/>
              <a:t>“He remains, I think, more than anything else a great role model”---</a:t>
            </a:r>
            <a:r>
              <a:rPr lang="en-US" altLang="en-US" sz="1200" dirty="0" smtClean="0">
                <a:solidFill>
                  <a:schemeClr val="tx2"/>
                </a:solidFill>
              </a:rPr>
              <a:t>M. </a:t>
            </a:r>
            <a:r>
              <a:rPr lang="en-US" altLang="en-US" sz="1200" dirty="0" err="1" smtClean="0">
                <a:solidFill>
                  <a:schemeClr val="tx2"/>
                </a:solidFill>
              </a:rPr>
              <a:t>Cherif</a:t>
            </a:r>
            <a:r>
              <a:rPr lang="en-US" altLang="en-US" sz="1200" dirty="0" smtClean="0">
                <a:solidFill>
                  <a:schemeClr val="tx2"/>
                </a:solidFill>
              </a:rPr>
              <a:t> </a:t>
            </a:r>
            <a:r>
              <a:rPr lang="en-US" altLang="en-US" sz="1200" dirty="0" err="1" smtClean="0">
                <a:solidFill>
                  <a:schemeClr val="tx2"/>
                </a:solidFill>
              </a:rPr>
              <a:t>Bassiouni</a:t>
            </a:r>
            <a:endParaRPr lang="en-US" altLang="en-US" sz="1200" dirty="0" smtClean="0">
              <a:solidFill>
                <a:schemeClr val="tx2"/>
              </a:solidFill>
            </a:endParaRPr>
          </a:p>
          <a:p>
            <a:pPr>
              <a:buFont typeface="Times New Roman" pitchFamily="18" charset="0"/>
              <a:buAutoNum type="arabicPeriod"/>
            </a:pPr>
            <a:r>
              <a:rPr lang="en-US" altLang="en-US" sz="1200" dirty="0" smtClean="0"/>
              <a:t>Prophet Muhammad’s “life was a tireless campaign against greed, injustice, and arrogance”… “He felt very, very strongly identified with the poor and disadvantaged for the rest of his life”--- </a:t>
            </a:r>
            <a:r>
              <a:rPr lang="en-US" altLang="en-US" sz="1200" dirty="0" smtClean="0">
                <a:solidFill>
                  <a:schemeClr val="tx2"/>
                </a:solidFill>
              </a:rPr>
              <a:t>Karen Armstrong</a:t>
            </a:r>
          </a:p>
          <a:p>
            <a:pPr>
              <a:buFont typeface="Times New Roman" pitchFamily="18" charset="0"/>
              <a:buAutoNum type="arabicPeriod"/>
            </a:pPr>
            <a:r>
              <a:rPr lang="en-US" altLang="en-US" sz="1200" dirty="0" smtClean="0"/>
              <a:t>“The beauty of it is, we live our lives through his examples, but he's not God. Our reverence is to God. And our reference is to him [Prophet Muhammad]”---</a:t>
            </a:r>
            <a:r>
              <a:rPr lang="en-US" altLang="en-US" sz="1200" dirty="0" err="1" smtClean="0">
                <a:solidFill>
                  <a:schemeClr val="tx2"/>
                </a:solidFill>
              </a:rPr>
              <a:t>Najah</a:t>
            </a:r>
            <a:r>
              <a:rPr lang="en-US" altLang="en-US" sz="1200" dirty="0" smtClean="0">
                <a:solidFill>
                  <a:schemeClr val="tx2"/>
                </a:solidFill>
              </a:rPr>
              <a:t> </a:t>
            </a:r>
            <a:r>
              <a:rPr lang="en-US" altLang="en-US" sz="1200" dirty="0" err="1" smtClean="0">
                <a:solidFill>
                  <a:schemeClr val="tx2"/>
                </a:solidFill>
              </a:rPr>
              <a:t>Bazzy</a:t>
            </a:r>
            <a:endParaRPr lang="en-US" altLang="en-US" sz="1200" dirty="0" smtClean="0">
              <a:solidFill>
                <a:schemeClr val="tx2"/>
              </a:solidFill>
            </a:endParaRPr>
          </a:p>
          <a:p>
            <a:pPr>
              <a:buFont typeface="Times New Roman" pitchFamily="18" charset="0"/>
              <a:buAutoNum type="arabicPeriod"/>
            </a:pPr>
            <a:r>
              <a:rPr lang="en-US" altLang="en-US" sz="1200" dirty="0"/>
              <a:t>"Prophet Muhammad was a man, he was flesh and blood, who brought one of the most eloquent revelations to mankind. He’s set an example to mankind through his behavior, through his actions, a living example</a:t>
            </a:r>
            <a:r>
              <a:rPr lang="en-US" altLang="en-US" sz="1200" dirty="0">
                <a:solidFill>
                  <a:schemeClr val="tx2"/>
                </a:solidFill>
              </a:rPr>
              <a:t>." Kevin James </a:t>
            </a:r>
          </a:p>
          <a:p>
            <a:pPr>
              <a:buFont typeface="Times New Roman" pitchFamily="18" charset="0"/>
              <a:buAutoNum type="arabicPeriod"/>
            </a:pPr>
            <a:r>
              <a:rPr lang="en-US" altLang="en-US" sz="1200" dirty="0"/>
              <a:t>"This man has unified people. He has taught them monotheism. He has brought them to peace." </a:t>
            </a:r>
            <a:r>
              <a:rPr lang="en-US" altLang="en-US" sz="1200" dirty="0">
                <a:solidFill>
                  <a:schemeClr val="tx2"/>
                </a:solidFill>
              </a:rPr>
              <a:t>Michael Wolfe</a:t>
            </a:r>
          </a:p>
          <a:p>
            <a:pPr>
              <a:buFont typeface="Times New Roman" pitchFamily="18" charset="0"/>
              <a:buAutoNum type="arabicPeriod"/>
            </a:pPr>
            <a:r>
              <a:rPr lang="en-US" altLang="en-US" sz="1200" dirty="0"/>
              <a:t>Muhammad "did everything within his power to prevent himself from being worshipped. Because he recognized that that was a danger inherent in religious tradition. That the object of </a:t>
            </a:r>
            <a:r>
              <a:rPr lang="en-US" altLang="en-US" sz="1200" dirty="0" smtClean="0"/>
              <a:t>worship becomes </a:t>
            </a:r>
            <a:r>
              <a:rPr lang="en-US" altLang="en-US" sz="1200" dirty="0"/>
              <a:t>the messenger, and not, uh, the one sending the message." </a:t>
            </a:r>
            <a:r>
              <a:rPr lang="en-US" altLang="en-US" sz="1200" dirty="0">
                <a:solidFill>
                  <a:schemeClr val="tx2"/>
                </a:solidFill>
              </a:rPr>
              <a:t>Hamza Yusuf</a:t>
            </a:r>
          </a:p>
          <a:p>
            <a:pPr>
              <a:buFont typeface="Times New Roman" pitchFamily="18" charset="0"/>
              <a:buAutoNum type="arabicPeriod"/>
            </a:pPr>
            <a:r>
              <a:rPr lang="en-US" altLang="en-US" sz="1200" dirty="0" smtClean="0"/>
              <a:t>“Muhammad is the kind of person who combines political and military and social and religious and intellectual dimensions of life in ways that are important for those of us in the 21st century who are struggling to put together complete lives ourselves”---</a:t>
            </a:r>
            <a:r>
              <a:rPr lang="en-US" altLang="en-US" sz="1200" dirty="0" smtClean="0">
                <a:solidFill>
                  <a:schemeClr val="tx2"/>
                </a:solidFill>
              </a:rPr>
              <a:t>John </a:t>
            </a:r>
            <a:r>
              <a:rPr lang="en-US" altLang="en-US" sz="1200" dirty="0" err="1" smtClean="0">
                <a:solidFill>
                  <a:schemeClr val="tx2"/>
                </a:solidFill>
              </a:rPr>
              <a:t>Voll</a:t>
            </a:r>
            <a:endParaRPr lang="en-US" altLang="en-US" sz="1200" dirty="0" smtClean="0"/>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1"/>
          <p:cNvSpPr>
            <a:spLocks noChangeArrowheads="1"/>
          </p:cNvSpPr>
          <p:nvPr/>
        </p:nvSpPr>
        <p:spPr bwMode="auto">
          <a:xfrm>
            <a:off x="0" y="0"/>
            <a:ext cx="4419600" cy="711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900" dirty="0"/>
              <a:t>Muhammad was born in 570 CE, and over the following sixty years built a thriving spiritual community, laying the foundations of a religion that changed the course of world history. There is more historical data on his life than on that of the founder of any other major faith, and yet his story is little known. </a:t>
            </a:r>
            <a:br>
              <a:rPr lang="en-US" altLang="en-US" sz="1900" dirty="0"/>
            </a:br>
            <a:endParaRPr lang="en-US" altLang="en-US" sz="1900" dirty="0"/>
          </a:p>
          <a:p>
            <a:pPr>
              <a:spcBef>
                <a:spcPct val="0"/>
              </a:spcBef>
              <a:buFontTx/>
              <a:buNone/>
            </a:pPr>
            <a:r>
              <a:rPr lang="en-US" altLang="en-US" sz="1900" dirty="0"/>
              <a:t>Karen Armstrong's immaculately researched new biography of Muhammad will enable readers to understand the true origins and spirituality of a faith that is all too often misrepresented as cruel, intolerant, and inherently violent. An acclaimed authority on religious and spiritual issues, Armstrong offers a balanced, in-depth portrait, revealing the man at the heart of Islam by dismantling centuries of misconceptions. Armstrong demonstrates that Muhammad's life—a pivot point in history—has genuine relevance to the global crises we face today. </a:t>
            </a:r>
            <a:br>
              <a:rPr lang="en-US" altLang="en-US" sz="1900" dirty="0"/>
            </a:br>
            <a:endParaRPr lang="en-US" altLang="en-US" sz="1900" dirty="0"/>
          </a:p>
        </p:txBody>
      </p:sp>
      <p:pic>
        <p:nvPicPr>
          <p:cNvPr id="68611" name="Picture 3" descr="Cover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0"/>
            <a:ext cx="4724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0" y="0"/>
            <a:ext cx="9144000" cy="2667000"/>
          </a:xfrm>
        </p:spPr>
        <p:txBody>
          <a:bodyPr/>
          <a:lstStyle/>
          <a:p>
            <a:r>
              <a:rPr lang="en-US" altLang="en-US" b="1" dirty="0" smtClean="0"/>
              <a:t>Mohammed is now the third most popular boy's name in England. So why this shabby effort to conceal it?</a:t>
            </a:r>
            <a:br>
              <a:rPr lang="en-US" altLang="en-US" b="1" dirty="0" smtClean="0"/>
            </a:br>
            <a:r>
              <a:rPr lang="en-US" altLang="en-US" sz="2800" b="1" dirty="0" smtClean="0">
                <a:solidFill>
                  <a:schemeClr val="tx1"/>
                </a:solidFill>
              </a:rPr>
              <a:t>Daily Mail, 9/10/2009 </a:t>
            </a:r>
            <a:br>
              <a:rPr lang="en-US" altLang="en-US" sz="2800" b="1" dirty="0" smtClean="0">
                <a:solidFill>
                  <a:schemeClr val="tx1"/>
                </a:solidFill>
              </a:rPr>
            </a:br>
            <a:r>
              <a:rPr lang="en-US" altLang="en-US" sz="1200" b="1" dirty="0" smtClean="0">
                <a:hlinkClick r:id="rId2"/>
              </a:rPr>
              <a:t>http://www.dailymail.co.uk/debate/columnists/article-1212368/Mohammed-popular-boys-England-So-shabby-effort-conceal-it.html#</a:t>
            </a:r>
            <a:r>
              <a:rPr lang="en-US" altLang="en-US" sz="1200" b="1" dirty="0" smtClean="0"/>
              <a:t> </a:t>
            </a:r>
            <a:endParaRPr lang="en-US" altLang="en-US" sz="1200" dirty="0" smtClean="0"/>
          </a:p>
        </p:txBody>
      </p:sp>
      <p:sp>
        <p:nvSpPr>
          <p:cNvPr id="69635" name="Content Placeholder 2"/>
          <p:cNvSpPr>
            <a:spLocks noGrp="1"/>
          </p:cNvSpPr>
          <p:nvPr>
            <p:ph idx="1"/>
          </p:nvPr>
        </p:nvSpPr>
        <p:spPr>
          <a:xfrm>
            <a:off x="0" y="2819400"/>
            <a:ext cx="9144000" cy="4038600"/>
          </a:xfrm>
        </p:spPr>
        <p:txBody>
          <a:bodyPr/>
          <a:lstStyle/>
          <a:p>
            <a:pPr>
              <a:buFontTx/>
              <a:buNone/>
            </a:pPr>
            <a:r>
              <a:rPr lang="en-US" altLang="en-US" sz="1800" dirty="0" smtClean="0"/>
              <a:t>“This week, the Office of National Statistics published a list of the most popular boys' names in Britain: Jack, Oliver, Thomas, Harry, Joshua, Alfie, Charlie, Daniel. </a:t>
            </a:r>
          </a:p>
          <a:p>
            <a:pPr>
              <a:buFontTx/>
              <a:buNone/>
            </a:pPr>
            <a:r>
              <a:rPr lang="en-US" altLang="en-US" sz="1800" dirty="0" smtClean="0"/>
              <a:t>They reflect a cultural tradition as old as the nation's history, and would provoke approving nods from Jack the Ripper, Oliver Cromwell, Thomas Becket and Harry Hotspur. </a:t>
            </a:r>
          </a:p>
          <a:p>
            <a:pPr>
              <a:buFontTx/>
              <a:buNone/>
            </a:pPr>
            <a:r>
              <a:rPr lang="en-US" altLang="en-US" sz="1800" dirty="0" smtClean="0"/>
              <a:t>There is just one small problem: the list is deceitful. In reality, the third most popular choice for boy children born last year in England and Wales was not Thomas, but Mohammed. </a:t>
            </a:r>
          </a:p>
          <a:p>
            <a:pPr>
              <a:buFontTx/>
              <a:buNone/>
            </a:pPr>
            <a:r>
              <a:rPr lang="en-US" altLang="en-US" sz="1800" dirty="0" smtClean="0"/>
              <a:t>The ONS explains blithely that it had no intent to deceive. Its normal practice is to catalogue different spellings separately, as in Mohammed, Muhammed and so on. </a:t>
            </a:r>
          </a:p>
          <a:p>
            <a:pPr>
              <a:buFontTx/>
              <a:buNone/>
            </a:pPr>
            <a:r>
              <a:rPr lang="en-US" altLang="en-US" sz="1800" dirty="0" smtClean="0"/>
              <a:t>But if you add these variants together, as surely seems logical, then Mohammed is right up there, near the top of the list. </a:t>
            </a:r>
          </a:p>
          <a:p>
            <a:pPr>
              <a:buFontTx/>
              <a:buNone/>
            </a:pPr>
            <a:r>
              <a:rPr lang="en-US" altLang="en-US" sz="1800" dirty="0" smtClean="0"/>
              <a:t>Unfortunately, in recent times we have been given plentiful cause for paranoia about attempts by official bodies to conceal from us information about the changing face of Britain which our rulers know that many people will not like.”</a:t>
            </a:r>
            <a:br>
              <a:rPr lang="en-US" altLang="en-US" sz="1800" dirty="0" smtClean="0"/>
            </a:br>
            <a:endParaRPr lang="en-US" altLang="en-US" sz="1800" dirty="0" smtClean="0"/>
          </a:p>
          <a:p>
            <a:endParaRPr lang="en-US" altLang="en-US" sz="2400" dirty="0" smtClean="0"/>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800" y="0"/>
            <a:ext cx="5016500" cy="762000"/>
          </a:xfrm>
        </p:spPr>
        <p:txBody>
          <a:bodyPr/>
          <a:lstStyle/>
          <a:p>
            <a:pPr indent="-342900" algn="l">
              <a:lnSpc>
                <a:spcPct val="115000"/>
              </a:lnSpc>
              <a:spcBef>
                <a:spcPts val="0"/>
              </a:spcBef>
              <a:spcAft>
                <a:spcPts val="1000"/>
              </a:spcAft>
              <a:defRPr/>
            </a:pPr>
            <a:r>
              <a:rPr lang="en-US" sz="1050" dirty="0">
                <a:ea typeface="Times New Roman"/>
                <a:cs typeface="+mn-cs"/>
              </a:rPr>
              <a:t>American University of Beirut Professor of History Kamal </a:t>
            </a:r>
            <a:r>
              <a:rPr lang="en-US" sz="1050" dirty="0" err="1">
                <a:ea typeface="Times New Roman"/>
                <a:cs typeface="+mn-cs"/>
              </a:rPr>
              <a:t>Salibi</a:t>
            </a:r>
            <a:r>
              <a:rPr lang="en-US" sz="1050" dirty="0">
                <a:ea typeface="Times New Roman"/>
                <a:cs typeface="+mn-cs"/>
              </a:rPr>
              <a:t> </a:t>
            </a:r>
            <a:r>
              <a:rPr lang="en-US" sz="1050" dirty="0" smtClean="0">
                <a:ea typeface="Calibri"/>
                <a:cs typeface="Times New Roman" pitchFamily="18" charset="0"/>
              </a:rPr>
              <a:t>argues that to read and understand the consonantal Hebrew Bible, Arabic is better equipped than the academically derived and never spoken language of Rabbinical Hebrew [let alone Israeli Hebrew]</a:t>
            </a:r>
          </a:p>
        </p:txBody>
      </p:sp>
      <p:sp>
        <p:nvSpPr>
          <p:cNvPr id="3" name="Content Placeholder 2"/>
          <p:cNvSpPr>
            <a:spLocks noGrp="1"/>
          </p:cNvSpPr>
          <p:nvPr>
            <p:ph idx="1"/>
          </p:nvPr>
        </p:nvSpPr>
        <p:spPr>
          <a:xfrm>
            <a:off x="4127500" y="685800"/>
            <a:ext cx="5016500" cy="6172200"/>
          </a:xfrm>
        </p:spPr>
        <p:txBody>
          <a:bodyPr/>
          <a:lstStyle/>
          <a:p>
            <a:pPr marL="0" indent="0">
              <a:lnSpc>
                <a:spcPct val="115000"/>
              </a:lnSpc>
              <a:spcBef>
                <a:spcPts val="0"/>
              </a:spcBef>
              <a:spcAft>
                <a:spcPts val="1000"/>
              </a:spcAft>
              <a:buFontTx/>
              <a:buNone/>
              <a:defRPr/>
            </a:pPr>
            <a:r>
              <a:rPr lang="en-US" sz="1000" dirty="0" smtClean="0">
                <a:latin typeface="+mj-lt"/>
                <a:ea typeface="Times New Roman"/>
              </a:rPr>
              <a:t>Professor </a:t>
            </a:r>
            <a:r>
              <a:rPr lang="en-US" sz="1000" dirty="0" err="1" smtClean="0">
                <a:latin typeface="+mj-lt"/>
                <a:ea typeface="Times New Roman"/>
              </a:rPr>
              <a:t>Salibi</a:t>
            </a:r>
            <a:r>
              <a:rPr lang="en-US" sz="1000" dirty="0" smtClean="0">
                <a:latin typeface="+mj-lt"/>
                <a:ea typeface="Times New Roman"/>
              </a:rPr>
              <a:t> </a:t>
            </a:r>
            <a:r>
              <a:rPr lang="en-US" sz="1000" dirty="0" smtClean="0">
                <a:latin typeface="+mj-lt"/>
                <a:ea typeface="Calibri"/>
                <a:cs typeface="Times New Roman" pitchFamily="18" charset="0"/>
              </a:rPr>
              <a:t>considers both Rabbinical Hebrew and Israeli Hebrew as derivative languages, which “provide no key for unraveling the mysteries of the Biblical Hebrew from which they were academically derived.” He stresses that the received consonantal Hebrew Bible has been “consistently mistranslated” and those involved in its interpretation and vocalization between the sixth and tenth centuries A.D. “did not know Hebrew as a spoken language” because it had passed out of common usage about 1000 years earlier. Therefore the Hebrew Bible was essentially redacted, compiled, and in some cases authored by scholars and writers (such as the Babylonian and Palestinian </a:t>
            </a:r>
            <a:r>
              <a:rPr lang="en-US" sz="1000" dirty="0" err="1" smtClean="0">
                <a:latin typeface="+mj-lt"/>
                <a:ea typeface="Calibri"/>
                <a:cs typeface="Times New Roman" pitchFamily="18" charset="0"/>
              </a:rPr>
              <a:t>Masoretes</a:t>
            </a:r>
            <a:r>
              <a:rPr lang="en-US" sz="1000" dirty="0" smtClean="0">
                <a:latin typeface="+mj-lt"/>
                <a:ea typeface="Calibri"/>
                <a:cs typeface="Times New Roman" pitchFamily="18" charset="0"/>
              </a:rPr>
              <a:t> as well as those who produced the Septuagint in Hellenistic Alexandria) whose day-to-day language was not Biblical Hebrew. Naturally those writers faced many problems of interpretation and vocalization while they worked hard to avoid committing the sacrilege of altering the received consonantal spelling of the Hebrew Bible. This is why the </a:t>
            </a:r>
            <a:r>
              <a:rPr lang="en-US" sz="1000" dirty="0" err="1" smtClean="0">
                <a:latin typeface="+mj-lt"/>
                <a:ea typeface="Calibri"/>
                <a:cs typeface="Times New Roman" pitchFamily="18" charset="0"/>
              </a:rPr>
              <a:t>Masoretes</a:t>
            </a:r>
            <a:r>
              <a:rPr lang="en-US" sz="1000" dirty="0" smtClean="0">
                <a:latin typeface="+mj-lt"/>
                <a:ea typeface="Calibri"/>
                <a:cs typeface="Times New Roman" pitchFamily="18" charset="0"/>
              </a:rPr>
              <a:t> often resorted to producing notes advising that some words are “written but not to be read” (</a:t>
            </a:r>
            <a:r>
              <a:rPr lang="en-US" sz="1000" i="1" dirty="0" err="1" smtClean="0">
                <a:latin typeface="+mj-lt"/>
                <a:ea typeface="Calibri"/>
                <a:cs typeface="Times New Roman" pitchFamily="18" charset="0"/>
              </a:rPr>
              <a:t>kethiybh</a:t>
            </a:r>
            <a:r>
              <a:rPr lang="en-US" sz="1000" i="1" dirty="0" smtClean="0">
                <a:latin typeface="+mj-lt"/>
                <a:ea typeface="Calibri"/>
                <a:cs typeface="Times New Roman" pitchFamily="18" charset="0"/>
              </a:rPr>
              <a:t> we </a:t>
            </a:r>
            <a:r>
              <a:rPr lang="en-US" sz="1000" i="1" dirty="0" err="1" smtClean="0">
                <a:latin typeface="+mj-lt"/>
                <a:ea typeface="Calibri"/>
                <a:cs typeface="Times New Roman" pitchFamily="18" charset="0"/>
              </a:rPr>
              <a:t>lo’qerey</a:t>
            </a:r>
            <a:r>
              <a:rPr lang="en-US" sz="1000" dirty="0" smtClean="0">
                <a:latin typeface="+mj-lt"/>
                <a:ea typeface="Calibri"/>
                <a:cs typeface="Times New Roman" pitchFamily="18" charset="0"/>
              </a:rPr>
              <a:t>) whereas other words are “to be read but not written” (</a:t>
            </a:r>
            <a:r>
              <a:rPr lang="en-US" sz="1000" i="1" dirty="0" err="1" smtClean="0">
                <a:latin typeface="+mj-lt"/>
                <a:ea typeface="Calibri"/>
                <a:cs typeface="Times New Roman" pitchFamily="18" charset="0"/>
              </a:rPr>
              <a:t>qerey</a:t>
            </a:r>
            <a:r>
              <a:rPr lang="en-US" sz="1000" i="1" dirty="0" smtClean="0">
                <a:latin typeface="+mj-lt"/>
                <a:ea typeface="Calibri"/>
                <a:cs typeface="Times New Roman" pitchFamily="18" charset="0"/>
              </a:rPr>
              <a:t> we lo’ </a:t>
            </a:r>
            <a:r>
              <a:rPr lang="en-US" sz="1000" i="1" dirty="0" err="1" smtClean="0">
                <a:latin typeface="+mj-lt"/>
                <a:ea typeface="Calibri"/>
                <a:cs typeface="Times New Roman" pitchFamily="18" charset="0"/>
              </a:rPr>
              <a:t>kethiybh</a:t>
            </a:r>
            <a:r>
              <a:rPr lang="en-US" sz="1000" dirty="0" smtClean="0">
                <a:latin typeface="+mj-lt"/>
                <a:ea typeface="Calibri"/>
                <a:cs typeface="Times New Roman" pitchFamily="18" charset="0"/>
              </a:rPr>
              <a:t>). </a:t>
            </a:r>
            <a:r>
              <a:rPr lang="en-US" sz="1000" dirty="0" err="1" smtClean="0">
                <a:latin typeface="+mj-lt"/>
                <a:ea typeface="Calibri"/>
                <a:cs typeface="Times New Roman" pitchFamily="18" charset="0"/>
              </a:rPr>
              <a:t>Salibi</a:t>
            </a:r>
            <a:r>
              <a:rPr lang="en-US" sz="1000" dirty="0" smtClean="0">
                <a:latin typeface="+mj-lt"/>
                <a:ea typeface="Calibri"/>
                <a:cs typeface="Times New Roman" pitchFamily="18" charset="0"/>
              </a:rPr>
              <a:t> concludes that to read and understand the consonantal Hebrew Bible, Arabic is better equipped than the academically derived and never spoken language of Rabbinical Hebrew (let alone Israeli Hebrew). </a:t>
            </a:r>
            <a:r>
              <a:rPr lang="en-US" sz="1000" dirty="0" smtClean="0">
                <a:solidFill>
                  <a:schemeClr val="tx2"/>
                </a:solidFill>
                <a:latin typeface="+mj-lt"/>
                <a:ea typeface="Calibri"/>
                <a:cs typeface="Times New Roman" pitchFamily="18" charset="0"/>
              </a:rPr>
              <a:t>Sources: K</a:t>
            </a:r>
            <a:r>
              <a:rPr lang="en-US" sz="1000" dirty="0">
                <a:solidFill>
                  <a:schemeClr val="tx2"/>
                </a:solidFill>
                <a:latin typeface="+mj-lt"/>
                <a:ea typeface="Calibri"/>
                <a:cs typeface="Times New Roman" pitchFamily="18" charset="0"/>
              </a:rPr>
              <a:t>. </a:t>
            </a:r>
            <a:r>
              <a:rPr lang="en-US" sz="1000" dirty="0" err="1">
                <a:solidFill>
                  <a:schemeClr val="tx2"/>
                </a:solidFill>
                <a:latin typeface="+mj-lt"/>
                <a:ea typeface="Calibri"/>
                <a:cs typeface="Times New Roman" pitchFamily="18" charset="0"/>
              </a:rPr>
              <a:t>Salibi</a:t>
            </a:r>
            <a:r>
              <a:rPr lang="en-US" sz="1000" dirty="0">
                <a:solidFill>
                  <a:schemeClr val="tx2"/>
                </a:solidFill>
                <a:latin typeface="+mj-lt"/>
                <a:ea typeface="Calibri"/>
                <a:cs typeface="Times New Roman" pitchFamily="18" charset="0"/>
              </a:rPr>
              <a:t>, </a:t>
            </a:r>
            <a:r>
              <a:rPr lang="en-US" sz="1000" i="1" dirty="0">
                <a:solidFill>
                  <a:schemeClr val="tx2"/>
                </a:solidFill>
                <a:latin typeface="+mj-lt"/>
                <a:ea typeface="Calibri"/>
                <a:cs typeface="Times New Roman" pitchFamily="18" charset="0"/>
              </a:rPr>
              <a:t>The Historicity of Biblical Israel: Studies in 1 &amp; 2 </a:t>
            </a:r>
            <a:r>
              <a:rPr lang="en-US" sz="1000" i="1" dirty="0" smtClean="0">
                <a:solidFill>
                  <a:schemeClr val="tx2"/>
                </a:solidFill>
                <a:latin typeface="+mj-lt"/>
                <a:ea typeface="Calibri"/>
                <a:cs typeface="Times New Roman" pitchFamily="18" charset="0"/>
              </a:rPr>
              <a:t>Samuel, </a:t>
            </a:r>
            <a:r>
              <a:rPr lang="en-US" sz="1000" dirty="0" smtClean="0">
                <a:solidFill>
                  <a:schemeClr val="tx2"/>
                </a:solidFill>
                <a:latin typeface="+mj-lt"/>
                <a:ea typeface="Calibri"/>
                <a:cs typeface="Times New Roman" pitchFamily="18" charset="0"/>
              </a:rPr>
              <a:t>London</a:t>
            </a:r>
            <a:r>
              <a:rPr lang="en-US" sz="1000" dirty="0">
                <a:solidFill>
                  <a:schemeClr val="tx2"/>
                </a:solidFill>
                <a:latin typeface="+mj-lt"/>
                <a:ea typeface="Calibri"/>
                <a:cs typeface="Times New Roman" pitchFamily="18" charset="0"/>
              </a:rPr>
              <a:t>: NABU Publications, </a:t>
            </a:r>
            <a:r>
              <a:rPr lang="en-US" sz="1000" dirty="0" smtClean="0">
                <a:solidFill>
                  <a:schemeClr val="tx2"/>
                </a:solidFill>
                <a:latin typeface="+mj-lt"/>
                <a:ea typeface="Calibri"/>
                <a:cs typeface="Times New Roman" pitchFamily="18" charset="0"/>
              </a:rPr>
              <a:t>1998, pages 5, 6, and 16. K</a:t>
            </a:r>
            <a:r>
              <a:rPr lang="en-US" sz="1000" dirty="0">
                <a:solidFill>
                  <a:schemeClr val="tx2"/>
                </a:solidFill>
                <a:latin typeface="+mj-lt"/>
                <a:ea typeface="Calibri"/>
                <a:cs typeface="Times New Roman" pitchFamily="18" charset="0"/>
              </a:rPr>
              <a:t>. </a:t>
            </a:r>
            <a:r>
              <a:rPr lang="en-US" sz="1000" dirty="0" err="1">
                <a:solidFill>
                  <a:schemeClr val="tx2"/>
                </a:solidFill>
                <a:latin typeface="+mj-lt"/>
                <a:ea typeface="Calibri"/>
                <a:cs typeface="Times New Roman" pitchFamily="18" charset="0"/>
              </a:rPr>
              <a:t>Salibi</a:t>
            </a:r>
            <a:r>
              <a:rPr lang="en-US" sz="1000" dirty="0">
                <a:solidFill>
                  <a:schemeClr val="tx2"/>
                </a:solidFill>
                <a:latin typeface="+mj-lt"/>
                <a:ea typeface="Calibri"/>
                <a:cs typeface="Times New Roman" pitchFamily="18" charset="0"/>
              </a:rPr>
              <a:t>, </a:t>
            </a:r>
            <a:r>
              <a:rPr lang="en-US" sz="1000" i="1" dirty="0">
                <a:solidFill>
                  <a:schemeClr val="tx2"/>
                </a:solidFill>
                <a:latin typeface="+mj-lt"/>
                <a:ea typeface="Calibri"/>
                <a:cs typeface="Times New Roman" pitchFamily="18" charset="0"/>
              </a:rPr>
              <a:t>The Bible Came from Arabia</a:t>
            </a:r>
            <a:r>
              <a:rPr lang="en-US" sz="1000" dirty="0">
                <a:solidFill>
                  <a:schemeClr val="tx2"/>
                </a:solidFill>
                <a:latin typeface="+mj-lt"/>
                <a:ea typeface="Calibri"/>
                <a:cs typeface="Times New Roman" pitchFamily="18" charset="0"/>
              </a:rPr>
              <a:t>, London: Jonathan Cape, 1985, page 3</a:t>
            </a:r>
            <a:r>
              <a:rPr lang="en-US" sz="1000" dirty="0" smtClean="0">
                <a:solidFill>
                  <a:schemeClr val="tx2"/>
                </a:solidFill>
                <a:latin typeface="+mj-lt"/>
                <a:ea typeface="Calibri"/>
                <a:cs typeface="Times New Roman" pitchFamily="18" charset="0"/>
              </a:rPr>
              <a:t>. </a:t>
            </a:r>
          </a:p>
          <a:p>
            <a:pPr marL="0" indent="0">
              <a:lnSpc>
                <a:spcPct val="115000"/>
              </a:lnSpc>
              <a:spcBef>
                <a:spcPts val="0"/>
              </a:spcBef>
              <a:spcAft>
                <a:spcPts val="1000"/>
              </a:spcAft>
              <a:buFontTx/>
              <a:buNone/>
              <a:defRPr/>
            </a:pPr>
            <a:r>
              <a:rPr lang="en-US" sz="1000" dirty="0" smtClean="0">
                <a:solidFill>
                  <a:schemeClr val="tx2"/>
                </a:solidFill>
                <a:latin typeface="+mj-lt"/>
                <a:ea typeface="Calibri"/>
                <a:cs typeface="Times New Roman" pitchFamily="18" charset="0"/>
              </a:rPr>
              <a:t>“The </a:t>
            </a:r>
            <a:r>
              <a:rPr lang="en-US" sz="1000" dirty="0">
                <a:solidFill>
                  <a:schemeClr val="tx2"/>
                </a:solidFill>
                <a:latin typeface="+mj-lt"/>
                <a:ea typeface="Calibri"/>
                <a:cs typeface="Times New Roman" pitchFamily="18" charset="0"/>
              </a:rPr>
              <a:t>bridegroom in the Song of </a:t>
            </a:r>
            <a:r>
              <a:rPr lang="en-US" sz="1000">
                <a:solidFill>
                  <a:schemeClr val="tx2"/>
                </a:solidFill>
                <a:latin typeface="+mj-lt"/>
                <a:ea typeface="Calibri"/>
                <a:cs typeface="Times New Roman" pitchFamily="18" charset="0"/>
              </a:rPr>
              <a:t>Songs </a:t>
            </a:r>
            <a:r>
              <a:rPr lang="en-US" sz="1000" smtClean="0">
                <a:solidFill>
                  <a:schemeClr val="tx2"/>
                </a:solidFill>
                <a:latin typeface="+mj-lt"/>
                <a:ea typeface="Calibri"/>
                <a:cs typeface="Times New Roman" pitchFamily="18" charset="0"/>
              </a:rPr>
              <a:t>[5:16] was </a:t>
            </a:r>
            <a:r>
              <a:rPr lang="en-US" sz="1000" dirty="0">
                <a:solidFill>
                  <a:schemeClr val="tx2"/>
                </a:solidFill>
                <a:latin typeface="+mj-lt"/>
                <a:ea typeface="Calibri"/>
                <a:cs typeface="Times New Roman" pitchFamily="18" charset="0"/>
              </a:rPr>
              <a:t>interpreted in the </a:t>
            </a:r>
            <a:r>
              <a:rPr lang="en-US" sz="1000" dirty="0" err="1">
                <a:solidFill>
                  <a:schemeClr val="tx2"/>
                </a:solidFill>
                <a:latin typeface="+mj-lt"/>
                <a:ea typeface="Calibri"/>
                <a:cs typeface="Times New Roman" pitchFamily="18" charset="0"/>
              </a:rPr>
              <a:t>Targums</a:t>
            </a:r>
            <a:r>
              <a:rPr lang="en-US" sz="1000" dirty="0">
                <a:solidFill>
                  <a:schemeClr val="tx2"/>
                </a:solidFill>
                <a:latin typeface="+mj-lt"/>
                <a:ea typeface="Calibri"/>
                <a:cs typeface="Times New Roman" pitchFamily="18" charset="0"/>
              </a:rPr>
              <a:t> as the </a:t>
            </a:r>
            <a:r>
              <a:rPr lang="en-US" sz="1000" dirty="0" smtClean="0">
                <a:solidFill>
                  <a:schemeClr val="tx2"/>
                </a:solidFill>
                <a:latin typeface="+mj-lt"/>
                <a:ea typeface="Calibri"/>
                <a:cs typeface="Times New Roman" pitchFamily="18" charset="0"/>
              </a:rPr>
              <a:t>Messiah”---Sigmund </a:t>
            </a:r>
            <a:r>
              <a:rPr lang="en-US" sz="1000" dirty="0" err="1">
                <a:solidFill>
                  <a:schemeClr val="tx2"/>
                </a:solidFill>
                <a:latin typeface="+mj-lt"/>
                <a:ea typeface="Calibri"/>
                <a:cs typeface="Times New Roman" pitchFamily="18" charset="0"/>
              </a:rPr>
              <a:t>Mowinckel</a:t>
            </a:r>
            <a:r>
              <a:rPr lang="en-US" sz="1000" dirty="0">
                <a:solidFill>
                  <a:schemeClr val="tx2"/>
                </a:solidFill>
                <a:latin typeface="+mj-lt"/>
                <a:ea typeface="Calibri"/>
                <a:cs typeface="Times New Roman" pitchFamily="18" charset="0"/>
              </a:rPr>
              <a:t>, </a:t>
            </a:r>
            <a:r>
              <a:rPr lang="en-US" sz="1000" i="1" dirty="0">
                <a:solidFill>
                  <a:schemeClr val="tx2"/>
                </a:solidFill>
                <a:latin typeface="+mj-lt"/>
                <a:ea typeface="Calibri"/>
                <a:cs typeface="Times New Roman" pitchFamily="18" charset="0"/>
              </a:rPr>
              <a:t>He That Cometh: The Messiah Concept in the Old </a:t>
            </a:r>
            <a:r>
              <a:rPr lang="en-US" sz="1000" i="1" dirty="0" err="1">
                <a:solidFill>
                  <a:schemeClr val="tx2"/>
                </a:solidFill>
                <a:latin typeface="+mj-lt"/>
                <a:ea typeface="Calibri"/>
                <a:cs typeface="Times New Roman" pitchFamily="18" charset="0"/>
              </a:rPr>
              <a:t>Testameent</a:t>
            </a:r>
            <a:r>
              <a:rPr lang="en-US" sz="1000" i="1" dirty="0">
                <a:solidFill>
                  <a:schemeClr val="tx2"/>
                </a:solidFill>
                <a:latin typeface="+mj-lt"/>
                <a:ea typeface="Calibri"/>
                <a:cs typeface="Times New Roman" pitchFamily="18" charset="0"/>
              </a:rPr>
              <a:t> and Later Judaism</a:t>
            </a:r>
            <a:r>
              <a:rPr lang="en-US" sz="1000" dirty="0">
                <a:solidFill>
                  <a:schemeClr val="tx2"/>
                </a:solidFill>
                <a:latin typeface="+mj-lt"/>
                <a:ea typeface="Calibri"/>
                <a:cs typeface="Times New Roman" pitchFamily="18" charset="0"/>
              </a:rPr>
              <a:t>, Translated by G. W. Anderson, William B. Eerdmans Publishing Company, Grand Rapids Michigan/</a:t>
            </a:r>
            <a:r>
              <a:rPr lang="en-US" sz="1000" dirty="0" err="1">
                <a:solidFill>
                  <a:schemeClr val="tx2"/>
                </a:solidFill>
                <a:latin typeface="+mj-lt"/>
                <a:ea typeface="Calibri"/>
                <a:cs typeface="Times New Roman" pitchFamily="18" charset="0"/>
              </a:rPr>
              <a:t>CAmbridge</a:t>
            </a:r>
            <a:r>
              <a:rPr lang="en-US" sz="1000" dirty="0">
                <a:solidFill>
                  <a:schemeClr val="tx2"/>
                </a:solidFill>
                <a:latin typeface="+mj-lt"/>
                <a:ea typeface="Calibri"/>
                <a:cs typeface="Times New Roman" pitchFamily="18" charset="0"/>
              </a:rPr>
              <a:t>, U.K., 2005, page 283. </a:t>
            </a:r>
            <a:endParaRPr lang="en-US" sz="1000" dirty="0" smtClean="0">
              <a:solidFill>
                <a:schemeClr val="tx2"/>
              </a:solidFill>
              <a:latin typeface="+mj-lt"/>
              <a:ea typeface="Calibri"/>
              <a:cs typeface="Times New Roman" pitchFamily="18" charset="0"/>
            </a:endParaRPr>
          </a:p>
          <a:p>
            <a:pPr marL="0" indent="0">
              <a:lnSpc>
                <a:spcPct val="115000"/>
              </a:lnSpc>
              <a:spcBef>
                <a:spcPts val="0"/>
              </a:spcBef>
              <a:spcAft>
                <a:spcPts val="1000"/>
              </a:spcAft>
              <a:buFontTx/>
              <a:buNone/>
              <a:defRPr/>
            </a:pPr>
            <a:r>
              <a:rPr lang="en-US" sz="1200" dirty="0" smtClean="0">
                <a:latin typeface="+mj-lt"/>
                <a:ea typeface="Calibri"/>
                <a:cs typeface="Times New Roman" pitchFamily="18" charset="0"/>
              </a:rPr>
              <a:t>Watch the following 2 video clips &amp; see whether they might be indicative of the points made by the Quran, by Professor </a:t>
            </a:r>
            <a:r>
              <a:rPr lang="en-US" sz="1200" dirty="0" err="1" smtClean="0">
                <a:latin typeface="+mj-lt"/>
                <a:ea typeface="Calibri"/>
                <a:cs typeface="Times New Roman" pitchFamily="18" charset="0"/>
              </a:rPr>
              <a:t>Salibi</a:t>
            </a:r>
            <a:r>
              <a:rPr lang="en-US" sz="1200" dirty="0" smtClean="0">
                <a:latin typeface="+mj-lt"/>
                <a:ea typeface="Calibri"/>
                <a:cs typeface="Times New Roman" pitchFamily="18" charset="0"/>
              </a:rPr>
              <a:t>, and </a:t>
            </a:r>
            <a:r>
              <a:rPr lang="en-US" sz="1200" dirty="0">
                <a:latin typeface="+mj-lt"/>
                <a:ea typeface="Calibri"/>
                <a:cs typeface="Times New Roman" pitchFamily="18" charset="0"/>
              </a:rPr>
              <a:t>by </a:t>
            </a:r>
            <a:r>
              <a:rPr lang="en-US" sz="1200" dirty="0" err="1" smtClean="0">
                <a:latin typeface="+mj-lt"/>
                <a:ea typeface="Calibri"/>
                <a:cs typeface="Times New Roman" pitchFamily="18" charset="0"/>
              </a:rPr>
              <a:t>Mowinckel</a:t>
            </a:r>
            <a:r>
              <a:rPr lang="en-US" sz="1200" dirty="0" smtClean="0">
                <a:latin typeface="+mj-lt"/>
                <a:ea typeface="Calibri"/>
                <a:cs typeface="Times New Roman" pitchFamily="18" charset="0"/>
              </a:rPr>
              <a:t>. One of the clips indicates that Muhammad was mentioned by name in the Hebrew Bible (Song of Solomon 5:16), but his name was translated to other languages as a word (instead of keeping it as a proper name): </a:t>
            </a:r>
          </a:p>
          <a:p>
            <a:pPr marL="0" indent="0">
              <a:lnSpc>
                <a:spcPct val="115000"/>
              </a:lnSpc>
              <a:spcBef>
                <a:spcPts val="0"/>
              </a:spcBef>
              <a:spcAft>
                <a:spcPts val="1000"/>
              </a:spcAft>
              <a:buFontTx/>
              <a:buNone/>
              <a:defRPr/>
            </a:pPr>
            <a:r>
              <a:rPr lang="en-US" sz="1100" dirty="0">
                <a:latin typeface="+mj-lt"/>
                <a:ea typeface="Calibri"/>
                <a:cs typeface="Times New Roman" pitchFamily="18" charset="0"/>
                <a:hlinkClick r:id="rId2"/>
              </a:rPr>
              <a:t>https://</a:t>
            </a:r>
            <a:r>
              <a:rPr lang="en-US" sz="1100" dirty="0" smtClean="0">
                <a:latin typeface="+mj-lt"/>
                <a:ea typeface="Calibri"/>
                <a:cs typeface="Times New Roman" pitchFamily="18" charset="0"/>
                <a:hlinkClick r:id="rId2"/>
              </a:rPr>
              <a:t>www.youtube.com/watch?v=cur_6aYs_7k</a:t>
            </a:r>
            <a:endParaRPr lang="en-US" sz="1100" dirty="0" smtClean="0">
              <a:latin typeface="+mj-lt"/>
              <a:ea typeface="Calibri"/>
              <a:cs typeface="Times New Roman" pitchFamily="18" charset="0"/>
            </a:endParaRPr>
          </a:p>
          <a:p>
            <a:pPr marL="0" indent="0">
              <a:lnSpc>
                <a:spcPct val="115000"/>
              </a:lnSpc>
              <a:spcBef>
                <a:spcPts val="0"/>
              </a:spcBef>
              <a:spcAft>
                <a:spcPts val="1000"/>
              </a:spcAft>
              <a:buFontTx/>
              <a:buNone/>
              <a:defRPr/>
            </a:pPr>
            <a:r>
              <a:rPr lang="en-US" sz="1000" dirty="0" smtClean="0">
                <a:solidFill>
                  <a:schemeClr val="tx2"/>
                </a:solidFill>
                <a:latin typeface="+mj-lt"/>
                <a:ea typeface="Calibri"/>
                <a:cs typeface="Times New Roman" pitchFamily="18" charset="0"/>
                <a:hlinkClick r:id="rId3"/>
              </a:rPr>
              <a:t>http</a:t>
            </a:r>
            <a:r>
              <a:rPr lang="en-US" sz="1000" dirty="0">
                <a:solidFill>
                  <a:schemeClr val="tx2"/>
                </a:solidFill>
                <a:latin typeface="+mj-lt"/>
                <a:ea typeface="Calibri"/>
                <a:cs typeface="Times New Roman" pitchFamily="18" charset="0"/>
                <a:hlinkClick r:id="rId3"/>
              </a:rPr>
              <a:t>://</a:t>
            </a:r>
            <a:r>
              <a:rPr lang="en-US" sz="1000" dirty="0" smtClean="0">
                <a:solidFill>
                  <a:schemeClr val="tx2"/>
                </a:solidFill>
                <a:latin typeface="+mj-lt"/>
                <a:ea typeface="Calibri"/>
                <a:cs typeface="Times New Roman" pitchFamily="18" charset="0"/>
                <a:hlinkClick r:id="rId3"/>
              </a:rPr>
              <a:t>www.youtube.com/watch?v=lS2m0OomSDk</a:t>
            </a:r>
            <a:endParaRPr lang="en-US" sz="1000" dirty="0">
              <a:solidFill>
                <a:schemeClr val="tx2"/>
              </a:solidFill>
              <a:latin typeface="+mj-lt"/>
              <a:ea typeface="Calibri"/>
              <a:cs typeface="Times New Roman" pitchFamily="18" charset="0"/>
            </a:endParaRPr>
          </a:p>
        </p:txBody>
      </p:sp>
      <p:sp>
        <p:nvSpPr>
          <p:cNvPr id="70660" name="TextBox 3"/>
          <p:cNvSpPr txBox="1">
            <a:spLocks noChangeArrowheads="1"/>
          </p:cNvSpPr>
          <p:nvPr/>
        </p:nvSpPr>
        <p:spPr bwMode="auto">
          <a:xfrm>
            <a:off x="0" y="23813"/>
            <a:ext cx="4191000" cy="697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200">
                <a:solidFill>
                  <a:schemeClr val="tx1"/>
                </a:solidFill>
                <a:latin typeface="Times New Roman" pitchFamily="18" charset="0"/>
                <a:cs typeface="Arial" charset="0"/>
              </a:defRPr>
            </a:lvl1pPr>
            <a:lvl2pPr marL="742950" indent="-285750" eaLnBrk="0" hangingPunct="0">
              <a:defRPr sz="1200">
                <a:solidFill>
                  <a:schemeClr val="tx1"/>
                </a:solidFill>
                <a:latin typeface="Times New Roman" pitchFamily="18" charset="0"/>
                <a:cs typeface="Arial" charset="0"/>
              </a:defRPr>
            </a:lvl2pPr>
            <a:lvl3pPr marL="1143000" indent="-228600" eaLnBrk="0" hangingPunct="0">
              <a:defRPr sz="1200">
                <a:solidFill>
                  <a:schemeClr val="tx1"/>
                </a:solidFill>
                <a:latin typeface="Times New Roman" pitchFamily="18" charset="0"/>
                <a:cs typeface="Arial" charset="0"/>
              </a:defRPr>
            </a:lvl3pPr>
            <a:lvl4pPr marL="1600200" indent="-228600" eaLnBrk="0" hangingPunct="0">
              <a:defRPr sz="1200">
                <a:solidFill>
                  <a:schemeClr val="tx1"/>
                </a:solidFill>
                <a:latin typeface="Times New Roman" pitchFamily="18" charset="0"/>
                <a:cs typeface="Arial" charset="0"/>
              </a:defRPr>
            </a:lvl4pPr>
            <a:lvl5pPr marL="2057400" indent="-228600" eaLnBrk="0" hangingPunct="0">
              <a:defRPr sz="1200">
                <a:solidFill>
                  <a:schemeClr val="tx1"/>
                </a:solidFill>
                <a:latin typeface="Times New Roman" pitchFamily="18" charset="0"/>
                <a:cs typeface="Arial" charset="0"/>
              </a:defRPr>
            </a:lvl5pPr>
            <a:lvl6pPr marL="2514600" indent="-228600" eaLnBrk="0" fontAlgn="base" hangingPunct="0">
              <a:spcBef>
                <a:spcPct val="0"/>
              </a:spcBef>
              <a:spcAft>
                <a:spcPct val="0"/>
              </a:spcAft>
              <a:defRPr sz="1200">
                <a:solidFill>
                  <a:schemeClr val="tx1"/>
                </a:solidFill>
                <a:latin typeface="Times New Roman" pitchFamily="18" charset="0"/>
                <a:cs typeface="Arial" charset="0"/>
              </a:defRPr>
            </a:lvl6pPr>
            <a:lvl7pPr marL="2971800" indent="-228600" eaLnBrk="0" fontAlgn="base" hangingPunct="0">
              <a:spcBef>
                <a:spcPct val="0"/>
              </a:spcBef>
              <a:spcAft>
                <a:spcPct val="0"/>
              </a:spcAft>
              <a:defRPr sz="1200">
                <a:solidFill>
                  <a:schemeClr val="tx1"/>
                </a:solidFill>
                <a:latin typeface="Times New Roman" pitchFamily="18" charset="0"/>
                <a:cs typeface="Arial" charset="0"/>
              </a:defRPr>
            </a:lvl7pPr>
            <a:lvl8pPr marL="3429000" indent="-228600" eaLnBrk="0" fontAlgn="base" hangingPunct="0">
              <a:spcBef>
                <a:spcPct val="0"/>
              </a:spcBef>
              <a:spcAft>
                <a:spcPct val="0"/>
              </a:spcAft>
              <a:defRPr sz="1200">
                <a:solidFill>
                  <a:schemeClr val="tx1"/>
                </a:solidFill>
                <a:latin typeface="Times New Roman" pitchFamily="18" charset="0"/>
                <a:cs typeface="Arial" charset="0"/>
              </a:defRPr>
            </a:lvl8pPr>
            <a:lvl9pPr marL="3886200" indent="-228600" eaLnBrk="0" fontAlgn="base" hangingPunct="0">
              <a:spcBef>
                <a:spcPct val="0"/>
              </a:spcBef>
              <a:spcAft>
                <a:spcPct val="0"/>
              </a:spcAft>
              <a:defRPr sz="1200">
                <a:solidFill>
                  <a:schemeClr val="tx1"/>
                </a:solidFill>
                <a:latin typeface="Times New Roman" pitchFamily="18" charset="0"/>
                <a:cs typeface="Arial" charset="0"/>
              </a:defRPr>
            </a:lvl9pPr>
          </a:lstStyle>
          <a:p>
            <a:pPr eaLnBrk="1" hangingPunct="1">
              <a:defRPr/>
            </a:pPr>
            <a:r>
              <a:rPr lang="en-US" sz="2000" b="1" dirty="0" smtClean="0">
                <a:solidFill>
                  <a:srgbClr val="FFFF00"/>
                </a:solidFill>
              </a:rPr>
              <a:t>Was Prophet Mohamed mentioned by name or described in the Bible?</a:t>
            </a:r>
          </a:p>
          <a:p>
            <a:pPr eaLnBrk="1" hangingPunct="1">
              <a:defRPr/>
            </a:pPr>
            <a:r>
              <a:rPr lang="en-US" dirty="0" smtClean="0">
                <a:solidFill>
                  <a:srgbClr val="FFFFFF"/>
                </a:solidFill>
              </a:rPr>
              <a:t>While the English translation of the Bible does not seem to have Prophet Mohamed mentioned or described in the Torah and the Gospel, the Quran states that Prophet Mohamed is described in both the Torah and the Gospel/</a:t>
            </a:r>
            <a:r>
              <a:rPr lang="en-US" dirty="0" err="1" smtClean="0">
                <a:solidFill>
                  <a:srgbClr val="FFFFFF"/>
                </a:solidFill>
              </a:rPr>
              <a:t>Injeel</a:t>
            </a:r>
            <a:r>
              <a:rPr lang="en-US" dirty="0" smtClean="0">
                <a:solidFill>
                  <a:srgbClr val="FFFFFF"/>
                </a:solidFill>
              </a:rPr>
              <a:t>:</a:t>
            </a:r>
          </a:p>
          <a:p>
            <a:pPr eaLnBrk="1" hangingPunct="1">
              <a:defRPr/>
            </a:pPr>
            <a:endParaRPr lang="en-US" sz="500" dirty="0" smtClean="0">
              <a:solidFill>
                <a:srgbClr val="FFFFFF"/>
              </a:solidFill>
            </a:endParaRPr>
          </a:p>
          <a:p>
            <a:pPr eaLnBrk="1" hangingPunct="1">
              <a:defRPr/>
            </a:pPr>
            <a:r>
              <a:rPr lang="en-US" dirty="0" smtClean="0">
                <a:solidFill>
                  <a:srgbClr val="FFFF00"/>
                </a:solidFill>
              </a:rPr>
              <a:t>“God said, ‘I bring My punishment on whoever I will, but My mercy encompasses all things. I shall ordain My mercy for those who are conscious of God and pay the prescribed alms; who believe in Our Revelations; who follow the Messenger—the unlettered prophet they find described in the Torah that is with them, and in the Gospel—who commands them to do right and forbids them to do wrong, who makes good things lawful to them and bad things unlawful, and relieves them of their burdens, and the iron collars that were on them. So it is those who believe him, </a:t>
            </a:r>
            <a:r>
              <a:rPr lang="en-US" dirty="0" err="1" smtClean="0">
                <a:solidFill>
                  <a:srgbClr val="FFFF00"/>
                </a:solidFill>
              </a:rPr>
              <a:t>honour</a:t>
            </a:r>
            <a:r>
              <a:rPr lang="en-US" dirty="0" smtClean="0">
                <a:solidFill>
                  <a:srgbClr val="FFFF00"/>
                </a:solidFill>
              </a:rPr>
              <a:t> and help him, and who follow the light which has been sent down with him, who will succeed”</a:t>
            </a:r>
            <a:r>
              <a:rPr lang="en-US" dirty="0" smtClean="0">
                <a:solidFill>
                  <a:srgbClr val="FFFFFF"/>
                </a:solidFill>
              </a:rPr>
              <a:t> Quran 7:156-157</a:t>
            </a:r>
          </a:p>
          <a:p>
            <a:pPr eaLnBrk="1" hangingPunct="1">
              <a:defRPr/>
            </a:pPr>
            <a:endParaRPr lang="en-US" sz="500" dirty="0" smtClean="0">
              <a:solidFill>
                <a:srgbClr val="FFFF00"/>
              </a:solidFill>
            </a:endParaRPr>
          </a:p>
          <a:p>
            <a:pPr eaLnBrk="1" hangingPunct="1">
              <a:defRPr/>
            </a:pPr>
            <a:r>
              <a:rPr lang="en-US" dirty="0" smtClean="0">
                <a:solidFill>
                  <a:srgbClr val="FFFF00"/>
                </a:solidFill>
              </a:rPr>
              <a:t>“Jesus, son of Mary, said, ‘Children of Israel, I am sent to you by God, confirming the Torah that came before me and bringing good news of a messenger to follow me whose name will be Ahmad” </a:t>
            </a:r>
            <a:r>
              <a:rPr lang="en-US" dirty="0" smtClean="0">
                <a:solidFill>
                  <a:srgbClr val="FFFFFF"/>
                </a:solidFill>
              </a:rPr>
              <a:t>Quran 61:6. NB: [Ahmad, like Muhammad, means ‘praised’ or ‘beloved’ for his good character]</a:t>
            </a:r>
          </a:p>
          <a:p>
            <a:pPr eaLnBrk="1" hangingPunct="1">
              <a:defRPr/>
            </a:pPr>
            <a:endParaRPr lang="en-US" sz="500" dirty="0" smtClean="0">
              <a:solidFill>
                <a:srgbClr val="FFFFFF"/>
              </a:solidFill>
            </a:endParaRPr>
          </a:p>
          <a:p>
            <a:pPr eaLnBrk="1" hangingPunct="1">
              <a:defRPr/>
            </a:pPr>
            <a:r>
              <a:rPr lang="en-US" dirty="0" smtClean="0">
                <a:solidFill>
                  <a:schemeClr val="tx2"/>
                </a:solidFill>
              </a:rPr>
              <a:t>“Some of them were uneducated, and know the Scripture only through wishful thinking. They rely on guesswork. So woe to those who write the Scripture with their own hands and then claim, ‘This is from God,’ in order to make some small gain. Woe to them for what their hands have written! Woe to them for all that they have earned</a:t>
            </a:r>
            <a:r>
              <a:rPr lang="en-US" dirty="0" smtClean="0">
                <a:solidFill>
                  <a:srgbClr val="FFFFFF"/>
                </a:solidFill>
              </a:rPr>
              <a:t>” Quran 2:78-79. </a:t>
            </a:r>
          </a:p>
          <a:p>
            <a:pPr eaLnBrk="1" hangingPunct="1">
              <a:defRPr/>
            </a:pPr>
            <a:endParaRPr lang="en-US" sz="800" dirty="0" smtClean="0">
              <a:solidFill>
                <a:srgbClr val="FFFFFF"/>
              </a:solidFill>
            </a:endParaRPr>
          </a:p>
          <a:p>
            <a:pPr eaLnBrk="1" hangingPunct="1">
              <a:defRPr/>
            </a:pPr>
            <a:r>
              <a:rPr lang="en-US" dirty="0" smtClean="0">
                <a:solidFill>
                  <a:srgbClr val="FFFFFF"/>
                </a:solidFill>
              </a:rPr>
              <a:t>Could Quran 2:78-79 (7</a:t>
            </a:r>
            <a:r>
              <a:rPr lang="en-US" baseline="30000" dirty="0" smtClean="0">
                <a:solidFill>
                  <a:srgbClr val="FFFFFF"/>
                </a:solidFill>
              </a:rPr>
              <a:t>th</a:t>
            </a:r>
            <a:r>
              <a:rPr lang="en-US" dirty="0" smtClean="0">
                <a:solidFill>
                  <a:srgbClr val="FFFFFF"/>
                </a:solidFill>
              </a:rPr>
              <a:t> century AD) be referring to the translation, interpretation, and vocalization of the received consonantal Hebrew Bible by </a:t>
            </a:r>
            <a:r>
              <a:rPr lang="en-US" kern="0" dirty="0" smtClean="0">
                <a:solidFill>
                  <a:srgbClr val="FFFFFF"/>
                </a:solidFill>
                <a:latin typeface="Times New Roman"/>
                <a:ea typeface="Calibri"/>
                <a:cs typeface="Times New Roman" pitchFamily="18" charset="0"/>
              </a:rPr>
              <a:t>the Babylonian and Palestinian </a:t>
            </a:r>
            <a:r>
              <a:rPr lang="en-US" kern="0" dirty="0" err="1" smtClean="0">
                <a:solidFill>
                  <a:srgbClr val="FFFFFF"/>
                </a:solidFill>
                <a:latin typeface="Times New Roman"/>
                <a:ea typeface="Calibri"/>
                <a:cs typeface="Times New Roman" pitchFamily="18" charset="0"/>
              </a:rPr>
              <a:t>Masoretes</a:t>
            </a:r>
            <a:r>
              <a:rPr lang="en-US" kern="0" dirty="0" smtClean="0">
                <a:solidFill>
                  <a:srgbClr val="FFFFFF"/>
                </a:solidFill>
                <a:latin typeface="Times New Roman"/>
                <a:ea typeface="Calibri"/>
                <a:cs typeface="Times New Roman" pitchFamily="18" charset="0"/>
              </a:rPr>
              <a:t> as well as those who produced the Septuagint in Hellenistic Alexandria </a:t>
            </a:r>
            <a:r>
              <a:rPr lang="en-US" dirty="0" smtClean="0">
                <a:solidFill>
                  <a:srgbClr val="FFFFFF"/>
                </a:solidFill>
              </a:rPr>
              <a:t>between the 6</a:t>
            </a:r>
            <a:r>
              <a:rPr lang="en-US" baseline="30000" dirty="0" smtClean="0">
                <a:solidFill>
                  <a:srgbClr val="FFFFFF"/>
                </a:solidFill>
              </a:rPr>
              <a:t>th</a:t>
            </a:r>
            <a:r>
              <a:rPr lang="en-US" dirty="0" smtClean="0">
                <a:solidFill>
                  <a:srgbClr val="FFFFFF"/>
                </a:solidFill>
              </a:rPr>
              <a:t> and 10</a:t>
            </a:r>
            <a:r>
              <a:rPr lang="en-US" baseline="30000" dirty="0" smtClean="0">
                <a:solidFill>
                  <a:srgbClr val="FFFFFF"/>
                </a:solidFill>
              </a:rPr>
              <a:t>th</a:t>
            </a:r>
            <a:r>
              <a:rPr lang="en-US" dirty="0" smtClean="0">
                <a:solidFill>
                  <a:srgbClr val="FFFFFF"/>
                </a:solidFill>
              </a:rPr>
              <a:t> centuries A.D</a:t>
            </a:r>
            <a:r>
              <a:rPr lang="en-US" kern="0" dirty="0" smtClean="0">
                <a:solidFill>
                  <a:srgbClr val="FFFFFF"/>
                </a:solidFill>
                <a:latin typeface="Times New Roman"/>
                <a:ea typeface="Calibri"/>
                <a:cs typeface="Times New Roman" pitchFamily="18" charset="0"/>
              </a:rPr>
              <a:t>?</a:t>
            </a:r>
            <a:endParaRPr lang="en-US" dirty="0" smtClean="0">
              <a:solidFill>
                <a:srgbClr val="FFFFFF"/>
              </a:solidFill>
            </a:endParaRPr>
          </a:p>
        </p:txBody>
      </p:sp>
      <p:cxnSp>
        <p:nvCxnSpPr>
          <p:cNvPr id="70661" name="Straight Connector 5"/>
          <p:cNvCxnSpPr>
            <a:cxnSpLocks noChangeShapeType="1"/>
          </p:cNvCxnSpPr>
          <p:nvPr/>
        </p:nvCxnSpPr>
        <p:spPr bwMode="auto">
          <a:xfrm>
            <a:off x="41148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0662" name="Straight Connector 4"/>
          <p:cNvCxnSpPr>
            <a:cxnSpLocks noChangeShapeType="1"/>
          </p:cNvCxnSpPr>
          <p:nvPr/>
        </p:nvCxnSpPr>
        <p:spPr bwMode="auto">
          <a:xfrm>
            <a:off x="0" y="5715000"/>
            <a:ext cx="4114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0663" name="Straight Connector 4"/>
          <p:cNvCxnSpPr>
            <a:cxnSpLocks noChangeShapeType="1"/>
          </p:cNvCxnSpPr>
          <p:nvPr/>
        </p:nvCxnSpPr>
        <p:spPr bwMode="auto">
          <a:xfrm>
            <a:off x="4114800" y="4953000"/>
            <a:ext cx="5029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0664" name="Straight Connector 7"/>
          <p:cNvCxnSpPr>
            <a:cxnSpLocks noChangeShapeType="1"/>
          </p:cNvCxnSpPr>
          <p:nvPr/>
        </p:nvCxnSpPr>
        <p:spPr bwMode="auto">
          <a:xfrm>
            <a:off x="4114800" y="4114800"/>
            <a:ext cx="50292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6000"/>
          </a:p>
        </p:txBody>
      </p:sp>
      <p:sp>
        <p:nvSpPr>
          <p:cNvPr id="71683"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6000"/>
          </a:p>
        </p:txBody>
      </p:sp>
      <p:sp>
        <p:nvSpPr>
          <p:cNvPr id="1087492" name="Rectangle 4"/>
          <p:cNvSpPr>
            <a:spLocks noGrp="1" noChangeArrowheads="1"/>
          </p:cNvSpPr>
          <p:nvPr>
            <p:ph type="title" idx="4294967295"/>
          </p:nvPr>
        </p:nvSpPr>
        <p:spPr>
          <a:xfrm>
            <a:off x="0" y="0"/>
            <a:ext cx="9144000" cy="914400"/>
          </a:xfrm>
          <a:solidFill>
            <a:srgbClr val="0000FF"/>
          </a:solidFill>
        </p:spPr>
        <p:txBody>
          <a:bodyPr lIns="90488" tIns="44450" rIns="90488" bIns="44450"/>
          <a:lstStyle/>
          <a:p>
            <a:pPr>
              <a:defRPr/>
            </a:pPr>
            <a:r>
              <a:rPr lang="en-US" sz="6600" b="1" dirty="0" smtClean="0">
                <a:effectLst>
                  <a:outerShdw blurRad="38100" dist="38100" dir="2700000" algn="tl">
                    <a:srgbClr val="000000"/>
                  </a:outerShdw>
                </a:effectLst>
              </a:rPr>
              <a:t>St. Paul’s Trip to Arabia</a:t>
            </a:r>
            <a:endParaRPr lang="en-US" sz="6600" dirty="0" smtClean="0">
              <a:effectLst>
                <a:outerShdw blurRad="38100" dist="38100" dir="2700000" algn="tl">
                  <a:srgbClr val="000000"/>
                </a:outerShdw>
              </a:effectLst>
            </a:endParaRPr>
          </a:p>
        </p:txBody>
      </p:sp>
      <p:sp>
        <p:nvSpPr>
          <p:cNvPr id="71685" name="Rectangle 5"/>
          <p:cNvSpPr>
            <a:spLocks noGrp="1" noChangeArrowheads="1"/>
          </p:cNvSpPr>
          <p:nvPr>
            <p:ph type="body" sz="half" idx="4294967295"/>
          </p:nvPr>
        </p:nvSpPr>
        <p:spPr>
          <a:xfrm>
            <a:off x="0" y="990600"/>
            <a:ext cx="9144000" cy="5867400"/>
          </a:xfrm>
          <a:solidFill>
            <a:srgbClr val="0000FF"/>
          </a:solidFill>
        </p:spPr>
        <p:txBody>
          <a:bodyPr lIns="90488" tIns="44450" rIns="90488" bIns="44450"/>
          <a:lstStyle/>
          <a:p>
            <a:pPr>
              <a:buFontTx/>
              <a:buNone/>
            </a:pPr>
            <a:r>
              <a:rPr lang="en-US" altLang="en-US" sz="2400" b="1" dirty="0" smtClean="0"/>
              <a:t>“I did not go to anyone for advice, nor did I go to Jerusalem to see those who were apostles before me. Instead, I went at once to Arabia and then I returned to Damascus.” </a:t>
            </a:r>
            <a:r>
              <a:rPr lang="en-US" altLang="en-US" sz="2400" dirty="0" smtClean="0">
                <a:solidFill>
                  <a:schemeClr val="tx2"/>
                </a:solidFill>
              </a:rPr>
              <a:t>Galatians 1:16-17</a:t>
            </a:r>
          </a:p>
          <a:p>
            <a:pPr>
              <a:buFontTx/>
              <a:buNone/>
            </a:pPr>
            <a:endParaRPr lang="en-US" altLang="en-US" sz="1000" dirty="0" smtClean="0">
              <a:solidFill>
                <a:schemeClr val="tx2"/>
              </a:solidFill>
            </a:endParaRPr>
          </a:p>
          <a:p>
            <a:pPr>
              <a:buFontTx/>
              <a:buNone/>
            </a:pPr>
            <a:r>
              <a:rPr lang="en-US" altLang="en-US" sz="1500" dirty="0" smtClean="0">
                <a:solidFill>
                  <a:schemeClr val="tx2"/>
                </a:solidFill>
              </a:rPr>
              <a:t>“In his epistle to the Galatians, Paul himself asserts that his career as an apostle of Christ started with a trip to Arabia, roundly denying the truth of what other people were saying in his own time about the matter. According to the book of Acts, Paul began his apostolic career with a visit to Jerusalem, which was clearly untrue. Equally suspicious was the fact that Paul only spoke about his visit to Arabia, without making the least hint regarding the motive for it… </a:t>
            </a:r>
          </a:p>
          <a:p>
            <a:pPr>
              <a:buFontTx/>
              <a:buNone/>
            </a:pPr>
            <a:r>
              <a:rPr lang="en-US" altLang="en-US" sz="1500" dirty="0" smtClean="0">
                <a:solidFill>
                  <a:schemeClr val="tx2"/>
                </a:solidFill>
              </a:rPr>
              <a:t>At this point, we had to make our first assumption: </a:t>
            </a:r>
            <a:r>
              <a:rPr lang="en-US" altLang="en-US" sz="1500" b="1" dirty="0" smtClean="0">
                <a:solidFill>
                  <a:schemeClr val="tx2"/>
                </a:solidFill>
              </a:rPr>
              <a:t>there must have been some secret connection between the Jesus mission and Arabia which the available Christian scriptures are careful not to divulge</a:t>
            </a:r>
            <a:r>
              <a:rPr lang="en-US" altLang="en-US" sz="1500" dirty="0" smtClean="0">
                <a:solidFill>
                  <a:schemeClr val="tx2"/>
                </a:solidFill>
              </a:rPr>
              <a:t>. With the help of the Koran and certain early Islamic traditions, we were able to satisfy ourselves that this first assumption was reasonable. There was actually an Arabian prophet called Jesus who did not die on the cross, and whose career antedated that of the Palestinian Jesus by about four centuries. This early Jesus was called </a:t>
            </a:r>
            <a:r>
              <a:rPr lang="en-US" altLang="en-US" sz="1500" dirty="0" err="1" smtClean="0">
                <a:solidFill>
                  <a:schemeClr val="tx2"/>
                </a:solidFill>
              </a:rPr>
              <a:t>Issa</a:t>
            </a:r>
            <a:r>
              <a:rPr lang="en-US" altLang="en-US" sz="1500" dirty="0" smtClean="0">
                <a:solidFill>
                  <a:schemeClr val="tx2"/>
                </a:solidFill>
              </a:rPr>
              <a:t>; the latter one was called </a:t>
            </a:r>
            <a:r>
              <a:rPr lang="en-US" altLang="en-US" sz="1500" dirty="0" err="1" smtClean="0">
                <a:solidFill>
                  <a:schemeClr val="tx2"/>
                </a:solidFill>
              </a:rPr>
              <a:t>Jeshu</a:t>
            </a:r>
            <a:r>
              <a:rPr lang="en-US" altLang="en-US" sz="1500" dirty="0" smtClean="0">
                <a:solidFill>
                  <a:schemeClr val="tx2"/>
                </a:solidFill>
              </a:rPr>
              <a:t>. In the Greek of the Christian scriptures, both names equally, lend themselves to transliteration as </a:t>
            </a:r>
            <a:r>
              <a:rPr lang="en-US" altLang="en-US" sz="1500" i="1" dirty="0" err="1" smtClean="0">
                <a:solidFill>
                  <a:schemeClr val="tx2"/>
                </a:solidFill>
              </a:rPr>
              <a:t>Iesous</a:t>
            </a:r>
            <a:r>
              <a:rPr lang="en-US" altLang="en-US" sz="1500" dirty="0" smtClean="0">
                <a:solidFill>
                  <a:schemeClr val="tx2"/>
                </a:solidFill>
              </a:rPr>
              <a:t>, or Jesus… </a:t>
            </a:r>
          </a:p>
          <a:p>
            <a:pPr>
              <a:buFontTx/>
              <a:buNone/>
            </a:pPr>
            <a:r>
              <a:rPr lang="en-US" altLang="en-US" sz="1500" dirty="0" smtClean="0">
                <a:solidFill>
                  <a:schemeClr val="tx2"/>
                </a:solidFill>
              </a:rPr>
              <a:t>Of some of our conclusions, we can be reasonably certain: for example, that there was, historically, an Israelite prophet called Jesus (</a:t>
            </a:r>
            <a:r>
              <a:rPr lang="en-US" altLang="en-US" sz="1500" dirty="0" err="1" smtClean="0">
                <a:solidFill>
                  <a:schemeClr val="tx2"/>
                </a:solidFill>
              </a:rPr>
              <a:t>Issa</a:t>
            </a:r>
            <a:r>
              <a:rPr lang="en-US" altLang="en-US" sz="1500" dirty="0" smtClean="0">
                <a:solidFill>
                  <a:schemeClr val="tx2"/>
                </a:solidFill>
              </a:rPr>
              <a:t>), and also the cult of an Arabian god by the name (Al </a:t>
            </a:r>
            <a:r>
              <a:rPr lang="en-US" altLang="en-US" sz="1500" dirty="0" err="1" smtClean="0">
                <a:solidFill>
                  <a:schemeClr val="tx2"/>
                </a:solidFill>
              </a:rPr>
              <a:t>Issa</a:t>
            </a:r>
            <a:r>
              <a:rPr lang="en-US" altLang="en-US" sz="1500" dirty="0" smtClean="0">
                <a:solidFill>
                  <a:schemeClr val="tx2"/>
                </a:solidFill>
              </a:rPr>
              <a:t>), apart from the historical Jesus (</a:t>
            </a:r>
            <a:r>
              <a:rPr lang="en-US" altLang="en-US" sz="1500" dirty="0" err="1" smtClean="0">
                <a:solidFill>
                  <a:schemeClr val="tx2"/>
                </a:solidFill>
              </a:rPr>
              <a:t>Jeshu</a:t>
            </a:r>
            <a:r>
              <a:rPr lang="en-US" altLang="en-US" sz="1500" dirty="0" smtClean="0">
                <a:solidFill>
                  <a:schemeClr val="tx2"/>
                </a:solidFill>
              </a:rPr>
              <a:t>) of the Gospels. Others are reasonable deductions based on given information: for example, that Paul, when he visited Arabia, secured copies of local scriptures—some relating to Jesus the prophet; some to Jesus the god—which he and others after him used, in addition to the texts of the Old Testament, to develop the New Testament image of the Gospel Jesus as the eternal Son of God and the living Christ.” </a:t>
            </a:r>
            <a:r>
              <a:rPr lang="en-US" altLang="en-US" sz="1500" dirty="0" smtClean="0"/>
              <a:t>K. </a:t>
            </a:r>
            <a:r>
              <a:rPr lang="en-US" altLang="en-US" sz="1500" dirty="0" err="1" smtClean="0"/>
              <a:t>Salibi</a:t>
            </a:r>
            <a:r>
              <a:rPr lang="en-US" altLang="en-US" sz="1500" dirty="0" smtClean="0"/>
              <a:t>, </a:t>
            </a:r>
            <a:r>
              <a:rPr lang="en-US" altLang="en-US" sz="1500" i="1" dirty="0" smtClean="0"/>
              <a:t>Conspiracy in Jerusalem: The Hidden Origins of Jesus</a:t>
            </a:r>
            <a:r>
              <a:rPr lang="en-US" altLang="en-US" sz="1500" dirty="0" smtClean="0"/>
              <a:t>, I.B. Taurus &amp; Co. Ltd, London, 1988, pages 187-189. </a:t>
            </a:r>
          </a:p>
          <a:p>
            <a:pPr>
              <a:buFontTx/>
              <a:buNone/>
            </a:pPr>
            <a:endParaRPr lang="en-US" altLang="en-US" sz="1500" dirty="0" smtClean="0"/>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9538" name="Rectangle 2"/>
          <p:cNvSpPr>
            <a:spLocks noGrp="1" noChangeArrowheads="1"/>
          </p:cNvSpPr>
          <p:nvPr>
            <p:ph type="title"/>
          </p:nvPr>
        </p:nvSpPr>
        <p:spPr>
          <a:xfrm>
            <a:off x="0" y="1"/>
            <a:ext cx="4067175" cy="2514599"/>
          </a:xfrm>
          <a:solidFill>
            <a:srgbClr val="0000FF"/>
          </a:solidFill>
        </p:spPr>
        <p:txBody>
          <a:bodyPr/>
          <a:lstStyle/>
          <a:p>
            <a:pPr>
              <a:defRPr/>
            </a:pPr>
            <a:r>
              <a:rPr lang="en-US" sz="5400" b="1" dirty="0" smtClean="0">
                <a:effectLst>
                  <a:outerShdw blurRad="38100" dist="38100" dir="2700000" algn="tl">
                    <a:srgbClr val="000000"/>
                  </a:outerShdw>
                </a:effectLst>
              </a:rPr>
              <a:t>The Bible Came From Arabia</a:t>
            </a:r>
          </a:p>
        </p:txBody>
      </p:sp>
      <p:sp>
        <p:nvSpPr>
          <p:cNvPr id="72707" name="Text Box 3"/>
          <p:cNvSpPr txBox="1">
            <a:spLocks noChangeArrowheads="1"/>
          </p:cNvSpPr>
          <p:nvPr/>
        </p:nvSpPr>
        <p:spPr bwMode="auto">
          <a:xfrm>
            <a:off x="0" y="2514600"/>
            <a:ext cx="3990975" cy="4154984"/>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US" altLang="en-US" sz="1800" dirty="0" smtClean="0"/>
              <a:t>By American University of Beirut Professor of History Kamal </a:t>
            </a:r>
            <a:r>
              <a:rPr lang="en-US" altLang="en-US" sz="1800" dirty="0" err="1"/>
              <a:t>Salibi</a:t>
            </a:r>
            <a:r>
              <a:rPr lang="en-US" altLang="en-US" sz="1800" dirty="0"/>
              <a:t/>
            </a:r>
            <a:br>
              <a:rPr lang="en-US" altLang="en-US" sz="1800" dirty="0"/>
            </a:br>
            <a:r>
              <a:rPr lang="en-US" altLang="en-US" sz="1800" dirty="0"/>
              <a:t>London: Jonathan </a:t>
            </a:r>
            <a:r>
              <a:rPr lang="en-US" altLang="en-US" sz="1800" dirty="0" smtClean="0"/>
              <a:t>Cape 1988</a:t>
            </a:r>
          </a:p>
          <a:p>
            <a:pPr algn="ctr" eaLnBrk="1" hangingPunct="1">
              <a:spcBef>
                <a:spcPct val="0"/>
              </a:spcBef>
              <a:buFontTx/>
              <a:buNone/>
            </a:pPr>
            <a:r>
              <a:rPr lang="en-US" altLang="en-US" sz="1800" dirty="0"/>
              <a:t/>
            </a:r>
            <a:br>
              <a:rPr lang="en-US" altLang="en-US" sz="1800" dirty="0"/>
            </a:br>
            <a:r>
              <a:rPr lang="en-US" altLang="en-US" sz="2000" dirty="0" smtClean="0">
                <a:solidFill>
                  <a:schemeClr val="tx2"/>
                </a:solidFill>
                <a:latin typeface="+mn-lt"/>
              </a:rPr>
              <a:t>The desert lowland </a:t>
            </a:r>
            <a:r>
              <a:rPr lang="en-US" altLang="en-US" sz="2000" dirty="0">
                <a:solidFill>
                  <a:schemeClr val="tx2"/>
                </a:solidFill>
                <a:latin typeface="+mn-lt"/>
              </a:rPr>
              <a:t>region along the west coast of he Arabian </a:t>
            </a:r>
            <a:r>
              <a:rPr lang="en-US" altLang="en-US" sz="2000" dirty="0" smtClean="0">
                <a:solidFill>
                  <a:schemeClr val="tx2"/>
                </a:solidFill>
                <a:latin typeface="+mn-lt"/>
              </a:rPr>
              <a:t>peninsula is called </a:t>
            </a:r>
            <a:r>
              <a:rPr lang="en-US" altLang="en-US" sz="2000" dirty="0" err="1" smtClean="0">
                <a:solidFill>
                  <a:schemeClr val="tx2"/>
                </a:solidFill>
                <a:latin typeface="+mn-lt"/>
              </a:rPr>
              <a:t>Tihamah</a:t>
            </a:r>
            <a:r>
              <a:rPr lang="en-US" altLang="en-US" sz="2000" dirty="0" smtClean="0">
                <a:solidFill>
                  <a:schemeClr val="tx2"/>
                </a:solidFill>
                <a:latin typeface="+mn-lt"/>
              </a:rPr>
              <a:t> [</a:t>
            </a:r>
            <a:r>
              <a:rPr lang="ar-SA" altLang="en-US" sz="2000" dirty="0" smtClean="0">
                <a:solidFill>
                  <a:schemeClr val="tx2"/>
                </a:solidFill>
                <a:latin typeface="+mn-lt"/>
              </a:rPr>
              <a:t>تهامة</a:t>
            </a:r>
            <a:r>
              <a:rPr lang="en-US" altLang="en-US" sz="2000" dirty="0" smtClean="0">
                <a:solidFill>
                  <a:schemeClr val="tx2"/>
                </a:solidFill>
                <a:latin typeface="+mn-lt"/>
              </a:rPr>
              <a:t>] and “</a:t>
            </a:r>
            <a:r>
              <a:rPr lang="en-US" altLang="en-US" sz="2000" b="1" dirty="0" smtClean="0">
                <a:solidFill>
                  <a:schemeClr val="tx2"/>
                </a:solidFill>
                <a:latin typeface="+mn-lt"/>
              </a:rPr>
              <a:t>is actually the </a:t>
            </a:r>
            <a:r>
              <a:rPr lang="en-US" altLang="en-US" sz="2000" b="1" i="1" dirty="0" err="1" smtClean="0">
                <a:solidFill>
                  <a:schemeClr val="tx2"/>
                </a:solidFill>
                <a:latin typeface="+mn-lt"/>
              </a:rPr>
              <a:t>Tehom</a:t>
            </a:r>
            <a:r>
              <a:rPr lang="en-US" altLang="en-US" sz="2000" b="1" dirty="0" smtClean="0">
                <a:solidFill>
                  <a:schemeClr val="tx2"/>
                </a:solidFill>
                <a:latin typeface="+mn-lt"/>
              </a:rPr>
              <a:t> mentioned in more than thirty passages of the text of the Hebrew Bible</a:t>
            </a:r>
            <a:r>
              <a:rPr lang="en-US" altLang="en-US" sz="2000" dirty="0" smtClean="0">
                <a:solidFill>
                  <a:schemeClr val="tx2"/>
                </a:solidFill>
                <a:latin typeface="+mn-lt"/>
              </a:rPr>
              <a:t>” p. 76</a:t>
            </a:r>
          </a:p>
          <a:p>
            <a:pPr eaLnBrk="1" hangingPunct="1">
              <a:spcBef>
                <a:spcPct val="0"/>
              </a:spcBef>
              <a:buFontTx/>
              <a:buNone/>
            </a:pPr>
            <a:endParaRPr lang="en-US" altLang="en-US" sz="1800" dirty="0">
              <a:solidFill>
                <a:schemeClr val="tx2"/>
              </a:solidFill>
            </a:endParaRPr>
          </a:p>
          <a:p>
            <a:pPr eaLnBrk="1" hangingPunct="1">
              <a:spcBef>
                <a:spcPct val="0"/>
              </a:spcBef>
              <a:buFontTx/>
              <a:buNone/>
            </a:pPr>
            <a:r>
              <a:rPr lang="en-US" altLang="en-US" sz="1800" b="1" dirty="0">
                <a:solidFill>
                  <a:schemeClr val="tx2"/>
                </a:solidFill>
              </a:rPr>
              <a:t>Egypt knew no Pharaohs nor </a:t>
            </a:r>
            <a:r>
              <a:rPr lang="en-US" altLang="en-US" sz="1800" b="1" dirty="0" smtClean="0">
                <a:solidFill>
                  <a:schemeClr val="tx2"/>
                </a:solidFill>
              </a:rPr>
              <a:t>Israelites, </a:t>
            </a:r>
            <a:r>
              <a:rPr lang="en-US" altLang="en-US" sz="1800" dirty="0" smtClean="0"/>
              <a:t>By Ashraf </a:t>
            </a:r>
            <a:r>
              <a:rPr lang="en-US" altLang="en-US" sz="1800" dirty="0" err="1" smtClean="0"/>
              <a:t>Ezzat</a:t>
            </a:r>
            <a:r>
              <a:rPr lang="en-US" altLang="en-US" sz="1800" dirty="0" smtClean="0"/>
              <a:t>, 2015,</a:t>
            </a:r>
            <a:r>
              <a:rPr lang="en-US" altLang="en-US" sz="1800" b="1" dirty="0" smtClean="0">
                <a:solidFill>
                  <a:schemeClr val="tx2"/>
                </a:solidFill>
              </a:rPr>
              <a:t> </a:t>
            </a:r>
            <a:r>
              <a:rPr lang="en-US" altLang="en-US" sz="1800" dirty="0"/>
              <a:t>(Book trailer), </a:t>
            </a:r>
            <a:r>
              <a:rPr lang="en-US" altLang="en-US" sz="800" dirty="0">
                <a:solidFill>
                  <a:schemeClr val="tx2"/>
                </a:solidFill>
                <a:hlinkClick r:id="rId3"/>
              </a:rPr>
              <a:t>https://</a:t>
            </a:r>
            <a:r>
              <a:rPr lang="en-US" altLang="en-US" sz="800" dirty="0" smtClean="0">
                <a:solidFill>
                  <a:schemeClr val="tx2"/>
                </a:solidFill>
                <a:hlinkClick r:id="rId3"/>
              </a:rPr>
              <a:t>www.youtube.com/watch?v=EE9Lbu9_bVA</a:t>
            </a:r>
            <a:r>
              <a:rPr lang="en-US" altLang="en-US" sz="800" dirty="0" smtClean="0">
                <a:solidFill>
                  <a:schemeClr val="tx2"/>
                </a:solidFill>
              </a:rPr>
              <a:t> </a:t>
            </a:r>
            <a:endParaRPr lang="en-US" altLang="en-US" sz="800" dirty="0">
              <a:solidFill>
                <a:schemeClr val="tx2"/>
              </a:solidFill>
            </a:endParaRPr>
          </a:p>
        </p:txBody>
      </p:sp>
      <p:pic>
        <p:nvPicPr>
          <p:cNvPr id="72708"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2507" y="1"/>
            <a:ext cx="5171494" cy="68825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 name="Straight Connector 2"/>
          <p:cNvCxnSpPr/>
          <p:nvPr/>
        </p:nvCxnSpPr>
        <p:spPr bwMode="auto">
          <a:xfrm>
            <a:off x="-1" y="5562600"/>
            <a:ext cx="39909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a:endCxn id="72708" idx="1"/>
          </p:cNvCxnSpPr>
          <p:nvPr/>
        </p:nvCxnSpPr>
        <p:spPr bwMode="auto">
          <a:xfrm flipV="1">
            <a:off x="0" y="3441291"/>
            <a:ext cx="3972507" cy="1229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9538" name="Rectangle 2"/>
          <p:cNvSpPr>
            <a:spLocks noGrp="1" noChangeArrowheads="1"/>
          </p:cNvSpPr>
          <p:nvPr>
            <p:ph type="title"/>
          </p:nvPr>
        </p:nvSpPr>
        <p:spPr>
          <a:xfrm>
            <a:off x="0" y="0"/>
            <a:ext cx="4800600" cy="3137694"/>
          </a:xfrm>
          <a:solidFill>
            <a:srgbClr val="0000FF"/>
          </a:solidFill>
        </p:spPr>
        <p:txBody>
          <a:bodyPr/>
          <a:lstStyle/>
          <a:p>
            <a:pPr>
              <a:defRPr/>
            </a:pPr>
            <a:r>
              <a:rPr lang="en-US" sz="6200" b="1" dirty="0">
                <a:effectLst>
                  <a:outerShdw blurRad="38100" dist="38100" dir="2700000" algn="tl">
                    <a:srgbClr val="000000"/>
                  </a:outerShdw>
                </a:effectLst>
              </a:rPr>
              <a:t>Conspiracy in Jerusalem: </a:t>
            </a:r>
            <a:r>
              <a:rPr lang="en-US" sz="4800" b="1" dirty="0" smtClean="0">
                <a:effectLst>
                  <a:outerShdw blurRad="38100" dist="38100" dir="2700000" algn="tl">
                    <a:srgbClr val="000000"/>
                  </a:outerShdw>
                </a:effectLst>
              </a:rPr>
              <a:t/>
            </a:r>
            <a:br>
              <a:rPr lang="en-US" sz="4800" b="1" dirty="0" smtClean="0">
                <a:effectLst>
                  <a:outerShdw blurRad="38100" dist="38100" dir="2700000" algn="tl">
                    <a:srgbClr val="000000"/>
                  </a:outerShdw>
                </a:effectLst>
              </a:rPr>
            </a:br>
            <a:r>
              <a:rPr lang="en-US" sz="4800" b="1" dirty="0" smtClean="0">
                <a:effectLst>
                  <a:outerShdw blurRad="38100" dist="38100" dir="2700000" algn="tl">
                    <a:srgbClr val="000000"/>
                  </a:outerShdw>
                </a:effectLst>
              </a:rPr>
              <a:t>The </a:t>
            </a:r>
            <a:r>
              <a:rPr lang="en-US" sz="4800" b="1" dirty="0">
                <a:effectLst>
                  <a:outerShdw blurRad="38100" dist="38100" dir="2700000" algn="tl">
                    <a:srgbClr val="000000"/>
                  </a:outerShdw>
                </a:effectLst>
              </a:rPr>
              <a:t>Hidden Origins of Jesus</a:t>
            </a:r>
            <a:endParaRPr lang="en-US" b="1" dirty="0" smtClean="0">
              <a:effectLst>
                <a:outerShdw blurRad="38100" dist="38100" dir="2700000" algn="tl">
                  <a:srgbClr val="000000"/>
                </a:outerShdw>
              </a:effectLst>
            </a:endParaRPr>
          </a:p>
        </p:txBody>
      </p:sp>
      <p:sp>
        <p:nvSpPr>
          <p:cNvPr id="73731" name="Text Box 3"/>
          <p:cNvSpPr txBox="1">
            <a:spLocks noChangeArrowheads="1"/>
          </p:cNvSpPr>
          <p:nvPr/>
        </p:nvSpPr>
        <p:spPr bwMode="auto">
          <a:xfrm>
            <a:off x="-4916" y="3325019"/>
            <a:ext cx="4800600" cy="353943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None/>
            </a:pPr>
            <a:r>
              <a:rPr lang="en-US" altLang="en-US" dirty="0" smtClean="0"/>
              <a:t>By </a:t>
            </a:r>
            <a:r>
              <a:rPr lang="en-US" altLang="en-US" dirty="0"/>
              <a:t>Kamal </a:t>
            </a:r>
            <a:r>
              <a:rPr lang="en-US" altLang="en-US" dirty="0" err="1" smtClean="0"/>
              <a:t>Salibi</a:t>
            </a:r>
            <a:endParaRPr lang="en-US" altLang="en-US" dirty="0" smtClean="0"/>
          </a:p>
          <a:p>
            <a:pPr algn="ctr" eaLnBrk="1" hangingPunct="1">
              <a:spcBef>
                <a:spcPct val="0"/>
              </a:spcBef>
              <a:buNone/>
            </a:pPr>
            <a:r>
              <a:rPr lang="en-US" altLang="en-US" dirty="0" smtClean="0"/>
              <a:t>Professor of history at the American University of Beirut</a:t>
            </a:r>
            <a:br>
              <a:rPr lang="en-US" altLang="en-US" dirty="0" smtClean="0"/>
            </a:br>
            <a:endParaRPr lang="en-US" altLang="en-US" dirty="0" smtClean="0"/>
          </a:p>
          <a:p>
            <a:pPr algn="ctr" eaLnBrk="1" hangingPunct="1">
              <a:spcBef>
                <a:spcPct val="0"/>
              </a:spcBef>
              <a:buNone/>
            </a:pPr>
            <a:r>
              <a:rPr lang="en-US" altLang="en-US" dirty="0" smtClean="0"/>
              <a:t>London: I.B. Taurus &amp; Co. Ltd, 1988</a:t>
            </a:r>
          </a:p>
        </p:txBody>
      </p:sp>
      <p:sp>
        <p:nvSpPr>
          <p:cNvPr id="73732" name="AutoShape 2" descr="data:image/jpeg;base64,/9j/4AAQSkZJRgABAQAAAQABAAD/2wBDAAoHBwgHBgoICAgLCgoLDhgQDg0NDh0VFhEYIx8lJCIfIiEmKzcvJik0KSEiMEExNDk7Pj4+JS5ESUM8SDc9Pjv/2wBDAQoLCw4NDhwQEBw7KCIoOzs7Ozs7Ozs7Ozs7Ozs7Ozs7Ozs7Ozs7Ozs7Ozs7Ozs7Ozs7Ozs7Ozs7Ozs7Ozs7Ozv/wAARCAFaAOIDASIAAhEBAxEB/8QAHAAAAQUBAQEAAAAAAAAAAAAABQIDBAYHAAEI/8QATRAAAgECBAMFBAYGCAQFAwUAAQIDBBEABRIhBjFBEyJRYXEHFIGRMqGxwdHwFRYjQrLhJDM2UmJydPFVgpKUJTRDU2QmNbM3RWOEov/EABoBAAMBAQEBAAAAAAAAAAAAAAECAwQABQb/xAApEQACAgICAgICAgIDAQAAAAAAAQIRAyESMRNBBFEiMhRhQoFxofCx/9oADAMBAAIRAxEAPwCo8RcSZvT8Q5lDHmdYscdW6iNah1UKGNgLEW+GBo4uz6wC5pVixNv6Q5tfpu2+PeJwDxNm3fP/AJyQgf8ANvgUqGViQwARQTfoOWGGUbCq8XZ8lrZtVm396Zz9+OPFmfsq/wDjFcCP/wCdsB3Nu6By6nrhO+ODxQdHGGfO1ps2rWU8wkxQ/MYQeI8+1B4s7zBgTcBql/kd8BRy1FbjHo1zuqolyTZVUfK2AMtIscPEucRq7fpetYsv7O9U7g+I5/z5EYYkz/OuxaaHO8yMTbWNW5aNr8jvy52/lgvl/su4tnp46g5escctmMUswRiPAjmDa/PcXwLznhutyGsfLpipqnUFkWRWCKd+9blbY+YN8C0Ony1REj4mz/ULZzmDE7WNU/X44dh4rz+ncNFnVbIwuLyTswP/ACsSMDJU9zmZNSSOosSCbA/fhyhpBVO4COxVb7ch4X6/LB0KoO+PsIScScSyTtG2dVispNyJygHTxAw7TcQZ4wlvn1dp2UN7w2+/S/Xr4/XgLV1DyMIxK7omwLG9z4+m+HsnmiWr7KoC6JNgx5K1wQfPcemBY0YpyolniriAGxzuvvy/r2xw4rz4gq2d162B0/t2uT4YiS5PXpIxdVG5Gp5QoJ9ScMGjljYkq7jxQGx+NrW898dYHilF7RY/03xCtPqizirkLJdT70x5n7RY+XL4j34q4hUgjPKxgd9pzt64fBqIsiaKSFVIATRqsSpN9r3BO4O31YCCnZpLR335BhY/hgJlMuNKqQWh4p4gkcg55VqBvdpyMT6jPs/hgjIzitMrG1u1a2x5nfbpzFt/lXf0fXXA90nFz1jI/PTD2aWgaKlDFnjQdqdVxq8Phy+ODYqhUW2ie3FXEiyaHzetVj4ykYfPFWdS1Xu/6aq6cg6NTStYnlc+GAVNM4YRiRUB+izAdw+R6euHcwpfdnUsxDuAzIwOxPgeRGCKo6tIIScWZ+rlRnNbtsf2zDDtNxFxDUHbPKxEQapJGmayjASGF6uVYodTSkfRJ+l6fhiTHSmaNNarCIzpc73J3vzPPkOlybDljgKFu6DcfEGfMqf+KZixkBYFZyQABufnvbb43x7FxLn6OryZxWrTX3MpIJG1wPHp1HPACWtlEjCOdiNhrA0s4AsL/LHNXSz92pLTKV03Y7jwsfzzx2xn4wxNxhnnaWjzqrZOYOrSfTC6firPZiI482q2lcWUGUgX58yd9rjpzxXZFVXsj6xzBtbHmx58+uCSaXK6DrcX8Rq5Vs4qgQbEarWw4nF/EF7nNqlvV7fZgXDUCpbs6izMRpSRhcjwvbc487GRJgkrAAtpDhhYgdQb2tjkwygqtG8ZJM9TkOXzysWeWljdmY3JJUEk47COHhbhvLBttRxcjcfQGOwghi3ExMPFubCRLg1UlwwvsTcEfMHAgRAzFFZSByIvuPLB3jaWF+KKwxszMJHWS/Qh2H2fVbAGKSzi/K97Ww4y6oekpp5HJjUyE7kLckeZ64i+RxOqKjsu6LF2X9pYix8rjr488JasppINE1IWb91lcLp+rceuAVUY/ZHcKFUrcL0J6nri7+x/LIq/jITTxrIKOBplDC4DXCg/C+Kc81M8JVUljPMLqBW/yH59MaJ7Ev7Q1h7K39Dbv7799NvrwH0JJB6TiSehj4szmtzadJoqqfL8sptbFFdBswTkTcr3iPHxxmk8ksh99zKd5K2RQ8kkrBtWxC8xe9upxbMk4dpOIfaxnNNXzmSGKoqKkwxnZrTABW/6vqwely3hX2g0OaQZVQnL8yo7glY1UuRfSbA2YXW3iL+eAPjmoPZj1W01TOJ5R2haw1Lffy8j5Ym1TPQ0EawKVaUskzgHcg8vxxqnCFRw3X+znMKmfIYoqOgWSJ9TCSWUaAxbVpFmOq3ltvhc0+TcR+zKtrYMggokVhAsYRS62ZACDYW2OOsMZtvXbMYqE1iN0VtTJdxe+9zv/viXBlJFK1TVdxVUlY9QVn2vtz8b2ty8LjGuw5Hw9wxwjS5wchizdZVE1ROQrGMFb3W9+6DZbC1uZwjgGHIeJHrJKvh+kaoJEpkZI2TSbgKi81AA67kk38hdnJpW2rMXqKqerfXPKzsBYX6DFoyfg3LKnh183zbiikoSFLrSx6Zpio5XXUCCTyHmL2xcafJuFON+Ca2fK8oXKq3LkLAqbm4BYXP7wNjz3GOy1cmzX2SZnPl+QQwy0mqlRpQssrkhCX1aQQTrO3S2Doi5OTM0SuRMskjjntIO4hKMH0E77g2/JxALSxXVZyVa+6sbMPT8cbXw1RcK1Ps+qaibIY2jou0imJ0yTOQAWIew3N9rcumIMeTcJcZ529VR0BpMoyamvVOkZiM7cwtvBQpueZv8cBUPPJJ9+jKKPMKuhctDIbEd5GGpT4bHDtVl0xiFYqyNHKC5LW1efLnz5/MDGv054V4g9nucZpRcN01LHRiWOMGNddwikMCBse8PHlhnJMp4Z4X4Wgz7M4ZK2LNGjA1RBhTqwJHdv5bnng39DRncakZBRQpI8kkql4oE1uBtq3AA+JIxPEsmb0konVFalj1qwWw08rbcrc/PGiZhwxlHDXG+VVkVGMzoczdUp4DPZYWZgLnY6kAa48+eCWejh/KPaFluXvksDpVLGiqoCRhmdhqZQDqIvsPjflbmGE616/8ApjtK0KVKSLC8gUG6swFzbc3tti9ZbwOubZRNmuZZnDl8EYvaRS50geFwRpNwLcyDtywz7S/cKDimbLsuo46FYoow/YRhQxtqB23/AHh8sWThyiyBvZ7mVTTZWks+XxSXnqLOZXMYe4tyXcWHl445/Z3NKJkM6xrUSCB2kiViEdl0lhfYkXNvS+EjVjZeDabhXOeCq2WXI0C0Cuks0io8rnRqZgbbHfYdNseV1Dw1mHs1zLM6Hh2no2p1ZIiUUyAgqNWob338cNeyT6tGRRkFJI3cKCNQJBO45Dy5/WMN6SDY/ViSiQ9nZ54lB7xIVixt+7y2+zDsKUCWDyGQ9diB8tvvxwyhaRBC7+NsTFp5544Wd9K3CR6za4vc2v5n68TQ6zMZaTUUp1DGP6N/M87/AM+mI3vhAkjk0zrILCRwdS8+R+u3njk7H4Rj2zcchUJw9lqKQQtJEARyPcGOwnh7bhvK97/0OLp/gGOwpnZiHFB/+qs2/wBZJ/EcDIhrcC1vXrg5xH2cmeZyjD9oK6UppFzYMSbjw8/wwIXQjwsYjZhv3r9engfXDDqGhyopSgDWA1KG57/n89MRCpFxbe+ClRIZUaWEi67NEFsUAsAR5cvTESO0zKioXdtlthtM5pxZGUG3hjT/AGJyxnPKyLSBJ7sTqAAuNS7eJxRKTLGllHaNHsCezZrXPQH18vniZkOa1/CWa02a08dpbsHikFg6HYjyH4eWEeyrhNRui1cPZ5S8O+2HOZcwbsYampqYDK5sE1S6lY+XdHzvi4ZPw3ScB5hnPENVmsJy2pS8TG+pbte3n0AtzxT+JOPOF87y6qnj4ZjGbzRmNZpY0YLcWLEjmQORI8MZ7HJXVixUMb1EylgI4FJYavJfHHUQqzVPZ1QCv9lmd0c1UtIlTNIBM3JQI0uefLY4Vlaz03sYrYmWSWQ1qxRJYksDLGoAF7+O2M2ouHcxauiSuy3MoYC3faOjZ3C+Sm1/nizZ9nDVtJBw/SU1Vl9Jl2mWCOpYiaZt+89+R52HT0tYMrji26XZf+Dsh4h4XnmpsyqaVsgMDSaHfUIXJuVF7WG7X6HnzOBfsrloZ+LuJHy1ClCCPd13sE1tbY8tuQxnlfNV1udRwySyadOsoJNakrc9Ra+w8eeLx7FpY5s0zaZBodoozIo/vamuR4DywBsuNwthrLuHqX2d8N53NW5uk1NWwKsTlbHXpYWA3vcttbpgR7Psvar9k2cQSVUdEtRUySRzzGyoFSPv+gKnfpbGV1ElTJCYBUPJDB01koOmwxE17WvthqI8WjZuB6FK32TZvRCqiiWaSdRNJcIBpHePW22EeypDm3D3ElI1SpkqP2Xa+RjKhrHfGQWUU2suQ2qypbpbc46Comg1GN2QspVrG1x1GOo6mbvw9wtFl/s+znIIM4pamWWSVZpwbRwuY0BUnyABPrgflMFHx17OY+H6WujjrMtIjPg2m4Vrc9LDrbY+mMcjNUSkKyMqyg6AXsGPL7rYu/s84KOd1k09Tmxy+SE2jigkAmci2o2vcKNh538sA7i1sVWZLxDw5mOTHOKqCpFLURGOljnLN2aEFRysE7thc8ydueL3xDkcWfcRcP8AFNBmdEKaGeFX7Vz+0/aAgJsbsTtbbfrjLa5aml42ronnmrpKZ5AjStqZxyH0j4H6sFuF4csyGVeIc5rQsdNI0sOXK2qRn/cOnpzG58MC9miWN+PkRfav/wDqDX+SRf8A41xa/Zll02Z+zfPaRXWM1UskaNISFBMSi5PhvjNs8zyXiDPavNqlQjzvqCKfoqNgL23sLDEBK6pijMMVRIkZvdFcgb89sUrRlNb9mlBJJwRxJSU9TDd5pYo6m57It2Q717X07g8uWOp6mnb2N5zMrJpMhUsl9LOWQXF97EnrvY4ymhmvOlNJXvSU0jWkkAZlUHYkqNztixZ5xNSvkdNw9kqzrlNM4aWSXuyVMhvckDYDnYenhha3Y6cuLiumVYC5O3XCwyoALbYfqqB6d7odaEalPUra9yPTr64j6S41dBh07FlFxdMfpdRZ5Q/ZiJSSwNuYtb48sNKBe+JeXRMoaaZ1jpZA0bM9jqNjyHPYkb9MIMdMvaItQxK/RPZ3Dnr15db469lHB8Ubnw//AGbyz/RxfwDHY7h/+zeWf6OL+AY7EyRiuev2fF+byXGpayQqCbG+s23xHhzSneYCWnCRsbvpO1+mwsPPx+zHcTAni3N7bn3yX+I4g08SsRI99Aa1gd28hhi0JuK0Exl4NSJYplRl/aqEuVK7fRtuTvyt8cDpDFE8f05CPpo4sL/Dn9WJnvJknUP2KKqlEsunRcHrz+eIlRFPTOEnjZDp21Dpz2/Pjjl/ZScotXBEo5pVsY3Xs0ijNliFwtvC/M/PEoutdROUkkLMD2nakAJy3BtcgeHhfAQamS2+2J0ENVNCkcJb9kxNlPU9fqwGgwyybqWxhY4Gibs5pGlAvpKAAjrY3P2Yn8NcRVPDGZfpCmpKWaoRSqGoQsEJ2JFiN7XHxOPK6CimVJEIWVrCSRDdA2/TnY2vfA16SaIqWWyubK/7rHyPLHITJCtG7Di/PKb2cxcRVfuJqqlwY1EbBEjJPPvbmwNhtzGMZkzmrzTPDW1MpZppBrBNtQvjSeJYnm9ieSwRqWkeSFVVdyT3thiDknsnmRIFq88pqLN5o+1FCyK7qt+f0r9NyB5XwFVC45KJS6unq6Opkq6OV3VkDM1wzKeZv8L/AAONF9jdLGtVmdQhKNLGhaP/ANskkjz+r4nA7hzhWWfiGrynOa+KiqFkPZwxOGeQkaiVBG6abbnwwUzXg+l4ayrN8yj4jkRYWB7ONgrO47wRiNwxuALWsDyNzhTTlljel7/6KTmWWugrMun92pxTyhe0hYNHrA3BO1iOXK33jKaiy+lZJJKmOrZXClVHcXzO+4+WLU3s+o6rg2r4ifPBNPGju8NPZo1kO4XUT5i5/C+FTezmkouCJs7pc3FbUGLs2jp1BiZ9YBCt1sfmRhqF/kRk1a39lVmpKSozdBHPTmE2LIHABIHIHkbn7cIqMmiqZTJSzwRnUVaIuAAf8B5kYOcNezkZxkRzrNc4gyiiLlI3lW+o6tJJuQBuCOfQ4jVfC36V4th4d4eqffuwjCPUsoSPmSzixPd73PmTy6Y4DzQd3EipTw5dRRQ18BqY9RZio7sfo3Um3Lri1eyuMVPHMmYxk9k8Eg0ue8CbfMYkw+zGihoKuSLiuGsfLgZKinjjDqhUG4I1kqe6eY6ctsMezGrM3HMcYishpZHRjsTe1+W3S3LoPDADPJCcKXr/AN2V/O4ayp43zRgzU8cFbOe27MWNnYA8t9tt79cBKvMWkr5VktJCdUdzubX+kD1N98XmoynMuIeOKujo4XaBMwl7ae1kjAka9/Ha/rYYi8W+zXMMuy85vTzU1XCovN7upXSP79iSCPE32t4ciu9hyTUYKKeyhVNJNStaRdjyYcm9Dhm3IDGmUXsuWs4cjzCo4oo0Kf1qHTJFAxIupkD2uARt4+t8KqvZAaKsgmPEVNFlUgv73J3CCfogC9jfob+OGsyNq9GcikfTGe1iDSbhS1iB5k7C/r92DVKYqKhIkaALazau+Wa+9l69Be9u7g3xD7Oqnh5vfJqwZjSyqeyeO4Z2sSAefQE7E8sVOWpaelCyaWfX3Dp3A5W8bcvzfA7NEJKC5E9M/jlZo56crGx/rEY6hbkbE7+PMdfO7HZrVTh0mjZQQbTWjMhJ3Gx369RgYpudvDD1PUPTSB4wpYbjUL2tvhuNdC+ZzaUwzHlU9VVr72vZxqCyopBIXoAo5DHpbKU7aKUrc2VngLNr3B5nzHTb16NVNesdZVU8/anUOzZ12KW6BfDy2wMaF4nsDqVt1db2YX5i48sKk32VyZIY1+Cv7s3nItJ4fy4oAF91isByA0DHY84fN+HMsPjRxfwDHYBh7MezuKnn4hztL2kFTMzkjewcmw+rFeWTvhuW/TFjzaojh4jzuJ4y3aVUxFjffU3T4b/fgD7o0aK8pK6hcAgC9/U4ZGiSuCo9hQzSs7W7NO8+9r+Q8SeVsTqsl8simkUOgdkAZu+m5sAeo9b4GSFnKINlBsN7Dfr9mJ9RRzS1kdEDpIA3djZz1I+OA+xsf6NJDOX+7sZDLCeyVLs+u7L025eIG+HDXRwRPBSawjNfWxsx2IFx8TjwLTs/Yl3VEBCuR3b77kc+frhEuVV0biPsHcH6JQalb0IwdB/Pj+I9w/QS5vndHlsT6Pe5kjZtINlLbn4De3W2Nd4oz/L+D6aqyPLcopktS9yUhfpsNiy2721z5kWxlvDFXHl2cU9UDE1VTzBok3GpgRtflv8APGpZxT8DcYPDm+YZuMtqoowJENQkb25gMrA3I35c/PCt7E4uMVJ7RBz2RR7HMgeR7Dtqck+XeODnEWRV03tCyriOHsv0dBShZ5y4HYhGZr+eoPYWv15Yz/2g8V5bm9PQ5BkcjtluXgHtGH9a4Fgd99gT4XLHywrh32mZtkGXxZbCUzIJ3UWe4EQA2Cte5HSx+HhjmtEop9oM02cRZ97cMvrqaORKbs2SNpEZDIBE9zYgHmT8AMCPabG1BxNWNLBKIq+QMSwsrBQOR67kfnlCp+Isw/WdM+q6t5cw0t+10gxUwYWCgG4Gx+vrviDnma5nxLWuM2XtqmOO0UkagFQOQsNrc+Xifh3s0QxSjv7LzwpRNXex/OKWgDTvNLJoXTv+4bW8fTBGmyuuyn2QPSminlnWQusGhlkYGW4uLXBt0timcOcRZ/wrkVVQ0csEetjKnbw/1ZsL7mwududxiHH7SuLJMplozmAZZQ4eawMtmvex5rbkLWtt5Y7snKM8bTrZZeAOLffIE4Zz7LmmpK6QrTS9ndblr6T4i/73MHn5WXhXJqXJuK+Jqal70scMJ1273fDNb15XtzsDbGf0HtXz/Kspiy+hy3LYKaCMRxlad9vP6dix3J23JOBuS+0DPsizKuzKJoqqbMSO3apjLamW9iNJFrXt4eWOoRym079l09n+Q5rl/CnFUldSSQ+9U5WHUN3KpJcgc7d4euB3sppzHxM1QYpkSippBKzREWvYkHnuDfbn5YTT+0Piukd5e3pqiqqQA8NQjWhA1EaFDADYm+xvpHPEfKfaJnmTJDl9JDSzSykzTySIx7R27zOx1bm3gQNh6Y67KeKatUWb2a1ctTxpxHLLDJTGs/pMcMoKsFMjdD4XG+EUVUODuD84pM7Agkqw0NJSg3aZtGksq8wtyN+WxPXFQzTiDOZuKZc7pcwIzOAC8KKQoQCxVVN7jrY364L5n7W83zDIpaSGKLLa9iAzozBivXRcbH4/jju2CWOcbjQ9w5HLL7Fc7jCGZ/eyFVTqv/VcrYmBJm9hscM0cjsk1tManUB2x6W88UzJPaNnHD3D7ZNl8FHHG2smcxsZdTfvXDWuBa23QYLZJxjxGcli4fyPL4quCVWQsqOZlLMSwLBrLYEgGw2sfQtE4phfiVi3sRyNgTcSRW+T4z+oqo80WKOSaOGVGbvMulCDbYkX3254ufHuawZdwtlnCtFJFIaRg1QyShjG4Bsu3+Y3PkMZzDBLUzCKGMu7bBQMFLQ8XKLca7JtbTQwT9iku4UEllsDt0tfbEzLRFT0/aKBaR1jaZ7W3YXCqQb7fYfDEb3cSsKZpe1nRdMYUXK2B7txzufkLnHsb1bQyUcxaORGMsaOneLAWI8eV7eYwPRaK4ybSIDo8cpSXZgdzfn54cWQbRlu4TckDcG1r/nnYYS0xeNUlYkrYI3MgeHpj1Kd9Ja6lVGokMDYXtyvhzM1btG85ApXh3LVPMUkQ/8A8DHYVkmn9BZfo+j7rHb00jHYmK+zIM1VTn2etrSPRWSHtCoLL397He2wPLArML5hVdvTN2q2t2aggp6Dw88EOI9CcQ5oojLJUVkgcgbqQ/T5fXgLPSSUzqCQQ262IuPC4vtgpbNLbWOq0PU9NNW10GXxnQ08qookJADMbAnF1k9mefZFRS1s09BMmkIqLIx3ZgARdehIxU6EzTmU1iNU08UZYiRjcHwB6Y0DiCsj/VjgsRqE1uLKD/VgFPz88Bt2CuKU0ytx+zrOKnPazJY56NaqkiWSQlzpKkAi3d8x0wWfgXPn4bWomqaGOnNMJQ0cza9NtXIix2sOfx6Y0Slz2mn48zXKxQ0sckFGshrBbtJQQvdJtyF/HpiucX5PJnHAGXNT0WXyGny+ORqyebTJAqhWIUWN7hT1GObsnjzSx9e+zPIuDKvL8nTiGslhaiWbswis2tjewNrbD44JV/s3zyCszJ+3pHWkjWaUNI26uWsB3dz3T9WLZwxmqZd7J6Wplo6evKVLARVG4HeNjax5dMWTNZIfeeJHMiWegpxYML7dr+OBexpSlx0tGTZ97NOI+H6B8wkip56dN5GppC7RjxIIG3mPjhdZ7MuI8noxmrwQVcCKJCkEmoqLXBYEC433tfYH1xqXEdXS5DWZvnVdVQPBU0K00NGHJad+9sV5dQPQm+HauohyXMDxFX1kEWXplSQNEZO9JIGLWCnnsbD1wbYib7Mvj9mPEk+XjOXqKKSB4O2KidgxXTew7tr+G9sPRZLm1JxHSZJNQNHNVLrp3Eo7J1CliBtbl8b4uWdZdLmXs/yd6XLKOokpqJJPeJ59JplARmCjSdWoKQdxiwT55lMPEGT5ZmCIKiSATUU7dJLFSt+hIPx5eGA9lIZ5w3F7MLp8kzyv4mnyyhgFRWq7pKqsClgbEsTsB6/bibn3s84j4ThjzGWNJIUZSZoH1dm3mCAefW1uWLhwvLT03FHFOVirSkrM2RxQ1LNYK13BF/G7A2H93HZdlFdwTwZxCnEdbFpr4jFTU6zay0jBhqHmSQfhc8sNZOcpJ7K3Wezbi7LKebNQYJWRe1lWGe76edyLC42O3lgdPwNxFNNQSmATvmsYlgWJr7Gx35Bdj6AA42DNDTPW5wtAg/ThydAhZiVeIltgOV7/AGjzwjLMwo6aHhulkkSKaqyXs6adzbS2mM28Lm1/+W2BYvKRnmYez/izKHoqmWSkMZmjhWKGoICljYAggX87XPM49zvJcyy0VrSUxaGhmRKl4rEJqVXXztuN+Vzy3weyj2cyZRR/pTO6mUZhHmcUkYjnBjlGtAGYWuWuz9b4s0uaU+V1XFtZVQe8QJU0yzRgjeNoYlY+dgxNutsc6Lx+RkjGk+zLoeB+KWzilggpUlE8PaxmV1KGPlqYX2vq5c98Cc64bzOi4kbJeweerLAIkLa76hqAB9DjbPe5ariPK58kSCryufL9Mx7S2mIsNLL1uNxY+fXFc4fmyXKfaNV0MEyqkQNNBMz3UMyqwUm/O4dfMgDmcddCKTnabKDmXs74kyigNdmGWyRwJvK8TpKUHiQG+Z5YI5XwJxXTGnzWOkEdCIxLqWdCTERq3F7kkG+Lzw/l2dcN1+ZZpxNXFctNM/a9tVmZHcttpUi/K/zsBhjjKtEXB2R01NSyGeppI+xqUm0iBQIy3d/eutxbHN2dDkppLZnNNwhnmamSvyuDt6f3vsVl7VQdZItcMQf3hvbFhr+FM/yrL0hlysmoqz2KtTuh1yNe3I3+dhzPTFv4by9si4Wpg9oRXZtTyRjUDrDGMfC+k7DHcXU+dwcX5RmWVZYJGiqGCq1WP6WTETbSdksiyC/ngdlPNLFOSRmsvAHFNFXJC+XqJhC1SFE8eyKQCb6vFh54kVPD3EVRUUs2VZcyrm0faQyIya3FgSSb90bi97Y0sZdFTe0Gr7KokM2YZRK5p5ZdQRy6AgX5A25eR6Ym0C1+WQ5BRrSoZ4qPs6mBWH7Jf2YJG/QjxN7YLfslCcqcUzDM3yPMsjqv0fmdIkE6IHGllYkHlupI6Hz2w5kpeokaKoHaQGyktuQSeQ+s/Pxwb4/p48l4nqaSnkarDqrl6hzK0d7nRv0F773O+KmGnqpFUnVbYcgq3PyG+Gq0PCfGSfZvORav1fy7UulvdYrgdDoGOx5w+LcOZYLg2pItxyPcGOwhB9mQ540r5pn9PHfWax2VVvdh2jXxWVJEm43vg1n9ZJT8XZoVawFXKp2vtrJwPlieOsR3YOXBN3GrxG9/zyw6LSkpQX9EikqZI6ap06gSBpIYgXFzc/BTbzw3T13bxvTVcxAYlkla7aGtvf15YlU1SlRC9LUzdlHe0b2sAxFrG3lgMylGKsLEGxBx3sduoxaehx2ljqGXX372J1c8OTJVRp+0YrcAhS30lN9x5bYR2vardk1TDkeeoAdfPHsAklvJJdoYx3i24A8B5nHE+KfQvL6s09RG5uVQ3C9L9MEM3gnkqZKiOUPTt/6gfujy9fxxBoKiX9JQJEdCmQAKCORNjufLxxOzmWOqqxS0jj9ne6fRBYdAPHn64V9mmKj4Gn9kKKvni0wwSshcjVI31EeFr4dzKuizN0YTSK8UYQmQXD267cicD7MrEbqwUkixw2DfnzGGogsklHj6HxLKEAuwFsSqlzWlqiMrGsSogVm3At49eWGoZ42jWOddQB+mOajy8fQ4I0NNRVtPLSpI6zBSVaSy3H12A9b7k456DihzdIiw1z/o6WMN+1U6kaw1AGwNjzGw+WIQmZyNbMbeODGS8J5vnVU8NNSnTC2mWSRtCL43bl8OeLxlvsuyimVpMyrZ6trkiKCyKF82NyfkMJLJDHtsElKdL6MyaZg17m/K98SKagzGvYLRUdTUuovaGJnI+V8bdl+VZXkSg5ZlVNTyf+5YySg2/vMSfkflgjDVdrNNE9XIzKO73msWPhviH8uLdRQPA0rZhWZSZhSUcNPUwvTyPcyB4yjEi4AIPl5eeI8LPRq71BJE8bBQrb9LH06ddicb9LVz06BFqJCWu1i1+6LXO9/HFf4hyHLeI6cx1sApp0J0VcEShgd9mGwYdehwf5EIy4vRRRlL8kjFhNICNLFRy54KZVXx5ak7tUATSpZFUXAPMFjy+V/PBjOOAc0y2nMmXouYRW77wC8oHmnMD0v64pzKQ24O3ljTaktEoSeKVrsKVeaVWYwpTVDlWiJsvJfl0+z0xLyJKmPMSJEPZpHdma9lBGxHr9hOA4Ro1NzuQDfFhyFBJGaKqIbSdSxubab+XXx/DqJKo6L/ABvyzJtgatrpKmskftpHjLEx3YkAXuAPT7sISqqqeWOeOaWKRe8kiuQQeVwR92FyyxTVLieFIBrIPZJYp5W8seipqKAvEpKK1g3+Ndrb+HXbBRCSTk2xuKrrJaz3lZ5mqAdfbdodQPjq6G/W+DMvEeY0LL2OZVLVbEtUz9uxZiRbTqBuQAB15+mAxkjU9oGLyOP3t9F9ufU2+XrhkI0jrGo1Mx0qB1JwWjovjpdsKZpXCpniPdJWJbkjcE72J62/HEQV1YgKCokKcijNqU+oOxxMzdIKSRKdolkcAsXViAATyt8PrxCo4zNUjTGHXUL6t7Amw8L/AO3jgLofIpeTvZu/DzauG8sY23o4jsP8Ax2FZEwbIMuZQADSxEAdO4MdhTM+zDOJDp4tzZmXUorpTY9e8cKjSaVhXoqVEUjap4220n5+B2IxK42iWn4hqBEwbtZJXcjcFjM/TxAAHwwJoIJJdPuz6pVOrQNmt1t0OGaLYX6oVmMEkEgB0GFt0MZuh9D9WGpTFLH2iqqONmXlfzH4YnVEk1JCAVV6eUXZHCkBvI8/A7ePxxBDwy31IYz00EkL5WJ+/wAeeOTHnFJj1JSdhJFU1DNEgOpAPpNbe/iBbe/ywy1fK6tGxHYlrmJVAU/Lr54mVojliD1E7TSCmURgHl53vvyO3PfywONOylrnRa9tYtcjmBgIaa46R0ErRVUcsQLMjhlHW4OEFrsSx3O9z44dof8AzsHfMY7RQWBtbfnfCaq3vcpUgjtGsfHfB9k6fGyXDqmqTUBXKkaZ9GxAIsTfwIud/PEKWMwysh3sdj4+eJccMkcKStKYmfePUSNQHh8+tuRxMVsvCiGos7k6j2Quo6kXuLfDb12sOh1Dlp6Ay/S6/ji78CcI/pUnNsxEgoUbRFGuxqW6rfmFF9z8OeBVBkC59Uw02VCzGUgs3RdiSx6aQCfPpvjXYqanoaSno6RuxpYUCx3G4Qdf8x3Y+uJZsqhCzlilzSscYqsMUSBI41H7OFRZQOoXxNt9+eFR1oRhpGpWIVjb6V+p+/w2wwWaSQAPFIIzclSSLn0G2Fxxl5i7tsxNiDy5H+e3ljxJylJ2zdGMUh0NMzKZAbODbUQLWFwT57287Y6EKjEoPAKTbqbXwMrM5Snn0zSanXdNC87i2/h999sMjiJDCQ8Ll7gKykCwGKYuXJN9CZIScWok3MZ5nqWjkjEi9mrJYWKNaS5v/wAo+WJKzxxK9l0ylrsNRAB5dfK55b79cAps4h97klEMyu8cado1msqkk7Cx/ebr4bePskq1LyvTzGaHYEpztbkNvPyNzjvkLlNv0HDBxgovsJxstPJFJFKy04Km4b6AA2t11G464r/FfCNJnuupo0EGa/SYKthU33NwOT8z/i674Mr+yogjEBluC7HSQbW5nl674UsZTQ57QAgWaxvfoQOfPrzwMOeWN3ejsuFS37MbMnu880i6kCkpGCtjfkLjxA39cMwTmKZZR3mDXOrkfHFy9pGVftoc8hJdKk9lUADupKBe48mHe9dXwp1AuvMIE0gguBYi98e7GSlHkjzt8q6PJGRpTe6qWubDcD0xIjrYZBDDPTo6RmytezAX5E9RviPMzSSMWN3Ld6w5nywnQyvobSCF1c79L22wzSOUpJuhyspXp5m1HWGY2cdbHf0PlhUKGGI1TyMj/wDpBSAx/wAXpf7/AAOCFOskdDUhXhnjkhD2cbox2JsRt6+anxwMVaeObTPI8yAC5i2+RP4YVMpKCi0/sXSxyVrJCUJWO5LL+6t7n4cz8cS6fTGskkcTLl47sjPzfnvztffa3L5nCtQippPd4zBBFpZmLEPLfkL+Gx8tvhhisnrammQ1AKxfSClQgPhpHUW647tj0oK/ZuPDwtw1lYBB/ocO4/yDHY7hz+zOVf6OH+AY7AMZh/FErnirNQX1BKuZVVtwo1k/aT9eIdHAxb3lmEccbC5HO++wGJnEhtxZnDWFxWydP8RxCSsmkUQOdSE/RCgWPIEWw5SFeyZFURVdX2MqAwzGx1EKV8Gv4/biJV08lBPJAxut+61vpDxGGXZTsoAHj44ISSCWkpGcKyBSWV3tqI2uD8OnhhXplopThT7Q7lESVMEqytYQESK2nUB4i3UHwxFzcPNP72rdpAbRq45CwG1umJxgkihhqoD7quzKrCyXPW55n7hhyny9FikWoIZZdLFR3VDG7AhvS4+OFutmrg5QUP8AsrysFa9twb4N1aUk9DHmkkSpK23YrsHIJFz1ttjx8hEjo1O7iN2CgSjcXvblzG2PJMtMME6duSxiXaVTGBv4t/lt/tg2mTjjnDlFrQJnnknk7R2ueQFrADwAwjUQb74knLpFhWZ3TsyeanURva9h5/DBpeB88dYpo8rrWp5BcSmmYbenT78NaMzjJv8Astfs2o4qTIqrNZSx7WTsFt4XBcDzPcH/ADHFwqKymdJGl1d/uMuhtQ57d3fl8Oo8wOQZdLk/DFFRVUDxzNVyTCJwUYrZBcg8t122F7csEHGmaRpGVS57qs3PyAP2YyZoRyPboTyThJ6sk02hZG1xyrYAopV2I25C6qfrxCzXN3p5HpKQ6nS2tzvoI8P8XXy+OET1KQ07VKlSVvupuSb9R0F/M88CYojUTiNVPaM29zyP55nGV4Yxd3ZrwZXkVyVUIjB3Ym7O1ySbm/5+zHsb3W7Kvpflg8nDrtGNEik7EG3UE7H1BHywmpyaGKKy6lY8yDe3ly3GEbXs1LLGtANudgCfhjo5JIXLgNpOzJvpbwuMe1EUkEuhunI8tsNGQNdBcMvQjDJWhrDlJUq1Kh0hze6stiSb2uV2s1ufhb44dilnePaNYixIOpje3jt+OIPDknamohZL6bEdbeNsTDSQiXt0M3bhhqNuR+XLGd4ZcnS0RlnUdNj1bQSZplFdlqhpDVxHsllNv2i3K963PULb/wB7yxlcFFS0VN+kZA1QjC0abqUbre3gbj87aqWmDI8bsrIwKaQLBgb3+eM/4yyg02fVCUs6RU9Qkc8ULvYsJO/bw2Ykelseh8TkocZaIcoym2lbKje22CGTqzSvrVOyKMpaQ6Qpt0a2xsDhdPks0rKZSI42JAKguzegHPfEuShdRTpFGZ4ojqEDGzSH94+Y+j8LeuNsmugYsU0+TRFzeM0UaUw065QJJSvLwVR5DfA+mppayoWCBdTt8MFqiOasRp8yGlz/AFMaf1lr9B1HP5Y9Ev6Oy+pRYpqaQlUR2TS7kk7nfYWBtbATpDThGU7ekM09UaIpCgiUoxJdi3fNuv8Ah8tvHESsFSaxpK1T2jm5ubAjyPK23TDMZWR7O4VmPNrm+JU1aj00UCxK6xAgOSbm5J5dOeHqiEp8o0/9G58O2/VrK7cvc4f4Bjsdw7/ZnK/9HD/AMdhDOYfxIQvFecXAI99kuD17xwzD7vNCVgjWOYbm7G7DqBc8+Xn8sSOJdKcUZwbAsa2WwI/xHEKmpoyVkqpTDGRcdWb0GGZXHfR4sXvNYsavoZmsCRtf4Yl5lVxwyQw00naNTjRrZBbY+HXe+F1kiQlZYywlmUnULkhNwLX3uevp54FKhd9K747vZVvxriuwvRR/pfXNUAu0Ci8cagCTY2G1rHzw0aibLqdlY6Zy+lIib9ko3v8AM/bhQjky+jsyDszpeQm4Eh/dXzA3J9MRsxaOsq5J6diQQCwc2taw5nn0wvsvKXGCf+RHmq5qmTXPI0h8SfzbFl4e4Wrc8h7V6gxZa6gSTvyTSQSoB5tzsPO5tiuZfSSV2Y09JAheWeVY1UbXJNreWNbrxDSJHl1KBFS0o7KNFO3PvH1Y3Y+uFyS4RszxcpOvsap3o8niEGS0MVKif+tpBmkt1L8/gLDywy9dWzy6xNKGPN2c4YcanvKAgbpe2kdBv1wlgFtpUKDyYG9+uMLm5bZrhCMdUOS1s8UyyazrXYkm/P1wQpZWmiUSbkXIIHPfmB44jUVIZqhLsAIzqPngnUxRxkvJMFDbCx3J8dvz8sSk/QJJdA7MoWiy8N3VCOpOw3vvzvf6unwx2RaI2djd2VQCQN7nc88NZnM8uW9ncXiZSyjkRyvbrzw5w72MskySABezUgcwOex8emHj+tk3+tFggzIOTGislhqsxBv8sRZszjDMogaVkNmOrSAfDkb48ho4qWuWWMgs+rU1rDZT0GGostjrKXU5CswIOpQbjrz5fDCPj2ctDNdEtREe4Q1vHYeFiMBJo0ZgSO+vIi4xaGhp6Wm7KEchvbliu1kDFwxRtLk6dQ8PDCxey2N3o7K6iSPMYURgrSNpLadXQnltfkOuLEKqQKziImSRupOm3x+zADKINGYGViS6IWUk2HQDf44PDQ8Wlu65PNGI3sD43+WOnnyQdQYs8OObuSPDKxcBCsDFgElKK9vKxJt8x9+Kj7RZq+DNopY5+zgNDT/RspY6TsDz6k/kYs8Rsw7IGSUkhUVlBZjYAEMbqSTbwxQM2zY5xxDXU9UjTxvMyU4QBSoW6p4X7oA3xr+NOc7ciPjhGdR0BqfNKuAu2tXV/pLIuofXyxMeoknp4XQstPMSsyR95lIOpiL3tfn8MBjs1rHba2CeUlqKoeeWQwsqHSlwHc7G2/L1+GNrS7BiySvjJ6JNRIcqV6SZveYphqWMsQAL7Etz6chhqjhhrqKeCEKZ2s6RMbd4eBvuLX58vrwmvebM4Vk+nJAp1G1tacw32g2wMimeCZZY3KupuCOmOStDTmlP7iekmGQgoA46EcsTTS08UUEs8ksLyrr7MR6upHUjnbr+GJUVGsyCr0LEzjdHUBIzv3t+l7bevO2B1TBNBWN72zMxOoOp1CS/UHBuycsbgm2jeeHbfq1ldjce5w2v/kGOx5w5/ZnKv9FD/AMdhTKYnxOU/WbNVCd/3ya7E/4jyGI0dHTxwxSTzXkkuVhUXPgL+A6/nY7xXRZbHmVVVUuYibMnzKQSU2mwQXJHyI+sfEJUyx0Va0lMFZ5LkEgEICeg8fuwzL4qq2LnqIqC8UeioqGFnlO6gf3Rv6fnlDkErR9s5WJWP0VAUMfIDyOH6ejkzB3KlVK21sdgBvc/V0xEqZ2nkDMLKBZVHJRfljh5NtJvr0EKj+lAyUGuzxCOWM7kBdx68h+TgWALG5/nh+jm7GpjmdSURtx4jw+PLEnsqWankeFCKgC/ZlrrbxHUkeGOWgN89+wjwDAtRxxlCMSoWpVwR4r3h9YxfKhrO7EtqNt1F7fDGZ5FPLTZ/RVMbL2sM6yIW3BZTcD4kY0zN/2NW5b+qazIb3uh5HbpYg4z/ITcdHYVU+RHjWRlJiaNTfdnIBPludjiPJTTNNJCR2blBsQTuGG/ra+HGkRQGOwHcdb3sfwvh7L4Emgmq6jVKySGIKDYADfUf9umMq0aLHcrZo3cPY6G+lawbrjyqjqJpWnKuwLW16NQUeAFx9WPYopIJCH2VjdCCLEXwUSoKx87i3LE26doVtg+WBZUZJUsrLZhe2nbcX8vuwPhKUNb2UUnaKBa/iB4+YvgzUsCins+0JaypbmdzvgLKEirkZI0USNbSpNl8t/TAg/sdLQbE8qtE1NIBMwI0suoMLHn1vc4cpZBTa6aRiXO+o7AmwG3ywP7GN+8UMjWAszbD4DEdoVEjMV0FTzXr64FJrsne6CNROELbm58fxwFrJnZmDs3d0gXOwBINgMSJqhyT/dPQDEOaULOEUlm0KfC+5/l+eYhHZeGiVlJaalqqhnXSAEBHdLWszfmx5HpfBGOfTTBS6yszbIY7HYcrHba3MEffiCs9OuWU1PEkvcALAEgL1Ow38fLr02nKscraZNPIFkZb6iB5m4IOwI57c74Wat6QrdbZ5JmK0FPNWsSy0aCq7Nje7Ke6t7agO0K87mwxlFJOI8wjnldhZ9Ra18W7jDN0SpnyWJ2QEj3ksRYOo7i3HRd7nxY7d0HFYoaJ6vMIqd4z9K8m3JeZ+rHrYcfjhTMVueROJCnBM72cOdRuw5HfnhLuz21EsRtcm/LYfhhbppldLAWJFhuBviakFHSPDJPM+tgG7JRun+Y/hvi1gUW2xxZp46OoaeYxMqCKKJTYXBsWt89/EnEOJoo5zLW07TB+QEmm5N972N8NTySSzF5XLvyvh2kLyXo1Ut2psg1Ws3T67fIYFDufJ0ThaeGb3Es0cwvPC25SxuGB6+uIstJU09IZA4anZrEo91J5g2+OERhqF0lkEgkO4jB03W/U/DliVSmN5maDWlK1jNATc9e6PHwB8SPLA6KNqSp9m3cO/2Zyv8A0cP8Ax2O4dN+GsrP/wAOH+AY7AMZkOcmFOI85qZk7RYaqQBSf3jI3L4D/fFbaRXqC6qSCf3zqJ9TizcQyBc5zGjMDO1TXzEFbAjvkfHFdmggilAjqe08tBBHr/vgo1T/AEVE+OttllQsVOsZXZ2RjuDsL3Pj8N8DIoJKh2WJdVlLHfkBzN8FcujiemrItDvIyBtGrZ1B5crg3wmuiFJlcK06MqVJLOz7nbkL466KuDnBSb0kRF7LtlSRkjgFtrE6h43AO/n/ALY9lEUDrJT1CzlADqsRv4Ac/jyxDKtfEvK6dKrMqamlLdnNMiMAehIH34YzctC6CaFK6GbspGkRrhUIAJvtbwxfMtzeHNWp8jrjapkIjgKvqeM7gKehF9gOYB6jYFafhjI8uk7aiy2Fp4XPfnmdyfhcJ9Rx5U5xUJMxijSBraTohWPUPgPDGWeWN00acT54+KoBVaS01Q8ZKsHKXKn6Q5A+HLHmUZnV5dKziSNgyXaKQXEijkbbet74lS0rVUkMxYs5Ys9tgAfzt92HKfh6qqJFLao17TUveGwuOgv54n5IVTFcGuwhFULX0LSQ0yIUbvBBYfDHkVTcMNJJvuvXBGly6PLKMUyMSCbk2tc4HTwhHMmsjqcY21boov7HhMtrMNh1wPzWpXskitclwUXzviCc1lk1CBAqXILNzxNyjLZnqPeqrd791WO/qfw6Yfhx3IdUiUweltdSVIuD6jDcru1OWUkMXAIxYHpYqiIBxZDa23XEaTKIYpe1G4UEW6eWJWLa7BEFMZXYvay25dfLEOtotdUsgcqCAPI78sHZAWWyKNPicQKqNXXS2/obb4MZbsKbshUMUprQsjdrEwIPgBb0HW2POIs9h4cp3ho5e0zCdVMfjTrYEOf8RvdR0+ltteKZJo5mH0yqkhb8x8PX78ScwhizgTTTKKasmH9aLMt7WvY7r8CfIDGzHxjLkxcuOU3XSM7lYSTnSxdb6VO+45A4sGUr7lTyOwWVhYMikExDc94eovb7MM5tkNXk8HaQgzQ8nqI02X5X0j1semEcO08okkqGSTsSpj2vY+PrYY2yacdCfHThlqtgxnp4ahTETMqn99NN/rP2fPDhphLrmknWNgQ2iQgNJckXB5He9+WE5jBPT1knbBQzEkaCLEeQHIYi7kXOHM8tSaaJA0SXgawZVJjcNe/XSbc/Lz+qOCyuCLgg/I44XDXBsQb7dMFXgStpYq+edIO/2MrFSSxAve3U2P1YD0GEefXaFZxLDVNDNdjIQwYhegO334hUTdlVBxKYxqBuQbH1tuMS85jSOqjUuuoQqunfujpfztiNT0VROrMmjQv0m7QG3yN/lgLofJy8vRvOR6P0Dl/Zm6e6xaT5aRjsI4dAHDWVgEEe5w7jr3BjsIZn2ZHnULy55n9njVjVuE1GzDv9D4H7dsAzRLSuPeZdJPeRYu8W878gNvXBzOCTxFm6GLtIlrZXcgWP09hfwFt/XAzM0gqp/eoCEutypvvtz25bAeGG9myl4k/Y2taKSQGnd4xIo1ObO43Nx0/NsEqzMqWuy12ZpHO14xsVa473588BGFPII0JZHLBWckadPQ257euCNDBBBPPSFkLMpjaSTYb8rD78c0imHLOnH0yClMlQXaOqjVVIH7Y6Cdvj59cTcmy6aPPqHeM2njNlkUm1wb2BvywO9zmNWYFjIcNpOo2A9SdsWOgrKBc0pKeF2Dmoj78SAL9IbX5kX6fLlvzbJLHFxblqjSKlmjlkJ31OTte174jtGKhQsqCVeQtvpxMqlWSZ0bbvG1zYnf8AnhlVZZGUiw5C46YLpqmeKnKDuLoZWh93buxs+1/om48dvL7sTKcKGNj3Raxvyxykw6izBr87na2OaEK2tSEZuX91vXw9cYM3xq/KJ6OD5fL8ZjdW8hu6722IP2/bgHm7STwlbiNX2Nt7+WCszSEOAw36tzGB9Ure4kOQxPNh18B9mMcXxls9GMVJgGlielmEutXdfonnb0vg3SZ2rMRLD2YJsWXofTAMuVIA6+I9MObDdbj1O+NcoqXZo8cXqi9Uk0MtHeNkcG+4P5scMNqeYozEK243tt92KaryxRjS50g3sD44cUXGp772O/PEXiE8G+y3Twg6UiTug2JGAFfPqGina55s67genj+fLEIFSxve5OwPQ4fjjUtpWwsNzfdh44EcdM5RUdsbp4VRrvZmc6WJXcb7YVLFdVBsBfr1/O/zxJYAOqaRYbcunjiNPIxcFQ1jfTflb05Y0UkTlJylo9gkkopDJHIVZSdJU72+Fum3xxGkpqOrdXmY0s6EATodAjXkFZRtpv1AB63PLC4xO7lBcjqSL49aMSjSpJTcXP73n9uDGTiJKN9dgHOcunq5pITTSU1VS3QiY/1ljvYnn18rYApQ1khKLSzFha/7M7X8fAYtudZe9RSmqjbs6qiClZfo9pFqC947d5Sy26kX8BgW8FDV0UrU8gnqypLpGSms356bepsPDGuMtaEcVmbb01/2BpKGSnlVKgrDqXUGY3uPhfFgeakosphCxwSoReMSA95rXLEb73v8xvgBSU8tXVx06qzuWta/IdflviXX0wrK6UwgRMi/1DHTYAb26ePhhpK2dhm8abihFXJFmbtVdssMpIV45GJB6XB8Nt7/ADwzElTSTJLASzX7jRd4X8P5Ya7JRANEwdn5ry0/E8/h54KZQgpI6iWaYINI7q97qbHbbmOR574PSJxXkns2fh+/6uZZqFj7pFcWtbuDHY9yAW4dy0a9dqSLvf3u4N8dhDK+zJs1kmizfPmNlQ1U+kt+8QT0+P2fGpoW1DSSDfngzxJVyrxLnEPaHStZKU8jrP3XwK0q5Eid3e7J4DxHlh0i05copL0OJEtQyqSFkFri/wBID4bH7fXnKzGmjWkpKntf2kqWKMdyBy5eVh8MNZejSV6CIgOh1C9gdvXDtdWIl4qI6VACtITd3t5+HpbAfZSHHxty9ntOlRmMM0SM5qEAbQxPeubE7nbmMN5Mhjz6iVlKsKmMEHmO8MNwZlVxK6JOQZBbUfpL6Hpg1kVTHU1VIayRe0WqRVkCgsTcWBNr88dtHNRnHvZpNTcnvMxbU1/n+OEl106Tc/d+dsOPvJIW5CQ/bhDEW2AFuuKqjwZ9jhe8ZsxsRci/4YYqKlYowq7WOwGFEMFCrY9bj7MJaBZQFkVgxFwCLE4LqhYt2IjkNR3ZCbjZW8vC32fzxBrpFFObX3H0mH0dtr/LBBrLpkVe4R1HM9Pz5YhyoGd45QNJJBB+OPI+ZBRakj3fg5ZNOLK21+0OoqNJIsDhbGwA1A6rC6j8Psx7UdlHK6Aiynew3AwyXUxsVJIHQNsPztii3R7CetjsHZyRFibjVaxF/wA8rYWpZdwRufC3pYYi0bmZXbSQpIHkcOTyy6NAXSF3PXzv+fDAad0Kppq2PiXXIATta4Kk8/P89MGaEdwMx78hta21vuwFoY+1kF72JHpv09fxwXqJuyRUjI1tsATew6n89cGqMuadukNZhMtmhQg22JW2/lcfn7MIqhqKxgjz5XGG5IwJET+8wHr6/PEp0WPXMdiOZtuMKtsDaikkRZ5BHEkEZIMn0mPQYahk1XuQQosB1OGZZJGjMzgoz7J4AeHphUKsKLWwBJJOxsfD7jhnG0C6Jgp/0hTVNEQNU9PIqDtLapACUHxYL4YziN5FkHZ31dCOYxoNJI6VEbISGBBDDow3H53wBz6Rcoz+qiy2COPTVTp2lr2CuRp35WFr+uNGG0miEopytukC6yplhDJIwFRIAGso7oO5BOxv0t4Y992lpcqed2itVnRqU6iALm1xtuVwxW1hqKp37GNCfp2W5Y9Tvy+FsTaSSGrp+yXTHIjaxCd0la1trjY8utuvpXaQ0XGUmr/4BssRpiI5CDLzKhgQnkfE/ZjxKiUkK0jFQeV/s8MIdHBOq5a9zfrhSR6FWWQArfYX3Pr4D8+Yczf5aPoHKv8A7PRbW/o8e3h3RjsN5CzPw9lrOQWNJESRyJ0DHYkJJ22zEOIoGl4pzp1tZKuUsSRsNR6czgXB2vbJ2IbtL7aed8HM6jKcU5vVghlWulUoN25knbwIuPnjw53COweOECbQVGm1oxfly/lh22aMWOLVydElMuC1qPGsMTGMmYgagD/gB5Hf4YC19H7tpKatNypL90k7/u87Wt+OJRaSd2rqo6KeN9SjkGN+Sjx8TiNDXF517aTYDSO1QOLHxPMD54VWWyOElVUQLjxOD+QUnvFXlzkmNo6pd25NutgPP7vTDkdDldVKJtIjVF1sA4KOBz6Df0GJdHXwe95eIJnk11EaJrFigDi9gLAbbdeeOcrD4FCLlJqjQ3BFTJ+7dyD4c8MyIAltQYtvt06/fh+UHtJAzEjU3P1w07G/M3G3Pl4YufNtWxuPuglr79L491aGASRWLAczbYnpv4/VfpjhH+0swew+jbpjyoVY4ioRrA73F7fD888I3bKqKR07qAQpWzc7C9vst8vDEYlxCBtqtYXNr89vrw4I2C3JuPrGPI4ixdZDta4/wkbX+vGfPi5wNPxcyx5P6KxIuqR21XN9z4+flhltK2SQXAOkgb7Yk5hDJS1LQHcNchj5/k4gBmJcOPG45bYhFWj6RTT/ANnsU4WQdkrFDcbnrbDpb9uQo3Jvfxt05YaAVWRVGwbe48f5DDsg0skinTY22IG+HfZHp0EsqRJGZ2N9rk8rEbfjjpJ+1qmkK/S+gOW19hy9MIWcQ5SpjsrzkgHxHX8+eH0KrTDTvuNXp5YUzS22xhmk95RxuAQCpNxzxIqJTLoj6udxbnjmh/psKopvq6c8PvA0c7yv3jYKpAG3p+fDA7Qt09g7MwBohS50jnfEmoh7OFYgBsArbc+nPpiJBK1RmIP93vHry/nbD9dVS62WGO+k2LsLkfDHbVIouxtVZJttRF9u8D9mAPFNIafOM5mmAJlr5jFvy/aMdXy6eeDtO1X2yO0eoeNrW+PwxEzGWllzbO0maAKK6cyCUE2btWAPMcx4b7HyxbG2geOMpUylg2w/S0z1Eos3ZgWGth3QfM9MGjkWXxSNLJVM8d+5FHYk+Vxz+GIb1sVJMyRQQw6WJW15WQ38S1r+Y8MW5X0SeDxtOZNnyxZa0iUSWSAMFjtaaw3s3Tfbl9owDmlMrXsFA5KDsMFmr6ulrUnmczwubo5O5W/Q8wfL6sSGfJZpZ5ZIgWCkssYII3O4F7X3HL+eAm12Vnjhk/V0/wCzXeHQRwzlYPMUcP8AAMdhWQ6P1ey3siTH7pFpJ8NAtjscee9MxbiWoKZ9nFOgC9pWys7eIDn8/wC+BkeYSxiKyRfst0OgXB53v64mcVIy8U5m1jparlsel9ZwLUamAPXDlVOSemT861GWGU/QnhV1S/0Ntx88DS1xa2JuZxzpOO1tpKjs9JuunoAfAYiKo125b88BaQ+Vtyehylq5aOQsliGXSysLhh4YnZMS2cUJH0Eqo7Dna7D/AGwNKNbUVOm/O2xxbeE5IHWnpyoJE6lx1vqFj9m48MCTpWPjh5Pxbo0GZ/6S9m/9RufrhlxzkC307ne998LqRqqZUFh323v54bYML7MB4X+Zw7keKo7PDI4jDrJuWu7BuXh+OEOpkKgmwAuR1+eFMgQX3Go253wm8cZVUGllJJsv0hb/AH/Jwl1sdxscQbFfAeePGfcg77W+GENKdtgBe2PQUBJspJ3Hifj0w92rI1uhFTTCoAWUIbnYFeWAtXkUyN2kNz1Csd+X14syE2vq0AdBiJUJI79xiL7C/Q9MTlBS2jVi+RPG6u0U2riemfTIGU8+RH24TUOxiQAjfn1GLY0LSSaZBrS4XSwuBceJ8Phywk5Nl1TEqLTiNlNiy7WH2f7Yi00ehH5cabkivRx62hUuQERR4gdcEdBWmYWJsQOdr8umJ0mRNTkSQsZAw7wO2k4balqHhePsGUk3UXFufjyxB5E7LLdNCG1CoiZXHdPev6Y9zGW0ei51HZSeY8cTaTLwN5Cqhtue/r9WHqvLIWpe0tJOObRqRfx2wnmitA4tu2V3L42BkkLAltrj5n7sOVVUsL6ucp+io3PLmT+Hh054kPmGWwMVSifX0u7XG/rgf2Bad5pIlVWa4QnYX8Tz+H2YtGV9oMkruzyGaaoYaidIIFwbAfkfHFa4kuvEmcC3dbMJ97b7SNy+f5vi0FGYxgi9iNPK1vIdMROMIqRJ8x7kYf3yUqT9JnMh1W9LnFsboDx89r0Vepr5KmTYFIgAqoPACwv4m3XEX8nHDbkeePQpJvbbwGNHRllJydsI5SZpWeEqHplHazIRzA8D0P53w089LIzsKTSXXkHsFPWwty8jfHmXyzRVJSJSwmUxugHNTzxH0Hn0wEtlJTqCN84b/sxlX+ih/gGOx3Dn9mcq/wBFD/AMdhCBinEs0r8U5tACWUVslltf94/zwoUUClZtHZMgtMkh0xg2OwJ6nw5fDEvNKZn4tzepEBcR1cxuTYXDG3qfTrgSsVXUq6uGJjbVZtiSeYHy5YZmrGqjbV2EmrKUN2UoheKJR2GvU4bbe/UfVyxEfO5li0UsccKk3JVR9Q8PmfPA6UFXKnax5EYSDpsyt3gdsdxQZfIm9dBCrzSompo1aYguCSiHYrysTz6HY/fiRw5XLBm1IhgQs0yIHGxF2HPocDah0mjikUntNOl1J32tY/EfYcP5Jc51Q/6mP+IY6tCTySUrs2Wpp1NTJJFIJAzt3T43xGlFwFYW8Rbp+GEVUVZSTTSoupNbd9DqH8vjhyCtSpiCOoYAWAtvfx+rHkL5E4Pe0Xn8SElcRrs31C1uXrfzxyoSok7rlb6bjlh9oI9BkRrjbruRb+WGu1VpAisyswJJO9xbxxrh8mGTRhyfFnDYywAsSFUX37x73r9m2FFlHfeyqTbfqfDDkqKxAjt8SL4Z0s0q08sSyKzfRZb3+HXlyxXyGfxX2PrpkJ7JtSkXuDt+fwxzRqDouCy7FvDDvYGKEBdulrbqPDCXDg6UKqpHf1C59OeKRyWRcKY2e6boCLCyn7ThoFYFXtGFl+ivU+f58sekygjQUYXI36fX+bY40cdSmucG+m+u+kAD7sLO3B0NjrmuW0PJmcaAKW2O+/146SvgnB0oqG19QFsVWXU1cez1LGT3QSbDb8PuxxqZ4xuzKfDnYY87+M/s9tSTLQkobvFtxve/5/N8LEjIAb2U7bkjFeo8zdodciiycyNvq64JQ19PNZlkG3JT9mISxOPYa+h6qoaSWfWaM9pa7SRm7E/acDZ8uonk7GWtkiI30yxlWH59MEbh5e0Mb3vbVC/3H8MeNI5FjUHSfpJPAft2wyySXs7jfYENBNQ1kbU1QssbNc6eRseoxW+LaqCbiLMlWDvpVSpqY7ACRtwB18bnF4lWETRuERGYglkfukeY8b4znib+1Gbf66f/API2PT+O+StkMknF0vZ1HVqlLIXghnEdiUkQA2JAuCOfTnuNvPDlPmGWspSqy5FsNmQnn0v4Yh0ciQxyzMqMVXSFY3uTyNutrE/AYjM+ttRFj5Y0cbAsrikWWnggjYR0Q1iZdMssZ7RUXwJ2tf4cuuIs2VlZJZHc08KJcIwOtrDew5HlvywHjNjbVpDbE9MEYaiooKVLqdLsJIte4FvAed/qwOLXTK+WE1Uo6Ns4dt+rWV25e5w2/wCgY7DmSSrNkWXyqNKvSxsB4AqMdgGJ9mM5/VGn4hzYay2qtlsqtbQNZv8AP7sDpJ4561KpZGhk+kQdwhHK3xw7xOQeJ81FiD77Mb+Pe2wKUWIw9FFllVBiqFJmkgaJ+xqiACpTSkh9b8/5YFTQvDIUkUq45g7EYVa/eGwxKr1kjgiZ0D6x/WMO9fmN/wDKV2OO6Hb8i5e0RYZWgkDKqsDzVhdWHgcGcoy5pczoqqnUiHto3ZXNtJ1bgeI254GZfOEq4zL2Gi4DCWPULfLn54dqpj+kexqI1dFewCmw0nwPoRgOxoKPH8jZ5MolWaRqetMS6if61DzPrhj9E1rqWkFE7MNnEoUn5EA4yupqKaneWWNFYSBSLEgSX3Fh/d23v42254hPNPWxVE7C7DQrdAF6enIfPGL+JF7s1SyuOrtmxSZTmOkdiY+gsZ03x4uSVzyqs3ZrGguBHIpsfAEnGMxMkB7XWjMoIRBckt48uQ+3EmllWsrQ1QmuU94FbDtGG4BA8TYXx0fg44uyXnnJcdKzXv0RWxllTS2od5jIu/zO+FJltUArGEdqpF2Ur0+PpjESTNLrLBGY3Ja/PqdvPBenq4qKmMUm8xUSE6LlrkHqbbLc+Jvbxxo8SSMyxKb26RrkkFSU0LBp6/SH3HEV6St0n9kTboCPxxic08sjDtnZiNhqN7fPHRzSRhtDkalKkDqD0xRY0ZniT1Ztxy+sCrH2LEtzJtsOeGq+CuFqenppOzA7z2vrI+7GRJnFYsXZa1KgmwKg7eFvDEeSZ521SEk22A2A8h4YEoOSodYoY3yWzWDllW7pqoXK6tLakPLx54jfoGtuwFJULe9gU5fLGXieWFiI5HW4sbNb7MF5qpKyFIYmIqNJkDWsVtud16W38dreGE8Vas1QfJN3stkeT5nFE0ZoqlgTy7Fvwx6MlzRikaUNQATuezO31Yz1ZJFYSCQ3U3BB6+OJtVOmX17tB3pQ1++LiM+AHUg9T4csc8Ks5ZHVmjw5PW0wCinnYDa+ltx5gYeNJXm9qWqG3Ps3xk0zNKRMrg6/pLexU9bg4kwST0XZyOpIdSpjYEB1v133G4OFfxovYFkd7ejT1oK0ul6CoJ1g37Fuh58sZ/xFl0icSZpUVV4oGrJ2VgQS/wC0NgPmPtx7FVR1U1OO2miWAMR+05L/AHem/IA9R0xFpJhJXCljRnhlfSUqH1bdTsNvHlh4R4aRRxi6b/0DZ5Fka6II1FgFXp8epwjSbiwvfEmuaE1b9hEscQJUBWLX6XvfEjL2IQywKqTwi/avuLk25dLC568sV9EONyodoqWGhcT1zR9oBqjgZiCf81gbdNuuPRI0mYdvXsiRFtfZnvBgdu74ja1/LAtmZmZm3JO998e3uOfT6sdx+xnmpVFa/wDdm/5Ewfh/LmX6LUsRFhb9wY7COHP7MZV/oof4BjsIZ272YvxJCH4nzNQ6hjWzbN3dtXidud8DJaSaCS0icuZVgwHxF8GM/gSTPc1kmcqqVs553v3yLWtzJHyGAkkzyyAsb25C+w36YdFXFJbH1jeRFIj7S25RdzYeIG4HniZFXRxZa/bw9v7xKxCHYCwHXpz6YGF3RwyEqRyI2OJsdT+kIHgqZAZgdUcjEC5tuCfEgc/LHMphlSfHsjqlGyvqaWMkXUAagD4E+Hn/AL4eD1ddTvGU7QxjVr0963UX8OuGWinppFLxvCynu6wV3v54JQ18dHJSqqMsZW7DUCovsbfIdfHbHMOOn+2jZM54OpM5zHh3sqKGOlgLTVOiIBXUBCFNhY3O1vC/njO/ajmtDUcQNleXU9LFT0HcdoI1XXJ+9cjnp5eRBxpHEGfPkdTwzXO7LSSMYakj6Ol0G59CL/DFf4p4E9+9pFDWwxRihr3WSfTYAMm73H+IAepJv44RP7M+7LDwnkeXZTwjlWW1UUAra1DIUdRrdiC7c99hYeW2Ml/V1qH2jw5LMgVY69EA6OmoEH4qQcbBnGdcIQ8R08ua5mI8xywnQgZ7IXUXuALG4IwN4g4fjm9qHDucI37Kp1B9K/vxozqSfMWH/L545X2CzuOfZ7Bn1blU2X08cBWYRVIjQKOyO5bbqLH11DED2s5DRRZTls8EUFJGkzQsyRgGzIbcudgp/lg5Nx7S5dxZnmV1raYqKnjmhJOzNoBZR5nUtvjgbxR23EXsn7VkNTXCRGjsLsX7XRsPEqxHxxyvSGiq/L0DvZPlNFlXDdfnuZxxFJpliSRl1DSp09246u1vhiJxdwlDR+0iir/2QpKyogk7HQNJYMA6nysL/G3rbc2g4UyjhSh4Yz+uWCDslsqMymQpYlu7vbUb79cK4kOXZ5lOV59Qzipio6tCsiXOpC4Rhvbk2k/8uOdhxuPLfRXvadR0FHNQRxUkMKSI4KRwqFJuLE2sdt/LFT4H4dyir4uoIK6YTKdTe7uO7KVBI3vuvLbrbGs8U8KHiKppp1qxA9OjKCylhc235+uMbynJv1h489xyyv8AdDGzGCpUXsY+TLYi19NxvgK7NDlj8Ney4+1TNqenpZuHTkQpUk7NqeuCgK1ipIAC8gLjn8MWrgvI8syXhjL6aoSKSavJcGSMXkLKWt/0L9RwjjCjo82osn4br50q8wnqImJAAbSgvJIRfugqGHqQMSs8quGnzygNfmLQ1uVyF4oonIALKD3gB1UfInxwfRljb0kZ3kHCMeVe00UdWiyU0VQ6wpMoYSqUJXY87AjpzHlgd7WKamo+M3ip6eKJDTxtpjTSLm++1t8aRn2WhfaPw1nEZJjlMsLja2rs2Kn1Iv8A9IwN9oPAL53mFRnxzOKmigprsjRFjZASd7jBT3s6TjpIepcnyxuGuCXbL6UtO9N2rdit5L0zk6tt998GpMvy2rz2bJJuFIBQrTdp772CiMsTug7o367G/piDSMBwvwJuPp0vX/4r4OPBma8QVFVUVtP+gzS6TTuBcP1YkiwFr9fhgCFRoshyii9n3Ea09PBOIffBFM0YZiqqdPetvaw38sZCal6WEBaZBNKLiQrc6fTl0525Y2vLaijf2d58+WiNqRPfBAoXulADpFuot9WMhqJP0m1UwV30AMAibm1gAOZF77/5ccn9mnHHTaewXJBSRtHeqLjbWEjNxt0uRfE9qmljyyI0iFVWUCcMbl7htjy2sD+eYhlYOVZWDX+iRY/LBB9GXUiwGNZJpDrkDi/Z7EAW8bH4dcM0HHKrfRCKq5JQNo8SMLRCU2F7Y555J5NcjkmwHkAOluWHYK2aFgqsWUCyjnb08MOQ05G6cOgjhnKwbgijh5/5Bjse8Pm/DmWG+r+hxb359wY7EhTGOKWb9MVyBjp/SFSfXv8A3XOAa31je+D2eBJeIc2ikYLqrZghLciJG3ItyN7c8BAtn0m6kcwRyOHRSSfZ7LubW5eOPYoldGLt3ltZeV7nc/Dw88eMLk7i9+WHooR2DVEv0V2Ucix/lgs6Cb6I8naSyFmLO7Hcnc4dUkQ2eyqpJU6b6jsLfn78eayOag+Q2w82XVBaGK+oSC9gQdJPPYb8gMc9BinLoNJXNJQ65XacFdBN1suw6Hny5DDFNWSO8iyRrOAt0YLpL26C2wsL7bbjx2wMSecsaWndj2j6UubHmLeQ5DBrJMlGcTVsVPmcVAaKESSidmKsqbMw0qdhzP8Am2vhKo2PNdN+ityuXmLksSTclmucHcl4drM8yavzA1rQrRg9ijqW94YIzsqm+xCi557EYK03stzutZm7Wngj7hVnWTS4aPtO6Qp1W5G19xbE/h6l4vociqTlGdUcVDRVUyNE0bDtmVQzk3j5EctZHhhrMDor1FwRnVUZXkSKFIoTKzySrvaNZABvzKup+Pliw5zwFm81c1OYlkQoSlQrIimzAAG7WBJYczc+G18FGyPjdY4YRm+XOoY03Z+7gArq93JZuy35Abm9he22INZmvEjZFV50mb05pqedoXimpA4Z+43/ALZW+ooQTbe9sK+ymOTUH9FT/U/OxVUlO9FqerV2iTtkUlV+kzXPcA87cjg1Hwjm/wCjqXL2eGjqKvMWphF2oNwIw+osGO1jtYG9wdri7sWX8UvxjR0Yzii/SqU7rKWsVpo7Fisvcsb6j/e3PPDuX5Vx1nNYJ4amD3jLM0MR1qo7CXQFLWCW7MBFFhtuLDfBYik1pEfMeDuIoMuoRBVSVq1EccgCSqFjLIzkE6tgAD3jYH4DCsk4JzKuoswpqmoWjqcuqNJDR6yhKFvpq2ykDnvzGDtOeLIIqBkzGjjqJXjhgURkfQMkfesgXSBcbb2N7YhQ5VxllMWaGkzTKg/bSSSJFF3zIsepimqIBSFfy57YFjvlFXfZWpOC+JtUdVJRtEHiaZneoS6IqqWJ71xsw2O+4wZHCWb5c0qQwLWTNaNJFmWzMyBjvfoN78gBz8ZT0vGs2YRgZtldVXQqtBKwVGlpBJ3QJG7O/itwWsSepN5EM3FeRR0QzCpip5ayVhDFHEgdmiHZ3Pd63W25uCb88dIPx5NSqPYCg4Ezp6GpkqKqSGqoxKVpV/aFigisFKtbvCYWt4eeB9fwvxTRUtVNWRMsFNGrzMatCoViwFu93jdWFhc7YtcOWccxZ3X5dFmmXUs207yqlkczMi3UrHe+qJQTYbgm/M4EZvHxXm+RZxmtZNSNBFKkVWqKFklaIkahZdwpk3N+vgBhrM+ymisqUKWqJV7M3Wznu28MFavMffGjgBdQ8YBLykC3OzAkA+N773GCWYezvOMoaVppaKcQRtIypJIA2lkUqLqpO8i7jbnvfCM5yDMMjejoq2VpJKyDtECi6azfYk/vAmx25HzwHs0Y3pobnzCenygwjWg7OwR4yAVta43IP0jc+mAlnFEVTtCrEOxW5QbcreOJ8Oc1U6+41KK6uNDFkuV2O9vEX+rEIUtY0U0TxsEh77c/Tbx54EVXZozPm04jNNVTUr64ZGQjwPjhU8JiKEOGDXHO/La/oeh9cNxlElDMnaKDyJtfDs9M0KxS6i0cq3UnntsQR5Yb2ZduI2FAvYY4KL44HTywpRck3sMMSN54c/szlX+ih/gGOx7w8NPDWVg7Wo4v4BjsSOMU4iki/WnNC6l9NZMNIso+mfniA0/bMgZUAQaQQNyOmLJxtV5fNVzQUxAqI66ft1EIA57Eta5N9W1yOuKqpFxtth0MpNqh9XIlUxRqznazDUD6DEkw1VfQJMHMjRuQ4JN97WN+X+2IBN7ncW62xLqZr0iRwgpE3elA/vHxPwvbzxz7K45JRd9CIljYNIZkjaMXANyW9PE4kUmYPSRswjXfUqahvfYn7jiPRRCpqo4LvZmAuov9uFzzy1NUaddTRBrLGFta3WwHPHPY+NuK5LQ4KmB6WQyxKtRLdhM6nncDa1/8XQfUMeZbmU+UipMKofeqZ6d9Yv3Htci3XbHVVHI8KdmgIhjUXUX1/wB438j08DfEYMhpSkhJ0sNNuYuDf7B/LAR2VNumWeh9pGc0YkZIqKQP2YKSI5Fki7Mcm5Fefn4YYpeOa+CjqqKCly+FKmWSUWiYdmZFCMFs1raf7wPXe9sVrReMsr7jmPLD9FT9pIZHUFIwXsf37C9sGkSjC2i6VvtIzSARARUbVSTF2dEYAfte0K2L3tq9DYYhVHE3vtJVZMaDLoqeqLVF4qcgRsUXvLd+7soJuDvffwqAOpjqa99yTvfGgTDhsS55UxPRPTzQBqXREbxDspEIAKXB7TRytzG/MFWqHTV/roFRccZq1c88NNljVs8Xu8lR7v35hcbtqOkk6QNxyJ2vgiOMszp6ioqlq6OKWScyzikDd8uEVtmJuf2SnkObeO3uW13CbU9ImYjLVaKnMErw0jAyM0zLr5b2iUEX5Ft+oxIyio4Koamm9+ahqB2CI5FOWs4FOjE3HUrM1x0JPUY4nGcY/wCIo8SZlUx084pqNWpagzpJoYg3Z3IADcu8duY2FzY4GfrhXNDUUvvNJItdJLJKJ1cqdYUWJ1XuukadrgjBuprOG5MnogDRxAtR9u6o8hdQB2oNwNg3UHe58MBqyXhNcxzVqA08gmhjMBngYIOYlCAAAOe6VJFr3ta9sBI0ZMsKSURhePsyp6tpFo8sgnlkD1Ui07Bp3AIDSd7mD3u6B3rE4dqOL6ybMKRql4ap8qYTwvOlwGCIvQ77opA27298P1MvCc2YwRg5bEhapWN4YpFRYTCwhMtx/Wa7bgXFt+mJdJX8LLTU618OVHs6HRUSJAxMj9qAbFRcuY1uDtYne2GM8ZRS6GaD2iZtPBrhWgjzCOy6jDo7VdevT3SOtxy/ePiTgMnHOY01C+Xx0eWpTskyNEtPcESklu9cnwtY2sq87YrIfROHj2Km4xzIBIbAhCdgTuBgpHSaklrZb6z2jZrWv2s9Hl7rKGV4TG5V7ujG4LnYmNRYED6W298Dc84tzDiKmjiq6ekUxTPOssEPZsC9tV7eJA3O9+pwBAuQt7AnmRyx7fuEC1vPrg0hOg2tRRR0grYkR6yKxJZiQWPNiPU/P4XbzHOvfo4wsZQWuTqJs2/L+fiMDI0l7yWK6jpJK8zzt646NzfsSmpS30bb3wnFGx55OPFaTFSwMrgJpYtuoRtRt8MSFaWPKzq0FWlGhXAOxDXPlvbf+eILAqSrCxB3vtiQKqXso0caliYsL9L4aiEZJNnkhikZmjjMWwsuq4v13/PPC4pkDAnYgbHw35jcW/JxHZ2diSbkm/jhSAk77YYk3uze+Ht+G8rINx7nFz/yDHY7hzbhnKv9HD/AMdiQDEOI7frTm4HP36W//WcDwul9LDe9reBx9AyZDk0sjySZTQu8jFnZqdCWJNySbbm+E/q7kerV+hsv1c7+6pf7MNY6RgzIkOpZi4deUdrWP+Lw+30w1JM0r3drjkAOQ8gOmN+fh3I5GLvk1AzHck0qEn6sefq3kP8AwTLv+1T8MGzm60jAxIyCyFrkWsMPGaJmIqYizr1jIFz1B/Pjjd14dyNSSuTZeCRY2pU/DHn6tZD/AMEy7/tU/DAsKk4ow1KjUCImKM51adR7rDlby9fPnjyVUnpXmtonVgJFNu/zuQPHxxuicPZJGwZMmoEYcitMgP2Y9bh/JWvqyegNyTvTJzPPpgeyvkbjswGBtMgexst7gDn5fG9vjhcNQzVkc7HdWBsBZQAeVvDG8/q5kVrfoXL7eHuqfhj1eHskQMFyagUMLMBTILjz2wbJxfowZoYICpeQTq26ohIJHncbYnUEtqOfUGMaEG2xCXuL/j/PG1HhzIibnJcvv4+6p+GFLw/kqBgmT0ChhZrUyC/rtjn0NCdT0YAzAkWUL4264SSAbbHzPMY3/wDVzIj/APsuX/8Aap+GO/VvIv8AgmX/APap+GGsjZi8bxplRvYuljGm+oXLedha99gPrwI1MzC3QWtj6APDuRldJybLyB0NKn4YT+rWQjlkmXf9qn4YVMrkldGADUDf7sTK16oLAlQgA0FlHUg33ON0/VzIrW/QuX/9qn4YU/D+SSNqfJ6BiBa7UyHb5YN7Fi/wZg1PFEWErOLRkF0dSxO/Sw3HrbDaM/agMFLX3D8j+ON8HDuRjlk2Xj/+qn4Y9fh/JJLa8noGsLDVTIbDw5Y69ndxMCnVY3I1F2O+48d8PxqYEgaIiSpm+hYg9nv9v2fZun6uZFYD9C5fYcv6Km31YUmQZLGQUyihUjkVpkFvqwGw4/22YdWSQRTLG6EGLulEc6ibd4k7gb3/ACMdTVEMUUnuiN7xsVeSxIA56fPG4Nw5kTsXfJcvZibkmlQk/Vjl4dyNfo5NQC2+1Mn4YHod5Wp2jApp5aiTtZpC7nmx5nDsNUyaFmAlhW9oyfHnY9PH4Y3g8OZEzFmyXLyTzJpU/DHn6t5D/wAEy/8A7VPww1knJ3ZgTqBuhuvj4eRwsqukaHubDVcWN/LG9fq5kQFhkuX7/wDxU/DHfq5kX/Bcv/7VPwx1i2e8OArwzlYOxFHCDf8AyDHYnxxxwxJFEixxooVUUWCgcgB0GOwgD//Z%20"/>
          <p:cNvSpPr>
            <a:spLocks noChangeAspect="1" noChangeArrowheads="1"/>
          </p:cNvSpPr>
          <p:nvPr/>
        </p:nvSpPr>
        <p:spPr bwMode="auto">
          <a:xfrm>
            <a:off x="0" y="-4921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6000"/>
          </a:p>
        </p:txBody>
      </p:sp>
      <p:pic>
        <p:nvPicPr>
          <p:cNvPr id="7373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4772" y="0"/>
            <a:ext cx="4479228"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a:xfrm>
            <a:off x="0" y="0"/>
            <a:ext cx="9144000" cy="685800"/>
          </a:xfrm>
        </p:spPr>
        <p:txBody>
          <a:bodyPr/>
          <a:lstStyle/>
          <a:p>
            <a:pPr>
              <a:defRPr/>
            </a:pPr>
            <a:r>
              <a:rPr lang="en-US" altLang="en-US" sz="4200" b="1" dirty="0" smtClean="0">
                <a:effectLst>
                  <a:outerShdw blurRad="38100" dist="38100" dir="2700000" algn="tl">
                    <a:srgbClr val="000000">
                      <a:alpha val="43137"/>
                    </a:srgbClr>
                  </a:outerShdw>
                </a:effectLst>
              </a:rPr>
              <a:t>Basic Information about Biblical Texts</a:t>
            </a:r>
          </a:p>
        </p:txBody>
      </p:sp>
      <p:sp>
        <p:nvSpPr>
          <p:cNvPr id="74755" name="Content Placeholder 2"/>
          <p:cNvSpPr>
            <a:spLocks noGrp="1"/>
          </p:cNvSpPr>
          <p:nvPr>
            <p:ph idx="1"/>
          </p:nvPr>
        </p:nvSpPr>
        <p:spPr>
          <a:xfrm>
            <a:off x="0" y="762000"/>
            <a:ext cx="9144000" cy="6096000"/>
          </a:xfrm>
        </p:spPr>
        <p:txBody>
          <a:bodyPr/>
          <a:lstStyle/>
          <a:p>
            <a:pPr marL="0" indent="0">
              <a:buFontTx/>
              <a:buNone/>
            </a:pPr>
            <a:r>
              <a:rPr lang="en-US" altLang="en-US" sz="1400" dirty="0" smtClean="0"/>
              <a:t>“The </a:t>
            </a:r>
            <a:r>
              <a:rPr lang="en-US" altLang="en-US" sz="1400" b="1" dirty="0" smtClean="0">
                <a:solidFill>
                  <a:schemeClr val="tx2"/>
                </a:solidFill>
              </a:rPr>
              <a:t>New Testament </a:t>
            </a:r>
            <a:r>
              <a:rPr lang="en-US" altLang="en-US" sz="1400" dirty="0" smtClean="0"/>
              <a:t>is the Christian scriptures, originally written in Greek, which have been added to the Hebrew scriptures of the </a:t>
            </a:r>
            <a:r>
              <a:rPr lang="en-US" altLang="en-US" sz="1400" b="1" dirty="0" smtClean="0">
                <a:solidFill>
                  <a:schemeClr val="tx2"/>
                </a:solidFill>
              </a:rPr>
              <a:t>Old Testament </a:t>
            </a:r>
            <a:r>
              <a:rPr lang="en-US" altLang="en-US" sz="1400" dirty="0" smtClean="0"/>
              <a:t>to form the Christian Bible. These Christian scriptures comprise four accounts of the career of Jesus called the Gospels (Matthew, Mark, Luke and John), and a report of the activity and preaching of the early followers of Jesus, which is called Acts of the Apostles (usually referred to as Acts)… In addition, there are the Epistles—a selection from the surviving correspondence of various apostles, mainly concerned with religious instructions. The New Testament contains twenty-one epistles, thirteen of them attributed to Paul, the man generally reckoned to have been the founder of Christianity. Finally, there is  a book of eschatological prophecy called Revelation… The Old Testament—or Hebrew Bible—is composed of three categories of scriptures. First are the five books of ‘Instruction’, called the Torah, and traditionally attributed to Moses (Genesis, Exodus, Leviticus, Numbers and Deuteronomy). Next are the twenty-one books of the ‘Prophets’. Six of these are basically historical chronicles (Joshua, Judges, 1 Samuel, 2 Samuel, 1 Kings, 2 Kings); the others are records of the oracles of three ‘major’ prophets (Isaiah, Jeremiah, Ezekiel), and twelve ‘minor’ ones (Hosea, Joel, Amos, Obadiah, Jonah, Micah, Nahum, Habakkuk, Zephaniah, Haggai, Zechariah and Malachi). Finally, there are the thirteen books called the ‘Writings’ (Ruth, 1 Chronicles, 2 Chronicles, Ezra, Nehemiah, Esther, Job, Psalms, Proverbs, Ecclesiastes, The Song of Solomon, Lamentations, Daniel).  Of the Writings, two books are exceptional in the Hebrew Bible because they include long passages in Aramaic (Daniel 2:4—7:28; Ezra 4:8—6:18). While the five books of the Torah are taken to represent the original monotheism of the Biblical Israelites, and remain the sole scriptures accepted by surviving Israelite communities such as the Samaritans, the Torah, Prophets and Writings, together, form the scriptures of the evolved form of the original Israelite monotheism, which we know as Judaism. In addition to the Hebrew Bible, Judaism accepts the authority of a corpus of interpretations of the Torah and other traditional Jewish teachings written down in the early centuries of the Christian era, and collectively known as the Talmud… In addition to the four  ‘canonical’ gospels, whose contents are regarded by Christian church tradition as authentic, there are a number of others—all of them of later authorship—which have long been rejected as ‘apocryphal’, or of doubtful authority. That there were Christian scriptures which are older than the canonical Gospels is virtually certain, although many New Testament scholars today prefer to speak of the Gospel sources more cautiously and ambiguously  as ‘traditions’. Most of these pre-Gospel Christian scriptures must have been written not in Greek but in Aramaic, the native language of Jesus and his disciples. Paul occasionally mentioned such scriptures and sometimes quoted from them in his epistles, as he also quoted from the regular Israelite scriptures. Indeed, in one epistle he referred to his ‘books … and especially the ones made of parchments’ (2 Timothy 4:13).” </a:t>
            </a:r>
            <a:r>
              <a:rPr lang="en-US" altLang="en-US" sz="1400" dirty="0" smtClean="0">
                <a:solidFill>
                  <a:schemeClr val="tx2"/>
                </a:solidFill>
              </a:rPr>
              <a:t>Kamal </a:t>
            </a:r>
            <a:r>
              <a:rPr lang="en-US" altLang="en-US" sz="1400" dirty="0" err="1" smtClean="0">
                <a:solidFill>
                  <a:schemeClr val="tx2"/>
                </a:solidFill>
              </a:rPr>
              <a:t>Salibi</a:t>
            </a:r>
            <a:r>
              <a:rPr lang="en-US" altLang="en-US" sz="1400" dirty="0" smtClean="0">
                <a:solidFill>
                  <a:schemeClr val="tx2"/>
                </a:solidFill>
              </a:rPr>
              <a:t>, </a:t>
            </a:r>
            <a:r>
              <a:rPr lang="en-US" altLang="en-US" sz="1400" i="1" dirty="0" smtClean="0">
                <a:solidFill>
                  <a:schemeClr val="tx2"/>
                </a:solidFill>
              </a:rPr>
              <a:t>Conspiracy in Jerusalem: The Hidden Origins of Jesus</a:t>
            </a:r>
            <a:r>
              <a:rPr lang="en-US" altLang="en-US" sz="1400" dirty="0" smtClean="0">
                <a:solidFill>
                  <a:schemeClr val="tx2"/>
                </a:solidFill>
              </a:rPr>
              <a:t>, I.B. Taurus &amp; Co. Ltd Publishers, London, 1988, pages 3-4</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a:xfrm>
            <a:off x="0" y="-12700"/>
            <a:ext cx="4648200" cy="2070100"/>
          </a:xfrm>
        </p:spPr>
        <p:txBody>
          <a:bodyPr rtlCol="0">
            <a:noAutofit/>
          </a:bodyPr>
          <a:lstStyle/>
          <a:p>
            <a:pPr eaLnBrk="1" fontAlgn="auto" hangingPunct="1">
              <a:spcAft>
                <a:spcPts val="0"/>
              </a:spcAft>
              <a:defRPr/>
            </a:pPr>
            <a:r>
              <a:rPr lang="en-US" altLang="en-US" sz="2900" b="1" dirty="0" smtClean="0"/>
              <a:t>Secret £14million Bible in which 'Jesus predicts coming of Prophet Muhammad' unearthed in Turkey</a:t>
            </a:r>
            <a:endParaRPr lang="en-US" altLang="en-US" sz="2900" dirty="0" smtClean="0"/>
          </a:p>
        </p:txBody>
      </p:sp>
      <p:sp>
        <p:nvSpPr>
          <p:cNvPr id="86019" name="Content Placeholder 2"/>
          <p:cNvSpPr>
            <a:spLocks noGrp="1"/>
          </p:cNvSpPr>
          <p:nvPr>
            <p:ph idx="1"/>
          </p:nvPr>
        </p:nvSpPr>
        <p:spPr>
          <a:xfrm>
            <a:off x="0" y="2057400"/>
            <a:ext cx="4572000" cy="4800600"/>
          </a:xfrm>
        </p:spPr>
        <p:txBody>
          <a:bodyPr rtlCol="0">
            <a:normAutofit fontScale="92500" lnSpcReduction="10000"/>
          </a:bodyPr>
          <a:lstStyle/>
          <a:p>
            <a:pPr marL="0" indent="0" eaLnBrk="1" fontAlgn="auto" hangingPunct="1">
              <a:spcAft>
                <a:spcPts val="0"/>
              </a:spcAft>
              <a:buFontTx/>
              <a:buNone/>
              <a:defRPr/>
            </a:pPr>
            <a:r>
              <a:rPr lang="en-US" altLang="en-US" sz="1200" dirty="0" smtClean="0"/>
              <a:t>A secret Bible in which Jesus is believed to predict the coming of the Prophet Muhammad to Earth has sparked serious interest from the Vatican.</a:t>
            </a:r>
          </a:p>
          <a:p>
            <a:pPr marL="0" indent="0" eaLnBrk="1" fontAlgn="auto" hangingPunct="1">
              <a:spcAft>
                <a:spcPts val="0"/>
              </a:spcAft>
              <a:buFontTx/>
              <a:buNone/>
              <a:defRPr/>
            </a:pPr>
            <a:r>
              <a:rPr lang="en-US" altLang="en-US" sz="1200" dirty="0" smtClean="0"/>
              <a:t>Pope Benedict XVI is claimed to want to see the 1,500-year-old book, which many say is the Gospel of Barnabas, that has been hidden by the Turkish state for the last 12 years. The £14million handwritten gold lettered tome, penned in Jesus' native Aramaic language, is said to contain his early teachings and a prediction of the Prophet's coming. The leather-bound text, written on animal hide, was discovered by Turkish police during an anti-smuggling operation in 2000. It was closely guarded until 2010, when it was finally handed over to the Ankara Ethnography Museum, and will soon be put back on public display following a minor restoration... In line with Islamic belief, the Gospel treats Jesus as a human being and not a God. It rejects the ideas of the Holy Trinity and the Crucifixion and reveals that Jesus predicted the coming of the Prophet Muhammad. In one version of the gospel, he is said to have told a priest: 'How shall the Messiah be called? Muhammad is his blessed name'... </a:t>
            </a:r>
          </a:p>
          <a:p>
            <a:pPr marL="0" indent="0" eaLnBrk="1" fontAlgn="auto" hangingPunct="1">
              <a:spcAft>
                <a:spcPts val="0"/>
              </a:spcAft>
              <a:buFontTx/>
              <a:buNone/>
              <a:defRPr/>
            </a:pPr>
            <a:r>
              <a:rPr lang="en-US" altLang="en-US" sz="1200" dirty="0" smtClean="0"/>
              <a:t>Protestant pastor </a:t>
            </a:r>
            <a:r>
              <a:rPr lang="en-US" altLang="en-US" sz="1200" dirty="0" err="1" smtClean="0"/>
              <a:t>İhsan</a:t>
            </a:r>
            <a:r>
              <a:rPr lang="en-US" altLang="en-US" sz="1200" dirty="0" smtClean="0"/>
              <a:t> </a:t>
            </a:r>
            <a:r>
              <a:rPr lang="en-US" altLang="en-US" sz="1200" dirty="0" err="1" smtClean="0"/>
              <a:t>Özbek</a:t>
            </a:r>
            <a:r>
              <a:rPr lang="en-US" altLang="en-US" sz="1200" dirty="0" smtClean="0"/>
              <a:t> said it was unlikely to be authentic... Theology professor </a:t>
            </a:r>
            <a:r>
              <a:rPr lang="en-US" altLang="en-US" sz="1200" dirty="0" err="1" smtClean="0"/>
              <a:t>Ömer</a:t>
            </a:r>
            <a:r>
              <a:rPr lang="en-US" altLang="en-US" sz="1200" dirty="0" smtClean="0"/>
              <a:t> </a:t>
            </a:r>
            <a:r>
              <a:rPr lang="en-US" altLang="en-US" sz="1200" dirty="0" err="1" smtClean="0"/>
              <a:t>Faruk</a:t>
            </a:r>
            <a:r>
              <a:rPr lang="en-US" altLang="en-US" sz="1200" dirty="0" smtClean="0"/>
              <a:t> Harman said a scientific scan of the bible may be the only way to reveal how old it really is.  </a:t>
            </a:r>
            <a:r>
              <a:rPr lang="en-US" altLang="en-US" sz="1200" dirty="0" smtClean="0">
                <a:solidFill>
                  <a:schemeClr val="tx2"/>
                </a:solidFill>
              </a:rPr>
              <a:t>Daily Mail, 2/24/2012</a:t>
            </a:r>
            <a:r>
              <a:rPr lang="en-US" altLang="en-US" sz="800" dirty="0" smtClean="0"/>
              <a:t>, </a:t>
            </a:r>
            <a:r>
              <a:rPr lang="en-US" altLang="en-US" sz="800" dirty="0" smtClean="0">
                <a:hlinkClick r:id="rId2"/>
              </a:rPr>
              <a:t>http://www.dailymail.co.uk/news/article-2105714/Secret-14million-Bible-Jesus-predicts-coming-Prophet-Muhammad-unearthed-Turkey.html</a:t>
            </a:r>
            <a:r>
              <a:rPr lang="en-US" altLang="en-US" sz="1600" dirty="0" smtClean="0"/>
              <a:t> </a:t>
            </a:r>
          </a:p>
          <a:p>
            <a:pPr marL="0" indent="0" eaLnBrk="1" fontAlgn="auto" hangingPunct="1">
              <a:spcAft>
                <a:spcPts val="0"/>
              </a:spcAft>
              <a:buFontTx/>
              <a:buNone/>
              <a:defRPr/>
            </a:pPr>
            <a:endParaRPr lang="en-US" altLang="en-US" sz="1000" dirty="0" smtClean="0"/>
          </a:p>
          <a:p>
            <a:pPr marL="0" indent="0" eaLnBrk="1" fontAlgn="auto" hangingPunct="1">
              <a:spcAft>
                <a:spcPts val="0"/>
              </a:spcAft>
              <a:buFontTx/>
              <a:buNone/>
              <a:defRPr/>
            </a:pPr>
            <a:r>
              <a:rPr lang="en-US" altLang="en-US" sz="1600" dirty="0" smtClean="0">
                <a:solidFill>
                  <a:schemeClr val="tx2"/>
                </a:solidFill>
              </a:rPr>
              <a:t>“Jesus, son of Mary, said, ‘Children of Israel, I am sent to you by God confirming the Torah that came before me and bringing good news of a messenger to follow me whose name will be Ahmad’*” Quran 61:6. </a:t>
            </a:r>
            <a:r>
              <a:rPr lang="en-US" altLang="en-US" sz="1600" dirty="0" smtClean="0"/>
              <a:t>*Ahmad, like Muhammad, means ‘praised’ for his good character</a:t>
            </a:r>
          </a:p>
          <a:p>
            <a:pPr marL="0" indent="0" eaLnBrk="1" fontAlgn="auto" hangingPunct="1">
              <a:spcAft>
                <a:spcPts val="0"/>
              </a:spcAft>
              <a:buFontTx/>
              <a:buNone/>
              <a:defRPr/>
            </a:pPr>
            <a:endParaRPr lang="en-US" altLang="en-US" sz="1600" dirty="0"/>
          </a:p>
        </p:txBody>
      </p:sp>
      <p:pic>
        <p:nvPicPr>
          <p:cNvPr id="1026" name="Picture 2" descr="http://i.livescience.com/images/i/000/077/428/original/quran.jpg?14375975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3358" y="2877360"/>
            <a:ext cx="3980640" cy="398064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105400" y="15038"/>
            <a:ext cx="4038600" cy="2862322"/>
          </a:xfrm>
          <a:prstGeom prst="rect">
            <a:avLst/>
          </a:prstGeom>
        </p:spPr>
        <p:txBody>
          <a:bodyPr wrap="square">
            <a:spAutoFit/>
          </a:bodyPr>
          <a:lstStyle/>
          <a:p>
            <a:r>
              <a:rPr lang="en-US" sz="3400" b="1" dirty="0"/>
              <a:t>1,500-Year-Old Quran Manuscript Could Be Oldest Known </a:t>
            </a:r>
            <a:r>
              <a:rPr lang="en-US" sz="3400" b="1" dirty="0" smtClean="0"/>
              <a:t>Copy</a:t>
            </a:r>
          </a:p>
          <a:p>
            <a:r>
              <a:rPr lang="en-US" sz="1800" dirty="0" err="1" smtClean="0"/>
              <a:t>LiveScience</a:t>
            </a:r>
            <a:r>
              <a:rPr lang="en-US" sz="1800" dirty="0" smtClean="0"/>
              <a:t>, 7/22/2015, </a:t>
            </a:r>
            <a:endParaRPr lang="en-US" sz="800" dirty="0" smtClean="0"/>
          </a:p>
          <a:p>
            <a:r>
              <a:rPr lang="en-US" sz="800" dirty="0">
                <a:hlinkClick r:id="rId4"/>
              </a:rPr>
              <a:t>http://</a:t>
            </a:r>
            <a:r>
              <a:rPr lang="en-US" sz="800" dirty="0" smtClean="0">
                <a:hlinkClick r:id="rId4"/>
              </a:rPr>
              <a:t>www.livescience.com/51638-quran-manuscript-oldest-known-copy.html</a:t>
            </a:r>
            <a:r>
              <a:rPr lang="en-US" sz="800" dirty="0" smtClean="0"/>
              <a:t> </a:t>
            </a:r>
          </a:p>
          <a:p>
            <a:r>
              <a:rPr lang="en-US" sz="1800" dirty="0" smtClean="0"/>
              <a:t>BBC, 7/22/2015, </a:t>
            </a:r>
            <a:r>
              <a:rPr lang="en-US" sz="800" dirty="0" smtClean="0">
                <a:hlinkClick r:id="rId5"/>
              </a:rPr>
              <a:t>http</a:t>
            </a:r>
            <a:r>
              <a:rPr lang="en-US" sz="800" dirty="0">
                <a:hlinkClick r:id="rId5"/>
              </a:rPr>
              <a:t>://</a:t>
            </a:r>
            <a:r>
              <a:rPr lang="en-US" sz="800" dirty="0" smtClean="0">
                <a:hlinkClick r:id="rId5"/>
              </a:rPr>
              <a:t>www.bbc.com/news/business-33436021</a:t>
            </a:r>
            <a:r>
              <a:rPr lang="en-US" sz="800" dirty="0" smtClean="0"/>
              <a:t> </a:t>
            </a:r>
            <a:endParaRPr lang="en-US" sz="800" dirty="0"/>
          </a:p>
        </p:txBody>
      </p:sp>
      <p:cxnSp>
        <p:nvCxnSpPr>
          <p:cNvPr id="4" name="Straight Connector 3"/>
          <p:cNvCxnSpPr/>
          <p:nvPr/>
        </p:nvCxnSpPr>
        <p:spPr>
          <a:xfrm>
            <a:off x="4876800" y="0"/>
            <a:ext cx="0" cy="6858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06740047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0" y="0"/>
            <a:ext cx="3962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27" name="Text Box 3"/>
          <p:cNvSpPr txBox="1">
            <a:spLocks noChangeArrowheads="1"/>
          </p:cNvSpPr>
          <p:nvPr/>
        </p:nvSpPr>
        <p:spPr bwMode="auto">
          <a:xfrm>
            <a:off x="0" y="0"/>
            <a:ext cx="5257800" cy="6986588"/>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400" dirty="0">
                <a:solidFill>
                  <a:srgbClr val="FFFF00"/>
                </a:solidFill>
                <a:latin typeface="Times New Roman" pitchFamily="18" charset="0"/>
              </a:rPr>
              <a:t>As a Western religion, Islam gives primacy to the patriarchs Abraham, Isaac and Jacob and considers Jesus to be a holy prophet. In The Muslim Jesus: Sayings and Stories in Islamic Literature, </a:t>
            </a:r>
            <a:r>
              <a:rPr lang="en-US" altLang="en-US" sz="1400" dirty="0" err="1">
                <a:solidFill>
                  <a:srgbClr val="FFFF00"/>
                </a:solidFill>
                <a:latin typeface="Times New Roman" pitchFamily="18" charset="0"/>
              </a:rPr>
              <a:t>Tarif</a:t>
            </a:r>
            <a:r>
              <a:rPr lang="en-US" altLang="en-US" sz="1400" dirty="0">
                <a:solidFill>
                  <a:srgbClr val="FFFF00"/>
                </a:solidFill>
                <a:latin typeface="Times New Roman" pitchFamily="18" charset="0"/>
              </a:rPr>
              <a:t> </a:t>
            </a:r>
            <a:r>
              <a:rPr lang="en-US" altLang="en-US" sz="1400" dirty="0" err="1">
                <a:solidFill>
                  <a:srgbClr val="FFFF00"/>
                </a:solidFill>
                <a:latin typeface="Times New Roman" pitchFamily="18" charset="0"/>
              </a:rPr>
              <a:t>Khalidi</a:t>
            </a:r>
            <a:r>
              <a:rPr lang="en-US" altLang="en-US" sz="1400" dirty="0">
                <a:solidFill>
                  <a:srgbClr val="FFFF00"/>
                </a:solidFill>
                <a:latin typeface="Times New Roman" pitchFamily="18" charset="0"/>
              </a:rPr>
              <a:t> brings together Islamic primary sources about Jesus from the eighth to the 18th centuries. Included are mystical works, historical texts about prophets and saints and, of course, the foundational words about Jesus in the Qur'an. "As a whole," </a:t>
            </a:r>
            <a:r>
              <a:rPr lang="en-US" altLang="en-US" sz="1400" dirty="0" err="1">
                <a:solidFill>
                  <a:srgbClr val="FFFF00"/>
                </a:solidFill>
                <a:latin typeface="Times New Roman" pitchFamily="18" charset="0"/>
              </a:rPr>
              <a:t>Khalidi</a:t>
            </a:r>
            <a:r>
              <a:rPr lang="en-US" altLang="en-US" sz="1400" dirty="0">
                <a:solidFill>
                  <a:srgbClr val="FFFF00"/>
                </a:solidFill>
                <a:latin typeface="Times New Roman" pitchFamily="18" charset="0"/>
              </a:rPr>
              <a:t> explains, these writings "form the largest body of texts relating to Jesus in any non-Christian literature." </a:t>
            </a:r>
            <a:r>
              <a:rPr lang="en-US" altLang="en-US" sz="1400" dirty="0" err="1">
                <a:solidFill>
                  <a:srgbClr val="FFFF00"/>
                </a:solidFill>
                <a:latin typeface="Times New Roman" pitchFamily="18" charset="0"/>
              </a:rPr>
              <a:t>Khalidi</a:t>
            </a:r>
            <a:r>
              <a:rPr lang="en-US" altLang="en-US" sz="1400" dirty="0">
                <a:solidFill>
                  <a:srgbClr val="FFFF00"/>
                </a:solidFill>
                <a:latin typeface="Times New Roman" pitchFamily="18" charset="0"/>
              </a:rPr>
              <a:t> pays particular attention to the literary quality of the texts and the role "the Muslim Jesus" has played in both Muslim piety and Muslim-Christian relations. </a:t>
            </a:r>
            <a:r>
              <a:rPr lang="en-US" altLang="en-US" sz="1400" dirty="0">
                <a:solidFill>
                  <a:srgbClr val="FFFFFF"/>
                </a:solidFill>
                <a:latin typeface="Times New Roman" pitchFamily="18" charset="0"/>
              </a:rPr>
              <a:t>--</a:t>
            </a:r>
            <a:r>
              <a:rPr lang="en-US" altLang="en-US" sz="1400" i="1" dirty="0">
                <a:solidFill>
                  <a:srgbClr val="FFFFFF"/>
                </a:solidFill>
                <a:latin typeface="Times New Roman" pitchFamily="18" charset="0"/>
              </a:rPr>
              <a:t>Editorial Review from Publishers Weekly. </a:t>
            </a:r>
            <a:r>
              <a:rPr lang="en-US" altLang="en-US" sz="1400" dirty="0">
                <a:solidFill>
                  <a:srgbClr val="FFFFFF"/>
                </a:solidFill>
                <a:latin typeface="Times New Roman" pitchFamily="18" charset="0"/>
              </a:rPr>
              <a:t>Copyright 2001 </a:t>
            </a:r>
            <a:r>
              <a:rPr lang="en-US" altLang="en-US" sz="1400" dirty="0" err="1">
                <a:solidFill>
                  <a:srgbClr val="FFFFFF"/>
                </a:solidFill>
                <a:latin typeface="Times New Roman" pitchFamily="18" charset="0"/>
              </a:rPr>
              <a:t>Cahners</a:t>
            </a:r>
            <a:r>
              <a:rPr lang="en-US" altLang="en-US" sz="1400" dirty="0">
                <a:solidFill>
                  <a:srgbClr val="FFFFFF"/>
                </a:solidFill>
                <a:latin typeface="Times New Roman" pitchFamily="18" charset="0"/>
              </a:rPr>
              <a:t> Business Information, Inc.</a:t>
            </a:r>
          </a:p>
          <a:p>
            <a:pPr eaLnBrk="1" hangingPunct="1">
              <a:spcBef>
                <a:spcPct val="0"/>
              </a:spcBef>
              <a:buFontTx/>
              <a:buNone/>
            </a:pPr>
            <a:endParaRPr lang="en-US" altLang="en-US" sz="1400" dirty="0">
              <a:solidFill>
                <a:srgbClr val="FFFF00"/>
              </a:solidFill>
              <a:latin typeface="Times New Roman" pitchFamily="18" charset="0"/>
            </a:endParaRPr>
          </a:p>
          <a:p>
            <a:pPr eaLnBrk="1" hangingPunct="1">
              <a:spcBef>
                <a:spcPct val="0"/>
              </a:spcBef>
              <a:buFontTx/>
              <a:buNone/>
            </a:pPr>
            <a:r>
              <a:rPr lang="en-US" altLang="en-US" sz="1400" dirty="0">
                <a:solidFill>
                  <a:srgbClr val="FFFF00"/>
                </a:solidFill>
                <a:latin typeface="Times New Roman" pitchFamily="18" charset="0"/>
              </a:rPr>
              <a:t>This work presents in English translation the largest collection ever assembled of the sayings and stories of Jesus in Arabic Islamic literature. In doing so, it traces a tradition of love and reverence for Jesus that has characterized Islamic thought for more than a thousand years. An invaluable resource for the history of religions, the collection documents how one culture, that of Islam, assimilated the towering figure of another, that of Christianity. As such, it is a work of great significance for the understanding of both, and of profound implications for modern-day inter-sectarian relations and ecumenical dialogue.</a:t>
            </a:r>
          </a:p>
          <a:p>
            <a:pPr eaLnBrk="1" hangingPunct="1">
              <a:spcBef>
                <a:spcPct val="0"/>
              </a:spcBef>
              <a:buFontTx/>
              <a:buNone/>
            </a:pPr>
            <a:endParaRPr lang="en-US" altLang="en-US" sz="1400" dirty="0">
              <a:solidFill>
                <a:srgbClr val="FFFF00"/>
              </a:solidFill>
              <a:latin typeface="Times New Roman" pitchFamily="18" charset="0"/>
            </a:endParaRPr>
          </a:p>
          <a:p>
            <a:pPr eaLnBrk="1" hangingPunct="1">
              <a:spcBef>
                <a:spcPct val="0"/>
              </a:spcBef>
              <a:buFontTx/>
              <a:buNone/>
            </a:pPr>
            <a:r>
              <a:rPr lang="en-US" altLang="en-US" sz="1400" dirty="0" err="1">
                <a:solidFill>
                  <a:srgbClr val="FFFF00"/>
                </a:solidFill>
                <a:latin typeface="Times New Roman" pitchFamily="18" charset="0"/>
              </a:rPr>
              <a:t>Tarif</a:t>
            </a:r>
            <a:r>
              <a:rPr lang="en-US" altLang="en-US" sz="1400" dirty="0">
                <a:solidFill>
                  <a:srgbClr val="FFFF00"/>
                </a:solidFill>
                <a:latin typeface="Times New Roman" pitchFamily="18" charset="0"/>
              </a:rPr>
              <a:t> </a:t>
            </a:r>
            <a:r>
              <a:rPr lang="en-US" altLang="en-US" sz="1400" dirty="0" err="1">
                <a:solidFill>
                  <a:srgbClr val="FFFF00"/>
                </a:solidFill>
                <a:latin typeface="Times New Roman" pitchFamily="18" charset="0"/>
              </a:rPr>
              <a:t>Khalidi’s</a:t>
            </a:r>
            <a:r>
              <a:rPr lang="en-US" altLang="en-US" sz="1400" dirty="0">
                <a:solidFill>
                  <a:srgbClr val="FFFF00"/>
                </a:solidFill>
                <a:latin typeface="Times New Roman" pitchFamily="18" charset="0"/>
              </a:rPr>
              <a:t> introduction and commentaries place the sayings and stories in their historical context, showing how and why this “gospel” arose and the function it served within Muslim devotion. The Jesus that emerges here is a compelling figure of deep and life-giving spirituality. The sayings and stories, some 300 in number and arranged in chronological order, show us how the image of this Jesus evolved throughout a millennium of Islamic history.—</a:t>
            </a:r>
            <a:r>
              <a:rPr lang="en-US" altLang="en-US" sz="1400" i="1" dirty="0">
                <a:solidFill>
                  <a:srgbClr val="FFFFFF"/>
                </a:solidFill>
                <a:latin typeface="Times New Roman" pitchFamily="18" charset="0"/>
              </a:rPr>
              <a:t>Harvard University Press</a:t>
            </a:r>
            <a:endParaRPr lang="en-US" altLang="en-US" sz="1400" dirty="0">
              <a:solidFill>
                <a:srgbClr val="FFFFFF"/>
              </a:solidFill>
              <a:latin typeface="Times New Roman" pitchFamily="18" charset="0"/>
            </a:endParaRPr>
          </a:p>
        </p:txBody>
      </p:sp>
      <p:sp>
        <p:nvSpPr>
          <p:cNvPr id="77828" name="Text Box 4"/>
          <p:cNvSpPr txBox="1">
            <a:spLocks noChangeArrowheads="1"/>
          </p:cNvSpPr>
          <p:nvPr/>
        </p:nvSpPr>
        <p:spPr bwMode="auto">
          <a:xfrm>
            <a:off x="6096000" y="6396038"/>
            <a:ext cx="2286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200" b="1">
                <a:solidFill>
                  <a:srgbClr val="000000"/>
                </a:solidFill>
                <a:latin typeface="Times New Roman" pitchFamily="18" charset="0"/>
              </a:rPr>
              <a:t>Harvard University Press, 2001</a:t>
            </a:r>
          </a:p>
          <a:p>
            <a:pPr eaLnBrk="1" hangingPunct="1">
              <a:spcBef>
                <a:spcPct val="0"/>
              </a:spcBef>
              <a:buFontTx/>
              <a:buNone/>
            </a:pPr>
            <a:endParaRPr lang="en-US" altLang="en-US" sz="1200">
              <a:solidFill>
                <a:srgbClr val="FFFFFF"/>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067400477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0"/>
            <a:ext cx="3352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3" name="Text Box 3"/>
          <p:cNvSpPr txBox="1">
            <a:spLocks noChangeArrowheads="1"/>
          </p:cNvSpPr>
          <p:nvPr/>
        </p:nvSpPr>
        <p:spPr bwMode="auto">
          <a:xfrm>
            <a:off x="0" y="0"/>
            <a:ext cx="5791200" cy="6894513"/>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300" dirty="0">
                <a:solidFill>
                  <a:schemeClr val="bg1"/>
                </a:solidFill>
                <a:latin typeface="Times New Roman" pitchFamily="18" charset="0"/>
              </a:rPr>
              <a:t>&lt;&lt;Jesus said to his people, “Do not talk much without the mention of God, lest your hearts grow hard; for the hard heart is far from God, but you do not know. Do not examine the sins of people as though you were lords, but examine them, rather, as though you were servants. Men are of two kinds: the sick and the healthy. Be merciful to the sick and give thanks to God for health”&gt;&gt; page 52 </a:t>
            </a:r>
          </a:p>
          <a:p>
            <a:pPr eaLnBrk="1" hangingPunct="1">
              <a:spcBef>
                <a:spcPct val="0"/>
              </a:spcBef>
              <a:buFontTx/>
              <a:buNone/>
            </a:pPr>
            <a:endParaRPr lang="en-US" altLang="en-US" sz="1300" dirty="0">
              <a:solidFill>
                <a:schemeClr val="bg1"/>
              </a:solidFill>
              <a:latin typeface="Times New Roman" pitchFamily="18" charset="0"/>
            </a:endParaRPr>
          </a:p>
          <a:p>
            <a:pPr eaLnBrk="1" hangingPunct="1">
              <a:spcBef>
                <a:spcPct val="0"/>
              </a:spcBef>
              <a:buFontTx/>
              <a:buNone/>
            </a:pPr>
            <a:r>
              <a:rPr lang="en-US" altLang="en-US" sz="1300" dirty="0">
                <a:solidFill>
                  <a:schemeClr val="bg1"/>
                </a:solidFill>
                <a:latin typeface="Times New Roman" pitchFamily="18" charset="0"/>
              </a:rPr>
              <a:t>&lt;&lt;Jesus said, “If it is a day of fasting for one of you, let him anoint his head and beard and wipe his lips so that people will not know that he is fasting. If he gives with the right hand, let him hide this from his left hand. If he prays, let him pull down the door curtain, for God apportions praise as He apportions livelihood”&gt;&gt; page 53</a:t>
            </a:r>
          </a:p>
          <a:p>
            <a:pPr eaLnBrk="1" hangingPunct="1">
              <a:spcBef>
                <a:spcPct val="0"/>
              </a:spcBef>
              <a:buFontTx/>
              <a:buNone/>
            </a:pPr>
            <a:endParaRPr lang="en-US" altLang="en-US" sz="1300" dirty="0">
              <a:solidFill>
                <a:schemeClr val="bg1"/>
              </a:solidFill>
              <a:latin typeface="Times New Roman" pitchFamily="18" charset="0"/>
            </a:endParaRPr>
          </a:p>
          <a:p>
            <a:pPr eaLnBrk="1" hangingPunct="1">
              <a:spcBef>
                <a:spcPct val="0"/>
              </a:spcBef>
              <a:buFontTx/>
              <a:buNone/>
            </a:pPr>
            <a:r>
              <a:rPr lang="en-US" altLang="en-US" sz="1300" dirty="0">
                <a:solidFill>
                  <a:schemeClr val="bg1"/>
                </a:solidFill>
                <a:latin typeface="Times New Roman" pitchFamily="18" charset="0"/>
              </a:rPr>
              <a:t>&lt;&lt;Jesus said, “Son of Adam, if you do a good deed, try to forget it, for it abides with Him who will not forget it.” He then recited the following [Quranic] verse: “’We do not neglect the reward of him who does a good deed.’ If you commit an evil deed, let it remain right before your eyes.” Ibn al-</a:t>
            </a:r>
            <a:r>
              <a:rPr lang="en-US" altLang="en-US" sz="1300" dirty="0" err="1">
                <a:solidFill>
                  <a:schemeClr val="bg1"/>
                </a:solidFill>
                <a:latin typeface="Times New Roman" pitchFamily="18" charset="0"/>
              </a:rPr>
              <a:t>Warraq</a:t>
            </a:r>
            <a:r>
              <a:rPr lang="en-US" altLang="en-US" sz="1300" dirty="0">
                <a:solidFill>
                  <a:schemeClr val="bg1"/>
                </a:solidFill>
                <a:latin typeface="Times New Roman" pitchFamily="18" charset="0"/>
              </a:rPr>
              <a:t> said, “Near your eyes.” page 56</a:t>
            </a:r>
          </a:p>
          <a:p>
            <a:pPr eaLnBrk="1" hangingPunct="1">
              <a:spcBef>
                <a:spcPct val="0"/>
              </a:spcBef>
              <a:buFontTx/>
              <a:buNone/>
            </a:pPr>
            <a:endParaRPr lang="en-US" altLang="en-US" sz="1300" dirty="0">
              <a:solidFill>
                <a:schemeClr val="bg1"/>
              </a:solidFill>
              <a:latin typeface="Times New Roman" pitchFamily="18" charset="0"/>
            </a:endParaRPr>
          </a:p>
          <a:p>
            <a:pPr eaLnBrk="1" hangingPunct="1">
              <a:spcBef>
                <a:spcPct val="0"/>
              </a:spcBef>
              <a:buFontTx/>
              <a:buNone/>
            </a:pPr>
            <a:r>
              <a:rPr lang="en-US" altLang="en-US" sz="1300" dirty="0">
                <a:solidFill>
                  <a:schemeClr val="bg1"/>
                </a:solidFill>
                <a:latin typeface="Times New Roman" pitchFamily="18" charset="0"/>
              </a:rPr>
              <a:t>&lt;&lt;Jesus used to tell his followers, “Take mosques to be your homes, houses to be stopping places. Eat from the plants of the wilderness and escape from this world in peace.” </a:t>
            </a:r>
            <a:r>
              <a:rPr lang="en-US" altLang="en-US" sz="1300" dirty="0" err="1">
                <a:solidFill>
                  <a:schemeClr val="bg1"/>
                </a:solidFill>
                <a:latin typeface="Times New Roman" pitchFamily="18" charset="0"/>
              </a:rPr>
              <a:t>Sharik</a:t>
            </a:r>
            <a:r>
              <a:rPr lang="en-US" altLang="en-US" sz="1300" dirty="0">
                <a:solidFill>
                  <a:schemeClr val="bg1"/>
                </a:solidFill>
                <a:latin typeface="Times New Roman" pitchFamily="18" charset="0"/>
              </a:rPr>
              <a:t> said, “I mentioned this to </a:t>
            </a:r>
            <a:r>
              <a:rPr lang="en-US" altLang="en-US" sz="1300" dirty="0" err="1">
                <a:solidFill>
                  <a:schemeClr val="bg1"/>
                </a:solidFill>
                <a:latin typeface="Times New Roman" pitchFamily="18" charset="0"/>
              </a:rPr>
              <a:t>Sulayman</a:t>
            </a:r>
            <a:r>
              <a:rPr lang="en-US" altLang="en-US" sz="1300" dirty="0">
                <a:solidFill>
                  <a:schemeClr val="bg1"/>
                </a:solidFill>
                <a:latin typeface="Times New Roman" pitchFamily="18" charset="0"/>
              </a:rPr>
              <a:t>, who added, ‘and drink pure water.’” page 58</a:t>
            </a:r>
          </a:p>
          <a:p>
            <a:pPr eaLnBrk="1" hangingPunct="1">
              <a:spcBef>
                <a:spcPct val="0"/>
              </a:spcBef>
              <a:buFontTx/>
              <a:buNone/>
            </a:pPr>
            <a:endParaRPr lang="en-US" altLang="en-US" sz="1300" dirty="0">
              <a:solidFill>
                <a:schemeClr val="bg1"/>
              </a:solidFill>
              <a:latin typeface="Times New Roman" pitchFamily="18" charset="0"/>
            </a:endParaRPr>
          </a:p>
          <a:p>
            <a:pPr eaLnBrk="1" hangingPunct="1">
              <a:spcBef>
                <a:spcPct val="0"/>
              </a:spcBef>
              <a:buFontTx/>
              <a:buNone/>
            </a:pPr>
            <a:r>
              <a:rPr lang="en-US" altLang="en-US" sz="1300" dirty="0">
                <a:solidFill>
                  <a:schemeClr val="bg1"/>
                </a:solidFill>
                <a:latin typeface="Times New Roman" pitchFamily="18" charset="0"/>
              </a:rPr>
              <a:t>&lt;&lt;Jesus said, “There are four [qualities] which are not found in one person without causing wonder: silence, which is the beginning of worship; humility before God; an ascetic attitude toward the worlds; and poverty.” page 59</a:t>
            </a:r>
          </a:p>
          <a:p>
            <a:pPr eaLnBrk="1" hangingPunct="1">
              <a:spcBef>
                <a:spcPct val="0"/>
              </a:spcBef>
              <a:buFontTx/>
              <a:buNone/>
            </a:pPr>
            <a:endParaRPr lang="en-US" altLang="en-US" sz="1300" dirty="0">
              <a:solidFill>
                <a:schemeClr val="bg1"/>
              </a:solidFill>
              <a:latin typeface="Times New Roman" pitchFamily="18" charset="0"/>
            </a:endParaRPr>
          </a:p>
          <a:p>
            <a:pPr eaLnBrk="1" hangingPunct="1">
              <a:spcBef>
                <a:spcPct val="0"/>
              </a:spcBef>
              <a:buFontTx/>
              <a:buNone/>
            </a:pPr>
            <a:r>
              <a:rPr lang="en-US" altLang="en-US" sz="1300" dirty="0">
                <a:solidFill>
                  <a:schemeClr val="bg1"/>
                </a:solidFill>
                <a:latin typeface="Times New Roman" pitchFamily="18" charset="0"/>
              </a:rPr>
              <a:t>&lt;&lt;Jesus and his disciples passed by a dog’s carcass. The disciples said, “How foul is his stench!” Jesus said, “How white are his teeth!” He said this in order to teach them a lesson—namely, to forbid slander.&gt;&gt; page 122</a:t>
            </a:r>
          </a:p>
          <a:p>
            <a:pPr eaLnBrk="1" hangingPunct="1">
              <a:spcBef>
                <a:spcPct val="0"/>
              </a:spcBef>
              <a:buFontTx/>
              <a:buNone/>
            </a:pPr>
            <a:r>
              <a:rPr lang="en-US" altLang="en-US" sz="1300" dirty="0">
                <a:solidFill>
                  <a:schemeClr val="bg1"/>
                </a:solidFill>
                <a:latin typeface="Times New Roman" pitchFamily="18" charset="0"/>
              </a:rPr>
              <a:t> </a:t>
            </a:r>
          </a:p>
          <a:p>
            <a:pPr eaLnBrk="1" hangingPunct="1">
              <a:spcBef>
                <a:spcPct val="0"/>
              </a:spcBef>
              <a:buFontTx/>
              <a:buNone/>
            </a:pPr>
            <a:r>
              <a:rPr lang="en-US" altLang="en-US" sz="1300" dirty="0">
                <a:solidFill>
                  <a:schemeClr val="bg1"/>
                </a:solidFill>
                <a:latin typeface="Times New Roman" pitchFamily="18" charset="0"/>
              </a:rPr>
              <a:t>&lt;&lt;Jesus  was asked, “Spirit and Word of God, who is the most seditious of men? He replied, “The scholar who is in error. If a scholar errs, a host of people will fall into error because of him.” page 61</a:t>
            </a:r>
          </a:p>
        </p:txBody>
      </p:sp>
      <p:sp>
        <p:nvSpPr>
          <p:cNvPr id="76804" name="Text Box 4"/>
          <p:cNvSpPr txBox="1">
            <a:spLocks noChangeArrowheads="1"/>
          </p:cNvSpPr>
          <p:nvPr/>
        </p:nvSpPr>
        <p:spPr bwMode="auto">
          <a:xfrm>
            <a:off x="6096000" y="6396038"/>
            <a:ext cx="2286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US" altLang="en-US" sz="1200" b="1">
                <a:solidFill>
                  <a:srgbClr val="000000"/>
                </a:solidFill>
                <a:latin typeface="Times New Roman" pitchFamily="18" charset="0"/>
              </a:rPr>
              <a:t>Harvard University Press, 2001</a:t>
            </a:r>
          </a:p>
          <a:p>
            <a:pPr eaLnBrk="1" hangingPunct="1">
              <a:spcBef>
                <a:spcPct val="0"/>
              </a:spcBef>
              <a:buFontTx/>
              <a:buNone/>
            </a:pPr>
            <a:endParaRPr lang="en-US" altLang="en-US" sz="1200">
              <a:solidFill>
                <a:srgbClr val="FFFFFF"/>
              </a:solidFill>
              <a:latin typeface="Times New Roman" pitchFamily="18" charset="0"/>
            </a:endParaRP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a:xfrm>
            <a:off x="0" y="0"/>
            <a:ext cx="9144000" cy="1219200"/>
          </a:xfrm>
        </p:spPr>
        <p:txBody>
          <a:bodyPr/>
          <a:lstStyle/>
          <a:p>
            <a:r>
              <a:rPr lang="en-US" altLang="en-US" sz="6000" b="1" dirty="0" smtClean="0"/>
              <a:t>The Hadith</a:t>
            </a:r>
            <a:br>
              <a:rPr lang="en-US" altLang="en-US" sz="6000" b="1" dirty="0" smtClean="0"/>
            </a:br>
            <a:r>
              <a:rPr lang="en-US" altLang="en-US" sz="3400" b="1" dirty="0" smtClean="0"/>
              <a:t>(sayings </a:t>
            </a:r>
            <a:r>
              <a:rPr lang="en-US" altLang="en-US" sz="3400" b="1" dirty="0"/>
              <a:t>attributed to the Prophet </a:t>
            </a:r>
            <a:r>
              <a:rPr lang="en-US" altLang="en-US" sz="3400" b="1" dirty="0" smtClean="0"/>
              <a:t>Muhammad)</a:t>
            </a:r>
          </a:p>
        </p:txBody>
      </p:sp>
      <p:sp>
        <p:nvSpPr>
          <p:cNvPr id="78851" name="Content Placeholder 2"/>
          <p:cNvSpPr>
            <a:spLocks noGrp="1"/>
          </p:cNvSpPr>
          <p:nvPr>
            <p:ph idx="1"/>
          </p:nvPr>
        </p:nvSpPr>
        <p:spPr>
          <a:xfrm>
            <a:off x="0" y="1524000"/>
            <a:ext cx="9144000" cy="5257800"/>
          </a:xfrm>
        </p:spPr>
        <p:txBody>
          <a:bodyPr/>
          <a:lstStyle/>
          <a:p>
            <a:r>
              <a:rPr lang="en-US" altLang="en-US" sz="1800" dirty="0" smtClean="0"/>
              <a:t>In general Muslims scholars define the Hadith as: </a:t>
            </a:r>
            <a:r>
              <a:rPr lang="en-US" altLang="en-US" sz="1800" dirty="0" smtClean="0">
                <a:solidFill>
                  <a:schemeClr val="tx2"/>
                </a:solidFill>
              </a:rPr>
              <a:t>The attested reports of the sayings and actions </a:t>
            </a:r>
            <a:r>
              <a:rPr lang="en-US" altLang="en-US" sz="1800" dirty="0">
                <a:solidFill>
                  <a:schemeClr val="tx2"/>
                </a:solidFill>
              </a:rPr>
              <a:t>of Prophet </a:t>
            </a:r>
            <a:r>
              <a:rPr lang="en-US" altLang="en-US" sz="1800" dirty="0" smtClean="0">
                <a:solidFill>
                  <a:schemeClr val="tx2"/>
                </a:solidFill>
              </a:rPr>
              <a:t>Muhammad as well as his tacit approval or criticism of something said or done in his presence.</a:t>
            </a:r>
          </a:p>
          <a:p>
            <a:endParaRPr lang="en-US" altLang="en-US" sz="800" dirty="0" smtClean="0">
              <a:solidFill>
                <a:schemeClr val="tx2"/>
              </a:solidFill>
            </a:endParaRPr>
          </a:p>
          <a:p>
            <a:r>
              <a:rPr lang="en-US" altLang="en-US" sz="1800" dirty="0" smtClean="0"/>
              <a:t>Unlike the Quran, the Hadith was not compiled during Prophet Muhammad’s life. Therefore a Hadith is often classified as ‘</a:t>
            </a:r>
            <a:r>
              <a:rPr lang="en-US" altLang="en-US" sz="1800" dirty="0" smtClean="0">
                <a:solidFill>
                  <a:schemeClr val="tx2"/>
                </a:solidFill>
              </a:rPr>
              <a:t>sound</a:t>
            </a:r>
            <a:r>
              <a:rPr lang="en-US" altLang="en-US" sz="1800" dirty="0" smtClean="0"/>
              <a:t>’ (</a:t>
            </a:r>
            <a:r>
              <a:rPr lang="en-US" altLang="en-US" sz="1800" dirty="0" err="1" smtClean="0"/>
              <a:t>sahih</a:t>
            </a:r>
            <a:r>
              <a:rPr lang="en-US" altLang="en-US" sz="1800" dirty="0" smtClean="0"/>
              <a:t>), ‘</a:t>
            </a:r>
            <a:r>
              <a:rPr lang="en-US" altLang="en-US" sz="1800" dirty="0" smtClean="0">
                <a:solidFill>
                  <a:schemeClr val="tx2"/>
                </a:solidFill>
              </a:rPr>
              <a:t>fair</a:t>
            </a:r>
            <a:r>
              <a:rPr lang="en-US" altLang="en-US" sz="1800" dirty="0" smtClean="0"/>
              <a:t>’ (</a:t>
            </a:r>
            <a:r>
              <a:rPr lang="en-US" altLang="en-US" sz="1800" dirty="0" err="1" smtClean="0"/>
              <a:t>hasan</a:t>
            </a:r>
            <a:r>
              <a:rPr lang="en-US" altLang="en-US" sz="1800" dirty="0" smtClean="0"/>
              <a:t>), ‘</a:t>
            </a:r>
            <a:r>
              <a:rPr lang="en-US" altLang="en-US" sz="1800" dirty="0" smtClean="0">
                <a:solidFill>
                  <a:schemeClr val="tx2"/>
                </a:solidFill>
              </a:rPr>
              <a:t>weak</a:t>
            </a:r>
            <a:r>
              <a:rPr lang="en-US" altLang="en-US" sz="1800" dirty="0" smtClean="0"/>
              <a:t>’ (</a:t>
            </a:r>
            <a:r>
              <a:rPr lang="en-US" altLang="en-US" sz="1800" dirty="0" err="1" smtClean="0"/>
              <a:t>daeef</a:t>
            </a:r>
            <a:r>
              <a:rPr lang="en-US" altLang="en-US" sz="1800" dirty="0" smtClean="0"/>
              <a:t>), or even ‘</a:t>
            </a:r>
            <a:r>
              <a:rPr lang="en-US" altLang="en-US" sz="1800" dirty="0" smtClean="0">
                <a:solidFill>
                  <a:schemeClr val="tx2"/>
                </a:solidFill>
              </a:rPr>
              <a:t>fabricated</a:t>
            </a:r>
            <a:r>
              <a:rPr lang="en-US" altLang="en-US" sz="1800" dirty="0" smtClean="0"/>
              <a:t>’ (</a:t>
            </a:r>
            <a:r>
              <a:rPr lang="en-US" altLang="en-US" sz="1800" dirty="0" err="1" smtClean="0"/>
              <a:t>mawdoo</a:t>
            </a:r>
            <a:r>
              <a:rPr lang="en-US" altLang="en-US" sz="1800" dirty="0" smtClean="0"/>
              <a:t>’) depending on the reliability and memory of everyone in the chain </a:t>
            </a:r>
            <a:r>
              <a:rPr lang="en-US" altLang="en-US" sz="1800" dirty="0"/>
              <a:t>of </a:t>
            </a:r>
            <a:r>
              <a:rPr lang="en-US" altLang="en-US" sz="1800" dirty="0" smtClean="0"/>
              <a:t>reporters/transmitters/narrators of the Hadith and depending on other vetting practices used by various schools of Islamic law and theology. </a:t>
            </a:r>
          </a:p>
          <a:p>
            <a:endParaRPr lang="en-US" altLang="en-US" sz="800" dirty="0"/>
          </a:p>
          <a:p>
            <a:r>
              <a:rPr lang="en-US" altLang="en-US" sz="1800" dirty="0" smtClean="0"/>
              <a:t>The best known Hadith books of the </a:t>
            </a:r>
            <a:r>
              <a:rPr lang="en-US" altLang="en-US" sz="1800" b="1" dirty="0" smtClean="0">
                <a:solidFill>
                  <a:schemeClr val="tx2"/>
                </a:solidFill>
              </a:rPr>
              <a:t>Sunna</a:t>
            </a:r>
            <a:r>
              <a:rPr lang="en-US" altLang="en-US" sz="1800" dirty="0" smtClean="0"/>
              <a:t> school of Islamic law &amp; theology include </a:t>
            </a:r>
            <a:r>
              <a:rPr lang="en-US" altLang="en-US" sz="1800" i="1" dirty="0" err="1" smtClean="0">
                <a:solidFill>
                  <a:schemeClr val="tx2"/>
                </a:solidFill>
              </a:rPr>
              <a:t>Sahih</a:t>
            </a:r>
            <a:r>
              <a:rPr lang="en-US" altLang="en-US" sz="1800" i="1" dirty="0" smtClean="0">
                <a:solidFill>
                  <a:schemeClr val="tx2"/>
                </a:solidFill>
              </a:rPr>
              <a:t> Bukhari</a:t>
            </a:r>
            <a:r>
              <a:rPr lang="en-US" altLang="en-US" sz="1800" dirty="0" smtClean="0"/>
              <a:t>, </a:t>
            </a:r>
            <a:r>
              <a:rPr lang="en-US" altLang="en-US" sz="1800" i="1" dirty="0" err="1" smtClean="0">
                <a:solidFill>
                  <a:schemeClr val="tx2"/>
                </a:solidFill>
              </a:rPr>
              <a:t>Sahih</a:t>
            </a:r>
            <a:r>
              <a:rPr lang="en-US" altLang="en-US" sz="1800" i="1" dirty="0" smtClean="0">
                <a:solidFill>
                  <a:schemeClr val="tx2"/>
                </a:solidFill>
              </a:rPr>
              <a:t> </a:t>
            </a:r>
            <a:r>
              <a:rPr lang="en-US" altLang="en-US" sz="1800" i="1" dirty="0">
                <a:solidFill>
                  <a:schemeClr val="tx2"/>
                </a:solidFill>
              </a:rPr>
              <a:t>M</a:t>
            </a:r>
            <a:r>
              <a:rPr lang="en-US" altLang="en-US" sz="1800" i="1" dirty="0" smtClean="0">
                <a:solidFill>
                  <a:schemeClr val="tx2"/>
                </a:solidFill>
              </a:rPr>
              <a:t>uslim</a:t>
            </a:r>
            <a:r>
              <a:rPr lang="en-US" altLang="en-US" sz="1800" dirty="0" smtClean="0"/>
              <a:t>, </a:t>
            </a:r>
            <a:r>
              <a:rPr lang="en-US" altLang="en-US" sz="1800" i="1" dirty="0" err="1" smtClean="0">
                <a:solidFill>
                  <a:schemeClr val="tx2"/>
                </a:solidFill>
              </a:rPr>
              <a:t>Sunan</a:t>
            </a:r>
            <a:r>
              <a:rPr lang="en-US" altLang="en-US" sz="1800" i="1" dirty="0" smtClean="0">
                <a:solidFill>
                  <a:schemeClr val="tx2"/>
                </a:solidFill>
              </a:rPr>
              <a:t> </a:t>
            </a:r>
            <a:r>
              <a:rPr lang="en-US" altLang="en-US" sz="1800" i="1" dirty="0" err="1" smtClean="0">
                <a:solidFill>
                  <a:schemeClr val="tx2"/>
                </a:solidFill>
              </a:rPr>
              <a:t>Tirmithi</a:t>
            </a:r>
            <a:r>
              <a:rPr lang="en-US" altLang="en-US" sz="1800" dirty="0" smtClean="0"/>
              <a:t>, </a:t>
            </a:r>
            <a:r>
              <a:rPr lang="en-US" altLang="en-US" sz="1800" i="1" dirty="0" err="1" smtClean="0">
                <a:solidFill>
                  <a:schemeClr val="tx2"/>
                </a:solidFill>
              </a:rPr>
              <a:t>Sunan</a:t>
            </a:r>
            <a:r>
              <a:rPr lang="en-US" altLang="en-US" sz="1800" i="1" dirty="0" smtClean="0">
                <a:solidFill>
                  <a:schemeClr val="tx2"/>
                </a:solidFill>
              </a:rPr>
              <a:t> Abi Dawood</a:t>
            </a:r>
            <a:r>
              <a:rPr lang="en-US" altLang="en-US" sz="1800" dirty="0" smtClean="0"/>
              <a:t>, </a:t>
            </a:r>
            <a:r>
              <a:rPr lang="en-US" altLang="en-US" sz="1800" i="1" dirty="0" err="1" smtClean="0">
                <a:solidFill>
                  <a:schemeClr val="tx2"/>
                </a:solidFill>
              </a:rPr>
              <a:t>Sunan</a:t>
            </a:r>
            <a:r>
              <a:rPr lang="en-US" altLang="en-US" sz="1800" i="1" dirty="0" smtClean="0">
                <a:solidFill>
                  <a:schemeClr val="tx2"/>
                </a:solidFill>
              </a:rPr>
              <a:t> Ibn </a:t>
            </a:r>
            <a:r>
              <a:rPr lang="en-US" altLang="en-US" sz="1800" i="1" dirty="0" err="1" smtClean="0">
                <a:solidFill>
                  <a:schemeClr val="tx2"/>
                </a:solidFill>
              </a:rPr>
              <a:t>Majah</a:t>
            </a:r>
            <a:r>
              <a:rPr lang="en-US" altLang="en-US" sz="1800" dirty="0" smtClean="0"/>
              <a:t>, </a:t>
            </a:r>
            <a:r>
              <a:rPr lang="en-US" altLang="en-US" sz="1800" i="1" dirty="0" err="1" smtClean="0">
                <a:solidFill>
                  <a:schemeClr val="tx2"/>
                </a:solidFill>
              </a:rPr>
              <a:t>Sunan</a:t>
            </a:r>
            <a:r>
              <a:rPr lang="en-US" altLang="en-US" sz="1800" i="1" dirty="0" smtClean="0">
                <a:solidFill>
                  <a:schemeClr val="tx2"/>
                </a:solidFill>
              </a:rPr>
              <a:t> </a:t>
            </a:r>
            <a:r>
              <a:rPr lang="en-US" altLang="en-US" sz="1800" i="1" dirty="0" err="1" smtClean="0">
                <a:solidFill>
                  <a:schemeClr val="tx2"/>
                </a:solidFill>
              </a:rPr>
              <a:t>Nisa’i</a:t>
            </a:r>
            <a:r>
              <a:rPr lang="en-US" altLang="en-US" sz="1800" dirty="0" smtClean="0"/>
              <a:t>, </a:t>
            </a:r>
            <a:r>
              <a:rPr lang="en-US" altLang="en-US" sz="1800" i="1" dirty="0" err="1" smtClean="0">
                <a:solidFill>
                  <a:schemeClr val="tx2"/>
                </a:solidFill>
              </a:rPr>
              <a:t>Muwatta</a:t>
            </a:r>
            <a:r>
              <a:rPr lang="en-US" altLang="en-US" sz="1800" i="1" dirty="0" smtClean="0">
                <a:solidFill>
                  <a:schemeClr val="tx2"/>
                </a:solidFill>
              </a:rPr>
              <a:t> Malik</a:t>
            </a:r>
            <a:r>
              <a:rPr lang="en-US" altLang="en-US" sz="1800" dirty="0" smtClean="0"/>
              <a:t>, and </a:t>
            </a:r>
            <a:r>
              <a:rPr lang="en-US" altLang="en-US" sz="1800" i="1" dirty="0" err="1" smtClean="0">
                <a:solidFill>
                  <a:schemeClr val="tx2"/>
                </a:solidFill>
              </a:rPr>
              <a:t>Musnad</a:t>
            </a:r>
            <a:r>
              <a:rPr lang="en-US" altLang="en-US" sz="1800" i="1" dirty="0" smtClean="0">
                <a:solidFill>
                  <a:schemeClr val="tx2"/>
                </a:solidFill>
              </a:rPr>
              <a:t> Ahmed</a:t>
            </a:r>
            <a:r>
              <a:rPr lang="en-US" altLang="en-US" sz="1800" dirty="0" smtClean="0"/>
              <a:t>. </a:t>
            </a:r>
          </a:p>
          <a:p>
            <a:endParaRPr lang="en-US" altLang="en-US" sz="800" dirty="0" smtClean="0"/>
          </a:p>
          <a:p>
            <a:r>
              <a:rPr lang="en-US" altLang="en-US" sz="1800" dirty="0" smtClean="0"/>
              <a:t>The best known Hadith books of the </a:t>
            </a:r>
            <a:r>
              <a:rPr lang="en-US" altLang="en-US" sz="1800" b="1" dirty="0" smtClean="0">
                <a:solidFill>
                  <a:schemeClr val="tx2"/>
                </a:solidFill>
              </a:rPr>
              <a:t>Shia</a:t>
            </a:r>
            <a:r>
              <a:rPr lang="en-US" altLang="en-US" sz="1800" dirty="0" smtClean="0">
                <a:solidFill>
                  <a:schemeClr val="tx2"/>
                </a:solidFill>
              </a:rPr>
              <a:t> </a:t>
            </a:r>
            <a:r>
              <a:rPr lang="en-US" altLang="en-US" sz="1800" dirty="0" smtClean="0"/>
              <a:t>Twelver school of Islamic law &amp; theology include </a:t>
            </a:r>
            <a:r>
              <a:rPr lang="en-US" altLang="en-US" sz="1800" i="1" dirty="0" err="1" smtClean="0">
                <a:solidFill>
                  <a:schemeClr val="tx2"/>
                </a:solidFill>
              </a:rPr>
              <a:t>Kitab</a:t>
            </a:r>
            <a:r>
              <a:rPr lang="en-US" altLang="en-US" sz="1800" i="1" dirty="0" smtClean="0">
                <a:solidFill>
                  <a:schemeClr val="tx2"/>
                </a:solidFill>
              </a:rPr>
              <a:t> Al-</a:t>
            </a:r>
            <a:r>
              <a:rPr lang="en-US" altLang="en-US" sz="1800" i="1" dirty="0" err="1" smtClean="0">
                <a:solidFill>
                  <a:schemeClr val="tx2"/>
                </a:solidFill>
              </a:rPr>
              <a:t>Kafi</a:t>
            </a:r>
            <a:r>
              <a:rPr lang="en-US" altLang="en-US" sz="1800" dirty="0"/>
              <a:t>,</a:t>
            </a:r>
            <a:r>
              <a:rPr lang="en-US" altLang="en-US" sz="1800" dirty="0" smtClean="0"/>
              <a:t> </a:t>
            </a:r>
            <a:r>
              <a:rPr lang="en-US" altLang="en-US" sz="1800" i="1" dirty="0" smtClean="0">
                <a:solidFill>
                  <a:schemeClr val="tx2"/>
                </a:solidFill>
              </a:rPr>
              <a:t>Man </a:t>
            </a:r>
            <a:r>
              <a:rPr lang="en-US" altLang="en-US" sz="1800" i="1" dirty="0">
                <a:solidFill>
                  <a:schemeClr val="tx2"/>
                </a:solidFill>
              </a:rPr>
              <a:t>la </a:t>
            </a:r>
            <a:r>
              <a:rPr lang="en-US" altLang="en-US" sz="1800" i="1" dirty="0" err="1">
                <a:solidFill>
                  <a:schemeClr val="tx2"/>
                </a:solidFill>
              </a:rPr>
              <a:t>yahduruhu</a:t>
            </a:r>
            <a:r>
              <a:rPr lang="en-US" altLang="en-US" sz="1800" i="1" dirty="0">
                <a:solidFill>
                  <a:schemeClr val="tx2"/>
                </a:solidFill>
              </a:rPr>
              <a:t> </a:t>
            </a:r>
            <a:r>
              <a:rPr lang="en-US" altLang="en-US" sz="1800" i="1" dirty="0" smtClean="0">
                <a:solidFill>
                  <a:schemeClr val="tx2"/>
                </a:solidFill>
              </a:rPr>
              <a:t>al-</a:t>
            </a:r>
            <a:r>
              <a:rPr lang="en-US" altLang="en-US" sz="1800" i="1" dirty="0" err="1" smtClean="0">
                <a:solidFill>
                  <a:schemeClr val="tx2"/>
                </a:solidFill>
              </a:rPr>
              <a:t>Faqih</a:t>
            </a:r>
            <a:r>
              <a:rPr lang="en-US" altLang="en-US" sz="1800" dirty="0" smtClean="0"/>
              <a:t>, </a:t>
            </a:r>
            <a:r>
              <a:rPr lang="en-US" altLang="en-US" sz="1800" i="1" dirty="0" smtClean="0">
                <a:solidFill>
                  <a:schemeClr val="tx2"/>
                </a:solidFill>
              </a:rPr>
              <a:t>Al-</a:t>
            </a:r>
            <a:r>
              <a:rPr lang="en-US" altLang="en-US" sz="1800" i="1" dirty="0" err="1" smtClean="0">
                <a:solidFill>
                  <a:schemeClr val="tx2"/>
                </a:solidFill>
              </a:rPr>
              <a:t>Tahdhib</a:t>
            </a:r>
            <a:r>
              <a:rPr lang="en-US" altLang="en-US" sz="1800" i="1" dirty="0" smtClean="0"/>
              <a:t>, </a:t>
            </a:r>
            <a:r>
              <a:rPr lang="en-US" altLang="en-US" sz="1800" dirty="0" smtClean="0"/>
              <a:t>and </a:t>
            </a:r>
            <a:r>
              <a:rPr lang="en-US" altLang="en-US" sz="1800" i="1" dirty="0" smtClean="0">
                <a:solidFill>
                  <a:schemeClr val="tx2"/>
                </a:solidFill>
              </a:rPr>
              <a:t>Al-</a:t>
            </a:r>
            <a:r>
              <a:rPr lang="en-US" altLang="en-US" sz="1800" i="1" dirty="0" err="1" smtClean="0">
                <a:solidFill>
                  <a:schemeClr val="tx2"/>
                </a:solidFill>
              </a:rPr>
              <a:t>Istibsar</a:t>
            </a:r>
            <a:r>
              <a:rPr lang="en-US" altLang="en-US" sz="1800" dirty="0" smtClean="0"/>
              <a:t>. </a:t>
            </a:r>
          </a:p>
          <a:p>
            <a:endParaRPr lang="en-US" altLang="en-US" sz="800" dirty="0" smtClean="0"/>
          </a:p>
          <a:p>
            <a:r>
              <a:rPr lang="en-US" altLang="en-US" sz="1800" dirty="0" smtClean="0"/>
              <a:t>The best known Hadith books of the </a:t>
            </a:r>
            <a:r>
              <a:rPr lang="en-US" altLang="en-US" sz="1800" b="1" dirty="0" err="1" smtClean="0">
                <a:solidFill>
                  <a:schemeClr val="tx2"/>
                </a:solidFill>
              </a:rPr>
              <a:t>Ibadhi</a:t>
            </a:r>
            <a:r>
              <a:rPr lang="en-US" altLang="en-US" sz="1800" b="1" dirty="0" smtClean="0"/>
              <a:t> </a:t>
            </a:r>
            <a:r>
              <a:rPr lang="en-US" altLang="en-US" sz="1800" dirty="0" smtClean="0"/>
              <a:t>school of Islamic law &amp; theology include </a:t>
            </a:r>
            <a:r>
              <a:rPr lang="en-US" altLang="en-US" sz="1800" i="1" dirty="0" err="1">
                <a:solidFill>
                  <a:schemeClr val="tx2"/>
                </a:solidFill>
              </a:rPr>
              <a:t>Tartib</a:t>
            </a:r>
            <a:r>
              <a:rPr lang="en-US" altLang="en-US" sz="1800" i="1" dirty="0">
                <a:solidFill>
                  <a:schemeClr val="tx2"/>
                </a:solidFill>
              </a:rPr>
              <a:t> </a:t>
            </a:r>
            <a:r>
              <a:rPr lang="en-US" altLang="en-US" sz="1800" i="1" dirty="0" smtClean="0">
                <a:solidFill>
                  <a:schemeClr val="tx2"/>
                </a:solidFill>
              </a:rPr>
              <a:t>Al-</a:t>
            </a:r>
            <a:r>
              <a:rPr lang="en-US" altLang="en-US" sz="1800" i="1" dirty="0" err="1" smtClean="0">
                <a:solidFill>
                  <a:schemeClr val="tx2"/>
                </a:solidFill>
              </a:rPr>
              <a:t>Musnad</a:t>
            </a:r>
            <a:r>
              <a:rPr lang="en-US" altLang="en-US" sz="1800" i="1" dirty="0" smtClean="0">
                <a:solidFill>
                  <a:schemeClr val="tx2"/>
                </a:solidFill>
              </a:rPr>
              <a:t>, al-</a:t>
            </a:r>
            <a:r>
              <a:rPr lang="en-US" altLang="en-US" sz="1800" i="1" dirty="0" err="1" smtClean="0">
                <a:solidFill>
                  <a:schemeClr val="tx2"/>
                </a:solidFill>
              </a:rPr>
              <a:t>Jāmi</a:t>
            </a:r>
            <a:r>
              <a:rPr lang="en-US" altLang="en-US" sz="1800" i="1" dirty="0">
                <a:solidFill>
                  <a:schemeClr val="tx2"/>
                </a:solidFill>
              </a:rPr>
              <a:t>' </a:t>
            </a:r>
            <a:r>
              <a:rPr lang="en-US" altLang="en-US" sz="1800" i="1" dirty="0" smtClean="0">
                <a:solidFill>
                  <a:schemeClr val="tx2"/>
                </a:solidFill>
              </a:rPr>
              <a:t>al-</a:t>
            </a:r>
            <a:r>
              <a:rPr lang="en-US" altLang="en-US" sz="1800" i="1" dirty="0" err="1" smtClean="0">
                <a:solidFill>
                  <a:schemeClr val="tx2"/>
                </a:solidFill>
              </a:rPr>
              <a:t>Sahih</a:t>
            </a:r>
            <a:r>
              <a:rPr lang="en-US" altLang="en-US" sz="1800" i="1" dirty="0" smtClean="0">
                <a:solidFill>
                  <a:schemeClr val="tx2"/>
                </a:solidFill>
              </a:rPr>
              <a:t> </a:t>
            </a:r>
            <a:r>
              <a:rPr lang="en-US" altLang="en-US" sz="1800" dirty="0" smtClean="0"/>
              <a:t>or </a:t>
            </a:r>
            <a:r>
              <a:rPr lang="en-US" altLang="en-US" sz="1800" i="1" dirty="0" err="1" smtClean="0">
                <a:solidFill>
                  <a:schemeClr val="tx2"/>
                </a:solidFill>
              </a:rPr>
              <a:t>Musnad</a:t>
            </a:r>
            <a:r>
              <a:rPr lang="en-US" altLang="en-US" sz="1800" i="1" dirty="0" smtClean="0">
                <a:solidFill>
                  <a:schemeClr val="tx2"/>
                </a:solidFill>
              </a:rPr>
              <a:t> </a:t>
            </a:r>
            <a:r>
              <a:rPr lang="en-US" altLang="en-US" sz="1800" i="1" dirty="0">
                <a:solidFill>
                  <a:schemeClr val="tx2"/>
                </a:solidFill>
              </a:rPr>
              <a:t>Al-Rabi' bin </a:t>
            </a:r>
            <a:r>
              <a:rPr lang="en-US" altLang="en-US" sz="1800" i="1" dirty="0" smtClean="0">
                <a:solidFill>
                  <a:schemeClr val="tx2"/>
                </a:solidFill>
              </a:rPr>
              <a:t>Habib</a:t>
            </a:r>
            <a:r>
              <a:rPr lang="en-US" altLang="en-US" sz="1800" dirty="0" smtClean="0"/>
              <a:t>.</a:t>
            </a:r>
          </a:p>
          <a:p>
            <a:pPr marL="0" indent="0">
              <a:buNone/>
            </a:pPr>
            <a:endParaRPr lang="en-US" altLang="en-US" sz="500" dirty="0" smtClean="0">
              <a:solidFill>
                <a:schemeClr val="tx2"/>
              </a:solidFill>
            </a:endParaRPr>
          </a:p>
          <a:p>
            <a:pPr marL="0" indent="0" algn="ctr">
              <a:buNone/>
            </a:pPr>
            <a:r>
              <a:rPr lang="en-US" altLang="en-US" sz="1100" dirty="0" smtClean="0">
                <a:solidFill>
                  <a:schemeClr val="tx2"/>
                </a:solidFill>
              </a:rPr>
              <a:t>While Muslims are unanimous as to the authenticity of the Arabic text of the Quran, they are not unanimous as to the authenticity of some </a:t>
            </a:r>
            <a:r>
              <a:rPr lang="en-US" altLang="en-US" sz="1100" smtClean="0">
                <a:solidFill>
                  <a:schemeClr val="tx2"/>
                </a:solidFill>
              </a:rPr>
              <a:t>of the Hadith</a:t>
            </a:r>
            <a:endParaRPr lang="en-US" altLang="en-US" sz="1200" dirty="0" smtClean="0">
              <a:solidFill>
                <a:schemeClr val="tx2"/>
              </a:solidFill>
            </a:endParaRPr>
          </a:p>
        </p:txBody>
      </p:sp>
      <p:cxnSp>
        <p:nvCxnSpPr>
          <p:cNvPr id="3" name="Straight Connector 2"/>
          <p:cNvCxnSpPr/>
          <p:nvPr/>
        </p:nvCxnSpPr>
        <p:spPr bwMode="auto">
          <a:xfrm>
            <a:off x="0" y="152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553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title"/>
          </p:nvPr>
        </p:nvSpPr>
        <p:spPr>
          <a:xfrm>
            <a:off x="0" y="0"/>
            <a:ext cx="9144000" cy="2438400"/>
          </a:xfrm>
        </p:spPr>
        <p:txBody>
          <a:bodyPr/>
          <a:lstStyle/>
          <a:p>
            <a:r>
              <a:rPr lang="en-US" altLang="en-US" sz="4800" b="1" dirty="0" smtClean="0"/>
              <a:t>The Hadith literature provides evidence for the Prophet’s way of life (</a:t>
            </a:r>
            <a:r>
              <a:rPr lang="en-US" altLang="en-US" sz="4800" b="1" i="1" dirty="0" err="1" smtClean="0"/>
              <a:t>sunna</a:t>
            </a:r>
            <a:r>
              <a:rPr lang="en-US" altLang="en-US" sz="4800" b="1" dirty="0" smtClean="0"/>
              <a:t>)</a:t>
            </a:r>
          </a:p>
        </p:txBody>
      </p:sp>
      <p:sp>
        <p:nvSpPr>
          <p:cNvPr id="79875" name="Content Placeholder 2"/>
          <p:cNvSpPr>
            <a:spLocks noGrp="1"/>
          </p:cNvSpPr>
          <p:nvPr>
            <p:ph idx="1"/>
          </p:nvPr>
        </p:nvSpPr>
        <p:spPr>
          <a:xfrm>
            <a:off x="0" y="2819400"/>
            <a:ext cx="9144000" cy="4038600"/>
          </a:xfrm>
        </p:spPr>
        <p:txBody>
          <a:bodyPr/>
          <a:lstStyle/>
          <a:p>
            <a:r>
              <a:rPr lang="en-US" altLang="en-US" sz="4400" dirty="0" smtClean="0"/>
              <a:t>The Hadith may emphasize what is in the Quran, explain the manner in which something should be carried out, or introduce teaching based on certain Quranic verses or principles</a:t>
            </a: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0" y="0"/>
            <a:ext cx="9144000" cy="1600200"/>
          </a:xfrm>
        </p:spPr>
        <p:txBody>
          <a:bodyPr/>
          <a:lstStyle/>
          <a:p>
            <a:r>
              <a:rPr lang="en-US" altLang="en-US" sz="5400" b="1" smtClean="0">
                <a:solidFill>
                  <a:schemeClr val="tx1"/>
                </a:solidFill>
              </a:rPr>
              <a:t>Examples of Hadith</a:t>
            </a:r>
            <a:br>
              <a:rPr lang="en-US" altLang="en-US" sz="5400" b="1" smtClean="0">
                <a:solidFill>
                  <a:schemeClr val="tx1"/>
                </a:solidFill>
              </a:rPr>
            </a:br>
            <a:r>
              <a:rPr lang="en-US" altLang="en-US" sz="5400" b="1" smtClean="0"/>
              <a:t>Prophet Muhammad Said:</a:t>
            </a:r>
          </a:p>
        </p:txBody>
      </p:sp>
      <p:sp>
        <p:nvSpPr>
          <p:cNvPr id="80899" name="Rectangle 3"/>
          <p:cNvSpPr>
            <a:spLocks noGrp="1" noChangeArrowheads="1"/>
          </p:cNvSpPr>
          <p:nvPr>
            <p:ph type="body" idx="1"/>
          </p:nvPr>
        </p:nvSpPr>
        <p:spPr>
          <a:xfrm>
            <a:off x="0" y="1828800"/>
            <a:ext cx="9144000" cy="5026742"/>
          </a:xfrm>
        </p:spPr>
        <p:txBody>
          <a:bodyPr/>
          <a:lstStyle/>
          <a:p>
            <a:pPr marL="0" indent="0">
              <a:buNone/>
            </a:pPr>
            <a:r>
              <a:rPr lang="en-US" altLang="en-US" sz="3600" dirty="0" smtClean="0">
                <a:latin typeface="+mj-lt"/>
              </a:rPr>
              <a:t>“</a:t>
            </a:r>
            <a:r>
              <a:rPr lang="en-US" altLang="en-US" sz="3600" dirty="0" smtClean="0">
                <a:solidFill>
                  <a:schemeClr val="tx2"/>
                </a:solidFill>
                <a:latin typeface="+mj-lt"/>
              </a:rPr>
              <a:t>I am a human being, so when I command you about a thing pertaining to religion, do accept it, and when I command you about a thing out of my personal opinion, keep it in mind that I am a human being</a:t>
            </a:r>
            <a:r>
              <a:rPr lang="en-US" altLang="en-US" sz="3600" dirty="0" smtClean="0">
                <a:latin typeface="+mj-lt"/>
              </a:rPr>
              <a:t>.” Source: </a:t>
            </a:r>
            <a:r>
              <a:rPr lang="en-US" altLang="en-US" sz="3600" i="1" dirty="0" err="1" smtClean="0">
                <a:latin typeface="+mj-lt"/>
              </a:rPr>
              <a:t>Sahih</a:t>
            </a:r>
            <a:r>
              <a:rPr lang="en-US" altLang="en-US" sz="3600" i="1" dirty="0" smtClean="0">
                <a:latin typeface="+mj-lt"/>
              </a:rPr>
              <a:t> Muslim</a:t>
            </a:r>
          </a:p>
          <a:p>
            <a:pPr marL="0" indent="0">
              <a:buNone/>
            </a:pPr>
            <a:endParaRPr lang="en-US" altLang="en-US" sz="1000" i="1" dirty="0" smtClean="0">
              <a:latin typeface="+mj-lt"/>
            </a:endParaRPr>
          </a:p>
          <a:p>
            <a:pPr marL="0" indent="0">
              <a:buNone/>
            </a:pPr>
            <a:r>
              <a:rPr lang="en-US" altLang="en-US" sz="3600" dirty="0" smtClean="0">
                <a:latin typeface="+mj-lt"/>
              </a:rPr>
              <a:t>“</a:t>
            </a:r>
            <a:r>
              <a:rPr lang="en-US" altLang="en-US" sz="3600" dirty="0" smtClean="0">
                <a:solidFill>
                  <a:schemeClr val="tx2"/>
                </a:solidFill>
                <a:latin typeface="+mj-lt"/>
              </a:rPr>
              <a:t>I am a human being like you and liable to forget like you. So if I forget remind me</a:t>
            </a:r>
            <a:r>
              <a:rPr lang="en-US" altLang="en-US" sz="3600" dirty="0" smtClean="0">
                <a:latin typeface="+mj-lt"/>
              </a:rPr>
              <a:t>” Source: </a:t>
            </a:r>
            <a:r>
              <a:rPr lang="en-US" altLang="en-US" sz="3600" i="1" dirty="0" err="1" smtClean="0">
                <a:latin typeface="+mj-lt"/>
              </a:rPr>
              <a:t>Sahih</a:t>
            </a:r>
            <a:r>
              <a:rPr lang="en-US" altLang="en-US" sz="3600" i="1" dirty="0" smtClean="0">
                <a:latin typeface="+mj-lt"/>
              </a:rPr>
              <a:t> Bukhari and </a:t>
            </a:r>
            <a:r>
              <a:rPr lang="en-US" altLang="en-US" sz="3600" i="1" dirty="0" err="1" smtClean="0">
                <a:latin typeface="+mj-lt"/>
              </a:rPr>
              <a:t>Sahih</a:t>
            </a:r>
            <a:r>
              <a:rPr lang="en-US" altLang="en-US" sz="3600" i="1" dirty="0" smtClean="0">
                <a:latin typeface="+mj-lt"/>
              </a:rPr>
              <a:t> Muslim</a:t>
            </a:r>
            <a:endParaRPr lang="en-US" altLang="en-US" sz="3600" i="1" dirty="0" smtClean="0"/>
          </a:p>
        </p:txBody>
      </p:sp>
      <p:cxnSp>
        <p:nvCxnSpPr>
          <p:cNvPr id="80900" name="Straight Connector 2"/>
          <p:cNvCxnSpPr>
            <a:cxnSpLocks noChangeShapeType="1"/>
          </p:cNvCxnSpPr>
          <p:nvPr/>
        </p:nvCxnSpPr>
        <p:spPr bwMode="auto">
          <a:xfrm>
            <a:off x="0" y="4724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0" y="0"/>
            <a:ext cx="9144000" cy="1219200"/>
          </a:xfrm>
        </p:spPr>
        <p:txBody>
          <a:bodyPr/>
          <a:lstStyle/>
          <a:p>
            <a:r>
              <a:rPr lang="en-US" altLang="en-US" b="1" dirty="0" smtClean="0"/>
              <a:t>Prophet Muhammad Said:</a:t>
            </a:r>
          </a:p>
        </p:txBody>
      </p:sp>
      <p:sp>
        <p:nvSpPr>
          <p:cNvPr id="81923" name="Rectangle 3"/>
          <p:cNvSpPr>
            <a:spLocks noGrp="1" noChangeArrowheads="1"/>
          </p:cNvSpPr>
          <p:nvPr>
            <p:ph type="body" idx="1"/>
          </p:nvPr>
        </p:nvSpPr>
        <p:spPr>
          <a:xfrm>
            <a:off x="0" y="1219200"/>
            <a:ext cx="9144000" cy="5562600"/>
          </a:xfrm>
        </p:spPr>
        <p:txBody>
          <a:bodyPr/>
          <a:lstStyle/>
          <a:p>
            <a:pPr marL="533400" indent="-533400">
              <a:lnSpc>
                <a:spcPct val="90000"/>
              </a:lnSpc>
              <a:buFontTx/>
              <a:buNone/>
            </a:pPr>
            <a:r>
              <a:rPr lang="en-US" altLang="en-US" sz="2800" dirty="0" smtClean="0"/>
              <a:t>"If you guarantee me six things on your part I shall guarantee you Paradise:</a:t>
            </a:r>
          </a:p>
          <a:p>
            <a:pPr marL="533400" indent="-533400">
              <a:lnSpc>
                <a:spcPct val="90000"/>
              </a:lnSpc>
              <a:buFontTx/>
              <a:buAutoNum type="arabicPeriod"/>
            </a:pPr>
            <a:r>
              <a:rPr lang="en-US" altLang="en-US" sz="2800" dirty="0" smtClean="0"/>
              <a:t>Speak the truth when you talk,</a:t>
            </a:r>
          </a:p>
          <a:p>
            <a:pPr marL="533400" indent="-533400">
              <a:lnSpc>
                <a:spcPct val="90000"/>
              </a:lnSpc>
              <a:buFontTx/>
              <a:buAutoNum type="arabicPeriod"/>
            </a:pPr>
            <a:r>
              <a:rPr lang="en-US" altLang="en-US" sz="2800" dirty="0" smtClean="0"/>
              <a:t>keep a promise when you make it, </a:t>
            </a:r>
          </a:p>
          <a:p>
            <a:pPr marL="533400" indent="-533400">
              <a:lnSpc>
                <a:spcPct val="90000"/>
              </a:lnSpc>
              <a:buFontTx/>
              <a:buAutoNum type="arabicPeriod"/>
            </a:pPr>
            <a:r>
              <a:rPr lang="en-US" altLang="en-US" sz="2800" dirty="0" smtClean="0"/>
              <a:t>when you are trusted with something fulfill your trust, </a:t>
            </a:r>
          </a:p>
          <a:p>
            <a:pPr marL="533400" indent="-533400">
              <a:lnSpc>
                <a:spcPct val="90000"/>
              </a:lnSpc>
              <a:buFontTx/>
              <a:buAutoNum type="arabicPeriod"/>
            </a:pPr>
            <a:r>
              <a:rPr lang="en-US" altLang="en-US" sz="2800" dirty="0" smtClean="0"/>
              <a:t>avoid sexual immorality, </a:t>
            </a:r>
          </a:p>
          <a:p>
            <a:pPr marL="533400" indent="-533400">
              <a:lnSpc>
                <a:spcPct val="90000"/>
              </a:lnSpc>
              <a:buFontTx/>
              <a:buAutoNum type="arabicPeriod"/>
            </a:pPr>
            <a:r>
              <a:rPr lang="en-US" altLang="en-US" sz="2800" dirty="0" smtClean="0"/>
              <a:t>lower your gaze (out of modesty), </a:t>
            </a:r>
          </a:p>
          <a:p>
            <a:pPr marL="533400" indent="-533400">
              <a:lnSpc>
                <a:spcPct val="90000"/>
              </a:lnSpc>
              <a:buFontTx/>
              <a:buAutoNum type="arabicPeriod"/>
            </a:pPr>
            <a:r>
              <a:rPr lang="en-US" altLang="en-US" sz="2800" dirty="0" smtClean="0"/>
              <a:t>and restrain your hands from injustice.“</a:t>
            </a:r>
          </a:p>
          <a:p>
            <a:pPr marL="533400" indent="-533400">
              <a:lnSpc>
                <a:spcPct val="90000"/>
              </a:lnSpc>
              <a:buFontTx/>
              <a:buNone/>
            </a:pPr>
            <a:r>
              <a:rPr lang="en-US" altLang="en-US" sz="2800" dirty="0" smtClean="0">
                <a:solidFill>
                  <a:schemeClr val="tx2"/>
                </a:solidFill>
              </a:rPr>
              <a:t>Source: </a:t>
            </a:r>
            <a:r>
              <a:rPr lang="en-US" altLang="en-US" sz="2800" dirty="0" err="1" smtClean="0">
                <a:solidFill>
                  <a:schemeClr val="tx2"/>
                </a:solidFill>
              </a:rPr>
              <a:t>Musnad</a:t>
            </a:r>
            <a:r>
              <a:rPr lang="en-US" altLang="en-US" sz="2800" dirty="0" smtClean="0">
                <a:solidFill>
                  <a:schemeClr val="tx2"/>
                </a:solidFill>
              </a:rPr>
              <a:t> Ahmed</a:t>
            </a:r>
          </a:p>
          <a:p>
            <a:pPr marL="533400" indent="-533400">
              <a:lnSpc>
                <a:spcPct val="90000"/>
              </a:lnSpc>
              <a:buFontTx/>
              <a:buNone/>
            </a:pPr>
            <a:endParaRPr lang="en-US" altLang="en-US" sz="2800" dirty="0"/>
          </a:p>
          <a:p>
            <a:pPr marL="533400" indent="-533400">
              <a:lnSpc>
                <a:spcPct val="90000"/>
              </a:lnSpc>
              <a:buFontTx/>
              <a:buNone/>
            </a:pPr>
            <a:r>
              <a:rPr lang="en-US" altLang="en-US" sz="2800" dirty="0"/>
              <a:t>“It is enough for a man to prove himself a liar when he goes on narrating whatever he hears.” </a:t>
            </a:r>
            <a:r>
              <a:rPr lang="en-US" altLang="en-US" sz="2800" dirty="0" smtClean="0">
                <a:solidFill>
                  <a:schemeClr val="tx2"/>
                </a:solidFill>
              </a:rPr>
              <a:t>Source: </a:t>
            </a:r>
            <a:r>
              <a:rPr lang="en-US" altLang="en-US" sz="2800" dirty="0" err="1" smtClean="0">
                <a:solidFill>
                  <a:schemeClr val="tx2"/>
                </a:solidFill>
              </a:rPr>
              <a:t>Sahih</a:t>
            </a:r>
            <a:r>
              <a:rPr lang="en-US" altLang="en-US" sz="2800" dirty="0" smtClean="0">
                <a:solidFill>
                  <a:schemeClr val="tx2"/>
                </a:solidFill>
              </a:rPr>
              <a:t> </a:t>
            </a:r>
            <a:r>
              <a:rPr lang="en-US" altLang="en-US" sz="2800" dirty="0">
                <a:solidFill>
                  <a:schemeClr val="tx2"/>
                </a:solidFill>
              </a:rPr>
              <a:t>Muslim</a:t>
            </a:r>
          </a:p>
          <a:p>
            <a:pPr marL="533400" indent="-533400">
              <a:lnSpc>
                <a:spcPct val="90000"/>
              </a:lnSpc>
              <a:buFontTx/>
              <a:buNone/>
            </a:pPr>
            <a:endParaRPr lang="en-US" altLang="en-US" sz="2800" dirty="0"/>
          </a:p>
          <a:p>
            <a:pPr marL="533400" indent="-533400">
              <a:lnSpc>
                <a:spcPct val="90000"/>
              </a:lnSpc>
              <a:buFontTx/>
              <a:buNone/>
            </a:pPr>
            <a:endParaRPr lang="en-US" altLang="en-US" sz="2800" dirty="0" smtClean="0"/>
          </a:p>
        </p:txBody>
      </p:sp>
      <p:cxnSp>
        <p:nvCxnSpPr>
          <p:cNvPr id="3" name="Straight Connector 2"/>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a:xfrm>
            <a:off x="0" y="0"/>
            <a:ext cx="9144000" cy="1447800"/>
          </a:xfrm>
        </p:spPr>
        <p:txBody>
          <a:bodyPr/>
          <a:lstStyle/>
          <a:p>
            <a:r>
              <a:rPr lang="en-US" altLang="en-US" sz="5400" b="1" smtClean="0"/>
              <a:t>Prophet Muhammad Said:</a:t>
            </a:r>
          </a:p>
        </p:txBody>
      </p:sp>
      <p:sp>
        <p:nvSpPr>
          <p:cNvPr id="82947" name="Content Placeholder 2"/>
          <p:cNvSpPr>
            <a:spLocks noGrp="1"/>
          </p:cNvSpPr>
          <p:nvPr>
            <p:ph idx="1"/>
          </p:nvPr>
        </p:nvSpPr>
        <p:spPr>
          <a:xfrm>
            <a:off x="0" y="1752600"/>
            <a:ext cx="9144000" cy="5105400"/>
          </a:xfrm>
        </p:spPr>
        <p:txBody>
          <a:bodyPr/>
          <a:lstStyle/>
          <a:p>
            <a:r>
              <a:rPr lang="en-US" altLang="en-US" sz="5400" smtClean="0"/>
              <a:t>“He who said his prayer, but did not recite the Opening chapter of the Holy Book, his prayer is incomplete” </a:t>
            </a:r>
          </a:p>
          <a:p>
            <a:pPr>
              <a:buFontTx/>
              <a:buNone/>
            </a:pPr>
            <a:endParaRPr lang="en-US" altLang="en-US" smtClean="0"/>
          </a:p>
          <a:p>
            <a:pPr>
              <a:buFontTx/>
              <a:buNone/>
            </a:pPr>
            <a:r>
              <a:rPr lang="en-US" altLang="en-US" smtClean="0"/>
              <a:t>Sahih Muslim</a:t>
            </a: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itle 1"/>
          <p:cNvSpPr>
            <a:spLocks noGrp="1"/>
          </p:cNvSpPr>
          <p:nvPr>
            <p:ph type="title"/>
          </p:nvPr>
        </p:nvSpPr>
        <p:spPr>
          <a:xfrm>
            <a:off x="0" y="0"/>
            <a:ext cx="9144000" cy="1143000"/>
          </a:xfrm>
        </p:spPr>
        <p:txBody>
          <a:bodyPr/>
          <a:lstStyle/>
          <a:p>
            <a:r>
              <a:rPr lang="en-US" altLang="en-US" sz="6000" b="1" smtClean="0"/>
              <a:t>Prophet Muhammad Said:</a:t>
            </a:r>
            <a:endParaRPr lang="en-US" altLang="en-US" sz="6000" smtClean="0"/>
          </a:p>
        </p:txBody>
      </p:sp>
      <p:sp>
        <p:nvSpPr>
          <p:cNvPr id="83971" name="Content Placeholder 2"/>
          <p:cNvSpPr>
            <a:spLocks noGrp="1"/>
          </p:cNvSpPr>
          <p:nvPr>
            <p:ph idx="1"/>
          </p:nvPr>
        </p:nvSpPr>
        <p:spPr>
          <a:xfrm>
            <a:off x="0" y="1143000"/>
            <a:ext cx="9144000" cy="5715000"/>
          </a:xfrm>
        </p:spPr>
        <p:txBody>
          <a:bodyPr/>
          <a:lstStyle/>
          <a:p>
            <a:pPr marL="0" indent="0">
              <a:buNone/>
            </a:pPr>
            <a:r>
              <a:rPr lang="en-US" altLang="en-US" sz="2800" dirty="0" smtClean="0"/>
              <a:t>“None of you [truly] believes until he loves for his brother or for his neighbor that which he loves for himself.” </a:t>
            </a:r>
            <a:r>
              <a:rPr lang="en-US" altLang="en-US" sz="2400" i="1" dirty="0" err="1" smtClean="0">
                <a:solidFill>
                  <a:schemeClr val="tx2"/>
                </a:solidFill>
              </a:rPr>
              <a:t>Sahih</a:t>
            </a:r>
            <a:r>
              <a:rPr lang="en-US" altLang="en-US" sz="2400" i="1" dirty="0" smtClean="0">
                <a:solidFill>
                  <a:schemeClr val="tx2"/>
                </a:solidFill>
              </a:rPr>
              <a:t> Muslim</a:t>
            </a:r>
          </a:p>
          <a:p>
            <a:pPr marL="0" indent="0">
              <a:buNone/>
            </a:pPr>
            <a:r>
              <a:rPr lang="en-US" altLang="en-US" sz="2600" dirty="0" smtClean="0"/>
              <a:t>“Whoever </a:t>
            </a:r>
            <a:r>
              <a:rPr lang="en-US" altLang="en-US" sz="2600" dirty="0"/>
              <a:t>amongst you sees an evil, he must change it with his hand; if he is  unable to do so, then with his tongue; and if he is unable to do so, then with his heart; and that is the weakest form of </a:t>
            </a:r>
            <a:r>
              <a:rPr lang="en-US" altLang="en-US" sz="2600" dirty="0" smtClean="0"/>
              <a:t>Faith</a:t>
            </a:r>
            <a:r>
              <a:rPr lang="en-US" altLang="en-US" sz="2600" dirty="0"/>
              <a:t>.</a:t>
            </a:r>
            <a:r>
              <a:rPr lang="en-US" altLang="en-US" sz="2600" dirty="0" smtClean="0"/>
              <a:t>”</a:t>
            </a:r>
            <a:r>
              <a:rPr lang="en-US" altLang="en-US" sz="2600" b="1" dirty="0" smtClean="0"/>
              <a:t> </a:t>
            </a:r>
            <a:r>
              <a:rPr lang="en-US" altLang="en-US" sz="2600" i="1" dirty="0" err="1" smtClean="0">
                <a:solidFill>
                  <a:schemeClr val="tx2"/>
                </a:solidFill>
              </a:rPr>
              <a:t>Sahih</a:t>
            </a:r>
            <a:r>
              <a:rPr lang="en-US" altLang="en-US" sz="2600" i="1" dirty="0" smtClean="0">
                <a:solidFill>
                  <a:schemeClr val="tx2"/>
                </a:solidFill>
              </a:rPr>
              <a:t> Muslim</a:t>
            </a:r>
          </a:p>
          <a:p>
            <a:pPr marL="0" indent="0">
              <a:buNone/>
            </a:pPr>
            <a:r>
              <a:rPr lang="en-US" altLang="en-US" sz="2600" dirty="0" smtClean="0"/>
              <a:t>“The believers in </a:t>
            </a:r>
            <a:r>
              <a:rPr lang="en-US" altLang="en-US" sz="2600" dirty="0"/>
              <a:t>t</a:t>
            </a:r>
            <a:r>
              <a:rPr lang="en-US" altLang="en-US" sz="2600" dirty="0" smtClean="0"/>
              <a:t>heir mutual kindness, compassion, and sympathy are just like one body. When one of the limbs suffers, the whole body responds to it with wakefulness and fever.” </a:t>
            </a:r>
            <a:r>
              <a:rPr lang="en-US" altLang="en-US" sz="2600" i="1" dirty="0" err="1" smtClean="0">
                <a:solidFill>
                  <a:schemeClr val="tx2"/>
                </a:solidFill>
              </a:rPr>
              <a:t>Sahih</a:t>
            </a:r>
            <a:r>
              <a:rPr lang="en-US" altLang="en-US" sz="2600" i="1" dirty="0" smtClean="0">
                <a:solidFill>
                  <a:schemeClr val="tx2"/>
                </a:solidFill>
              </a:rPr>
              <a:t> Bukhari and </a:t>
            </a:r>
            <a:r>
              <a:rPr lang="en-US" altLang="en-US" sz="2600" i="1" dirty="0" err="1" smtClean="0">
                <a:solidFill>
                  <a:schemeClr val="tx2"/>
                </a:solidFill>
              </a:rPr>
              <a:t>Sahih</a:t>
            </a:r>
            <a:r>
              <a:rPr lang="en-US" altLang="en-US" sz="2600" i="1" dirty="0" smtClean="0">
                <a:solidFill>
                  <a:schemeClr val="tx2"/>
                </a:solidFill>
              </a:rPr>
              <a:t> Muslim</a:t>
            </a:r>
          </a:p>
          <a:p>
            <a:pPr marL="0" indent="0">
              <a:buNone/>
            </a:pPr>
            <a:endParaRPr lang="en-US" altLang="en-US" sz="500" dirty="0" smtClean="0">
              <a:solidFill>
                <a:schemeClr val="tx2"/>
              </a:solidFill>
            </a:endParaRPr>
          </a:p>
          <a:p>
            <a:pPr marL="0" indent="0">
              <a:buNone/>
            </a:pPr>
            <a:r>
              <a:rPr lang="en-US" altLang="en-US" sz="2000" dirty="0" smtClean="0">
                <a:solidFill>
                  <a:schemeClr val="tx2"/>
                </a:solidFill>
              </a:rPr>
              <a:t>Do </a:t>
            </a:r>
            <a:r>
              <a:rPr lang="en-US" altLang="en-US" sz="2000" dirty="0">
                <a:solidFill>
                  <a:schemeClr val="tx2"/>
                </a:solidFill>
              </a:rPr>
              <a:t>you have to rescue someone in danger? </a:t>
            </a:r>
            <a:r>
              <a:rPr lang="en-US" altLang="en-US" sz="2000" dirty="0"/>
              <a:t>BBC, 7/21/2017, </a:t>
            </a:r>
            <a:r>
              <a:rPr lang="en-US" altLang="en-US" sz="800" i="1" dirty="0">
                <a:solidFill>
                  <a:schemeClr val="tx2"/>
                </a:solidFill>
                <a:hlinkClick r:id="rId2"/>
              </a:rPr>
              <a:t>http://</a:t>
            </a:r>
            <a:r>
              <a:rPr lang="en-US" altLang="en-US" sz="800" i="1" dirty="0" smtClean="0">
                <a:solidFill>
                  <a:schemeClr val="tx2"/>
                </a:solidFill>
                <a:hlinkClick r:id="rId2"/>
              </a:rPr>
              <a:t>www.bbc.com/news/world-us-canada-40680895</a:t>
            </a:r>
            <a:r>
              <a:rPr lang="en-US" altLang="en-US" sz="800" i="1" dirty="0" smtClean="0">
                <a:solidFill>
                  <a:schemeClr val="tx2"/>
                </a:solidFill>
              </a:rPr>
              <a:t> </a:t>
            </a:r>
          </a:p>
          <a:p>
            <a:pPr marL="0" indent="0">
              <a:buNone/>
            </a:pPr>
            <a:endParaRPr lang="en-US" altLang="en-US" sz="800" i="1" dirty="0" smtClean="0">
              <a:solidFill>
                <a:schemeClr val="tx2"/>
              </a:solidFill>
            </a:endParaRPr>
          </a:p>
          <a:p>
            <a:pPr marL="0" indent="0">
              <a:buNone/>
            </a:pPr>
            <a:r>
              <a:rPr lang="en-US" altLang="en-US" sz="1800" dirty="0">
                <a:solidFill>
                  <a:schemeClr val="tx2"/>
                </a:solidFill>
              </a:rPr>
              <a:t>‘The kids are my life,’ a dad said of his missing family. Then he was charged with killing them, </a:t>
            </a:r>
            <a:r>
              <a:rPr lang="en-US" altLang="en-US" sz="1800" dirty="0"/>
              <a:t>The Washington Post, 8/16/2018</a:t>
            </a:r>
            <a:r>
              <a:rPr lang="en-US" altLang="en-US" sz="2000" dirty="0"/>
              <a:t>, </a:t>
            </a:r>
            <a:r>
              <a:rPr lang="en-US" altLang="en-US" sz="1000" dirty="0">
                <a:hlinkClick r:id="rId3"/>
              </a:rPr>
              <a:t>https://www.washingtonpost.com/news/true-crime/wp/2018/08/16/the-kids-are-my-life-a-dad-said-of-his-missing-family-then-he-was-charged-with-killing-them</a:t>
            </a:r>
            <a:r>
              <a:rPr lang="en-US" altLang="en-US" sz="1000" i="1" dirty="0" smtClean="0">
                <a:solidFill>
                  <a:schemeClr val="tx2"/>
                </a:solidFill>
                <a:hlinkClick r:id="rId3"/>
              </a:rPr>
              <a:t>/</a:t>
            </a:r>
            <a:r>
              <a:rPr lang="en-US" altLang="en-US" sz="1000" i="1" dirty="0" smtClean="0">
                <a:solidFill>
                  <a:schemeClr val="tx2"/>
                </a:solidFill>
              </a:rPr>
              <a:t> </a:t>
            </a:r>
          </a:p>
        </p:txBody>
      </p:sp>
      <p:cxnSp>
        <p:nvCxnSpPr>
          <p:cNvPr id="3" name="Straight Connector 2"/>
          <p:cNvCxnSpPr/>
          <p:nvPr/>
        </p:nvCxnSpPr>
        <p:spPr bwMode="auto">
          <a:xfrm>
            <a:off x="0" y="2057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1143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5410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943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5486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0" y="0"/>
            <a:ext cx="9144000" cy="1143000"/>
          </a:xfrm>
        </p:spPr>
        <p:txBody>
          <a:bodyPr/>
          <a:lstStyle/>
          <a:p>
            <a:pPr algn="l">
              <a:lnSpc>
                <a:spcPct val="80000"/>
              </a:lnSpc>
            </a:pPr>
            <a:r>
              <a:rPr lang="en-US" altLang="en-US" sz="6000" b="1" smtClean="0"/>
              <a:t>Prophet Muhammad Said:</a:t>
            </a:r>
            <a:endParaRPr lang="en-US" altLang="en-US" sz="6000" smtClean="0">
              <a:solidFill>
                <a:schemeClr val="tx1"/>
              </a:solidFill>
            </a:endParaRPr>
          </a:p>
        </p:txBody>
      </p:sp>
      <p:sp>
        <p:nvSpPr>
          <p:cNvPr id="84995" name="TextBox 7"/>
          <p:cNvSpPr txBox="1">
            <a:spLocks noChangeArrowheads="1"/>
          </p:cNvSpPr>
          <p:nvPr/>
        </p:nvSpPr>
        <p:spPr bwMode="auto">
          <a:xfrm>
            <a:off x="-22225" y="914400"/>
            <a:ext cx="9144000" cy="574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3500" dirty="0">
                <a:solidFill>
                  <a:schemeClr val="tx2"/>
                </a:solidFill>
              </a:rPr>
              <a:t>“Love the one whom you love moderately, perhaps one day </a:t>
            </a:r>
            <a:r>
              <a:rPr lang="en-US" altLang="en-US" sz="3500" dirty="0" smtClean="0">
                <a:solidFill>
                  <a:schemeClr val="tx2"/>
                </a:solidFill>
              </a:rPr>
              <a:t>he/she </a:t>
            </a:r>
            <a:r>
              <a:rPr lang="en-US" altLang="en-US" sz="3500" dirty="0">
                <a:solidFill>
                  <a:schemeClr val="tx2"/>
                </a:solidFill>
              </a:rPr>
              <a:t>will be someone whom you dislike, and dislike the one for whom you have hatred moderately, perhaps one day </a:t>
            </a:r>
            <a:r>
              <a:rPr lang="en-US" altLang="en-US" sz="3500" dirty="0" smtClean="0">
                <a:solidFill>
                  <a:schemeClr val="tx2"/>
                </a:solidFill>
              </a:rPr>
              <a:t>he/she </a:t>
            </a:r>
            <a:r>
              <a:rPr lang="en-US" altLang="en-US" sz="3500" dirty="0">
                <a:solidFill>
                  <a:schemeClr val="tx2"/>
                </a:solidFill>
              </a:rPr>
              <a:t>will be one whom you love.” </a:t>
            </a:r>
            <a:r>
              <a:rPr lang="en-US" altLang="en-US" sz="3500" i="1" dirty="0" err="1"/>
              <a:t>Sunan</a:t>
            </a:r>
            <a:r>
              <a:rPr lang="en-US" altLang="en-US" sz="3500" i="1" dirty="0"/>
              <a:t> At-</a:t>
            </a:r>
            <a:r>
              <a:rPr lang="en-US" altLang="en-US" sz="3500" i="1" dirty="0" err="1"/>
              <a:t>Tirmithee</a:t>
            </a:r>
            <a:endParaRPr lang="en-US" altLang="en-US" sz="3500" i="1" dirty="0"/>
          </a:p>
          <a:p>
            <a:pPr eaLnBrk="1" hangingPunct="1">
              <a:spcBef>
                <a:spcPct val="0"/>
              </a:spcBef>
              <a:buFontTx/>
              <a:buNone/>
            </a:pPr>
            <a:r>
              <a:rPr lang="en-US" altLang="en-US" dirty="0" smtClean="0"/>
              <a:t>A </a:t>
            </a:r>
            <a:r>
              <a:rPr lang="en-US" altLang="en-US" dirty="0"/>
              <a:t>man </a:t>
            </a:r>
            <a:r>
              <a:rPr lang="en-US" altLang="en-US" dirty="0" smtClean="0"/>
              <a:t>asked Prophet </a:t>
            </a:r>
            <a:r>
              <a:rPr lang="en-US" altLang="en-US" dirty="0"/>
              <a:t>Muhammad </a:t>
            </a:r>
            <a:r>
              <a:rPr lang="en-US" altLang="en-US" dirty="0" smtClean="0"/>
              <a:t>(repeatedly): "Advise </a:t>
            </a:r>
            <a:r>
              <a:rPr lang="en-US" altLang="en-US" dirty="0"/>
              <a:t>me!". Prophet Muhammad said (repeatedly): "</a:t>
            </a:r>
            <a:r>
              <a:rPr lang="en-US" altLang="en-US" b="1" dirty="0">
                <a:solidFill>
                  <a:schemeClr val="tx2"/>
                </a:solidFill>
              </a:rPr>
              <a:t>Do not get angry</a:t>
            </a:r>
            <a:r>
              <a:rPr lang="en-US" altLang="en-US" dirty="0"/>
              <a:t>." </a:t>
            </a:r>
            <a:r>
              <a:rPr lang="en-US" altLang="en-US" dirty="0" err="1"/>
              <a:t>Sahih</a:t>
            </a:r>
            <a:r>
              <a:rPr lang="en-US" altLang="en-US" dirty="0"/>
              <a:t> Bukhari</a:t>
            </a:r>
          </a:p>
          <a:p>
            <a:pPr eaLnBrk="1" hangingPunct="1">
              <a:spcBef>
                <a:spcPct val="0"/>
              </a:spcBef>
              <a:buFontTx/>
              <a:buNone/>
            </a:pPr>
            <a:r>
              <a:rPr lang="en-US" altLang="en-US" dirty="0" smtClean="0"/>
              <a:t>Prophet </a:t>
            </a:r>
            <a:r>
              <a:rPr lang="en-US" altLang="en-US" dirty="0"/>
              <a:t>Muhammad said: "</a:t>
            </a:r>
            <a:r>
              <a:rPr lang="en-US" altLang="en-US" b="1" dirty="0">
                <a:solidFill>
                  <a:schemeClr val="tx2"/>
                </a:solidFill>
              </a:rPr>
              <a:t>The strong person is not the wrestler, but the strong person is one who controls himself when angry</a:t>
            </a:r>
            <a:r>
              <a:rPr lang="en-US" altLang="en-US" dirty="0"/>
              <a:t>." </a:t>
            </a:r>
            <a:r>
              <a:rPr lang="en-US" altLang="en-US" dirty="0" err="1"/>
              <a:t>Sahih</a:t>
            </a:r>
            <a:r>
              <a:rPr lang="en-US" altLang="en-US" dirty="0"/>
              <a:t> </a:t>
            </a:r>
            <a:r>
              <a:rPr lang="en-US" altLang="en-US" dirty="0" smtClean="0"/>
              <a:t>Muslim</a:t>
            </a:r>
            <a:endParaRPr lang="en-US" altLang="en-US" sz="2400" dirty="0"/>
          </a:p>
        </p:txBody>
      </p:sp>
      <p:cxnSp>
        <p:nvCxnSpPr>
          <p:cNvPr id="84996" name="Straight Connector 2"/>
          <p:cNvCxnSpPr>
            <a:cxnSpLocks noChangeShapeType="1"/>
          </p:cNvCxnSpPr>
          <p:nvPr/>
        </p:nvCxnSpPr>
        <p:spPr bwMode="auto">
          <a:xfrm>
            <a:off x="-22225" y="3657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4997" name="Straight Connector 4"/>
          <p:cNvCxnSpPr>
            <a:cxnSpLocks noChangeShapeType="1"/>
          </p:cNvCxnSpPr>
          <p:nvPr/>
        </p:nvCxnSpPr>
        <p:spPr bwMode="auto">
          <a:xfrm>
            <a:off x="0" y="5105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a:xfrm>
            <a:off x="0" y="0"/>
            <a:ext cx="9144000" cy="1143000"/>
          </a:xfrm>
        </p:spPr>
        <p:txBody>
          <a:bodyPr/>
          <a:lstStyle/>
          <a:p>
            <a:r>
              <a:rPr lang="en-US" altLang="en-US" sz="6000" b="1" smtClean="0"/>
              <a:t>Prophet Muhammad said </a:t>
            </a:r>
          </a:p>
        </p:txBody>
      </p:sp>
      <p:sp>
        <p:nvSpPr>
          <p:cNvPr id="86019" name="Content Placeholder 2"/>
          <p:cNvSpPr>
            <a:spLocks noGrp="1"/>
          </p:cNvSpPr>
          <p:nvPr>
            <p:ph idx="1"/>
          </p:nvPr>
        </p:nvSpPr>
        <p:spPr>
          <a:xfrm>
            <a:off x="0" y="1295400"/>
            <a:ext cx="9144000" cy="5562600"/>
          </a:xfrm>
        </p:spPr>
        <p:txBody>
          <a:bodyPr/>
          <a:lstStyle/>
          <a:p>
            <a:pPr>
              <a:buFontTx/>
              <a:buNone/>
            </a:pPr>
            <a:r>
              <a:rPr lang="en-US" altLang="en-US" sz="3600" dirty="0" smtClean="0"/>
              <a:t>“</a:t>
            </a:r>
            <a:r>
              <a:rPr lang="en-US" altLang="en-US" sz="3800" dirty="0" smtClean="0"/>
              <a:t>Even if you have seen all the signs of the Last Day in front of you, if you have a small plant in your hand, go ahead and plant that.” </a:t>
            </a:r>
          </a:p>
          <a:p>
            <a:pPr>
              <a:buFontTx/>
              <a:buNone/>
            </a:pPr>
            <a:r>
              <a:rPr lang="en-US" altLang="en-US" sz="3800" i="1" dirty="0" err="1" smtClean="0">
                <a:solidFill>
                  <a:schemeClr val="tx2"/>
                </a:solidFill>
              </a:rPr>
              <a:t>Musnad</a:t>
            </a:r>
            <a:r>
              <a:rPr lang="en-US" altLang="en-US" sz="3800" i="1" dirty="0" smtClean="0">
                <a:solidFill>
                  <a:schemeClr val="tx2"/>
                </a:solidFill>
              </a:rPr>
              <a:t> Ahmad</a:t>
            </a:r>
          </a:p>
          <a:p>
            <a:pPr>
              <a:buFontTx/>
              <a:buNone/>
            </a:pPr>
            <a:endParaRPr lang="en-US" altLang="en-US" sz="2000" i="1" dirty="0"/>
          </a:p>
          <a:p>
            <a:pPr>
              <a:buFontTx/>
              <a:buNone/>
            </a:pPr>
            <a:r>
              <a:rPr lang="en-US" altLang="en-US" sz="3800" i="1" dirty="0"/>
              <a:t>“</a:t>
            </a:r>
            <a:r>
              <a:rPr lang="en-US" altLang="en-US" sz="3800" dirty="0"/>
              <a:t>Be mindful of God wherever you are, follow up a bad deed with a good deed and it will erase it, and behave decently towards people.” </a:t>
            </a:r>
            <a:r>
              <a:rPr lang="en-US" altLang="en-US" sz="3800" i="1" dirty="0" err="1">
                <a:solidFill>
                  <a:schemeClr val="tx2"/>
                </a:solidFill>
              </a:rPr>
              <a:t>Sunan</a:t>
            </a:r>
            <a:r>
              <a:rPr lang="en-US" altLang="en-US" sz="3800" i="1" dirty="0">
                <a:solidFill>
                  <a:schemeClr val="tx2"/>
                </a:solidFill>
              </a:rPr>
              <a:t> At-</a:t>
            </a:r>
            <a:r>
              <a:rPr lang="en-US" altLang="en-US" sz="3800" i="1" dirty="0" err="1">
                <a:solidFill>
                  <a:schemeClr val="tx2"/>
                </a:solidFill>
              </a:rPr>
              <a:t>Tirmidhi</a:t>
            </a:r>
            <a:endParaRPr lang="en-US" altLang="en-US" sz="3800" i="1" dirty="0" smtClean="0">
              <a:solidFill>
                <a:schemeClr val="tx2"/>
              </a:solidFill>
            </a:endParaRPr>
          </a:p>
        </p:txBody>
      </p:sp>
      <p:cxnSp>
        <p:nvCxnSpPr>
          <p:cNvPr id="3" name="Straight Connector 2"/>
          <p:cNvCxnSpPr>
            <a:stCxn id="86019" idx="1"/>
            <a:endCxn id="86019" idx="3"/>
          </p:cNvCxnSpPr>
          <p:nvPr/>
        </p:nvCxnSpPr>
        <p:spPr bwMode="auto">
          <a:xfrm>
            <a:off x="0" y="40767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itle 1"/>
          <p:cNvSpPr>
            <a:spLocks noGrp="1"/>
          </p:cNvSpPr>
          <p:nvPr>
            <p:ph type="title"/>
          </p:nvPr>
        </p:nvSpPr>
        <p:spPr>
          <a:xfrm>
            <a:off x="0" y="0"/>
            <a:ext cx="9144000" cy="1143000"/>
          </a:xfrm>
        </p:spPr>
        <p:txBody>
          <a:bodyPr/>
          <a:lstStyle/>
          <a:p>
            <a:r>
              <a:rPr lang="en-US" altLang="en-US" sz="6000" b="1" smtClean="0"/>
              <a:t>Prophet Muhammad Said:</a:t>
            </a:r>
          </a:p>
        </p:txBody>
      </p:sp>
      <p:sp>
        <p:nvSpPr>
          <p:cNvPr id="87043" name="Content Placeholder 2"/>
          <p:cNvSpPr>
            <a:spLocks noGrp="1"/>
          </p:cNvSpPr>
          <p:nvPr>
            <p:ph idx="1"/>
          </p:nvPr>
        </p:nvSpPr>
        <p:spPr>
          <a:xfrm>
            <a:off x="0" y="2133600"/>
            <a:ext cx="9144000" cy="4724400"/>
          </a:xfrm>
        </p:spPr>
        <p:txBody>
          <a:bodyPr/>
          <a:lstStyle/>
          <a:p>
            <a:pPr>
              <a:buFontTx/>
              <a:buNone/>
            </a:pPr>
            <a:r>
              <a:rPr lang="en-US" altLang="en-US" sz="5400" b="1" smtClean="0"/>
              <a:t>“I have left among you </a:t>
            </a:r>
            <a:r>
              <a:rPr lang="en-US" altLang="en-US" sz="5400" b="1" smtClean="0">
                <a:solidFill>
                  <a:schemeClr val="tx2"/>
                </a:solidFill>
              </a:rPr>
              <a:t>the Book of God</a:t>
            </a:r>
            <a:r>
              <a:rPr lang="en-US" altLang="en-US" sz="5400" b="1" smtClean="0"/>
              <a:t>, and if you hold fast to it, you would never go astray.” </a:t>
            </a:r>
          </a:p>
          <a:p>
            <a:pPr>
              <a:buFontTx/>
              <a:buNone/>
            </a:pPr>
            <a:r>
              <a:rPr lang="en-US" altLang="en-US" sz="1800" smtClean="0"/>
              <a:t>Sahih Muslim</a:t>
            </a:r>
            <a:endParaRPr lang="en-US" altLang="en-US" sz="300" smtClean="0"/>
          </a:p>
        </p:txBody>
      </p:sp>
    </p:spTree>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0" y="0"/>
            <a:ext cx="9144000" cy="990600"/>
          </a:xfrm>
        </p:spPr>
        <p:txBody>
          <a:bodyPr/>
          <a:lstStyle/>
          <a:p>
            <a:r>
              <a:rPr lang="en-US" altLang="en-US" sz="6000" b="1" smtClean="0"/>
              <a:t>Prophet Muhammad Said:</a:t>
            </a:r>
          </a:p>
        </p:txBody>
      </p:sp>
      <p:sp>
        <p:nvSpPr>
          <p:cNvPr id="88067" name="Content Placeholder 2"/>
          <p:cNvSpPr>
            <a:spLocks noGrp="1"/>
          </p:cNvSpPr>
          <p:nvPr>
            <p:ph idx="1"/>
          </p:nvPr>
        </p:nvSpPr>
        <p:spPr>
          <a:xfrm>
            <a:off x="0" y="2133600"/>
            <a:ext cx="9144000" cy="4724400"/>
          </a:xfrm>
        </p:spPr>
        <p:txBody>
          <a:bodyPr/>
          <a:lstStyle/>
          <a:p>
            <a:pPr>
              <a:buFontTx/>
              <a:buNone/>
            </a:pPr>
            <a:r>
              <a:rPr lang="en-US" altLang="en-US" sz="4800" b="1" dirty="0" smtClean="0"/>
              <a:t>I leave behind me two things, </a:t>
            </a:r>
            <a:r>
              <a:rPr lang="en-US" altLang="en-US" sz="4800" b="1" dirty="0" smtClean="0">
                <a:solidFill>
                  <a:schemeClr val="tx2"/>
                </a:solidFill>
              </a:rPr>
              <a:t>the Qur'an and my Sunnah </a:t>
            </a:r>
            <a:r>
              <a:rPr lang="en-US" altLang="en-US" sz="4800" b="1" dirty="0" smtClean="0"/>
              <a:t>and if you follow these you will never </a:t>
            </a:r>
            <a:r>
              <a:rPr lang="en-US" altLang="en-US" sz="5400" b="1" dirty="0" smtClean="0"/>
              <a:t>go astray.</a:t>
            </a:r>
          </a:p>
          <a:p>
            <a:pPr>
              <a:buFontTx/>
              <a:buNone/>
            </a:pPr>
            <a:endParaRPr lang="en-US" altLang="en-US" sz="1800" b="1" dirty="0" smtClean="0"/>
          </a:p>
          <a:p>
            <a:pPr>
              <a:buFontTx/>
              <a:buNone/>
            </a:pPr>
            <a:r>
              <a:rPr lang="en-US" altLang="en-US" sz="1800" b="1" dirty="0" smtClean="0"/>
              <a:t>Ibn </a:t>
            </a:r>
            <a:r>
              <a:rPr lang="en-US" altLang="en-US" sz="1800" b="1" dirty="0" err="1" smtClean="0"/>
              <a:t>Ishaq’s</a:t>
            </a:r>
            <a:r>
              <a:rPr lang="en-US" altLang="en-US" sz="1800" b="1" dirty="0" smtClean="0"/>
              <a:t> </a:t>
            </a:r>
            <a:r>
              <a:rPr lang="en-US" altLang="en-US" sz="1800" b="1" dirty="0" err="1" smtClean="0"/>
              <a:t>Essira</a:t>
            </a:r>
            <a:r>
              <a:rPr lang="en-US" altLang="en-US" sz="1800" b="1" dirty="0" smtClean="0"/>
              <a:t> </a:t>
            </a:r>
            <a:r>
              <a:rPr lang="en-US" altLang="en-US" sz="1800" b="1" dirty="0" err="1" smtClean="0"/>
              <a:t>ennabawiyya</a:t>
            </a:r>
            <a:r>
              <a:rPr lang="en-US" altLang="en-US" sz="1800" b="1" dirty="0" smtClean="0"/>
              <a:t> </a:t>
            </a: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a:xfrm>
            <a:off x="0" y="0"/>
            <a:ext cx="9144000" cy="1143000"/>
          </a:xfrm>
        </p:spPr>
        <p:txBody>
          <a:bodyPr/>
          <a:lstStyle/>
          <a:p>
            <a:r>
              <a:rPr lang="en-US" altLang="en-US" sz="6000" b="1" smtClean="0"/>
              <a:t>Prophet Muhammad Said:</a:t>
            </a:r>
          </a:p>
        </p:txBody>
      </p:sp>
      <p:sp>
        <p:nvSpPr>
          <p:cNvPr id="89091" name="Content Placeholder 2"/>
          <p:cNvSpPr>
            <a:spLocks noGrp="1"/>
          </p:cNvSpPr>
          <p:nvPr>
            <p:ph idx="1"/>
          </p:nvPr>
        </p:nvSpPr>
        <p:spPr>
          <a:xfrm>
            <a:off x="0" y="1371600"/>
            <a:ext cx="9144000" cy="5486400"/>
          </a:xfrm>
        </p:spPr>
        <p:txBody>
          <a:bodyPr/>
          <a:lstStyle/>
          <a:p>
            <a:pPr>
              <a:buFontTx/>
              <a:buNone/>
            </a:pPr>
            <a:r>
              <a:rPr lang="en-US" altLang="en-US" sz="4800" b="1" dirty="0" smtClean="0"/>
              <a:t>“I have left among you something of such a nature that if you adhere to it you will not go astray: </a:t>
            </a:r>
            <a:r>
              <a:rPr lang="en-US" altLang="en-US" sz="4800" b="1" dirty="0" smtClean="0">
                <a:solidFill>
                  <a:schemeClr val="tx2"/>
                </a:solidFill>
              </a:rPr>
              <a:t>God's Book and my close relatives who belong to my household</a:t>
            </a:r>
            <a:r>
              <a:rPr lang="en-US" altLang="en-US" sz="4800" b="1" dirty="0" smtClean="0"/>
              <a:t>.” </a:t>
            </a:r>
          </a:p>
          <a:p>
            <a:pPr>
              <a:buFontTx/>
              <a:buNone/>
            </a:pPr>
            <a:endParaRPr lang="en-US" altLang="en-US" sz="1800" dirty="0" smtClean="0"/>
          </a:p>
          <a:p>
            <a:pPr>
              <a:buFontTx/>
              <a:buNone/>
            </a:pPr>
            <a:r>
              <a:rPr lang="en-US" altLang="en-US" sz="1800" dirty="0" err="1" smtClean="0"/>
              <a:t>Sunan</a:t>
            </a:r>
            <a:r>
              <a:rPr lang="en-US" altLang="en-US" sz="1800" dirty="0" smtClean="0"/>
              <a:t> </a:t>
            </a:r>
            <a:r>
              <a:rPr lang="en-US" altLang="en-US" sz="1800" dirty="0" err="1" smtClean="0"/>
              <a:t>Tirmithi</a:t>
            </a:r>
            <a:endParaRPr lang="en-US" altLang="en-US" sz="1800" dirty="0" smtClean="0"/>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p:cNvSpPr>
            <a:spLocks noGrp="1"/>
          </p:cNvSpPr>
          <p:nvPr>
            <p:ph type="title"/>
          </p:nvPr>
        </p:nvSpPr>
        <p:spPr>
          <a:xfrm>
            <a:off x="0" y="0"/>
            <a:ext cx="9144000" cy="838200"/>
          </a:xfrm>
        </p:spPr>
        <p:txBody>
          <a:bodyPr/>
          <a:lstStyle/>
          <a:p>
            <a:r>
              <a:rPr lang="en-US" altLang="en-US" sz="5400" b="1" smtClean="0"/>
              <a:t>Prophet Muhammad Said:</a:t>
            </a:r>
            <a:endParaRPr lang="en-US" altLang="en-US" sz="5400" smtClean="0"/>
          </a:p>
        </p:txBody>
      </p:sp>
      <p:sp>
        <p:nvSpPr>
          <p:cNvPr id="90115" name="Content Placeholder 2"/>
          <p:cNvSpPr>
            <a:spLocks noGrp="1"/>
          </p:cNvSpPr>
          <p:nvPr>
            <p:ph idx="1"/>
          </p:nvPr>
        </p:nvSpPr>
        <p:spPr>
          <a:xfrm>
            <a:off x="0" y="1143000"/>
            <a:ext cx="9144000" cy="5715000"/>
          </a:xfrm>
        </p:spPr>
        <p:txBody>
          <a:bodyPr/>
          <a:lstStyle/>
          <a:p>
            <a:r>
              <a:rPr lang="en-US" altLang="en-US" b="1" dirty="0" smtClean="0">
                <a:solidFill>
                  <a:schemeClr val="tx2"/>
                </a:solidFill>
              </a:rPr>
              <a:t>“In place of the Torah</a:t>
            </a:r>
            <a:r>
              <a:rPr lang="en-US" altLang="en-US" sz="1200" b="1" dirty="0" smtClean="0"/>
              <a:t>[1]</a:t>
            </a:r>
            <a:r>
              <a:rPr lang="en-US" altLang="en-US" sz="1200" b="1" dirty="0" smtClean="0">
                <a:solidFill>
                  <a:schemeClr val="tx2"/>
                </a:solidFill>
              </a:rPr>
              <a:t> </a:t>
            </a:r>
            <a:r>
              <a:rPr lang="en-US" altLang="en-US" b="1" dirty="0" smtClean="0">
                <a:solidFill>
                  <a:schemeClr val="tx2"/>
                </a:solidFill>
              </a:rPr>
              <a:t>I was given the Seven Long Ones (</a:t>
            </a:r>
            <a:r>
              <a:rPr lang="en-US" altLang="en-US" b="1" dirty="0" err="1" smtClean="0">
                <a:solidFill>
                  <a:schemeClr val="tx2"/>
                </a:solidFill>
              </a:rPr>
              <a:t>sab'a</a:t>
            </a:r>
            <a:r>
              <a:rPr lang="en-US" altLang="en-US" b="1" dirty="0" smtClean="0">
                <a:solidFill>
                  <a:schemeClr val="tx2"/>
                </a:solidFill>
              </a:rPr>
              <a:t> </a:t>
            </a:r>
            <a:r>
              <a:rPr lang="en-US" altLang="en-US" b="1" dirty="0" err="1" smtClean="0">
                <a:solidFill>
                  <a:schemeClr val="tx2"/>
                </a:solidFill>
              </a:rPr>
              <a:t>tiwal</a:t>
            </a:r>
            <a:r>
              <a:rPr lang="en-US" altLang="en-US" b="1" dirty="0" smtClean="0">
                <a:solidFill>
                  <a:schemeClr val="tx2"/>
                </a:solidFill>
              </a:rPr>
              <a:t>)</a:t>
            </a:r>
            <a:r>
              <a:rPr lang="en-US" altLang="en-US" sz="1200" b="1" dirty="0" smtClean="0"/>
              <a:t>[2]</a:t>
            </a:r>
            <a:r>
              <a:rPr lang="en-US" altLang="en-US" b="1" dirty="0" smtClean="0">
                <a:solidFill>
                  <a:schemeClr val="tx2"/>
                </a:solidFill>
              </a:rPr>
              <a:t>, in place of the </a:t>
            </a:r>
            <a:r>
              <a:rPr lang="en-US" altLang="en-US" b="1" dirty="0" err="1" smtClean="0">
                <a:solidFill>
                  <a:schemeClr val="tx2"/>
                </a:solidFill>
              </a:rPr>
              <a:t>Zaboor</a:t>
            </a:r>
            <a:r>
              <a:rPr lang="en-US" altLang="en-US" b="1" dirty="0" smtClean="0">
                <a:solidFill>
                  <a:schemeClr val="tx2"/>
                </a:solidFill>
              </a:rPr>
              <a:t> [Psalms]</a:t>
            </a:r>
            <a:r>
              <a:rPr lang="en-US" altLang="en-US" sz="1200" b="1" dirty="0" smtClean="0"/>
              <a:t>[3] </a:t>
            </a:r>
            <a:r>
              <a:rPr lang="en-US" altLang="en-US" b="1" dirty="0" smtClean="0">
                <a:solidFill>
                  <a:schemeClr val="tx2"/>
                </a:solidFill>
              </a:rPr>
              <a:t>I was given the Hundreds (</a:t>
            </a:r>
            <a:r>
              <a:rPr lang="en-US" altLang="en-US" b="1" dirty="0" err="1" smtClean="0">
                <a:solidFill>
                  <a:schemeClr val="tx2"/>
                </a:solidFill>
              </a:rPr>
              <a:t>me’een</a:t>
            </a:r>
            <a:r>
              <a:rPr lang="en-US" altLang="en-US" b="1" dirty="0" smtClean="0">
                <a:solidFill>
                  <a:schemeClr val="tx2"/>
                </a:solidFill>
              </a:rPr>
              <a:t>)</a:t>
            </a:r>
            <a:r>
              <a:rPr lang="en-US" altLang="en-US" sz="1200" b="1" dirty="0" smtClean="0"/>
              <a:t>[4]</a:t>
            </a:r>
            <a:r>
              <a:rPr lang="en-US" altLang="en-US" b="1" dirty="0" smtClean="0">
                <a:solidFill>
                  <a:schemeClr val="tx2"/>
                </a:solidFill>
              </a:rPr>
              <a:t>, and in place of the </a:t>
            </a:r>
            <a:r>
              <a:rPr lang="en-US" altLang="en-US" b="1" dirty="0" err="1" smtClean="0">
                <a:solidFill>
                  <a:schemeClr val="tx2"/>
                </a:solidFill>
              </a:rPr>
              <a:t>Injeel</a:t>
            </a:r>
            <a:r>
              <a:rPr lang="en-US" altLang="en-US" b="1" dirty="0" smtClean="0">
                <a:solidFill>
                  <a:schemeClr val="tx2"/>
                </a:solidFill>
              </a:rPr>
              <a:t> [Gospel]</a:t>
            </a:r>
            <a:r>
              <a:rPr lang="en-US" altLang="en-US" sz="1200" b="1" dirty="0" smtClean="0"/>
              <a:t>[5]</a:t>
            </a:r>
            <a:r>
              <a:rPr lang="en-US" altLang="en-US" sz="1200" b="1" dirty="0" smtClean="0">
                <a:solidFill>
                  <a:schemeClr val="tx2"/>
                </a:solidFill>
              </a:rPr>
              <a:t> </a:t>
            </a:r>
            <a:r>
              <a:rPr lang="en-US" altLang="en-US" b="1" dirty="0" smtClean="0">
                <a:solidFill>
                  <a:schemeClr val="tx2"/>
                </a:solidFill>
              </a:rPr>
              <a:t>I was given the </a:t>
            </a:r>
            <a:r>
              <a:rPr lang="en-US" altLang="en-US" b="1" dirty="0" err="1" smtClean="0">
                <a:solidFill>
                  <a:schemeClr val="tx2"/>
                </a:solidFill>
              </a:rPr>
              <a:t>Mathani</a:t>
            </a:r>
            <a:r>
              <a:rPr lang="en-US" altLang="en-US" sz="1200" b="1" dirty="0" smtClean="0"/>
              <a:t>[6]</a:t>
            </a:r>
            <a:r>
              <a:rPr lang="en-US" altLang="en-US" b="1" dirty="0" smtClean="0">
                <a:solidFill>
                  <a:schemeClr val="tx2"/>
                </a:solidFill>
              </a:rPr>
              <a:t>, and I was given the </a:t>
            </a:r>
            <a:r>
              <a:rPr lang="en-US" altLang="en-US" b="1" dirty="0" err="1" smtClean="0">
                <a:solidFill>
                  <a:schemeClr val="tx2"/>
                </a:solidFill>
              </a:rPr>
              <a:t>Muvassal</a:t>
            </a:r>
            <a:r>
              <a:rPr lang="en-US" altLang="en-US" sz="1200" b="1" dirty="0" smtClean="0"/>
              <a:t>[7]</a:t>
            </a:r>
            <a:r>
              <a:rPr lang="en-US" altLang="en-US" sz="1200" b="1" dirty="0" smtClean="0">
                <a:solidFill>
                  <a:schemeClr val="tx2"/>
                </a:solidFill>
              </a:rPr>
              <a:t> </a:t>
            </a:r>
            <a:r>
              <a:rPr lang="en-US" altLang="en-US" b="1" dirty="0" smtClean="0">
                <a:solidFill>
                  <a:schemeClr val="tx2"/>
                </a:solidFill>
              </a:rPr>
              <a:t>in addition.”  </a:t>
            </a:r>
            <a:r>
              <a:rPr lang="en-US" altLang="en-US" dirty="0" smtClean="0"/>
              <a:t>Source: </a:t>
            </a:r>
            <a:r>
              <a:rPr lang="en-US" altLang="en-US" i="1" dirty="0" err="1" smtClean="0"/>
              <a:t>Musnad</a:t>
            </a:r>
            <a:r>
              <a:rPr lang="en-US" altLang="en-US" i="1" dirty="0" smtClean="0"/>
              <a:t> Imam Ahmed</a:t>
            </a:r>
          </a:p>
          <a:p>
            <a:endParaRPr lang="en-US" altLang="en-US" sz="1000" dirty="0" smtClean="0"/>
          </a:p>
          <a:p>
            <a:pPr>
              <a:buFontTx/>
              <a:buNone/>
            </a:pPr>
            <a:r>
              <a:rPr lang="en-US" altLang="en-US" sz="1300" dirty="0" smtClean="0"/>
              <a:t>[1] The first five books of the Old Testament: Genesis, Exodus, Leviticus, Numbers, and Deuteronomy.</a:t>
            </a:r>
          </a:p>
          <a:p>
            <a:pPr>
              <a:buFontTx/>
              <a:buNone/>
            </a:pPr>
            <a:r>
              <a:rPr lang="en-US" altLang="en-US" sz="1300" dirty="0" smtClean="0"/>
              <a:t>[2] The seven longest surah/chapters of the Quran: Quran 2, 3, 4, 5, 6, 7, 8 and 9 (the latter two chapters being considered here as One chapter).</a:t>
            </a:r>
          </a:p>
          <a:p>
            <a:pPr>
              <a:buFontTx/>
              <a:buNone/>
            </a:pPr>
            <a:r>
              <a:rPr lang="en-US" altLang="en-US" sz="1300" dirty="0" smtClean="0"/>
              <a:t>[3] Muslims believe that the Psalms, known as </a:t>
            </a:r>
            <a:r>
              <a:rPr lang="en-US" altLang="en-US" sz="1300" dirty="0" err="1" smtClean="0"/>
              <a:t>Zaboor</a:t>
            </a:r>
            <a:r>
              <a:rPr lang="en-US" altLang="en-US" sz="1300" dirty="0" smtClean="0"/>
              <a:t> in the Quran, were revealed to Prophet David by God in the same way that the Torah was revealed to Moses, the Gospels to Jesus, and the Quran to Muhammad. </a:t>
            </a:r>
          </a:p>
          <a:p>
            <a:pPr>
              <a:buFontTx/>
              <a:buNone/>
            </a:pPr>
            <a:r>
              <a:rPr lang="en-US" altLang="en-US" sz="1300" dirty="0" smtClean="0"/>
              <a:t>[4] The terms Hundreds/</a:t>
            </a:r>
            <a:r>
              <a:rPr lang="en-US" altLang="en-US" sz="1300" dirty="0" err="1" smtClean="0"/>
              <a:t>me’een</a:t>
            </a:r>
            <a:r>
              <a:rPr lang="en-US" altLang="en-US" sz="1300" dirty="0" smtClean="0"/>
              <a:t> refer to the surah/chapters of the Quran which have about 100 verses and are listed after the Seven Long Ones. Some consider the Hundreds to include Quran 10 to Quran 18.</a:t>
            </a:r>
          </a:p>
          <a:p>
            <a:pPr>
              <a:buFontTx/>
              <a:buNone/>
            </a:pPr>
            <a:r>
              <a:rPr lang="en-US" altLang="en-US" sz="1300" dirty="0" smtClean="0"/>
              <a:t>[5] The first four books of the New Testament: Matthew, Mark, Luke, and John (the four evangelists). </a:t>
            </a:r>
          </a:p>
          <a:p>
            <a:pPr>
              <a:buFontTx/>
              <a:buNone/>
            </a:pPr>
            <a:r>
              <a:rPr lang="en-US" altLang="en-US" sz="1300" dirty="0" smtClean="0"/>
              <a:t>[6] Some consider the </a:t>
            </a:r>
            <a:r>
              <a:rPr lang="en-US" altLang="en-US" sz="1300" dirty="0" err="1" smtClean="0"/>
              <a:t>Mathani</a:t>
            </a:r>
            <a:r>
              <a:rPr lang="en-US" altLang="en-US" sz="1300" dirty="0" smtClean="0"/>
              <a:t> as the </a:t>
            </a:r>
            <a:r>
              <a:rPr lang="en-US" altLang="en-US" sz="1300" dirty="0" err="1" smtClean="0"/>
              <a:t>suras</a:t>
            </a:r>
            <a:r>
              <a:rPr lang="en-US" altLang="en-US" sz="1300" dirty="0" smtClean="0"/>
              <a:t>/chapters of Quran 19 to Quran 48 or 49 (we should note that Quran 26 has 227 SHORT verses).</a:t>
            </a:r>
          </a:p>
          <a:p>
            <a:pPr>
              <a:buFontTx/>
              <a:buNone/>
            </a:pPr>
            <a:r>
              <a:rPr lang="en-US" altLang="en-US" sz="1300" dirty="0" smtClean="0"/>
              <a:t>[7] Some consider the </a:t>
            </a:r>
            <a:r>
              <a:rPr lang="en-US" altLang="en-US" sz="1300" dirty="0" err="1" smtClean="0"/>
              <a:t>Muvassal</a:t>
            </a:r>
            <a:r>
              <a:rPr lang="en-US" altLang="en-US" sz="1300" dirty="0" smtClean="0"/>
              <a:t> as the surah/chapters from Quran 50 to Quran 114 (the last surah/chapter listed in the Quran).</a:t>
            </a:r>
          </a:p>
        </p:txBody>
      </p:sp>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0" y="0"/>
            <a:ext cx="9144000" cy="3048000"/>
          </a:xfrm>
        </p:spPr>
        <p:txBody>
          <a:bodyPr/>
          <a:lstStyle/>
          <a:p>
            <a:r>
              <a:rPr lang="en-US" altLang="en-US" sz="3400" b="1" dirty="0" smtClean="0"/>
              <a:t>“They </a:t>
            </a:r>
            <a:r>
              <a:rPr lang="en-US" altLang="en-US" sz="3400" b="1" dirty="0"/>
              <a:t>ask you [</a:t>
            </a:r>
            <a:r>
              <a:rPr lang="en-US" altLang="en-US" sz="3400" b="1" dirty="0">
                <a:solidFill>
                  <a:schemeClr val="tx1"/>
                </a:solidFill>
              </a:rPr>
              <a:t>Prophet</a:t>
            </a:r>
            <a:r>
              <a:rPr lang="en-US" altLang="en-US" sz="3400" b="1" dirty="0"/>
              <a:t>] about the </a:t>
            </a:r>
            <a:r>
              <a:rPr lang="en-US" altLang="en-US" sz="3400" b="1" dirty="0" smtClean="0"/>
              <a:t>Hour [</a:t>
            </a:r>
            <a:r>
              <a:rPr lang="en-US" altLang="en-US" sz="3400" b="1" dirty="0" smtClean="0">
                <a:solidFill>
                  <a:schemeClr val="tx1"/>
                </a:solidFill>
              </a:rPr>
              <a:t>End of Time/End of Days/Day of Judgment</a:t>
            </a:r>
            <a:r>
              <a:rPr lang="en-US" altLang="en-US" sz="3400" b="1" dirty="0" smtClean="0"/>
              <a:t>], </a:t>
            </a:r>
            <a:r>
              <a:rPr lang="en-US" altLang="en-US" sz="3400" b="1" dirty="0"/>
              <a:t>‘When will it happen?’ Say, ‘My Lord alone has knowledge of </a:t>
            </a:r>
            <a:r>
              <a:rPr lang="en-US" altLang="en-US" sz="3400" b="1" dirty="0" smtClean="0"/>
              <a:t>it…  if </a:t>
            </a:r>
            <a:r>
              <a:rPr lang="en-US" altLang="en-US" sz="3400" b="1" dirty="0"/>
              <a:t>I had knowledge of what is hidden, I would have abundant good things and no harm could touch </a:t>
            </a:r>
            <a:r>
              <a:rPr lang="en-US" altLang="en-US" sz="3400" b="1" dirty="0" smtClean="0"/>
              <a:t>me.”</a:t>
            </a:r>
          </a:p>
        </p:txBody>
      </p:sp>
      <p:sp>
        <p:nvSpPr>
          <p:cNvPr id="91139" name="Content Placeholder 2"/>
          <p:cNvSpPr>
            <a:spLocks noGrp="1"/>
          </p:cNvSpPr>
          <p:nvPr>
            <p:ph idx="1"/>
          </p:nvPr>
        </p:nvSpPr>
        <p:spPr>
          <a:xfrm>
            <a:off x="0" y="3048000"/>
            <a:ext cx="9144000" cy="3810000"/>
          </a:xfrm>
        </p:spPr>
        <p:txBody>
          <a:bodyPr/>
          <a:lstStyle/>
          <a:p>
            <a:pPr marL="0" indent="0">
              <a:buNone/>
            </a:pPr>
            <a:r>
              <a:rPr lang="en-US" altLang="en-US" sz="2400" dirty="0" smtClean="0"/>
              <a:t>“They ask you [Prophet] about the Hour, ‘When will it happen?’ Say, ‘My Lord alone has knowledge of it: He alone will reveal when its time will come, a time that is hidden from both the heavens and earth. All too suddenly it will come upon you.’ They ask about it as if you were eager [to find out]. Say, ‘God alone has knowledge of [when it will come], though most people do not realize it.’ Say [Prophet], ‘I have no control over benefit or harm, even to myself, except as God may please: if I had knowledge of what is hidden, I would have abundant good things and no harm could touch me. I am no more than a bearer of a warning and good news to those who believe.’” </a:t>
            </a:r>
            <a:r>
              <a:rPr lang="en-US" altLang="en-US" sz="2400" dirty="0" smtClean="0">
                <a:solidFill>
                  <a:schemeClr val="tx2"/>
                </a:solidFill>
              </a:rPr>
              <a:t>Quran 7:187-188</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p:cNvSpPr>
            <a:spLocks noGrp="1"/>
          </p:cNvSpPr>
          <p:nvPr>
            <p:ph type="title"/>
          </p:nvPr>
        </p:nvSpPr>
        <p:spPr>
          <a:xfrm>
            <a:off x="0" y="0"/>
            <a:ext cx="9144000" cy="1524000"/>
          </a:xfrm>
        </p:spPr>
        <p:txBody>
          <a:bodyPr/>
          <a:lstStyle/>
          <a:p>
            <a:r>
              <a:rPr lang="en-US" altLang="en-US" sz="6000" b="1" smtClean="0"/>
              <a:t>Prophet Muhammad Said:</a:t>
            </a:r>
          </a:p>
        </p:txBody>
      </p:sp>
      <p:sp>
        <p:nvSpPr>
          <p:cNvPr id="92163" name="Content Placeholder 2"/>
          <p:cNvSpPr>
            <a:spLocks noGrp="1"/>
          </p:cNvSpPr>
          <p:nvPr>
            <p:ph idx="1"/>
          </p:nvPr>
        </p:nvSpPr>
        <p:spPr>
          <a:xfrm>
            <a:off x="0" y="1295400"/>
            <a:ext cx="9144000" cy="5562600"/>
          </a:xfrm>
        </p:spPr>
        <p:txBody>
          <a:bodyPr/>
          <a:lstStyle/>
          <a:p>
            <a:pPr>
              <a:buFontTx/>
              <a:buNone/>
            </a:pPr>
            <a:r>
              <a:rPr lang="en-US" altLang="en-US" sz="2000" dirty="0" smtClean="0"/>
              <a:t>“When a human being dies, his work for God comes to an end except for three: a lasting charity, knowledge that benefits others, and a good child who calls on God for his favor.”  </a:t>
            </a:r>
            <a:r>
              <a:rPr lang="en-US" altLang="en-US" sz="2000" dirty="0" err="1" smtClean="0">
                <a:solidFill>
                  <a:schemeClr val="tx2"/>
                </a:solidFill>
              </a:rPr>
              <a:t>Sahih</a:t>
            </a:r>
            <a:r>
              <a:rPr lang="en-US" altLang="en-US" sz="2000" dirty="0" smtClean="0">
                <a:solidFill>
                  <a:schemeClr val="tx2"/>
                </a:solidFill>
              </a:rPr>
              <a:t> Muslim</a:t>
            </a:r>
          </a:p>
          <a:p>
            <a:pPr>
              <a:buFontTx/>
              <a:buNone/>
            </a:pPr>
            <a:r>
              <a:rPr lang="en-US" altLang="en-US" sz="2000" dirty="0" smtClean="0"/>
              <a:t>A </a:t>
            </a:r>
            <a:r>
              <a:rPr lang="en-US" altLang="en-US" sz="2000" dirty="0"/>
              <a:t>man came to the Prophet and said, ‘O Messenger of God! Who among the people is the most worthy of my good companionship? The Prophet (PBUH) said: Your mother. The man said, ‘Then who?’ The Prophet said: Then your mother. The man further asked, ‘Then who?’ The Prophet said: Then your mother. The man asked again, ‘Then who?’ The Prophet said: Then your father." </a:t>
            </a:r>
            <a:r>
              <a:rPr lang="en-US" altLang="en-US" sz="2000" dirty="0" err="1" smtClean="0">
                <a:solidFill>
                  <a:schemeClr val="tx2"/>
                </a:solidFill>
              </a:rPr>
              <a:t>Sahih</a:t>
            </a:r>
            <a:r>
              <a:rPr lang="en-US" altLang="en-US" sz="2000" dirty="0" smtClean="0">
                <a:solidFill>
                  <a:schemeClr val="tx2"/>
                </a:solidFill>
              </a:rPr>
              <a:t> </a:t>
            </a:r>
            <a:r>
              <a:rPr lang="en-US" altLang="en-US" sz="2000" dirty="0">
                <a:solidFill>
                  <a:schemeClr val="tx2"/>
                </a:solidFill>
              </a:rPr>
              <a:t>Bukhari and </a:t>
            </a:r>
            <a:r>
              <a:rPr lang="en-US" altLang="en-US" sz="2000" dirty="0" err="1">
                <a:solidFill>
                  <a:schemeClr val="tx2"/>
                </a:solidFill>
              </a:rPr>
              <a:t>Sahih</a:t>
            </a:r>
            <a:r>
              <a:rPr lang="en-US" altLang="en-US" sz="2000" dirty="0">
                <a:solidFill>
                  <a:schemeClr val="tx2"/>
                </a:solidFill>
              </a:rPr>
              <a:t> </a:t>
            </a:r>
            <a:r>
              <a:rPr lang="en-US" altLang="en-US" sz="2000" dirty="0" smtClean="0">
                <a:solidFill>
                  <a:schemeClr val="tx2"/>
                </a:solidFill>
              </a:rPr>
              <a:t>Muslim</a:t>
            </a:r>
          </a:p>
          <a:p>
            <a:pPr>
              <a:buFontTx/>
              <a:buNone/>
            </a:pPr>
            <a:endParaRPr lang="en-US" altLang="en-US" sz="2000" dirty="0" smtClean="0">
              <a:solidFill>
                <a:schemeClr val="tx2"/>
              </a:solidFill>
            </a:endParaRPr>
          </a:p>
          <a:p>
            <a:pPr>
              <a:buFontTx/>
              <a:buNone/>
            </a:pPr>
            <a:r>
              <a:rPr lang="en-US" altLang="en-US" sz="2000" dirty="0" smtClean="0"/>
              <a:t>“We have commanded man to be good to his parents—his mother struggled to carry him and struggled to give birth to him; his bearing and weaning took a full thirty months—and when he has grown to manhood and reached the age of forty to say, ‘Lord, help me to be truly grateful for Your </a:t>
            </a:r>
            <a:r>
              <a:rPr lang="en-US" altLang="en-US" sz="2000" dirty="0" err="1" smtClean="0"/>
              <a:t>favours</a:t>
            </a:r>
            <a:r>
              <a:rPr lang="en-US" altLang="en-US" sz="2000" dirty="0" smtClean="0"/>
              <a:t> to me and to my parents; help me to do good work that pleases You; make my offspring good. I am one of those who devote themselves to You.” </a:t>
            </a:r>
            <a:r>
              <a:rPr lang="en-US" altLang="en-US" sz="2000" dirty="0" smtClean="0">
                <a:solidFill>
                  <a:schemeClr val="tx2"/>
                </a:solidFill>
              </a:rPr>
              <a:t>Quran 46:15</a:t>
            </a:r>
          </a:p>
          <a:p>
            <a:pPr>
              <a:buFontTx/>
              <a:buNone/>
            </a:pPr>
            <a:endParaRPr lang="en-US" altLang="en-US" sz="2000" i="1" dirty="0" smtClean="0">
              <a:solidFill>
                <a:schemeClr val="tx2"/>
              </a:solidFill>
            </a:endParaRPr>
          </a:p>
        </p:txBody>
      </p:sp>
      <p:cxnSp>
        <p:nvCxnSpPr>
          <p:cNvPr id="3" name="Straight Connector 2"/>
          <p:cNvCxnSpPr/>
          <p:nvPr/>
        </p:nvCxnSpPr>
        <p:spPr bwMode="auto">
          <a:xfrm>
            <a:off x="0" y="4343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4419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228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33400"/>
          </a:xfrm>
        </p:spPr>
        <p:txBody>
          <a:bodyPr/>
          <a:lstStyle/>
          <a:p>
            <a:pPr>
              <a:defRPr/>
            </a:pPr>
            <a:r>
              <a:rPr lang="en-US" sz="2800" b="1" dirty="0" smtClean="0">
                <a:latin typeface="+mn-lt"/>
                <a:ea typeface="+mn-ea"/>
                <a:cs typeface="+mn-cs"/>
              </a:rPr>
              <a:t>Excerpts from Prophet Muhammad's Farewell Sermon </a:t>
            </a:r>
            <a:endParaRPr lang="en-US" dirty="0"/>
          </a:p>
        </p:txBody>
      </p:sp>
      <p:sp>
        <p:nvSpPr>
          <p:cNvPr id="93187" name="Content Placeholder 2"/>
          <p:cNvSpPr>
            <a:spLocks noGrp="1"/>
          </p:cNvSpPr>
          <p:nvPr>
            <p:ph idx="1"/>
          </p:nvPr>
        </p:nvSpPr>
        <p:spPr>
          <a:xfrm>
            <a:off x="0" y="762000"/>
            <a:ext cx="9144000" cy="6096000"/>
          </a:xfrm>
        </p:spPr>
        <p:txBody>
          <a:bodyPr/>
          <a:lstStyle/>
          <a:p>
            <a:pPr>
              <a:buFontTx/>
              <a:buNone/>
            </a:pPr>
            <a:r>
              <a:rPr lang="en-US" altLang="en-US" sz="1500" dirty="0" smtClean="0"/>
              <a:t>"O people, lend me an attentive ear, for I know not whether, after this year, I will ever be among you again. Therefore, listen to what I am saying to you very carefully and take these words to those who could not be present today.... </a:t>
            </a:r>
          </a:p>
          <a:p>
            <a:pPr>
              <a:buFontTx/>
              <a:buNone/>
            </a:pPr>
            <a:r>
              <a:rPr lang="en-US" altLang="en-US" sz="1500" dirty="0" smtClean="0"/>
              <a:t> Hurt no one so that no one may hurt you. Remember that you will indeed meet your Lord, and that He will indeed reckon your deeds. God has forbidden you to take interest; therefore, all interest obligations shall henceforth be waived. Your capital, however, is yours to keep. You will neither inflict nor suffer inequity.....</a:t>
            </a:r>
          </a:p>
          <a:p>
            <a:pPr>
              <a:buFontTx/>
              <a:buNone/>
            </a:pPr>
            <a:r>
              <a:rPr lang="en-US" altLang="en-US" sz="1500" dirty="0" smtClean="0"/>
              <a:t>Every right arising out of homicide in pre-Islamic days is henceforth waived, and the first such right I waive is that arising from the murder of </a:t>
            </a:r>
            <a:r>
              <a:rPr lang="en-US" altLang="en-US" sz="1500" dirty="0" err="1" smtClean="0"/>
              <a:t>Rabi`ah</a:t>
            </a:r>
            <a:r>
              <a:rPr lang="en-US" altLang="en-US" sz="1500" dirty="0" smtClean="0"/>
              <a:t> ibn Al-</a:t>
            </a:r>
            <a:r>
              <a:rPr lang="en-US" altLang="en-US" sz="1500" dirty="0" err="1" smtClean="0"/>
              <a:t>Harith</a:t>
            </a:r>
            <a:r>
              <a:rPr lang="en-US" altLang="en-US" sz="1500" dirty="0" smtClean="0"/>
              <a:t> [a relative of the Prophet]....</a:t>
            </a:r>
          </a:p>
          <a:p>
            <a:pPr>
              <a:buFontTx/>
              <a:buNone/>
            </a:pPr>
            <a:r>
              <a:rPr lang="en-US" altLang="en-US" sz="1500" dirty="0" smtClean="0"/>
              <a:t>O people, beware of Satan, for the safety of your religion. He has lost all hope that he will ever be able to lead you astray in big things, so beware of following him in small things... </a:t>
            </a:r>
          </a:p>
          <a:p>
            <a:pPr>
              <a:buFontTx/>
              <a:buNone/>
            </a:pPr>
            <a:r>
              <a:rPr lang="en-US" altLang="en-US" sz="1500" dirty="0" smtClean="0"/>
              <a:t>Treat your women well and be kind to them, for they are your partners and committed helpers. And it is your right that they do not make friends with anyone of whom you do not approve, as well as never commit adultery.</a:t>
            </a:r>
          </a:p>
          <a:p>
            <a:pPr>
              <a:buFontTx/>
              <a:buNone/>
            </a:pPr>
            <a:r>
              <a:rPr lang="en-US" altLang="en-US" sz="1500" dirty="0" smtClean="0"/>
              <a:t>O people, listen to me in earnest. Worship God, say your five daily prayers, fast during the month of Ramadan, and give the share of </a:t>
            </a:r>
            <a:r>
              <a:rPr lang="en-US" altLang="en-US" sz="1500" dirty="0" err="1" smtClean="0"/>
              <a:t>Zakah</a:t>
            </a:r>
            <a:r>
              <a:rPr lang="en-US" altLang="en-US" sz="1500" dirty="0" smtClean="0"/>
              <a:t> in your wealth. Perform Hajj if you can afford to. All mankind is from Adam and Eve. An Arab has no superiority over a non-Arab, nor does a non-Arab have any superiority over an Arab; also a white has no superiority over a black, nor does a black have any superiority over a white except by piety and good action....</a:t>
            </a:r>
          </a:p>
          <a:p>
            <a:pPr>
              <a:buFontTx/>
              <a:buNone/>
            </a:pPr>
            <a:r>
              <a:rPr lang="en-US" altLang="en-US" sz="1500" dirty="0" smtClean="0"/>
              <a:t>I leave behind me two things, the Qur'an and my example, the Sunnah, and if you follow these you will never go astray.</a:t>
            </a:r>
          </a:p>
          <a:p>
            <a:pPr>
              <a:buFontTx/>
              <a:buNone/>
            </a:pPr>
            <a:r>
              <a:rPr lang="en-US" altLang="en-US" sz="1500" dirty="0" smtClean="0"/>
              <a:t>All those who listen to me shall pass on my words to others, and those to others again; and may the last ones understand my words better than those who listen to me directly. Be my witness, O God, that I have conveyed Your message to Your people."</a:t>
            </a:r>
          </a:p>
          <a:p>
            <a:pPr>
              <a:buFontTx/>
              <a:buNone/>
            </a:pPr>
            <a:r>
              <a:rPr lang="fr-FR" altLang="en-US" sz="1500" dirty="0" smtClean="0"/>
              <a:t>Source : IslamOnline.net, </a:t>
            </a:r>
            <a:r>
              <a:rPr lang="fr-FR" altLang="en-US" sz="1500" u="sng" dirty="0" smtClean="0">
                <a:hlinkClick r:id="rId2"/>
              </a:rPr>
              <a:t>http://www.islamonline.net/English/In_Depth/mohamed/1424/kharitah/article02.shtml</a:t>
            </a:r>
            <a:endParaRPr lang="fr-FR" altLang="en-US" sz="1500" u="sng" dirty="0" smtClean="0"/>
          </a:p>
          <a:p>
            <a:pPr>
              <a:buFontTx/>
              <a:buNone/>
            </a:pPr>
            <a:r>
              <a:rPr lang="fr-FR" altLang="en-US" sz="1500" dirty="0" smtClean="0"/>
              <a:t> </a:t>
            </a:r>
            <a:endParaRPr lang="en-US" altLang="en-US" sz="1200" dirty="0" smtClean="0"/>
          </a:p>
        </p:txBody>
      </p:sp>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6000"/>
          </a:p>
        </p:txBody>
      </p:sp>
      <p:sp>
        <p:nvSpPr>
          <p:cNvPr id="94211"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6000"/>
          </a:p>
        </p:txBody>
      </p:sp>
      <p:sp>
        <p:nvSpPr>
          <p:cNvPr id="94212" name="Text Box 10"/>
          <p:cNvSpPr txBox="1">
            <a:spLocks noChangeArrowheads="1"/>
          </p:cNvSpPr>
          <p:nvPr/>
        </p:nvSpPr>
        <p:spPr bwMode="auto">
          <a:xfrm>
            <a:off x="3657600" y="2971800"/>
            <a:ext cx="1841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800"/>
          </a:p>
        </p:txBody>
      </p:sp>
      <p:pic>
        <p:nvPicPr>
          <p:cNvPr id="94213" name="Picture 2" descr="http://upload.wikimedia.org/wikipedia/commons/f/f3/Kaaba_mirror_edit_jj.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4" name="TextBox 12"/>
          <p:cNvSpPr txBox="1">
            <a:spLocks noChangeArrowheads="1"/>
          </p:cNvSpPr>
          <p:nvPr/>
        </p:nvSpPr>
        <p:spPr bwMode="auto">
          <a:xfrm>
            <a:off x="5338763" y="0"/>
            <a:ext cx="3805237" cy="309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500" b="1">
                <a:solidFill>
                  <a:schemeClr val="tx2"/>
                </a:solidFill>
              </a:rPr>
              <a:t>“[Prophet], say, ‘God speaks the truth, so follow Abraham’s religion: he had true faith and he was never an idolater.’ The first House [of worship] to be established for mankind was the one at Becca [Mecca]. It is a blessed place; a source of guidance for all people; there are clear sign in it; it is the place where Abraham stood; whoever enters it is safe. Pilgrimage to the House is a duty owed to God by people who are able to undertake it. Those who reject this [should know that] God has no need of anyone.” </a:t>
            </a:r>
            <a:r>
              <a:rPr lang="en-US" altLang="en-US" sz="1500" b="1"/>
              <a:t>Quran 3:95-97</a:t>
            </a:r>
          </a:p>
        </p:txBody>
      </p:sp>
      <p:sp>
        <p:nvSpPr>
          <p:cNvPr id="79879" name="Rectangle 15"/>
          <p:cNvSpPr>
            <a:spLocks noChangeArrowheads="1"/>
          </p:cNvSpPr>
          <p:nvPr/>
        </p:nvSpPr>
        <p:spPr bwMode="auto">
          <a:xfrm>
            <a:off x="0" y="0"/>
            <a:ext cx="374967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defRPr/>
            </a:pPr>
            <a:r>
              <a:rPr lang="en-US" altLang="en-US" sz="3600" b="1" dirty="0" smtClean="0">
                <a:solidFill>
                  <a:schemeClr val="tx2"/>
                </a:solidFill>
                <a:effectLst>
                  <a:outerShdw blurRad="38100" dist="38100" dir="2700000" algn="tl">
                    <a:srgbClr val="000000">
                      <a:alpha val="43137"/>
                    </a:srgbClr>
                  </a:outerShdw>
                </a:effectLst>
              </a:rPr>
              <a:t>Holy Mosque in Makkah/Mecca </a:t>
            </a:r>
            <a:r>
              <a:rPr lang="en-US" altLang="en-US" sz="2400" b="1" dirty="0" smtClean="0">
                <a:solidFill>
                  <a:schemeClr val="tx2"/>
                </a:solidFill>
                <a:effectLst>
                  <a:outerShdw blurRad="38100" dist="38100" dir="2700000" algn="tl">
                    <a:srgbClr val="000000">
                      <a:alpha val="43137"/>
                    </a:srgbClr>
                  </a:outerShdw>
                </a:effectLst>
              </a:rPr>
              <a:t>(The Holiest City in Islam)</a:t>
            </a:r>
          </a:p>
          <a:p>
            <a:pPr>
              <a:spcBef>
                <a:spcPct val="0"/>
              </a:spcBef>
              <a:buFontTx/>
              <a:buNone/>
              <a:defRPr/>
            </a:pPr>
            <a:r>
              <a:rPr lang="en-US" altLang="en-US" sz="1800" dirty="0" smtClean="0">
                <a:solidFill>
                  <a:srgbClr val="0000FF"/>
                </a:solidFill>
              </a:rPr>
              <a:t>Since one of the names of Mecca is Beit El (House of Allah). It could be interesting to re-examine the geographies of Genesis 12, 13, &amp; 35</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5235"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5236" name="Text Box 10"/>
          <p:cNvSpPr txBox="1">
            <a:spLocks noChangeArrowheads="1"/>
          </p:cNvSpPr>
          <p:nvPr/>
        </p:nvSpPr>
        <p:spPr bwMode="auto">
          <a:xfrm>
            <a:off x="3657600" y="2971800"/>
            <a:ext cx="1841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800"/>
          </a:p>
        </p:txBody>
      </p:sp>
      <p:pic>
        <p:nvPicPr>
          <p:cNvPr id="95237" name="Picture 2" descr="http://upload.wikimedia.org/wikipedia/commons/f/f3/Kaaba_mirror_edit_jj.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8" name="TextBox 12"/>
          <p:cNvSpPr txBox="1">
            <a:spLocks noChangeArrowheads="1"/>
          </p:cNvSpPr>
          <p:nvPr/>
        </p:nvSpPr>
        <p:spPr bwMode="auto">
          <a:xfrm>
            <a:off x="5486400" y="0"/>
            <a:ext cx="36576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400" dirty="0">
                <a:solidFill>
                  <a:schemeClr val="tx2"/>
                </a:solidFill>
              </a:rPr>
              <a:t>“</a:t>
            </a:r>
            <a:r>
              <a:rPr lang="en-US" altLang="en-US" sz="1400" b="1" dirty="0">
                <a:solidFill>
                  <a:schemeClr val="tx2"/>
                </a:solidFill>
              </a:rPr>
              <a:t>As Abraham and Ishmael built up the foundations of the House [they prayed], ‘Our Lord, accept [this] from us. You are the All Hearing, the All Knowing. Our Lord, make us devoted to You; make our descendants into a community devoted to You. Show us how to worship and accept our repentance, for You are the Ever Relenting, the Most Merciful. Our Lord, make a messenger of their own rise up from among them, to recite Your revelations to them, teach them the Scripture and wisdom, and purify them: You are the Mighty, the Wise</a:t>
            </a:r>
            <a:r>
              <a:rPr lang="en-US" altLang="en-US" sz="1400" dirty="0">
                <a:solidFill>
                  <a:schemeClr val="tx2"/>
                </a:solidFill>
              </a:rPr>
              <a:t>.” </a:t>
            </a:r>
            <a:r>
              <a:rPr lang="en-US" altLang="en-US" sz="1400" b="1" dirty="0"/>
              <a:t>Quran 2:127-129</a:t>
            </a:r>
          </a:p>
        </p:txBody>
      </p:sp>
      <p:sp>
        <p:nvSpPr>
          <p:cNvPr id="95239" name="Rectangle 15"/>
          <p:cNvSpPr>
            <a:spLocks noChangeArrowheads="1"/>
          </p:cNvSpPr>
          <p:nvPr/>
        </p:nvSpPr>
        <p:spPr bwMode="auto">
          <a:xfrm>
            <a:off x="0" y="0"/>
            <a:ext cx="35052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3600" b="1" dirty="0">
                <a:solidFill>
                  <a:schemeClr val="tx2"/>
                </a:solidFill>
              </a:rPr>
              <a:t>Holy Mosque in Makkah/Mecca (The Holiest City in Islam)</a:t>
            </a:r>
          </a:p>
        </p:txBody>
      </p:sp>
      <p:sp>
        <p:nvSpPr>
          <p:cNvPr id="95240" name="TextBox 7"/>
          <p:cNvSpPr txBox="1">
            <a:spLocks noChangeArrowheads="1"/>
          </p:cNvSpPr>
          <p:nvPr/>
        </p:nvSpPr>
        <p:spPr bwMode="auto">
          <a:xfrm>
            <a:off x="5562600" y="6581775"/>
            <a:ext cx="35814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200"/>
              <a:t>The source of the picture is not available at this time</a:t>
            </a: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6259"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6260" name="Text Box 10"/>
          <p:cNvSpPr txBox="1">
            <a:spLocks noChangeArrowheads="1"/>
          </p:cNvSpPr>
          <p:nvPr/>
        </p:nvSpPr>
        <p:spPr bwMode="auto">
          <a:xfrm>
            <a:off x="3657600" y="2971800"/>
            <a:ext cx="1841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800"/>
          </a:p>
        </p:txBody>
      </p:sp>
      <p:pic>
        <p:nvPicPr>
          <p:cNvPr id="96261" name="Picture 2" descr="http://upload.wikimedia.org/wikipedia/commons/f/f3/Kaaba_mirror_edit_jj.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262" name="TextBox 12"/>
          <p:cNvSpPr txBox="1">
            <a:spLocks noChangeArrowheads="1"/>
          </p:cNvSpPr>
          <p:nvPr/>
        </p:nvSpPr>
        <p:spPr bwMode="auto">
          <a:xfrm>
            <a:off x="5486400" y="0"/>
            <a:ext cx="36576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400" b="1">
                <a:solidFill>
                  <a:schemeClr val="tx2"/>
                </a:solidFill>
              </a:rPr>
              <a:t>“[Prophet], say, ‘God speaks the truth, so follow Abraham’s religion: he had true faith and he was never an idolater.’ The first House [of worship] to be established for mankind was the one at Becca [Mecca]. It is a blessed place; a source of guidance for all people; there are clear sign in it; it is the place where Abraham stood; whoever enters it is safe. Pilgrimage to the House is a duty owed to God by people who are able to undertake it. Those who reject this [should know that] God has no need of anyone.” </a:t>
            </a:r>
            <a:r>
              <a:rPr lang="en-US" altLang="en-US" sz="1400" b="1"/>
              <a:t>Quran 3:95-97</a:t>
            </a:r>
          </a:p>
          <a:p>
            <a:pPr>
              <a:spcBef>
                <a:spcPct val="0"/>
              </a:spcBef>
              <a:buFontTx/>
              <a:buNone/>
            </a:pPr>
            <a:endParaRPr lang="en-US" altLang="en-US" sz="1400" b="1"/>
          </a:p>
        </p:txBody>
      </p:sp>
      <p:sp>
        <p:nvSpPr>
          <p:cNvPr id="96263" name="Rectangle 15"/>
          <p:cNvSpPr>
            <a:spLocks noChangeArrowheads="1"/>
          </p:cNvSpPr>
          <p:nvPr/>
        </p:nvSpPr>
        <p:spPr bwMode="auto">
          <a:xfrm>
            <a:off x="0" y="0"/>
            <a:ext cx="36576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3600" b="1" dirty="0">
                <a:solidFill>
                  <a:schemeClr val="tx2"/>
                </a:solidFill>
              </a:rPr>
              <a:t>Holy Mosque in Makkah/Mecca (The Holiest City in Islam)</a:t>
            </a: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7283"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7284" name="Text Box 10"/>
          <p:cNvSpPr txBox="1">
            <a:spLocks noChangeArrowheads="1"/>
          </p:cNvSpPr>
          <p:nvPr/>
        </p:nvSpPr>
        <p:spPr bwMode="auto">
          <a:xfrm>
            <a:off x="3657600" y="2971800"/>
            <a:ext cx="1841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800"/>
          </a:p>
        </p:txBody>
      </p:sp>
      <p:pic>
        <p:nvPicPr>
          <p:cNvPr id="97285" name="Picture 2" descr="http://upload.wikimedia.org/wikipedia/commons/f/f3/Kaaba_mirror_edit_jj.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286" name="TextBox 12"/>
          <p:cNvSpPr txBox="1">
            <a:spLocks noChangeArrowheads="1"/>
          </p:cNvSpPr>
          <p:nvPr/>
        </p:nvSpPr>
        <p:spPr bwMode="auto">
          <a:xfrm>
            <a:off x="5334000" y="0"/>
            <a:ext cx="3810000"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400" b="1" dirty="0">
                <a:solidFill>
                  <a:schemeClr val="tx2"/>
                </a:solidFill>
              </a:rPr>
              <a:t>“We showed Abraham the site of the House, saying, ‘Do not assign partners to Me. Purify My House for those who circle around it, those who stand to pray, and those who bow and prostrate themselves. Proclaim the pilgrimage to all people. They will come to you on foot and on every kind of swift mount, emerging from every deep mountain pass to attain benefits and celebrate God’s name, on specified days, over the livestock He has provided for them—feed yourselves and the poor and unfortunate—sot let the pilgrims perform their acts of cleansing, fulfil their vows, and circle around the Ancient House.’” </a:t>
            </a:r>
            <a:r>
              <a:rPr lang="en-US" altLang="en-US" sz="1400" b="1" dirty="0"/>
              <a:t>Quran 22:26-29</a:t>
            </a:r>
            <a:endParaRPr lang="en-US" altLang="en-US" sz="1400" b="1" i="1" dirty="0"/>
          </a:p>
        </p:txBody>
      </p:sp>
      <p:sp>
        <p:nvSpPr>
          <p:cNvPr id="97287" name="Rectangle 15"/>
          <p:cNvSpPr>
            <a:spLocks noChangeArrowheads="1"/>
          </p:cNvSpPr>
          <p:nvPr/>
        </p:nvSpPr>
        <p:spPr bwMode="auto">
          <a:xfrm>
            <a:off x="0" y="0"/>
            <a:ext cx="37338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3600" b="1" dirty="0">
                <a:solidFill>
                  <a:schemeClr val="tx2"/>
                </a:solidFill>
              </a:rPr>
              <a:t>Holy Mosque in Makkah/Mecca (The Holiest City in Islam)</a:t>
            </a:r>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8307"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8308" name="Text Box 10"/>
          <p:cNvSpPr txBox="1">
            <a:spLocks noChangeArrowheads="1"/>
          </p:cNvSpPr>
          <p:nvPr/>
        </p:nvSpPr>
        <p:spPr bwMode="auto">
          <a:xfrm>
            <a:off x="3657600" y="2971800"/>
            <a:ext cx="1841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800"/>
          </a:p>
        </p:txBody>
      </p:sp>
      <p:pic>
        <p:nvPicPr>
          <p:cNvPr id="98309" name="Picture 2" descr="http://upload.wikimedia.org/wikipedia/commons/f/f3/Kaaba_mirror_edit_jj.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0" name="TextBox 12"/>
          <p:cNvSpPr txBox="1">
            <a:spLocks noChangeArrowheads="1"/>
          </p:cNvSpPr>
          <p:nvPr/>
        </p:nvSpPr>
        <p:spPr bwMode="auto">
          <a:xfrm>
            <a:off x="5486400" y="0"/>
            <a:ext cx="36576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b="1">
                <a:solidFill>
                  <a:schemeClr val="tx2"/>
                </a:solidFill>
              </a:rPr>
              <a:t>“… ‘We commanded Abraham and Ishmael: ‘Purify My House for those who walk around it, those who stay there, and those who bow and prostrate themselves in worship.” </a:t>
            </a:r>
            <a:r>
              <a:rPr lang="en-US" altLang="en-US" sz="1800" b="1"/>
              <a:t>Quran 2:125-126</a:t>
            </a:r>
          </a:p>
          <a:p>
            <a:pPr>
              <a:spcBef>
                <a:spcPct val="0"/>
              </a:spcBef>
              <a:buFontTx/>
              <a:buNone/>
            </a:pPr>
            <a:endParaRPr lang="en-US" altLang="en-US" sz="1200" b="1"/>
          </a:p>
        </p:txBody>
      </p:sp>
      <p:sp>
        <p:nvSpPr>
          <p:cNvPr id="98311" name="Rectangle 15"/>
          <p:cNvSpPr>
            <a:spLocks noChangeArrowheads="1"/>
          </p:cNvSpPr>
          <p:nvPr/>
        </p:nvSpPr>
        <p:spPr bwMode="auto">
          <a:xfrm>
            <a:off x="0" y="0"/>
            <a:ext cx="3581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3600" b="1" dirty="0">
                <a:solidFill>
                  <a:schemeClr val="tx2"/>
                </a:solidFill>
              </a:rPr>
              <a:t>Holy Mosque in Makkah/Mecca (The Holiest City in Islam)</a:t>
            </a:r>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ChangeArrowheads="1"/>
          </p:cNvSpPr>
          <p:nvPr/>
        </p:nvSpPr>
        <p:spPr bwMode="auto">
          <a:xfrm>
            <a:off x="6858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9331" name="Rectangle 3"/>
          <p:cNvSpPr>
            <a:spLocks noChangeArrowheads="1"/>
          </p:cNvSpPr>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1200"/>
          </a:p>
        </p:txBody>
      </p:sp>
      <p:sp>
        <p:nvSpPr>
          <p:cNvPr id="99332" name="Text Box 10"/>
          <p:cNvSpPr txBox="1">
            <a:spLocks noChangeArrowheads="1"/>
          </p:cNvSpPr>
          <p:nvPr/>
        </p:nvSpPr>
        <p:spPr bwMode="auto">
          <a:xfrm>
            <a:off x="3657600" y="2971800"/>
            <a:ext cx="1841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endParaRPr lang="en-US" altLang="en-US" sz="800"/>
          </a:p>
        </p:txBody>
      </p:sp>
      <p:pic>
        <p:nvPicPr>
          <p:cNvPr id="99333" name="Picture 2" descr="http://upload.wikimedia.org/wikipedia/commons/f/f3/Kaaba_mirror_edit_jj.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4" name="TextBox 12"/>
          <p:cNvSpPr txBox="1">
            <a:spLocks noChangeArrowheads="1"/>
          </p:cNvSpPr>
          <p:nvPr/>
        </p:nvSpPr>
        <p:spPr bwMode="auto">
          <a:xfrm>
            <a:off x="5334000" y="0"/>
            <a:ext cx="38100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200" b="1" dirty="0">
                <a:solidFill>
                  <a:schemeClr val="tx2"/>
                </a:solidFill>
              </a:rPr>
              <a:t>“He said, ‘I will go to my Lord: He is sure to guide me. Lord, grant me a righteous son,’ so We gave him the good news that he would have a patient son. When the boy was old enough to work with his father, Abraham said, ‘My son, I have seen myself sacrificing you in a dream. What do you think?’ he said, ‘Father, do as you are commanded and, God willing, you will find me steadfast.’ When they had both submitted to God, and he had laid his son down on his face, We called out to him, `Abraham, you have fulfilled the dream.’ This is how We reward those who do good—it was a test to prove [their true character]—We ransomed his son with a momentous sacrifice, and We let him be praised by succeeding generations: Peace be upon Abraham!’ This is how We reward those who </a:t>
            </a:r>
            <a:r>
              <a:rPr lang="en-US" altLang="en-US" sz="1200" b="1" dirty="0" err="1">
                <a:solidFill>
                  <a:schemeClr val="tx2"/>
                </a:solidFill>
              </a:rPr>
              <a:t>who</a:t>
            </a:r>
            <a:r>
              <a:rPr lang="en-US" altLang="en-US" sz="1200" b="1" dirty="0">
                <a:solidFill>
                  <a:schemeClr val="tx2"/>
                </a:solidFill>
              </a:rPr>
              <a:t> do good: truly he was one of Our faithful servants. We gave Abraham the good news of Isaac—a prophet and a righteous man—and blessed him and Isaac too: some of their offspring were good, but some clearly wronged themselves.” </a:t>
            </a:r>
            <a:r>
              <a:rPr lang="en-US" altLang="en-US" sz="1200" dirty="0"/>
              <a:t>Quran 37:99-113 (see also Gen 22:2)</a:t>
            </a:r>
          </a:p>
        </p:txBody>
      </p:sp>
      <p:sp>
        <p:nvSpPr>
          <p:cNvPr id="99335" name="Rectangle 15"/>
          <p:cNvSpPr>
            <a:spLocks noChangeArrowheads="1"/>
          </p:cNvSpPr>
          <p:nvPr/>
        </p:nvSpPr>
        <p:spPr bwMode="auto">
          <a:xfrm>
            <a:off x="0" y="0"/>
            <a:ext cx="38100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4000" b="1" dirty="0">
                <a:solidFill>
                  <a:schemeClr val="tx2"/>
                </a:solidFill>
              </a:rPr>
              <a:t>Holy Mosque in Makkah/Mecca (The Holiest City in Islam)</a:t>
            </a:r>
          </a:p>
        </p:txBody>
      </p:sp>
    </p:spTree>
  </p:cSld>
  <p:clrMapOvr>
    <a:masterClrMapping/>
  </p:clrMapOvr>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http://vid.alarabiya.net/images/2013/10/02/9a727c71-73cd-4411-9e28-f14d625908f5/9a727c71-73cd-4411-9e28-f14d625908f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57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355" name="Rectangle 1"/>
          <p:cNvSpPr>
            <a:spLocks noChangeArrowheads="1"/>
          </p:cNvSpPr>
          <p:nvPr/>
        </p:nvSpPr>
        <p:spPr bwMode="auto">
          <a:xfrm>
            <a:off x="-12700" y="6578600"/>
            <a:ext cx="91440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200" dirty="0">
                <a:hlinkClick r:id="rId3"/>
              </a:rPr>
              <a:t>http://english.alarabiya.net/en/special-reports/hajj-2013/2013/10/03/Hajj-the-significance-of-the-fifth-pillar-of-Islam.html</a:t>
            </a:r>
            <a:r>
              <a:rPr lang="en-US" altLang="en-US" sz="1200" dirty="0"/>
              <a:t> </a:t>
            </a:r>
          </a:p>
        </p:txBody>
      </p:sp>
      <p:sp>
        <p:nvSpPr>
          <p:cNvPr id="100356" name="Rectangle 1"/>
          <p:cNvSpPr>
            <a:spLocks noChangeArrowheads="1"/>
          </p:cNvSpPr>
          <p:nvPr/>
        </p:nvSpPr>
        <p:spPr bwMode="auto">
          <a:xfrm>
            <a:off x="2362200" y="1752600"/>
            <a:ext cx="6781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100" dirty="0">
                <a:solidFill>
                  <a:srgbClr val="0000FF"/>
                </a:solidFill>
              </a:rPr>
              <a:t>Since the Hajj (Pilgrimage to Mecca) predates Prophet Muhammad and represents a re-enactment of the Call of Abraham, the geography of the following Biblical verse comes to mind: “From there he [Abraham] went on toward the hills east of Bethel and pitched his tent, with Bethel on the west and Ai on the east. There he built an altar to the Lord and called on the name of the Lord.” Genesis 12:8</a:t>
            </a: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2393280" y="1696680"/>
              <a:ext cx="6688800" cy="894120"/>
            </p14:xfrm>
          </p:contentPart>
        </mc:Choice>
        <mc:Fallback xmlns="">
          <p:pic>
            <p:nvPicPr>
              <p:cNvPr id="3" name="Ink 2"/>
              <p:cNvPicPr/>
              <p:nvPr/>
            </p:nvPicPr>
            <p:blipFill>
              <a:blip r:embed="rId5"/>
              <a:stretch>
                <a:fillRect/>
              </a:stretch>
            </p:blipFill>
            <p:spPr>
              <a:xfrm>
                <a:off x="2383920" y="1687321"/>
                <a:ext cx="6707520" cy="912837"/>
              </a:xfrm>
              <a:prstGeom prst="rect">
                <a:avLst/>
              </a:prstGeom>
            </p:spPr>
          </p:pic>
        </mc:Fallback>
      </mc:AlternateContent>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upload.wikimedia.org/wikipedia/commons/f/f3/Kaaba_mirror_edit_jj.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79" name="Rectangle 2"/>
          <p:cNvSpPr>
            <a:spLocks noChangeArrowheads="1"/>
          </p:cNvSpPr>
          <p:nvPr/>
        </p:nvSpPr>
        <p:spPr bwMode="auto">
          <a:xfrm>
            <a:off x="5486400" y="0"/>
            <a:ext cx="36576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800" dirty="0"/>
              <a:t>“Abu </a:t>
            </a:r>
            <a:r>
              <a:rPr lang="en-US" altLang="en-US" sz="1800" dirty="0" err="1"/>
              <a:t>Dharr</a:t>
            </a:r>
            <a:r>
              <a:rPr lang="en-US" altLang="en-US" sz="1800" dirty="0"/>
              <a:t> reported: I said: Messenger of </a:t>
            </a:r>
            <a:r>
              <a:rPr lang="en-US" altLang="en-US" sz="1800" dirty="0" smtClean="0"/>
              <a:t>God [Prophet Muhammad], </a:t>
            </a:r>
            <a:r>
              <a:rPr lang="en-US" altLang="en-US" sz="1800" dirty="0"/>
              <a:t>which mosque was set up first on the earth? He said: </a:t>
            </a:r>
            <a:r>
              <a:rPr lang="en-US" altLang="en-US" sz="1800" b="1" dirty="0">
                <a:solidFill>
                  <a:schemeClr val="tx2"/>
                </a:solidFill>
              </a:rPr>
              <a:t>Al-Masjid al-Haram </a:t>
            </a:r>
            <a:r>
              <a:rPr lang="en-US" altLang="en-US" sz="1800" dirty="0"/>
              <a:t>(</a:t>
            </a:r>
            <a:r>
              <a:rPr lang="en-US" altLang="en-US" sz="1800" dirty="0" smtClean="0"/>
              <a:t>the sacred Mosque in Mecca). </a:t>
            </a:r>
            <a:r>
              <a:rPr lang="en-US" altLang="en-US" sz="1800" dirty="0"/>
              <a:t>I (again) said: Then which next? He said: </a:t>
            </a:r>
            <a:r>
              <a:rPr lang="en-US" altLang="en-US" sz="1800" dirty="0" smtClean="0">
                <a:solidFill>
                  <a:schemeClr val="tx2"/>
                </a:solidFill>
              </a:rPr>
              <a:t>Al-Masjid Aqsa </a:t>
            </a:r>
            <a:r>
              <a:rPr lang="en-US" altLang="en-US" sz="1800" dirty="0" smtClean="0"/>
              <a:t>[the furthest Mosque in </a:t>
            </a:r>
            <a:r>
              <a:rPr lang="en-US" altLang="en-US" sz="1800" dirty="0" err="1" smtClean="0"/>
              <a:t>Elquds</a:t>
            </a:r>
            <a:r>
              <a:rPr lang="en-US" altLang="en-US" sz="1800" dirty="0" smtClean="0"/>
              <a:t>/Jerusalem]” </a:t>
            </a:r>
            <a:r>
              <a:rPr lang="en-US" altLang="en-US" sz="1800" dirty="0" err="1">
                <a:solidFill>
                  <a:schemeClr val="tx2"/>
                </a:solidFill>
              </a:rPr>
              <a:t>Sahih</a:t>
            </a:r>
            <a:r>
              <a:rPr lang="en-US" altLang="en-US" sz="1800" dirty="0">
                <a:solidFill>
                  <a:schemeClr val="tx2"/>
                </a:solidFill>
              </a:rPr>
              <a:t> Muslim</a:t>
            </a:r>
          </a:p>
        </p:txBody>
      </p:sp>
      <p:sp>
        <p:nvSpPr>
          <p:cNvPr id="101380" name="Rectangle 3"/>
          <p:cNvSpPr>
            <a:spLocks noChangeArrowheads="1"/>
          </p:cNvSpPr>
          <p:nvPr/>
        </p:nvSpPr>
        <p:spPr bwMode="auto">
          <a:xfrm>
            <a:off x="0" y="0"/>
            <a:ext cx="3429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3600" b="1" dirty="0">
                <a:solidFill>
                  <a:schemeClr val="tx2"/>
                </a:solidFill>
              </a:rPr>
              <a:t>Holy Mosque in Makkah/Mecca (The Holiest City in Islam)</a:t>
            </a:r>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http://www.islamicity.com/Culture/MOSQUES/Madinah/Pm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980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03" name="Rectangle 3"/>
          <p:cNvSpPr>
            <a:spLocks noChangeArrowheads="1"/>
          </p:cNvSpPr>
          <p:nvPr/>
        </p:nvSpPr>
        <p:spPr bwMode="auto">
          <a:xfrm>
            <a:off x="0" y="4343400"/>
            <a:ext cx="7543800"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b="1" dirty="0">
                <a:solidFill>
                  <a:schemeClr val="tx2"/>
                </a:solidFill>
              </a:rPr>
              <a:t>Holy Mosque of the Prophet, Medina</a:t>
            </a:r>
          </a:p>
          <a:p>
            <a:pPr>
              <a:spcBef>
                <a:spcPct val="0"/>
              </a:spcBef>
              <a:buFontTx/>
              <a:buNone/>
            </a:pPr>
            <a:r>
              <a:rPr lang="en-US" altLang="en-US" sz="1800" dirty="0">
                <a:hlinkClick r:id="rId3"/>
              </a:rPr>
              <a:t>http://www.islamicity.com/Culture/MOSQUES/Madinah/PMM.htm</a:t>
            </a:r>
            <a:endParaRPr lang="en-US" altLang="en-US" sz="1800" dirty="0"/>
          </a:p>
          <a:p>
            <a:pPr>
              <a:spcBef>
                <a:spcPct val="0"/>
              </a:spcBef>
              <a:buFontTx/>
              <a:buNone/>
            </a:pPr>
            <a:endParaRPr lang="en-US" altLang="en-US" sz="1000" dirty="0"/>
          </a:p>
          <a:p>
            <a:pPr>
              <a:spcBef>
                <a:spcPct val="0"/>
              </a:spcBef>
              <a:buFontTx/>
              <a:buNone/>
            </a:pPr>
            <a:r>
              <a:rPr lang="en-US" altLang="en-US" sz="2400" b="1" dirty="0">
                <a:solidFill>
                  <a:schemeClr val="tx2"/>
                </a:solidFill>
              </a:rPr>
              <a:t>Prophet Muhammad said: “Set out deliberately on a journey only to three mosques: the Sacred Mosque [in Makkah], the Aqsa Mosque [in Jerusalem] , and this mosque of mine [in Medina]”  </a:t>
            </a:r>
            <a:r>
              <a:rPr lang="en-US" altLang="en-US" sz="2400" b="1" i="1" dirty="0" err="1">
                <a:solidFill>
                  <a:schemeClr val="tx2"/>
                </a:solidFill>
              </a:rPr>
              <a:t>Sahih</a:t>
            </a:r>
            <a:r>
              <a:rPr lang="en-US" altLang="en-US" sz="2400" b="1" i="1" dirty="0">
                <a:solidFill>
                  <a:schemeClr val="tx2"/>
                </a:solidFill>
              </a:rPr>
              <a:t> Bukhari</a:t>
            </a:r>
            <a:endParaRPr lang="en-US" altLang="en-US" sz="1800" b="1" i="1" dirty="0">
              <a:solidFill>
                <a:schemeClr val="tx2"/>
              </a:solidFill>
            </a:endParaRPr>
          </a:p>
        </p:txBody>
      </p:sp>
      <p:pic>
        <p:nvPicPr>
          <p:cNvPr id="102404" name="Picture 6" descr="http://www.islamicity.com/Culture/MOSQUES/Madinah/Madinah.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3800" y="4303713"/>
            <a:ext cx="17526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www.islamicity.com/Culture/MOSQUES/Jerusalem/droc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8050" y="0"/>
            <a:ext cx="5695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27" name="TextBox 2"/>
          <p:cNvSpPr txBox="1">
            <a:spLocks noChangeArrowheads="1"/>
          </p:cNvSpPr>
          <p:nvPr/>
        </p:nvSpPr>
        <p:spPr bwMode="auto">
          <a:xfrm>
            <a:off x="0" y="0"/>
            <a:ext cx="3429000" cy="7232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b="1" dirty="0">
                <a:solidFill>
                  <a:schemeClr val="tx2"/>
                </a:solidFill>
              </a:rPr>
              <a:t>The Dome of the Rock Mosque, Jerusalem/</a:t>
            </a:r>
            <a:r>
              <a:rPr lang="en-US" altLang="en-US" b="1" dirty="0" err="1">
                <a:solidFill>
                  <a:schemeClr val="tx2"/>
                </a:solidFill>
              </a:rPr>
              <a:t>ElQuds</a:t>
            </a:r>
            <a:endParaRPr lang="en-US" altLang="en-US" b="1" dirty="0">
              <a:solidFill>
                <a:schemeClr val="tx2"/>
              </a:solidFill>
            </a:endParaRPr>
          </a:p>
          <a:p>
            <a:pPr>
              <a:spcBef>
                <a:spcPct val="0"/>
              </a:spcBef>
              <a:buFontTx/>
              <a:buNone/>
            </a:pPr>
            <a:r>
              <a:rPr lang="en-US" altLang="en-US" sz="1800" b="1" dirty="0" smtClean="0"/>
              <a:t>“</a:t>
            </a:r>
            <a:r>
              <a:rPr lang="en-US" altLang="en-US" sz="1800" b="1" dirty="0"/>
              <a:t>Glory to Him who made His servant travel by night from the sacred place of worship </a:t>
            </a:r>
            <a:r>
              <a:rPr lang="en-US" altLang="en-US" sz="1800" dirty="0"/>
              <a:t>[in Mecca]</a:t>
            </a:r>
            <a:r>
              <a:rPr lang="en-US" altLang="en-US" sz="1800" b="1" dirty="0"/>
              <a:t> to the furthest place of worship </a:t>
            </a:r>
            <a:r>
              <a:rPr lang="en-US" altLang="en-US" sz="1800" dirty="0"/>
              <a:t>[in Jerusalem]</a:t>
            </a:r>
            <a:r>
              <a:rPr lang="en-US" altLang="en-US" sz="1800" b="1" dirty="0"/>
              <a:t>, whose surroundings We have blessed, to show him some of Our signs: He alone is the All Hearing, the All Seeing” </a:t>
            </a:r>
            <a:r>
              <a:rPr lang="en-US" altLang="en-US" sz="1800" b="1" dirty="0">
                <a:solidFill>
                  <a:schemeClr val="tx2"/>
                </a:solidFill>
              </a:rPr>
              <a:t>Quran 17:1 </a:t>
            </a:r>
            <a:endParaRPr lang="en-US" altLang="en-US" sz="1800" b="1" dirty="0" smtClean="0">
              <a:solidFill>
                <a:schemeClr val="tx2"/>
              </a:solidFill>
            </a:endParaRPr>
          </a:p>
          <a:p>
            <a:pPr>
              <a:spcBef>
                <a:spcPct val="0"/>
              </a:spcBef>
              <a:buFontTx/>
              <a:buNone/>
            </a:pPr>
            <a:endParaRPr lang="en-US" altLang="en-US" sz="1800" b="1" dirty="0">
              <a:solidFill>
                <a:schemeClr val="tx2"/>
              </a:solidFill>
            </a:endParaRPr>
          </a:p>
          <a:p>
            <a:pPr>
              <a:spcBef>
                <a:spcPct val="0"/>
              </a:spcBef>
              <a:buFontTx/>
              <a:buNone/>
            </a:pPr>
            <a:r>
              <a:rPr lang="en-US" altLang="en-US" sz="1400" dirty="0">
                <a:solidFill>
                  <a:schemeClr val="tx2"/>
                </a:solidFill>
              </a:rPr>
              <a:t>UNESCO: </a:t>
            </a:r>
            <a:r>
              <a:rPr lang="en-US" altLang="en-US" sz="1400" b="1" dirty="0">
                <a:solidFill>
                  <a:schemeClr val="tx2"/>
                </a:solidFill>
              </a:rPr>
              <a:t>Al-Aqsa Mosque/Al-Haram Al-Sharif in </a:t>
            </a:r>
            <a:r>
              <a:rPr lang="en-US" altLang="en-US" sz="1400" b="1" dirty="0" err="1">
                <a:solidFill>
                  <a:schemeClr val="tx2"/>
                </a:solidFill>
              </a:rPr>
              <a:t>ElQuds</a:t>
            </a:r>
            <a:r>
              <a:rPr lang="en-US" altLang="en-US" sz="1400" b="1" dirty="0">
                <a:solidFill>
                  <a:schemeClr val="tx2"/>
                </a:solidFill>
              </a:rPr>
              <a:t>/Jerusalem “is a Muslim holy site of worship and an integral part of a World Heritage Site.”</a:t>
            </a:r>
            <a:endParaRPr lang="en-US" altLang="en-US" sz="1400" b="1" dirty="0"/>
          </a:p>
          <a:p>
            <a:pPr>
              <a:spcBef>
                <a:spcPct val="0"/>
              </a:spcBef>
              <a:buFontTx/>
              <a:buNone/>
            </a:pPr>
            <a:r>
              <a:rPr lang="en-US" altLang="en-US" sz="1100" dirty="0"/>
              <a:t>United Nations Educational, Scientific and Cultural Organization, UNESCO, </a:t>
            </a:r>
          </a:p>
          <a:p>
            <a:pPr>
              <a:spcBef>
                <a:spcPct val="0"/>
              </a:spcBef>
              <a:buFontTx/>
              <a:buNone/>
            </a:pPr>
            <a:r>
              <a:rPr lang="en-US" altLang="en-US" sz="1100" dirty="0"/>
              <a:t>Decision Code: 40 COM 7A.13 </a:t>
            </a:r>
          </a:p>
          <a:p>
            <a:pPr>
              <a:spcBef>
                <a:spcPct val="0"/>
              </a:spcBef>
              <a:buFontTx/>
              <a:buNone/>
            </a:pPr>
            <a:r>
              <a:rPr lang="en-US" altLang="en-US" sz="1100" dirty="0"/>
              <a:t>Themes: Conservation, List of World Heritage in Danger </a:t>
            </a:r>
          </a:p>
          <a:p>
            <a:pPr>
              <a:spcBef>
                <a:spcPct val="0"/>
              </a:spcBef>
              <a:buFontTx/>
              <a:buNone/>
            </a:pPr>
            <a:r>
              <a:rPr lang="en-US" altLang="en-US" sz="1100" dirty="0"/>
              <a:t>Properties (1): Old City of Jerusalem and its Walls </a:t>
            </a:r>
          </a:p>
          <a:p>
            <a:pPr>
              <a:spcBef>
                <a:spcPct val="0"/>
              </a:spcBef>
              <a:buFontTx/>
              <a:buNone/>
            </a:pPr>
            <a:r>
              <a:rPr lang="en-US" altLang="en-US" sz="1100" dirty="0"/>
              <a:t>Session: 40th session of the Committee (40 COM) </a:t>
            </a:r>
          </a:p>
          <a:p>
            <a:pPr>
              <a:spcBef>
                <a:spcPct val="0"/>
              </a:spcBef>
              <a:buFontTx/>
              <a:buNone/>
            </a:pPr>
            <a:r>
              <a:rPr lang="en-US" altLang="en-US" sz="1100" dirty="0"/>
              <a:t>Year: 2016 </a:t>
            </a:r>
          </a:p>
          <a:p>
            <a:pPr>
              <a:spcBef>
                <a:spcPct val="0"/>
              </a:spcBef>
              <a:buFontTx/>
              <a:buNone/>
            </a:pPr>
            <a:r>
              <a:rPr lang="en-US" altLang="en-US" sz="1100" dirty="0"/>
              <a:t>State of conservation reports: 2016 Old City of Jerusalem and its Walls,  </a:t>
            </a:r>
            <a:r>
              <a:rPr lang="en-US" altLang="en-US" sz="1100" dirty="0">
                <a:hlinkClick r:id="rId3"/>
              </a:rPr>
              <a:t>http://</a:t>
            </a:r>
            <a:r>
              <a:rPr lang="en-US" altLang="en-US" sz="1100" dirty="0" smtClean="0">
                <a:hlinkClick r:id="rId3"/>
              </a:rPr>
              <a:t>whc.unesco.org/en/decisions/6818</a:t>
            </a:r>
            <a:r>
              <a:rPr lang="en-US" altLang="en-US" sz="1100" dirty="0" smtClean="0"/>
              <a:t>) </a:t>
            </a:r>
            <a:endParaRPr lang="en-US" altLang="en-US" sz="1100" dirty="0"/>
          </a:p>
          <a:p>
            <a:pPr>
              <a:spcBef>
                <a:spcPct val="0"/>
              </a:spcBef>
              <a:buFontTx/>
              <a:buNone/>
            </a:pPr>
            <a:endParaRPr lang="en-US" altLang="en-US" sz="1100" dirty="0"/>
          </a:p>
          <a:p>
            <a:pPr>
              <a:spcBef>
                <a:spcPct val="0"/>
              </a:spcBef>
              <a:buFontTx/>
              <a:buNone/>
            </a:pPr>
            <a:endParaRPr lang="en-US" altLang="en-US" sz="1100" dirty="0"/>
          </a:p>
        </p:txBody>
      </p:sp>
      <p:sp>
        <p:nvSpPr>
          <p:cNvPr id="103428" name="Rectangle 3"/>
          <p:cNvSpPr>
            <a:spLocks noChangeArrowheads="1"/>
          </p:cNvSpPr>
          <p:nvPr/>
        </p:nvSpPr>
        <p:spPr bwMode="auto">
          <a:xfrm>
            <a:off x="3810000" y="228600"/>
            <a:ext cx="48768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1000" dirty="0"/>
              <a:t>http://www.islamicity.com/Culture/MOSQUES/Jerusalem/DRock.htm</a:t>
            </a:r>
          </a:p>
        </p:txBody>
      </p:sp>
      <p:cxnSp>
        <p:nvCxnSpPr>
          <p:cNvPr id="3" name="Straight Connector 2"/>
          <p:cNvCxnSpPr/>
          <p:nvPr/>
        </p:nvCxnSpPr>
        <p:spPr bwMode="auto">
          <a:xfrm>
            <a:off x="0" y="4114800"/>
            <a:ext cx="344805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0" y="-76200"/>
            <a:ext cx="9144000" cy="533400"/>
          </a:xfrm>
          <a:solidFill>
            <a:srgbClr val="0000FF"/>
          </a:solidFill>
        </p:spPr>
        <p:txBody>
          <a:bodyPr/>
          <a:lstStyle/>
          <a:p>
            <a:r>
              <a:rPr lang="en-US" altLang="en-US" sz="3600" b="1" dirty="0" smtClean="0"/>
              <a:t>The Five Pillars of Islam</a:t>
            </a:r>
            <a:endParaRPr lang="en-US" altLang="en-US" sz="3600" dirty="0" smtClean="0"/>
          </a:p>
        </p:txBody>
      </p:sp>
      <p:sp>
        <p:nvSpPr>
          <p:cNvPr id="104451" name="Rectangle 3"/>
          <p:cNvSpPr>
            <a:spLocks noGrp="1" noChangeArrowheads="1"/>
          </p:cNvSpPr>
          <p:nvPr>
            <p:ph type="body" idx="1"/>
          </p:nvPr>
        </p:nvSpPr>
        <p:spPr>
          <a:xfrm>
            <a:off x="0" y="457200"/>
            <a:ext cx="9144000" cy="6400800"/>
          </a:xfrm>
          <a:solidFill>
            <a:srgbClr val="0000FF"/>
          </a:solidFill>
        </p:spPr>
        <p:txBody>
          <a:bodyPr/>
          <a:lstStyle/>
          <a:p>
            <a:pPr>
              <a:buFont typeface="Times New Roman" pitchFamily="18" charset="0"/>
              <a:buAutoNum type="arabicPeriod"/>
            </a:pPr>
            <a:r>
              <a:rPr lang="en-US" altLang="en-US" sz="1400" b="1" dirty="0" smtClean="0"/>
              <a:t> </a:t>
            </a:r>
            <a:r>
              <a:rPr lang="en-US" altLang="en-US" sz="1200" b="1" dirty="0" smtClean="0"/>
              <a:t>Faith: </a:t>
            </a:r>
            <a:r>
              <a:rPr lang="en-US" altLang="en-US" sz="1200" b="1" dirty="0" smtClean="0">
                <a:solidFill>
                  <a:schemeClr val="tx2"/>
                </a:solidFill>
              </a:rPr>
              <a:t>(1) Belief in One God (see PowerPoint slide 8)</a:t>
            </a:r>
            <a:r>
              <a:rPr lang="en-US" altLang="en-US" sz="1200" dirty="0" smtClean="0"/>
              <a:t>: Quran 2:255; Quran 24:35; Quran 42:11; Quran 112:1-4; Quran 58:7; Quran 6:74-90, Quran 3:64; Quran 11:25-28; Quran 2:124-136; Quran 21:48-92; Quran 2:30-37; Quran 3:18; Quran 3:26-27; Quran 6:103; Quran 38:75; Quran 55:27; </a:t>
            </a:r>
            <a:r>
              <a:rPr lang="en-US" altLang="en-US" sz="1200" b="1" dirty="0" smtClean="0">
                <a:solidFill>
                  <a:schemeClr val="tx2"/>
                </a:solidFill>
              </a:rPr>
              <a:t>(2) Belief in God’s angels</a:t>
            </a:r>
            <a:r>
              <a:rPr lang="en-US" altLang="en-US" sz="1200" dirty="0" smtClean="0"/>
              <a:t>: Q2:30-34, 98, 161, 177, 210, 285; </a:t>
            </a:r>
            <a:r>
              <a:rPr lang="en-US" altLang="en-US" sz="1200" b="1" dirty="0" smtClean="0">
                <a:solidFill>
                  <a:schemeClr val="tx2"/>
                </a:solidFill>
              </a:rPr>
              <a:t>(3) Belief in God’s scriptures</a:t>
            </a:r>
            <a:r>
              <a:rPr lang="en-US" altLang="en-US" sz="1200" dirty="0" smtClean="0"/>
              <a:t>: Quran 5:44-48; Quran 4:163; Quran 87:19; Quran 2:136; Quran 3:84; </a:t>
            </a:r>
            <a:r>
              <a:rPr lang="en-US" altLang="en-US" sz="1200" b="1" dirty="0" smtClean="0">
                <a:solidFill>
                  <a:schemeClr val="tx2"/>
                </a:solidFill>
              </a:rPr>
              <a:t>(4) Belief in God’s messengers</a:t>
            </a:r>
            <a:r>
              <a:rPr lang="en-US" altLang="en-US" sz="1200" dirty="0" smtClean="0"/>
              <a:t>: Quran 2:177, 210, 285; Quran 3:84; Quran 4:163; Quran 6:74-92; </a:t>
            </a:r>
            <a:r>
              <a:rPr lang="en-US" altLang="en-US" sz="1200" b="1" dirty="0" smtClean="0">
                <a:solidFill>
                  <a:schemeClr val="tx2"/>
                </a:solidFill>
              </a:rPr>
              <a:t>(5) Belief in the day of judgment</a:t>
            </a:r>
            <a:r>
              <a:rPr lang="en-US" altLang="en-US" sz="1200" dirty="0" smtClean="0"/>
              <a:t>: Quran 2:4, 177; Quran  4:162; Quran 9:19; Quran 27:3; Quran 34:21; </a:t>
            </a:r>
            <a:r>
              <a:rPr lang="en-US" altLang="en-US" sz="1200" b="1" dirty="0" smtClean="0"/>
              <a:t>Quran 4:136</a:t>
            </a:r>
          </a:p>
          <a:p>
            <a:pPr>
              <a:buFont typeface="Times New Roman" pitchFamily="18" charset="0"/>
              <a:buAutoNum type="arabicPeriod"/>
            </a:pPr>
            <a:endParaRPr lang="en-US" altLang="en-US" sz="300" dirty="0" smtClean="0"/>
          </a:p>
          <a:p>
            <a:pPr>
              <a:buFont typeface="Times New Roman" pitchFamily="18" charset="0"/>
              <a:buAutoNum type="arabicPeriod"/>
            </a:pPr>
            <a:r>
              <a:rPr lang="en-US" altLang="en-US" sz="1200" b="1" dirty="0" smtClean="0"/>
              <a:t> Prayer: </a:t>
            </a:r>
            <a:r>
              <a:rPr lang="en-US" altLang="en-US" sz="1200" dirty="0" smtClean="0"/>
              <a:t>Quran 2:238 (“</a:t>
            </a:r>
            <a:r>
              <a:rPr lang="en-US" altLang="en-US" sz="1200" dirty="0" smtClean="0">
                <a:solidFill>
                  <a:schemeClr val="tx2"/>
                </a:solidFill>
              </a:rPr>
              <a:t>Take care to do your prayers, praying in the best way, and stand before God in devotion</a:t>
            </a:r>
            <a:r>
              <a:rPr lang="en-US" altLang="en-US" sz="1200" dirty="0" smtClean="0"/>
              <a:t>”); Quran 4:103; Quran 5:6 (“</a:t>
            </a:r>
            <a:r>
              <a:rPr lang="en-US" altLang="en-US" sz="1200" dirty="0" smtClean="0">
                <a:solidFill>
                  <a:schemeClr val="tx2"/>
                </a:solidFill>
              </a:rPr>
              <a:t>You who believe, when you are about to pray, wash your faces and your hands and arms up to the elbows, wipe your heads, wash your feet up to the ankles and, if required, wash your whole body</a:t>
            </a:r>
            <a:r>
              <a:rPr lang="en-US" altLang="en-US" sz="1200" dirty="0" smtClean="0"/>
              <a:t>”); Quran 11:114 (“</a:t>
            </a:r>
            <a:r>
              <a:rPr lang="en-US" altLang="en-US" sz="1200" dirty="0" smtClean="0">
                <a:solidFill>
                  <a:schemeClr val="tx2"/>
                </a:solidFill>
              </a:rPr>
              <a:t>[Prophet], keep up the prayer at both ends of the day, and during parts of the night, for good things drive bad away—this is a reminder for those who are aware</a:t>
            </a:r>
            <a:r>
              <a:rPr lang="en-US" altLang="en-US" sz="1200" dirty="0" smtClean="0"/>
              <a:t>”); Quran 17:78 (“</a:t>
            </a:r>
            <a:r>
              <a:rPr lang="en-US" altLang="en-US" sz="1200" dirty="0" smtClean="0">
                <a:solidFill>
                  <a:schemeClr val="tx2"/>
                </a:solidFill>
              </a:rPr>
              <a:t>So perform the regular prayers in the period from the time the sun is past its zenith till the darkness of the night, and [recite] the Quran at dawn—dawn recitation is always witnessed—and during the night wake up and pray, as an extra offering of your own, so that your Lord may raise you to a [highly] praised status</a:t>
            </a:r>
            <a:r>
              <a:rPr lang="en-US" altLang="en-US" sz="1200" dirty="0" smtClean="0"/>
              <a:t>”); Quran 62:9 (“</a:t>
            </a:r>
            <a:r>
              <a:rPr lang="en-US" altLang="en-US" sz="1200" dirty="0" smtClean="0">
                <a:solidFill>
                  <a:schemeClr val="tx2"/>
                </a:solidFill>
              </a:rPr>
              <a:t>Believers! When the call to prayer is made on the day of congregation [Friday], hurry towards the reminder of God and leave off your trading—that is better for you, if only you knew—then when the prayer has ended, disperse in the land and seek our God’s bounty. Remember God often so that you may proper</a:t>
            </a:r>
            <a:r>
              <a:rPr lang="en-US" altLang="en-US" sz="1200" dirty="0" smtClean="0"/>
              <a:t>”) </a:t>
            </a:r>
          </a:p>
          <a:p>
            <a:pPr>
              <a:buFont typeface="Times New Roman" pitchFamily="18" charset="0"/>
              <a:buAutoNum type="arabicPeriod"/>
            </a:pPr>
            <a:endParaRPr lang="en-US" altLang="en-US" sz="300" b="1" dirty="0"/>
          </a:p>
          <a:p>
            <a:pPr>
              <a:buFont typeface="Times New Roman" pitchFamily="18" charset="0"/>
              <a:buAutoNum type="arabicPeriod"/>
            </a:pPr>
            <a:r>
              <a:rPr lang="en-US" altLang="en-US" sz="1200" b="1" dirty="0" smtClean="0"/>
              <a:t>Almsgiving</a:t>
            </a:r>
            <a:r>
              <a:rPr lang="en-US" altLang="en-US" sz="1200" dirty="0" smtClean="0"/>
              <a:t>: Quran 9:103 (“</a:t>
            </a:r>
            <a:r>
              <a:rPr lang="en-US" altLang="en-US" sz="1200" dirty="0" smtClean="0">
                <a:solidFill>
                  <a:schemeClr val="tx2"/>
                </a:solidFill>
              </a:rPr>
              <a:t>In order to cleanse and purify them [Prophet], take alms out of their property and pray for them—your prayer will be a comfort to them. God is all hearing, all knowing</a:t>
            </a:r>
            <a:r>
              <a:rPr lang="en-US" altLang="en-US" sz="1200" dirty="0" smtClean="0"/>
              <a:t>”) and Quran 9:60 (“</a:t>
            </a:r>
            <a:r>
              <a:rPr lang="en-US" altLang="en-US" sz="1200" dirty="0" smtClean="0">
                <a:solidFill>
                  <a:schemeClr val="tx2"/>
                </a:solidFill>
              </a:rPr>
              <a:t>Alms are meant only for the poor, the needy, those who administer them, those whose hearts need winning over, to free slaves and help those in debt, for God’s cause, and for travelers in need. This is ordained by God; God is all knowing and wise</a:t>
            </a:r>
            <a:r>
              <a:rPr lang="en-US" altLang="en-US" sz="1200" dirty="0" smtClean="0"/>
              <a:t>”) </a:t>
            </a:r>
          </a:p>
          <a:p>
            <a:pPr>
              <a:buFont typeface="Times New Roman" pitchFamily="18" charset="0"/>
              <a:buAutoNum type="arabicPeriod"/>
            </a:pPr>
            <a:endParaRPr lang="en-US" altLang="en-US" sz="300" dirty="0" smtClean="0"/>
          </a:p>
          <a:p>
            <a:pPr>
              <a:buFont typeface="Times New Roman" pitchFamily="18" charset="0"/>
              <a:buAutoNum type="arabicPeriod"/>
            </a:pPr>
            <a:r>
              <a:rPr lang="en-US" altLang="en-US" sz="1200" b="1" dirty="0" smtClean="0"/>
              <a:t> Fasting: </a:t>
            </a:r>
            <a:r>
              <a:rPr lang="en-US" altLang="en-US" sz="1200" dirty="0" smtClean="0"/>
              <a:t>Quran 2:183-185 (“</a:t>
            </a:r>
            <a:r>
              <a:rPr lang="en-US" altLang="en-US" sz="1200" dirty="0" smtClean="0">
                <a:solidFill>
                  <a:schemeClr val="tx2"/>
                </a:solidFill>
              </a:rPr>
              <a:t>You who believe, fasting is prescribed for you, as it was prescribed for those before you, so that you may be mindful of God. Fast for a specific number of days, but if one of you is ill, or on a journey, then on other days later. For those who can fast only with extreme difficulty, there is a way to compensate—feed a needy person. But if anyone does good of his own accord, it is better for him, and fasting is better for you, if only you knew. It was in the month of Ramadan that the Quran was revealed as guidance for mankind, clear messages giving guidance and distinguishing between right and wrong. So any one of you who sees in that month should fast, and anyone who is ill or on a journey should make up for the lost days by fasting on other days later. God wants ease for you, not hardship. He wants you to complete the prescribed period and to glorify Him for having guided you, so that you may be thankful</a:t>
            </a:r>
            <a:r>
              <a:rPr lang="en-US" altLang="en-US" sz="1200" dirty="0" smtClean="0"/>
              <a:t>”)</a:t>
            </a:r>
          </a:p>
          <a:p>
            <a:pPr>
              <a:buFont typeface="Times New Roman" pitchFamily="18" charset="0"/>
              <a:buAutoNum type="arabicPeriod"/>
            </a:pPr>
            <a:endParaRPr lang="en-US" altLang="en-US" sz="300" dirty="0" smtClean="0"/>
          </a:p>
          <a:p>
            <a:pPr>
              <a:buFont typeface="Times New Roman" pitchFamily="18" charset="0"/>
              <a:buAutoNum type="arabicPeriod"/>
            </a:pPr>
            <a:r>
              <a:rPr lang="en-US" altLang="en-US" sz="1200" b="1" dirty="0" smtClean="0"/>
              <a:t> Pilgrimage:</a:t>
            </a:r>
            <a:r>
              <a:rPr lang="en-US" altLang="en-US" sz="1200" dirty="0" smtClean="0"/>
              <a:t> Quran 3:95-97 (“</a:t>
            </a:r>
            <a:r>
              <a:rPr lang="en-US" altLang="en-US" sz="1200" dirty="0" smtClean="0">
                <a:solidFill>
                  <a:schemeClr val="tx2"/>
                </a:solidFill>
              </a:rPr>
              <a:t>[Prophet], say, ‘God speaks the truth, so follow Abraham’s religion: he had true faith and he was never an idolater.’ The first House [of worship] to be established for people was the one at </a:t>
            </a:r>
            <a:r>
              <a:rPr lang="en-US" altLang="en-US" sz="1200" dirty="0" err="1" smtClean="0">
                <a:solidFill>
                  <a:schemeClr val="tx2"/>
                </a:solidFill>
              </a:rPr>
              <a:t>Bakka</a:t>
            </a:r>
            <a:r>
              <a:rPr lang="en-US" altLang="en-US" sz="1200" dirty="0" smtClean="0">
                <a:solidFill>
                  <a:schemeClr val="tx2"/>
                </a:solidFill>
              </a:rPr>
              <a:t> [an old name of Mecca]. It is a blessed place; a source of guidance for all people; there are clear signs in it; it is the place where Abraham stood to pray; whoever enters it is safe. Pilgrimage to the House is a duty owed to God by people who are able to undertake it. Those who reject this [should know that] God has no need of anyone</a:t>
            </a:r>
            <a:r>
              <a:rPr lang="en-US" altLang="en-US" sz="1200" dirty="0" smtClean="0"/>
              <a:t>”) </a:t>
            </a:r>
          </a:p>
          <a:p>
            <a:pPr marL="0" indent="0">
              <a:buNone/>
            </a:pPr>
            <a:r>
              <a:rPr lang="en-US" altLang="en-US" sz="1100" dirty="0" smtClean="0"/>
              <a:t>On the importance </a:t>
            </a:r>
            <a:r>
              <a:rPr lang="en-US" altLang="en-US" sz="1100" dirty="0"/>
              <a:t>of </a:t>
            </a:r>
            <a:r>
              <a:rPr lang="en-US" altLang="en-US" sz="1100" dirty="0" smtClean="0"/>
              <a:t>‘intentions,’ </a:t>
            </a:r>
            <a:r>
              <a:rPr lang="en-US" altLang="en-US" sz="1100" dirty="0"/>
              <a:t>Prophet </a:t>
            </a:r>
            <a:r>
              <a:rPr lang="en-US" altLang="en-US" sz="1100" dirty="0" smtClean="0"/>
              <a:t>Muhammad said:</a:t>
            </a:r>
            <a:r>
              <a:rPr lang="en-US" altLang="en-US" sz="1100" dirty="0" smtClean="0">
                <a:solidFill>
                  <a:schemeClr val="tx2"/>
                </a:solidFill>
              </a:rPr>
              <a:t> “Actions </a:t>
            </a:r>
            <a:r>
              <a:rPr lang="en-US" altLang="en-US" sz="1100" dirty="0">
                <a:solidFill>
                  <a:schemeClr val="tx2"/>
                </a:solidFill>
              </a:rPr>
              <a:t>are only according to intentions, and to each only what he intended</a:t>
            </a:r>
            <a:r>
              <a:rPr lang="en-US" altLang="en-US" sz="1100" dirty="0" smtClean="0">
                <a:solidFill>
                  <a:schemeClr val="tx2"/>
                </a:solidFill>
              </a:rPr>
              <a:t>.” </a:t>
            </a:r>
            <a:r>
              <a:rPr lang="en-US" altLang="en-US" sz="1100" dirty="0" err="1" smtClean="0"/>
              <a:t>Sahih</a:t>
            </a:r>
            <a:r>
              <a:rPr lang="en-US" altLang="en-US" sz="1100" dirty="0" smtClean="0"/>
              <a:t> Bukhari</a:t>
            </a:r>
          </a:p>
          <a:p>
            <a:pPr marL="0" indent="0">
              <a:buNone/>
            </a:pPr>
            <a:r>
              <a:rPr lang="en-US" altLang="en-US" sz="1100" dirty="0" smtClean="0"/>
              <a:t>On the </a:t>
            </a:r>
            <a:r>
              <a:rPr lang="en-US" altLang="en-US" sz="1100" dirty="0"/>
              <a:t>importance of </a:t>
            </a:r>
            <a:r>
              <a:rPr lang="en-US" altLang="en-US" sz="1100" dirty="0" smtClean="0"/>
              <a:t>‘hearts,' </a:t>
            </a:r>
            <a:r>
              <a:rPr lang="en-US" altLang="en-US" sz="1100" dirty="0"/>
              <a:t>Prophet Muhammad said: "</a:t>
            </a:r>
            <a:r>
              <a:rPr lang="en-US" altLang="en-US" sz="1100" dirty="0" smtClean="0">
                <a:solidFill>
                  <a:schemeClr val="tx2"/>
                </a:solidFill>
              </a:rPr>
              <a:t>Verily, </a:t>
            </a:r>
            <a:r>
              <a:rPr lang="en-US" altLang="en-US" sz="1100" dirty="0">
                <a:solidFill>
                  <a:schemeClr val="tx2"/>
                </a:solidFill>
              </a:rPr>
              <a:t>God does not look to your bodies nor to your faces but He looks to your hearts</a:t>
            </a:r>
            <a:r>
              <a:rPr lang="en-US" altLang="en-US" sz="1100" dirty="0"/>
              <a:t>.” </a:t>
            </a:r>
            <a:r>
              <a:rPr lang="en-US" altLang="en-US" sz="1100" dirty="0" err="1"/>
              <a:t>Sahih</a:t>
            </a:r>
            <a:r>
              <a:rPr lang="en-US" altLang="en-US" sz="1100" dirty="0"/>
              <a:t> Muslim </a:t>
            </a:r>
            <a:endParaRPr lang="en-US" altLang="en-US" sz="1100" dirty="0" smtClean="0"/>
          </a:p>
        </p:txBody>
      </p:sp>
      <p:cxnSp>
        <p:nvCxnSpPr>
          <p:cNvPr id="3" name="Straight Connector 2"/>
          <p:cNvCxnSpPr/>
          <p:nvPr/>
        </p:nvCxnSpPr>
        <p:spPr bwMode="auto">
          <a:xfrm>
            <a:off x="0" y="6357582"/>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a:xfrm>
            <a:off x="0" y="0"/>
            <a:ext cx="9144000" cy="381000"/>
          </a:xfrm>
        </p:spPr>
        <p:txBody>
          <a:bodyPr/>
          <a:lstStyle/>
          <a:p>
            <a:r>
              <a:rPr lang="en-US" altLang="en-US" sz="3200" b="1" dirty="0" smtClean="0"/>
              <a:t>The Hadith of Gabriel</a:t>
            </a:r>
          </a:p>
        </p:txBody>
      </p:sp>
      <p:sp>
        <p:nvSpPr>
          <p:cNvPr id="105475" name="Content Placeholder 2"/>
          <p:cNvSpPr>
            <a:spLocks noGrp="1"/>
          </p:cNvSpPr>
          <p:nvPr>
            <p:ph idx="1"/>
          </p:nvPr>
        </p:nvSpPr>
        <p:spPr>
          <a:xfrm>
            <a:off x="0" y="304800"/>
            <a:ext cx="9144000" cy="6553200"/>
          </a:xfrm>
        </p:spPr>
        <p:txBody>
          <a:bodyPr/>
          <a:lstStyle/>
          <a:p>
            <a:pPr marL="0" indent="0">
              <a:buFontTx/>
              <a:buNone/>
            </a:pPr>
            <a:r>
              <a:rPr lang="en-US" altLang="en-US" sz="1400" dirty="0" smtClean="0"/>
              <a:t>On the authority of Omar who said: One day while we were sitting with the Messenger of God (peace be upon him), there came before us a man with extremely white clothing and extremely black hair. There were no signs of travel on him and none of us knew him. He [came and] sat next to the Prophet (peace be upon him). He supported his knees against the knees of the Prophet [peace be upon him] and put his hands on his [the man] thighs. </a:t>
            </a:r>
          </a:p>
          <a:p>
            <a:pPr marL="0" indent="0">
              <a:buFontTx/>
              <a:buNone/>
            </a:pPr>
            <a:r>
              <a:rPr lang="en-US" altLang="en-US" sz="1400" dirty="0" smtClean="0"/>
              <a:t>He said, </a:t>
            </a:r>
            <a:r>
              <a:rPr lang="en-US" altLang="en-US" sz="1400" dirty="0" smtClean="0">
                <a:solidFill>
                  <a:schemeClr val="tx2"/>
                </a:solidFill>
              </a:rPr>
              <a:t>'O Muhammad, tell me about </a:t>
            </a:r>
            <a:r>
              <a:rPr lang="en-US" altLang="en-US" sz="1800" b="1" dirty="0" smtClean="0">
                <a:solidFill>
                  <a:schemeClr val="tx2"/>
                </a:solidFill>
              </a:rPr>
              <a:t>Islam </a:t>
            </a:r>
            <a:r>
              <a:rPr lang="en-US" altLang="en-US" sz="1400" b="1" dirty="0" smtClean="0">
                <a:solidFill>
                  <a:schemeClr val="tx2"/>
                </a:solidFill>
              </a:rPr>
              <a:t>(submission to God)</a:t>
            </a:r>
            <a:r>
              <a:rPr lang="en-US" altLang="en-US" sz="1400" dirty="0" smtClean="0"/>
              <a:t>.'</a:t>
            </a:r>
          </a:p>
          <a:p>
            <a:pPr marL="0" indent="0">
              <a:buFontTx/>
              <a:buNone/>
            </a:pPr>
            <a:r>
              <a:rPr lang="en-US" altLang="en-US" sz="1400" dirty="0" smtClean="0"/>
              <a:t>The Messenger of God (peace be upon him) said, </a:t>
            </a:r>
            <a:r>
              <a:rPr lang="en-US" altLang="en-US" sz="1400" b="1" dirty="0" smtClean="0">
                <a:solidFill>
                  <a:schemeClr val="tx2"/>
                </a:solidFill>
              </a:rPr>
              <a:t>'</a:t>
            </a:r>
            <a:r>
              <a:rPr lang="en-US" altLang="en-US" sz="1400" dirty="0" smtClean="0">
                <a:solidFill>
                  <a:schemeClr val="tx2"/>
                </a:solidFill>
              </a:rPr>
              <a:t>Islam</a:t>
            </a:r>
            <a:r>
              <a:rPr lang="en-US" altLang="en-US" sz="1400" b="1" dirty="0" smtClean="0">
                <a:solidFill>
                  <a:schemeClr val="tx2"/>
                </a:solidFill>
              </a:rPr>
              <a:t> </a:t>
            </a:r>
            <a:r>
              <a:rPr lang="en-US" altLang="en-US" sz="1400" dirty="0" smtClean="0">
                <a:solidFill>
                  <a:schemeClr val="tx2"/>
                </a:solidFill>
              </a:rPr>
              <a:t>is to testify that there is none worthy of worship except God and that Muhammad is the Messenger of God, to establish [the ritual] prayer, to pay the Zakat [alms tax], to fast [the month of] Ramadan, and to make pilgrimage to the House [the Kaaba in Mecca] if you have the means to do so</a:t>
            </a:r>
            <a:r>
              <a:rPr lang="en-US" altLang="en-US" sz="1400" dirty="0" smtClean="0"/>
              <a:t>.'</a:t>
            </a:r>
          </a:p>
          <a:p>
            <a:pPr marL="0" indent="0">
              <a:buFontTx/>
              <a:buNone/>
            </a:pPr>
            <a:r>
              <a:rPr lang="en-US" altLang="en-US" sz="1400" dirty="0" smtClean="0"/>
              <a:t>He said, </a:t>
            </a:r>
            <a:r>
              <a:rPr lang="en-US" altLang="en-US" sz="1400" dirty="0" smtClean="0">
                <a:solidFill>
                  <a:schemeClr val="tx2"/>
                </a:solidFill>
              </a:rPr>
              <a:t>'You have spoken truthfully [or correctly].' </a:t>
            </a:r>
            <a:r>
              <a:rPr lang="en-US" altLang="en-US" sz="1400" dirty="0" smtClean="0"/>
              <a:t>We were amazed that he asks the question and then he says he had spoken truthfully. </a:t>
            </a:r>
          </a:p>
          <a:p>
            <a:pPr marL="0" indent="0">
              <a:buFontTx/>
              <a:buNone/>
            </a:pPr>
            <a:r>
              <a:rPr lang="en-US" altLang="en-US" sz="1400" dirty="0" smtClean="0"/>
              <a:t>He said, </a:t>
            </a:r>
            <a:r>
              <a:rPr lang="en-US" altLang="en-US" sz="1400" dirty="0" smtClean="0">
                <a:solidFill>
                  <a:schemeClr val="tx2"/>
                </a:solidFill>
              </a:rPr>
              <a:t>'Tell me about </a:t>
            </a:r>
            <a:r>
              <a:rPr lang="en-US" altLang="en-US" sz="1800" b="1" dirty="0" err="1" smtClean="0">
                <a:solidFill>
                  <a:schemeClr val="tx2"/>
                </a:solidFill>
              </a:rPr>
              <a:t>Iman</a:t>
            </a:r>
            <a:r>
              <a:rPr lang="en-US" altLang="en-US" sz="1400" dirty="0" smtClean="0">
                <a:solidFill>
                  <a:schemeClr val="tx2"/>
                </a:solidFill>
              </a:rPr>
              <a:t> (faith</a:t>
            </a:r>
            <a:r>
              <a:rPr lang="en-US" altLang="en-US" sz="1400" dirty="0" smtClean="0"/>
              <a:t>).' He [the Messenger of God] (peace be upon him) responded, </a:t>
            </a:r>
            <a:r>
              <a:rPr lang="en-US" altLang="en-US" sz="1400" dirty="0" smtClean="0">
                <a:solidFill>
                  <a:schemeClr val="tx2"/>
                </a:solidFill>
              </a:rPr>
              <a:t>'It is to believe in God, His angels, His books, His messengers, and the Last Day and to believe in the divine decree, [both] the good and the evil thereof</a:t>
            </a:r>
            <a:r>
              <a:rPr lang="en-US" altLang="en-US" sz="1400" b="1" dirty="0" smtClean="0">
                <a:solidFill>
                  <a:schemeClr val="tx2"/>
                </a:solidFill>
              </a:rPr>
              <a:t>.' </a:t>
            </a:r>
            <a:r>
              <a:rPr lang="en-US" altLang="en-US" sz="1400" dirty="0" smtClean="0"/>
              <a:t>He said, </a:t>
            </a:r>
            <a:r>
              <a:rPr lang="en-US" altLang="en-US" sz="1400" dirty="0" smtClean="0">
                <a:solidFill>
                  <a:schemeClr val="tx2"/>
                </a:solidFill>
              </a:rPr>
              <a:t>'You have spoken truthfully</a:t>
            </a:r>
            <a:r>
              <a:rPr lang="en-US" altLang="en-US" sz="1400" dirty="0" smtClean="0"/>
              <a:t>.' </a:t>
            </a:r>
          </a:p>
          <a:p>
            <a:pPr marL="0" indent="0">
              <a:buFontTx/>
              <a:buNone/>
            </a:pPr>
            <a:r>
              <a:rPr lang="en-US" altLang="en-US" sz="1400" dirty="0" smtClean="0"/>
              <a:t>He said, </a:t>
            </a:r>
            <a:r>
              <a:rPr lang="en-US" altLang="en-US" sz="1400" dirty="0" smtClean="0">
                <a:solidFill>
                  <a:schemeClr val="tx2"/>
                </a:solidFill>
              </a:rPr>
              <a:t>'Tell me about </a:t>
            </a:r>
            <a:r>
              <a:rPr lang="en-US" altLang="en-US" sz="1800" b="1" dirty="0" err="1" smtClean="0">
                <a:solidFill>
                  <a:schemeClr val="tx2"/>
                </a:solidFill>
              </a:rPr>
              <a:t>Ihsan</a:t>
            </a:r>
            <a:r>
              <a:rPr lang="en-US" altLang="en-US" sz="1400" dirty="0" smtClean="0">
                <a:solidFill>
                  <a:schemeClr val="tx2"/>
                </a:solidFill>
              </a:rPr>
              <a:t> (goodness).' </a:t>
            </a:r>
            <a:r>
              <a:rPr lang="en-US" altLang="en-US" sz="1400" dirty="0" smtClean="0"/>
              <a:t>He [the Prophet] answered, </a:t>
            </a:r>
            <a:r>
              <a:rPr lang="en-US" altLang="en-US" sz="1400" dirty="0" smtClean="0">
                <a:solidFill>
                  <a:schemeClr val="tx2"/>
                </a:solidFill>
              </a:rPr>
              <a:t>'It is that you worship God as if you see Him. And even though you do not see Him [you know] He sees you.'</a:t>
            </a:r>
          </a:p>
          <a:p>
            <a:pPr marL="0" indent="0">
              <a:buFontTx/>
              <a:buNone/>
            </a:pPr>
            <a:r>
              <a:rPr lang="en-US" altLang="en-US" sz="1400" dirty="0" smtClean="0"/>
              <a:t>He said, </a:t>
            </a:r>
            <a:r>
              <a:rPr lang="en-US" altLang="en-US" sz="1400" dirty="0" smtClean="0">
                <a:solidFill>
                  <a:schemeClr val="tx2"/>
                </a:solidFill>
              </a:rPr>
              <a:t>'Tell me about [the time of the] </a:t>
            </a:r>
            <a:r>
              <a:rPr lang="en-US" altLang="en-US" sz="1400" b="1" dirty="0" smtClean="0">
                <a:solidFill>
                  <a:schemeClr val="tx2"/>
                </a:solidFill>
              </a:rPr>
              <a:t>Hour</a:t>
            </a:r>
            <a:r>
              <a:rPr lang="en-US" altLang="en-US" sz="1400" dirty="0" smtClean="0"/>
              <a:t>.' He [the Prophet (peace be upon him)] answered, </a:t>
            </a:r>
            <a:r>
              <a:rPr lang="en-US" altLang="en-US" sz="1400" dirty="0" smtClean="0">
                <a:solidFill>
                  <a:schemeClr val="tx2"/>
                </a:solidFill>
              </a:rPr>
              <a:t>'The one being asked does not know more than the one asking.'</a:t>
            </a:r>
          </a:p>
          <a:p>
            <a:pPr marL="0" indent="0">
              <a:buFontTx/>
              <a:buNone/>
            </a:pPr>
            <a:r>
              <a:rPr lang="en-US" altLang="en-US" sz="1400" dirty="0" smtClean="0"/>
              <a:t>He said, </a:t>
            </a:r>
            <a:r>
              <a:rPr lang="en-US" altLang="en-US" sz="1400" dirty="0" smtClean="0">
                <a:solidFill>
                  <a:schemeClr val="tx2"/>
                </a:solidFill>
              </a:rPr>
              <a:t>'Tell me about its signs.' </a:t>
            </a:r>
          </a:p>
          <a:p>
            <a:pPr marL="0" indent="0">
              <a:buFontTx/>
              <a:buNone/>
            </a:pPr>
            <a:r>
              <a:rPr lang="en-US" altLang="en-US" sz="1400" dirty="0" smtClean="0"/>
              <a:t>He answered, </a:t>
            </a:r>
            <a:r>
              <a:rPr lang="en-US" altLang="en-US" sz="1400" dirty="0" smtClean="0">
                <a:solidFill>
                  <a:schemeClr val="tx2"/>
                </a:solidFill>
              </a:rPr>
              <a:t>'The salve-girl shall give birth to her master; and you will see the barefooted, scantily-clothed, destitute shepherds competing in constructing lofty buildings.'</a:t>
            </a:r>
          </a:p>
          <a:p>
            <a:pPr marL="0" indent="0">
              <a:buFontTx/>
              <a:buNone/>
            </a:pPr>
            <a:r>
              <a:rPr lang="en-US" altLang="en-US" sz="1400" dirty="0" smtClean="0"/>
              <a:t>Then he went away. </a:t>
            </a:r>
          </a:p>
          <a:p>
            <a:pPr marL="0" indent="0">
              <a:buFontTx/>
              <a:buNone/>
            </a:pPr>
            <a:r>
              <a:rPr lang="en-US" altLang="en-US" sz="1400" dirty="0" smtClean="0"/>
              <a:t>I stayed for a long time.</a:t>
            </a:r>
          </a:p>
          <a:p>
            <a:pPr marL="0" indent="0">
              <a:buFontTx/>
              <a:buNone/>
            </a:pPr>
            <a:r>
              <a:rPr lang="en-US" altLang="en-US" sz="1400" dirty="0" smtClean="0"/>
              <a:t>Then he [the Prophet (peace be upon him)] said, </a:t>
            </a:r>
            <a:r>
              <a:rPr lang="en-US" altLang="en-US" sz="1400" dirty="0" smtClean="0">
                <a:solidFill>
                  <a:schemeClr val="tx2"/>
                </a:solidFill>
              </a:rPr>
              <a:t>'O Omar, do you know who the questioner was?' </a:t>
            </a:r>
            <a:r>
              <a:rPr lang="en-US" altLang="en-US" sz="1400" dirty="0" smtClean="0"/>
              <a:t>He said, 'God and His Messenger know best.'</a:t>
            </a:r>
          </a:p>
          <a:p>
            <a:pPr marL="0" indent="0">
              <a:buFontTx/>
              <a:buNone/>
            </a:pPr>
            <a:r>
              <a:rPr lang="en-US" altLang="en-US" sz="1400" dirty="0" smtClean="0"/>
              <a:t>He said, </a:t>
            </a:r>
            <a:r>
              <a:rPr lang="en-US" altLang="en-US" sz="1400" dirty="0" smtClean="0">
                <a:solidFill>
                  <a:schemeClr val="tx2"/>
                </a:solidFill>
              </a:rPr>
              <a:t>'It was [the Angel] Gabriel who came to teach you your religion</a:t>
            </a:r>
            <a:r>
              <a:rPr lang="en-US" altLang="en-US" sz="1400" dirty="0" smtClean="0"/>
              <a:t>'</a:t>
            </a:r>
          </a:p>
          <a:p>
            <a:pPr marL="0" indent="0">
              <a:buFontTx/>
              <a:buNone/>
            </a:pPr>
            <a:r>
              <a:rPr lang="en-US" altLang="en-US" sz="1200" dirty="0" smtClean="0"/>
              <a:t>Adapted from: Jamaal al-Din M </a:t>
            </a:r>
            <a:r>
              <a:rPr lang="en-US" altLang="en-US" sz="1200" dirty="0" err="1" smtClean="0"/>
              <a:t>Zarabozo</a:t>
            </a:r>
            <a:r>
              <a:rPr lang="en-US" altLang="en-US" sz="1200" dirty="0" smtClean="0"/>
              <a:t>, “He Came to Teach You Your Religion"--The Hadith of the Angel Gabriel Explaining the Foundations of </a:t>
            </a:r>
            <a:r>
              <a:rPr lang="en-US" altLang="en-US" sz="1200" i="1" dirty="0" smtClean="0"/>
              <a:t>Islam, </a:t>
            </a:r>
            <a:r>
              <a:rPr lang="en-US" altLang="en-US" sz="1200" i="1" dirty="0" err="1" smtClean="0"/>
              <a:t>Imaan</a:t>
            </a:r>
            <a:r>
              <a:rPr lang="en-US" altLang="en-US" sz="1200" i="1" dirty="0" smtClean="0"/>
              <a:t> </a:t>
            </a:r>
            <a:r>
              <a:rPr lang="en-US" altLang="en-US" sz="1200" dirty="0" smtClean="0"/>
              <a:t>and </a:t>
            </a:r>
            <a:r>
              <a:rPr lang="en-US" altLang="en-US" sz="1200" i="1" dirty="0" err="1" smtClean="0"/>
              <a:t>Ihsaan</a:t>
            </a:r>
            <a:r>
              <a:rPr lang="en-US" altLang="en-US" sz="1200" dirty="0" smtClean="0"/>
              <a:t>, 1997, pages 4-5.</a:t>
            </a:r>
          </a:p>
          <a:p>
            <a:pPr marL="0" indent="0">
              <a:buFontTx/>
              <a:buNone/>
            </a:pPr>
            <a:r>
              <a:rPr lang="en-US" altLang="en-US" sz="1400" dirty="0" smtClean="0"/>
              <a:t> </a:t>
            </a:r>
          </a:p>
        </p:txBody>
      </p:sp>
    </p:spTree>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a:xfrm>
            <a:off x="0" y="0"/>
            <a:ext cx="9144000" cy="609600"/>
          </a:xfrm>
        </p:spPr>
        <p:txBody>
          <a:bodyPr/>
          <a:lstStyle/>
          <a:p>
            <a:r>
              <a:rPr lang="en-US" altLang="en-US" sz="4800" b="1" dirty="0" smtClean="0"/>
              <a:t>Islamic Law (</a:t>
            </a:r>
            <a:r>
              <a:rPr lang="ar-SA" altLang="en-US" sz="4800" b="1" dirty="0" smtClean="0"/>
              <a:t>الشريعة</a:t>
            </a:r>
            <a:r>
              <a:rPr lang="en-US" altLang="en-US" sz="4800" b="1" dirty="0" smtClean="0"/>
              <a:t>)</a:t>
            </a:r>
          </a:p>
        </p:txBody>
      </p:sp>
      <p:sp>
        <p:nvSpPr>
          <p:cNvPr id="100355" name="Content Placeholder 2"/>
          <p:cNvSpPr>
            <a:spLocks noGrp="1"/>
          </p:cNvSpPr>
          <p:nvPr>
            <p:ph idx="1"/>
          </p:nvPr>
        </p:nvSpPr>
        <p:spPr>
          <a:xfrm>
            <a:off x="0" y="609600"/>
            <a:ext cx="9144000" cy="6248400"/>
          </a:xfrm>
        </p:spPr>
        <p:txBody>
          <a:bodyPr/>
          <a:lstStyle/>
          <a:p>
            <a:pPr marL="0" indent="0">
              <a:buFontTx/>
              <a:buNone/>
              <a:defRPr/>
            </a:pPr>
            <a:r>
              <a:rPr lang="en-US" sz="1700" dirty="0" smtClean="0">
                <a:solidFill>
                  <a:schemeClr val="tx2"/>
                </a:solidFill>
              </a:rPr>
              <a:t>*In general, Muslim </a:t>
            </a:r>
            <a:r>
              <a:rPr lang="en-US" sz="1700" dirty="0">
                <a:solidFill>
                  <a:schemeClr val="tx2"/>
                </a:solidFill>
              </a:rPr>
              <a:t>scholars </a:t>
            </a:r>
            <a:r>
              <a:rPr lang="en-US" sz="1700" dirty="0" smtClean="0">
                <a:solidFill>
                  <a:schemeClr val="tx2"/>
                </a:solidFill>
              </a:rPr>
              <a:t>define the overall purpose of Islamic law as </a:t>
            </a:r>
            <a:r>
              <a:rPr lang="en-US" sz="1700" b="1" dirty="0" smtClean="0">
                <a:solidFill>
                  <a:schemeClr val="tx2"/>
                </a:solidFill>
              </a:rPr>
              <a:t>bringing benefits and warding </a:t>
            </a:r>
            <a:r>
              <a:rPr lang="en-US" sz="1600" b="1" dirty="0" smtClean="0">
                <a:solidFill>
                  <a:schemeClr val="tx2"/>
                </a:solidFill>
              </a:rPr>
              <a:t>off harms to the individual and society </a:t>
            </a:r>
            <a:r>
              <a:rPr lang="en-US" sz="1600" dirty="0" smtClean="0">
                <a:solidFill>
                  <a:schemeClr val="tx2"/>
                </a:solidFill>
              </a:rPr>
              <a:t>(in general, warding off harms has priority over </a:t>
            </a:r>
            <a:r>
              <a:rPr lang="en-US" sz="1600" dirty="0">
                <a:solidFill>
                  <a:schemeClr val="tx2"/>
                </a:solidFill>
              </a:rPr>
              <a:t>bringing </a:t>
            </a:r>
            <a:r>
              <a:rPr lang="en-US" sz="1600" dirty="0" smtClean="0">
                <a:solidFill>
                  <a:schemeClr val="tx2"/>
                </a:solidFill>
              </a:rPr>
              <a:t>benefits: </a:t>
            </a:r>
            <a:r>
              <a:rPr lang="en-US" sz="1600" i="1" dirty="0" err="1" smtClean="0">
                <a:solidFill>
                  <a:schemeClr val="tx2"/>
                </a:solidFill>
              </a:rPr>
              <a:t>dar</a:t>
            </a:r>
            <a:r>
              <a:rPr lang="en-US" sz="1600" i="1" dirty="0">
                <a:solidFill>
                  <a:schemeClr val="tx2"/>
                </a:solidFill>
              </a:rPr>
              <a:t>’ al-</a:t>
            </a:r>
            <a:r>
              <a:rPr lang="en-US" sz="1600" i="1" dirty="0" err="1">
                <a:solidFill>
                  <a:schemeClr val="tx2"/>
                </a:solidFill>
              </a:rPr>
              <a:t>mafasid</a:t>
            </a:r>
            <a:r>
              <a:rPr lang="en-US" sz="1600" i="1" dirty="0">
                <a:solidFill>
                  <a:schemeClr val="tx2"/>
                </a:solidFill>
              </a:rPr>
              <a:t> </a:t>
            </a:r>
            <a:r>
              <a:rPr lang="en-US" sz="1600" i="1" dirty="0" err="1">
                <a:solidFill>
                  <a:schemeClr val="tx2"/>
                </a:solidFill>
              </a:rPr>
              <a:t>awla</a:t>
            </a:r>
            <a:r>
              <a:rPr lang="en-US" sz="1600" i="1" dirty="0">
                <a:solidFill>
                  <a:schemeClr val="tx2"/>
                </a:solidFill>
              </a:rPr>
              <a:t> min </a:t>
            </a:r>
            <a:r>
              <a:rPr lang="en-US" sz="1600" i="1" dirty="0" err="1">
                <a:solidFill>
                  <a:schemeClr val="tx2"/>
                </a:solidFill>
              </a:rPr>
              <a:t>jalb</a:t>
            </a:r>
            <a:r>
              <a:rPr lang="en-US" sz="1600" i="1" dirty="0">
                <a:solidFill>
                  <a:schemeClr val="tx2"/>
                </a:solidFill>
              </a:rPr>
              <a:t> </a:t>
            </a:r>
            <a:r>
              <a:rPr lang="en-US" sz="1600" i="1" dirty="0" smtClean="0">
                <a:solidFill>
                  <a:schemeClr val="tx2"/>
                </a:solidFill>
              </a:rPr>
              <a:t>al-</a:t>
            </a:r>
            <a:r>
              <a:rPr lang="en-US" sz="1600" i="1" dirty="0" err="1" smtClean="0">
                <a:solidFill>
                  <a:schemeClr val="tx2"/>
                </a:solidFill>
              </a:rPr>
              <a:t>masalih</a:t>
            </a:r>
            <a:r>
              <a:rPr lang="en-US" sz="1600" dirty="0" smtClean="0">
                <a:solidFill>
                  <a:schemeClr val="tx2"/>
                </a:solidFill>
              </a:rPr>
              <a:t>).  For example, </a:t>
            </a:r>
          </a:p>
          <a:p>
            <a:pPr marL="0" indent="0">
              <a:buNone/>
              <a:defRPr/>
            </a:pPr>
            <a:r>
              <a:rPr lang="en-US" sz="1400" dirty="0"/>
              <a:t>“God commands justice, doing good, and generosity towards relatives and He forbids what is shameful, blameworthy, and oppressive. He teaches you, so that you may take heed.” </a:t>
            </a:r>
            <a:r>
              <a:rPr lang="en-US" sz="1400" b="1" dirty="0">
                <a:solidFill>
                  <a:schemeClr val="tx2"/>
                </a:solidFill>
              </a:rPr>
              <a:t>Quran 16:90</a:t>
            </a:r>
          </a:p>
          <a:p>
            <a:pPr marL="0" indent="0">
              <a:buFontTx/>
              <a:buNone/>
              <a:defRPr/>
            </a:pPr>
            <a:r>
              <a:rPr lang="en-US" sz="1400" dirty="0" smtClean="0"/>
              <a:t>“Help one another to do what is right and good; do not help one another towards sin and hostility.”  </a:t>
            </a:r>
            <a:r>
              <a:rPr lang="en-US" sz="1400" b="1" dirty="0">
                <a:solidFill>
                  <a:schemeClr val="tx2"/>
                </a:solidFill>
              </a:rPr>
              <a:t>Quran 5:2 </a:t>
            </a:r>
            <a:endParaRPr lang="en-US" sz="1400" dirty="0" smtClean="0">
              <a:solidFill>
                <a:schemeClr val="tx2"/>
              </a:solidFill>
            </a:endParaRPr>
          </a:p>
          <a:p>
            <a:pPr marL="0" indent="0">
              <a:buFontTx/>
              <a:buNone/>
              <a:defRPr/>
            </a:pPr>
            <a:r>
              <a:rPr lang="en-US" sz="1400" dirty="0" smtClean="0"/>
              <a:t>“If </a:t>
            </a:r>
            <a:r>
              <a:rPr lang="en-US" sz="1400" dirty="0"/>
              <a:t>anyone kills a person—unless in retribution for murder or spreading corruption in the land—it is as if he kills all mankind, while if any saves a life it is as if he saves the lives of all </a:t>
            </a:r>
            <a:r>
              <a:rPr lang="en-US" sz="1400" dirty="0" smtClean="0"/>
              <a:t>mankind.”</a:t>
            </a:r>
            <a:r>
              <a:rPr lang="en-US" sz="1400" b="1" dirty="0"/>
              <a:t> </a:t>
            </a:r>
            <a:r>
              <a:rPr lang="en-US" sz="1400" b="1" dirty="0">
                <a:solidFill>
                  <a:schemeClr val="tx2"/>
                </a:solidFill>
              </a:rPr>
              <a:t>Quran 5:32 </a:t>
            </a:r>
            <a:endParaRPr lang="en-US" sz="1400" dirty="0" smtClean="0">
              <a:solidFill>
                <a:schemeClr val="tx2"/>
              </a:solidFill>
            </a:endParaRPr>
          </a:p>
          <a:p>
            <a:pPr marL="0" indent="0">
              <a:buFontTx/>
              <a:buNone/>
              <a:defRPr/>
            </a:pPr>
            <a:r>
              <a:rPr lang="en-US" sz="1400" dirty="0" smtClean="0"/>
              <a:t>“They ask you [Prophet] about intoxicants and gambling: say, ‘There is great sin in both, and some benefit for people: the sin is greater than the benefit.’” </a:t>
            </a:r>
            <a:r>
              <a:rPr lang="en-US" sz="1400" b="1" dirty="0">
                <a:solidFill>
                  <a:schemeClr val="tx2"/>
                </a:solidFill>
              </a:rPr>
              <a:t>Quran 2:219 </a:t>
            </a:r>
            <a:endParaRPr lang="en-US" sz="1400" dirty="0" smtClean="0">
              <a:solidFill>
                <a:schemeClr val="tx2"/>
              </a:solidFill>
            </a:endParaRPr>
          </a:p>
          <a:p>
            <a:pPr marL="0" indent="0">
              <a:buFontTx/>
              <a:buNone/>
              <a:defRPr/>
            </a:pPr>
            <a:r>
              <a:rPr lang="en-US" sz="1400" dirty="0" smtClean="0"/>
              <a:t>“[Believers], do not revile those they call on beside God in case they, in their hostility and ignorance, revile God.”</a:t>
            </a:r>
            <a:r>
              <a:rPr lang="en-US" sz="1400" b="1" dirty="0" smtClean="0"/>
              <a:t> </a:t>
            </a:r>
            <a:r>
              <a:rPr lang="en-US" sz="1400" b="1" dirty="0">
                <a:solidFill>
                  <a:schemeClr val="tx2"/>
                </a:solidFill>
              </a:rPr>
              <a:t>Quran 6:108 </a:t>
            </a:r>
            <a:endParaRPr lang="en-US" sz="1400" b="1" dirty="0" smtClean="0">
              <a:solidFill>
                <a:schemeClr val="tx2"/>
              </a:solidFill>
            </a:endParaRPr>
          </a:p>
          <a:p>
            <a:pPr marL="0" indent="0">
              <a:buFontTx/>
              <a:buNone/>
              <a:defRPr/>
            </a:pPr>
            <a:r>
              <a:rPr lang="en-US" sz="1300" dirty="0" smtClean="0"/>
              <a:t>*Muslim scholars define the following </a:t>
            </a:r>
            <a:r>
              <a:rPr lang="en-US" sz="1300" b="1" dirty="0" smtClean="0"/>
              <a:t>five necessary benefits that must be protected under Islamic law: </a:t>
            </a:r>
            <a:r>
              <a:rPr lang="en-US" sz="1300" b="1" dirty="0" smtClean="0">
                <a:solidFill>
                  <a:schemeClr val="tx2"/>
                </a:solidFill>
              </a:rPr>
              <a:t>(1) religion, (2) life, (3) mind, (4) offspring, and (5) property.</a:t>
            </a:r>
            <a:r>
              <a:rPr lang="en-US" sz="1300" dirty="0" smtClean="0"/>
              <a:t> To bring benefits and ward off harms to the individual and society, Muslim scholars use the Quran, the Sunna (Prophet’s words, deeds, and endorsements), consensus of Muslim scholars, and analogy or reasoning to derive and issue Islamic rulings (</a:t>
            </a:r>
            <a:r>
              <a:rPr lang="en-US" sz="1300" dirty="0" err="1" smtClean="0"/>
              <a:t>ahkam</a:t>
            </a:r>
            <a:r>
              <a:rPr lang="en-US" sz="1300" dirty="0" smtClean="0"/>
              <a:t>), which make all human actions fall into five categories: </a:t>
            </a:r>
            <a:r>
              <a:rPr lang="en-US" sz="1300" b="1" dirty="0" smtClean="0"/>
              <a:t>obligatory</a:t>
            </a:r>
            <a:r>
              <a:rPr lang="en-US" sz="1300" dirty="0" smtClean="0"/>
              <a:t> (</a:t>
            </a:r>
            <a:r>
              <a:rPr lang="en-US" sz="1300" i="1" dirty="0" err="1" smtClean="0"/>
              <a:t>fard</a:t>
            </a:r>
            <a:r>
              <a:rPr lang="en-US" sz="1300" dirty="0" smtClean="0"/>
              <a:t>) such as the required five pillars of Islam, </a:t>
            </a:r>
            <a:r>
              <a:rPr lang="en-US" sz="1300" b="1" dirty="0" smtClean="0"/>
              <a:t>recommended </a:t>
            </a:r>
            <a:r>
              <a:rPr lang="en-US" sz="1300" dirty="0" smtClean="0"/>
              <a:t>(</a:t>
            </a:r>
            <a:r>
              <a:rPr lang="en-US" sz="1300" i="1" dirty="0" err="1" smtClean="0"/>
              <a:t>mandoob</a:t>
            </a:r>
            <a:r>
              <a:rPr lang="en-US" sz="1300" dirty="0" smtClean="0"/>
              <a:t>) such as permissible extra devotion beyond the obligatory, </a:t>
            </a:r>
            <a:r>
              <a:rPr lang="en-US" sz="1300" b="1" dirty="0" smtClean="0"/>
              <a:t>disliked</a:t>
            </a:r>
            <a:r>
              <a:rPr lang="en-US" sz="1300" dirty="0" smtClean="0"/>
              <a:t> (</a:t>
            </a:r>
            <a:r>
              <a:rPr lang="en-US" sz="1300" i="1" dirty="0" err="1" smtClean="0"/>
              <a:t>makrooh</a:t>
            </a:r>
            <a:r>
              <a:rPr lang="en-US" sz="1300" dirty="0" smtClean="0"/>
              <a:t>) such as </a:t>
            </a:r>
            <a:r>
              <a:rPr lang="en-US" sz="1300" dirty="0"/>
              <a:t>turning the head towards the right or towards the left (for no </a:t>
            </a:r>
            <a:r>
              <a:rPr lang="en-US" sz="1300" dirty="0" smtClean="0"/>
              <a:t>valid reason</a:t>
            </a:r>
            <a:r>
              <a:rPr lang="en-US" sz="1300" dirty="0"/>
              <a:t>) when facing the direction of the Sacred Mosque in Mecca during </a:t>
            </a:r>
            <a:r>
              <a:rPr lang="en-US" sz="1300" dirty="0" smtClean="0"/>
              <a:t>prayer), </a:t>
            </a:r>
            <a:r>
              <a:rPr lang="en-US" sz="1300" b="1" dirty="0" smtClean="0"/>
              <a:t>prohibited </a:t>
            </a:r>
            <a:r>
              <a:rPr lang="en-US" sz="1300" dirty="0" smtClean="0"/>
              <a:t>(</a:t>
            </a:r>
            <a:r>
              <a:rPr lang="en-US" sz="1300" i="1" dirty="0" err="1" smtClean="0"/>
              <a:t>haraam</a:t>
            </a:r>
            <a:r>
              <a:rPr lang="en-US" sz="1300" dirty="0"/>
              <a:t>) such as </a:t>
            </a:r>
            <a:r>
              <a:rPr lang="en-US" sz="1300" dirty="0" smtClean="0"/>
              <a:t>harming or killing or adultery, and </a:t>
            </a:r>
            <a:r>
              <a:rPr lang="en-US" sz="1300" b="1" dirty="0" smtClean="0"/>
              <a:t>permissible</a:t>
            </a:r>
            <a:r>
              <a:rPr lang="en-US" sz="1300" dirty="0" smtClean="0"/>
              <a:t> </a:t>
            </a:r>
            <a:r>
              <a:rPr lang="en-US" sz="1300" dirty="0"/>
              <a:t>(</a:t>
            </a:r>
            <a:r>
              <a:rPr lang="en-US" sz="1300" dirty="0" err="1"/>
              <a:t>mubaah</a:t>
            </a:r>
            <a:r>
              <a:rPr lang="en-US" sz="1300" dirty="0"/>
              <a:t>) such as doing things that </a:t>
            </a:r>
            <a:r>
              <a:rPr lang="en-US" sz="1300" dirty="0" smtClean="0"/>
              <a:t>are NOT obligatory, NOT recommended, NOT disliked, and NOT prohibited.  </a:t>
            </a:r>
          </a:p>
          <a:p>
            <a:pPr marL="0" indent="0">
              <a:buFontTx/>
              <a:buNone/>
              <a:defRPr/>
            </a:pPr>
            <a:r>
              <a:rPr lang="en-US" sz="1600" b="1" dirty="0" smtClean="0">
                <a:solidFill>
                  <a:schemeClr val="tx2"/>
                </a:solidFill>
              </a:rPr>
              <a:t>*"In classical form the Sharia differs from Western [secular] systems of law in two principal respects. </a:t>
            </a:r>
          </a:p>
          <a:p>
            <a:pPr marL="0" indent="0">
              <a:buFontTx/>
              <a:buNone/>
              <a:defRPr/>
            </a:pPr>
            <a:r>
              <a:rPr lang="en-US" sz="1200" dirty="0" smtClean="0">
                <a:solidFill>
                  <a:schemeClr val="tx2"/>
                </a:solidFill>
              </a:rPr>
              <a:t>In </a:t>
            </a:r>
            <a:r>
              <a:rPr lang="en-US" sz="1200" dirty="0">
                <a:solidFill>
                  <a:schemeClr val="tx2"/>
                </a:solidFill>
              </a:rPr>
              <a:t>the first place the scope </a:t>
            </a:r>
            <a:r>
              <a:rPr lang="en-US" sz="1200" dirty="0"/>
              <a:t>of the </a:t>
            </a:r>
            <a:r>
              <a:rPr lang="en-US" sz="1200" dirty="0" smtClean="0"/>
              <a:t>Sharia </a:t>
            </a:r>
            <a:r>
              <a:rPr lang="en-US" sz="1200" dirty="0"/>
              <a:t>is much wider, since it regulates an individual’s relationship not only with one’s </a:t>
            </a:r>
            <a:r>
              <a:rPr lang="en-US" sz="1200" dirty="0" err="1"/>
              <a:t>neighbours</a:t>
            </a:r>
            <a:r>
              <a:rPr lang="en-US" sz="1200" dirty="0"/>
              <a:t> and with the state, which is the limit of most other legal systems, but also with God and with one’s own conscience. Ritual practices, such as the daily prayers, almsgiving, fasting, and pilgrimage, are an integral part of </a:t>
            </a:r>
            <a:r>
              <a:rPr lang="en-US" sz="1200" dirty="0" err="1"/>
              <a:t>Sharīʿah</a:t>
            </a:r>
            <a:r>
              <a:rPr lang="en-US" sz="1200" dirty="0"/>
              <a:t> law and usually occupy the first chapters in the legal manuals. The </a:t>
            </a:r>
            <a:r>
              <a:rPr lang="en-US" sz="1200" dirty="0" err="1"/>
              <a:t>Sharīʿah</a:t>
            </a:r>
            <a:r>
              <a:rPr lang="en-US" sz="1200" dirty="0"/>
              <a:t> is also concerned as much with ethical standards as with legal rules, indicating not only what an individual is entitled or bound to do in law but also what one ought, in conscience, to do or refrain from doing... </a:t>
            </a:r>
          </a:p>
          <a:p>
            <a:pPr marL="0" indent="0">
              <a:buFontTx/>
              <a:buNone/>
              <a:defRPr/>
            </a:pPr>
            <a:r>
              <a:rPr lang="en-US" sz="1200" dirty="0">
                <a:solidFill>
                  <a:schemeClr val="tx2"/>
                </a:solidFill>
              </a:rPr>
              <a:t>The second major distinction </a:t>
            </a:r>
            <a:r>
              <a:rPr lang="en-US" sz="1200" dirty="0"/>
              <a:t>between the </a:t>
            </a:r>
            <a:r>
              <a:rPr lang="en-US" sz="1200" dirty="0" err="1"/>
              <a:t>Sharīʿah</a:t>
            </a:r>
            <a:r>
              <a:rPr lang="en-US" sz="1200" dirty="0"/>
              <a:t> and Western legal systems is the result of the Islamic concept of law as the expression of the divine will." Encyclopedia Britannica, accessed December 26, 2016, </a:t>
            </a:r>
            <a:r>
              <a:rPr lang="en-US" sz="1200" dirty="0">
                <a:hlinkClick r:id="rId2"/>
              </a:rPr>
              <a:t>https://</a:t>
            </a:r>
            <a:r>
              <a:rPr lang="en-US" sz="1200" dirty="0" smtClean="0">
                <a:hlinkClick r:id="rId2"/>
              </a:rPr>
              <a:t>www.britannica.com/topic/Shariah</a:t>
            </a:r>
            <a:r>
              <a:rPr lang="en-US" sz="1200" dirty="0" smtClean="0"/>
              <a:t> </a:t>
            </a:r>
          </a:p>
          <a:p>
            <a:pPr marL="0" indent="0">
              <a:buFontTx/>
              <a:buNone/>
              <a:defRPr/>
            </a:pPr>
            <a:endParaRPr lang="en-US" sz="1200" dirty="0"/>
          </a:p>
          <a:p>
            <a:pPr marL="0" indent="0">
              <a:buFontTx/>
              <a:buNone/>
              <a:defRPr/>
            </a:pPr>
            <a:endParaRPr lang="en-US" sz="1200" dirty="0" smtClean="0"/>
          </a:p>
          <a:p>
            <a:pPr marL="0" indent="0">
              <a:buFontTx/>
              <a:buNone/>
              <a:defRPr/>
            </a:pPr>
            <a:endParaRPr lang="en-US" sz="1200" dirty="0"/>
          </a:p>
          <a:p>
            <a:pPr marL="0" indent="0">
              <a:buFontTx/>
              <a:buNone/>
              <a:defRPr/>
            </a:pPr>
            <a:endParaRPr lang="en-US" sz="1200" dirty="0" smtClean="0"/>
          </a:p>
        </p:txBody>
      </p:sp>
      <p:cxnSp>
        <p:nvCxnSpPr>
          <p:cNvPr id="3" name="Straight Connector 2"/>
          <p:cNvCxnSpPr/>
          <p:nvPr/>
        </p:nvCxnSpPr>
        <p:spPr bwMode="auto">
          <a:xfrm>
            <a:off x="0" y="5181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7217360"/>
          </a:xfrm>
          <a:prstGeom prst="rect">
            <a:avLst/>
          </a:prstGeom>
          <a:noFill/>
        </p:spPr>
        <p:txBody>
          <a:bodyPr wrap="square" rtlCol="0">
            <a:spAutoFit/>
          </a:bodyPr>
          <a:lstStyle/>
          <a:p>
            <a:r>
              <a:rPr lang="en-US" sz="2000" b="1" dirty="0" smtClean="0">
                <a:solidFill>
                  <a:schemeClr val="tx2"/>
                </a:solidFill>
              </a:rPr>
              <a:t>Major </a:t>
            </a:r>
            <a:r>
              <a:rPr lang="en-US" sz="2000" b="1" dirty="0">
                <a:solidFill>
                  <a:schemeClr val="tx2"/>
                </a:solidFill>
              </a:rPr>
              <a:t>commandments in Islam </a:t>
            </a:r>
            <a:r>
              <a:rPr lang="en-US" sz="2000" b="1" dirty="0" smtClean="0">
                <a:solidFill>
                  <a:schemeClr val="tx2"/>
                </a:solidFill>
              </a:rPr>
              <a:t>(Basic </a:t>
            </a:r>
            <a:r>
              <a:rPr lang="en-US" sz="2000" b="1" dirty="0">
                <a:solidFill>
                  <a:schemeClr val="tx2"/>
                </a:solidFill>
              </a:rPr>
              <a:t>Do’s and </a:t>
            </a:r>
            <a:r>
              <a:rPr lang="en-US" sz="2000" b="1" dirty="0" smtClean="0">
                <a:solidFill>
                  <a:schemeClr val="tx2"/>
                </a:solidFill>
              </a:rPr>
              <a:t>Don’ts in Islam) </a:t>
            </a:r>
            <a:r>
              <a:rPr lang="en-US" sz="2000" b="1" dirty="0">
                <a:solidFill>
                  <a:schemeClr val="tx2"/>
                </a:solidFill>
              </a:rPr>
              <a:t/>
            </a:r>
            <a:br>
              <a:rPr lang="en-US" sz="2000" b="1" dirty="0">
                <a:solidFill>
                  <a:schemeClr val="tx2"/>
                </a:solidFill>
              </a:rPr>
            </a:br>
            <a:r>
              <a:rPr lang="en-US" sz="1100" dirty="0">
                <a:solidFill>
                  <a:schemeClr val="tx2"/>
                </a:solidFill>
              </a:rPr>
              <a:t>"</a:t>
            </a:r>
            <a:r>
              <a:rPr lang="en-US" dirty="0"/>
              <a:t>23 Your Lord has commanded that you should worship none but Him, and that you be kind to your parents. If either or both of them reach old age with you, say no word that shows impatience with them, and do not be harsh with them, but speak to them respectfully </a:t>
            </a:r>
            <a:br>
              <a:rPr lang="en-US" dirty="0"/>
            </a:br>
            <a:r>
              <a:rPr lang="en-US" dirty="0"/>
              <a:t>24 and, out of mercy, lower your wing in humility towards them and say, ‘Lord, have mercy on them, just as they cared for me when I was little.’ </a:t>
            </a:r>
            <a:br>
              <a:rPr lang="en-US" dirty="0"/>
            </a:br>
            <a:r>
              <a:rPr lang="en-US" dirty="0"/>
              <a:t>25 Your Lord knows best what is in your heart. If you are good, He is most forgiving to those who return to Him. </a:t>
            </a:r>
            <a:br>
              <a:rPr lang="en-US" dirty="0"/>
            </a:br>
            <a:r>
              <a:rPr lang="en-US" dirty="0"/>
              <a:t>26 Give relatives their due, and the needy, and travelers—do not squander your wealth wastefully: </a:t>
            </a:r>
            <a:br>
              <a:rPr lang="en-US" dirty="0"/>
            </a:br>
            <a:r>
              <a:rPr lang="en-US" dirty="0"/>
              <a:t>27 those who squander are the brothers of Satan, and Satan is most ungrateful to his Lord—</a:t>
            </a:r>
            <a:br>
              <a:rPr lang="en-US" dirty="0"/>
            </a:br>
            <a:r>
              <a:rPr lang="en-US" dirty="0"/>
              <a:t>28 but if, while seeking some bounty that you expect from your Lord, you turn them down, then at least speak some word of comfort to them.</a:t>
            </a:r>
            <a:br>
              <a:rPr lang="en-US" dirty="0"/>
            </a:br>
            <a:r>
              <a:rPr lang="en-US" dirty="0"/>
              <a:t>29 Do not be tight-fisted, nor so open-handed that you end up blamed and overwhelmed with regret.</a:t>
            </a:r>
            <a:br>
              <a:rPr lang="en-US" dirty="0"/>
            </a:br>
            <a:r>
              <a:rPr lang="en-US" dirty="0"/>
              <a:t>30  Your Lord gives abundantly to whoever He will, and sparingly to whoever He will: He knows and observes His servants thoroughly.</a:t>
            </a:r>
            <a:br>
              <a:rPr lang="en-US" dirty="0"/>
            </a:br>
            <a:r>
              <a:rPr lang="en-US" dirty="0"/>
              <a:t>31 Do not kill your children for fear of poverty—We shall provide for them and for you—killing them is a great sin. </a:t>
            </a:r>
            <a:br>
              <a:rPr lang="en-US" dirty="0"/>
            </a:br>
            <a:r>
              <a:rPr lang="en-US" dirty="0"/>
              <a:t>32 And do not go anywhere near adultery: it is an outrage, and an evil path.</a:t>
            </a:r>
            <a:br>
              <a:rPr lang="en-US" dirty="0"/>
            </a:br>
            <a:r>
              <a:rPr lang="en-US" dirty="0"/>
              <a:t>33 Do not take life—which god has made sacred—except by right. If anyone is killed wrongly, We have given authority to the defender of his rights, but he should not be excessive in taking life, for he is already aided [by God].</a:t>
            </a:r>
            <a:br>
              <a:rPr lang="en-US" dirty="0"/>
            </a:br>
            <a:r>
              <a:rPr lang="en-US" dirty="0"/>
              <a:t>34 Do not go near the orphan’s property, except with the best intentions, until he reaches the age of maturity. Honor your pledges: you will be questioned about your pledges.</a:t>
            </a:r>
            <a:br>
              <a:rPr lang="en-US" dirty="0"/>
            </a:br>
            <a:r>
              <a:rPr lang="en-US" dirty="0"/>
              <a:t>35 Give full measure when you measure, and weigh with accurate scales: that is better and fairer in the end. </a:t>
            </a:r>
            <a:br>
              <a:rPr lang="en-US" dirty="0"/>
            </a:br>
            <a:r>
              <a:rPr lang="en-US" dirty="0"/>
              <a:t>36 Do not follow blindly what you do not know to be true: ears, eyes, and heart, you will be questioned about all these.</a:t>
            </a:r>
            <a:br>
              <a:rPr lang="en-US" dirty="0"/>
            </a:br>
            <a:r>
              <a:rPr lang="en-US" dirty="0"/>
              <a:t>37 Do not strut arrogantly about the earth: you cannot break it open, nor match the mountains in height. </a:t>
            </a:r>
            <a:br>
              <a:rPr lang="en-US" dirty="0"/>
            </a:br>
            <a:r>
              <a:rPr lang="en-US" dirty="0"/>
              <a:t>38 The evil of all these is hateful to your lord. </a:t>
            </a:r>
            <a:br>
              <a:rPr lang="en-US" dirty="0"/>
            </a:br>
            <a:r>
              <a:rPr lang="en-US" dirty="0"/>
              <a:t>39 [Prophet], this is some of the wisdom your Lord has revealed to you: do not set up another god beside God, or you will be thrown into Hell, blamed and rejected" </a:t>
            </a:r>
            <a:r>
              <a:rPr lang="en-US" dirty="0">
                <a:solidFill>
                  <a:schemeClr val="tx2"/>
                </a:solidFill>
              </a:rPr>
              <a:t>Quran </a:t>
            </a:r>
            <a:r>
              <a:rPr lang="en-US" dirty="0" smtClean="0">
                <a:solidFill>
                  <a:schemeClr val="tx2"/>
                </a:solidFill>
              </a:rPr>
              <a:t>17:23-39</a:t>
            </a:r>
          </a:p>
          <a:p>
            <a:r>
              <a:rPr lang="en-US" dirty="0" smtClean="0"/>
              <a:t> </a:t>
            </a:r>
            <a:r>
              <a:rPr lang="en-US" dirty="0"/>
              <a:t>“Say, ‘Come! I will tell you what your Lord has really forbidden you. Do not ascribe anything as a partner to Him; be good to your parents; do not kill your children fearing poverty’---We will provide for you and for them---‘stay well away from committing obscenities, whether openly or in secret; do not take life, which God has made sacred, except by right. This is what He commands you to do: so that you may use your reason. Stay well away from the property of orphans, except with the best [intentions], until they come of age; give full measure and weight, according to justice’---We do not burden any soul with more than it can bear---’when you speak, be just, even if it concerns a relative; keep any promises you make in God’s name. This is what He commands you to do, so that you may take heed’---this is My path, leading straight, so follow it, and do not follow other ways: they will lead you away from it---‘This is what He commands you to do, so that you may refrain from wrongdoing’” </a:t>
            </a:r>
            <a:r>
              <a:rPr lang="en-US" dirty="0">
                <a:solidFill>
                  <a:schemeClr val="tx2"/>
                </a:solidFill>
              </a:rPr>
              <a:t>Quran </a:t>
            </a:r>
            <a:r>
              <a:rPr lang="en-US" dirty="0" smtClean="0">
                <a:solidFill>
                  <a:schemeClr val="tx2"/>
                </a:solidFill>
              </a:rPr>
              <a:t>6:151-153</a:t>
            </a:r>
          </a:p>
          <a:p>
            <a:r>
              <a:rPr lang="en-US" dirty="0" smtClean="0"/>
              <a:t>“Say [Prophet], ‘My Lord only forbids disgraceful deeds—whether they be open or hidden—and sin and unjustified aggression, and that you, without His sanction, associate things with Him, and that you say things about Him without knowledge’” </a:t>
            </a:r>
            <a:r>
              <a:rPr lang="en-US" dirty="0" smtClean="0">
                <a:solidFill>
                  <a:schemeClr val="tx2"/>
                </a:solidFill>
              </a:rPr>
              <a:t>Quran 7:33 </a:t>
            </a:r>
          </a:p>
          <a:p>
            <a:r>
              <a:rPr lang="en-US" sz="1100" dirty="0" smtClean="0">
                <a:solidFill>
                  <a:schemeClr val="tx2"/>
                </a:solidFill>
              </a:rPr>
              <a:t> On </a:t>
            </a:r>
            <a:r>
              <a:rPr lang="en-US" sz="1100" dirty="0">
                <a:solidFill>
                  <a:schemeClr val="tx2"/>
                </a:solidFill>
              </a:rPr>
              <a:t>the lawful and the unlawful in Islam, Prophet Muhammad Said</a:t>
            </a:r>
            <a:r>
              <a:rPr lang="en-US" sz="1100" dirty="0" smtClean="0"/>
              <a:t>: “</a:t>
            </a:r>
            <a:r>
              <a:rPr lang="en-US" sz="1100" dirty="0"/>
              <a:t>That which is lawful is clear and that which is unlawful is clear, and between the two of them are doubtful matters about which many people do not know. Thus he who avoids doubtful matters clears himself in regard to his religion and his honor, but he who falls into doubtful matters [eventually] falls into that which is unlawful, like the shepherd who pastures around a sanctuary, all but grazing therein. Truly every king has a sanctuary, and truly God's sanctuary is His prohibitions. Truly in the body there is a morsel of flesh, which, if it be whole, all the body is whole, and which, if it is diseased, all of [the body] is diseased. Truly, it is the heart.” </a:t>
            </a:r>
            <a:r>
              <a:rPr lang="en-US" sz="1100" dirty="0" err="1">
                <a:solidFill>
                  <a:schemeClr val="tx2"/>
                </a:solidFill>
              </a:rPr>
              <a:t>Sahih</a:t>
            </a:r>
            <a:r>
              <a:rPr lang="en-US" sz="1100" dirty="0">
                <a:solidFill>
                  <a:schemeClr val="tx2"/>
                </a:solidFill>
              </a:rPr>
              <a:t> </a:t>
            </a:r>
            <a:r>
              <a:rPr lang="en-US" sz="1100" dirty="0" smtClean="0">
                <a:solidFill>
                  <a:schemeClr val="tx2"/>
                </a:solidFill>
              </a:rPr>
              <a:t>Bukhari</a:t>
            </a:r>
            <a:endParaRPr lang="en-US" sz="1100" dirty="0">
              <a:solidFill>
                <a:schemeClr val="tx2"/>
              </a:solidFill>
            </a:endParaRPr>
          </a:p>
        </p:txBody>
      </p:sp>
      <p:cxnSp>
        <p:nvCxnSpPr>
          <p:cNvPr id="6" name="Straight Connector 5"/>
          <p:cNvCxnSpPr/>
          <p:nvPr/>
        </p:nvCxnSpPr>
        <p:spPr bwMode="auto">
          <a:xfrm>
            <a:off x="0" y="419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5638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6005016"/>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40400027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p:cNvSpPr>
            <a:spLocks noGrp="1"/>
          </p:cNvSpPr>
          <p:nvPr>
            <p:ph type="title"/>
          </p:nvPr>
        </p:nvSpPr>
        <p:spPr>
          <a:xfrm>
            <a:off x="0" y="0"/>
            <a:ext cx="9144000" cy="6858000"/>
          </a:xfrm>
        </p:spPr>
        <p:txBody>
          <a:bodyPr/>
          <a:lstStyle/>
          <a:p>
            <a:pPr algn="l"/>
            <a:r>
              <a:rPr lang="en-US" altLang="en-US" sz="8000" b="1" dirty="0" smtClean="0"/>
              <a:t>Islamic Calendar</a:t>
            </a:r>
            <a:r>
              <a:rPr lang="en-US" altLang="en-US" b="1" dirty="0" smtClean="0"/>
              <a:t/>
            </a:r>
            <a:br>
              <a:rPr lang="en-US" altLang="en-US" b="1" dirty="0" smtClean="0"/>
            </a:br>
            <a:r>
              <a:rPr lang="en-US" altLang="en-US" sz="2300" dirty="0" smtClean="0"/>
              <a:t>The Islamic calendar began in 622 AD (Year 1 of </a:t>
            </a:r>
            <a:r>
              <a:rPr lang="en-US" altLang="en-US" sz="2300" dirty="0" err="1" smtClean="0"/>
              <a:t>Hijra</a:t>
            </a:r>
            <a:r>
              <a:rPr lang="en-US" altLang="en-US" sz="2300" dirty="0" smtClean="0"/>
              <a:t> or 1 AH)</a:t>
            </a:r>
            <a:br>
              <a:rPr lang="en-US" altLang="en-US" sz="2300" dirty="0" smtClean="0"/>
            </a:br>
            <a:r>
              <a:rPr lang="en-US" altLang="en-US" sz="2300" dirty="0" smtClean="0"/>
              <a:t/>
            </a:r>
            <a:br>
              <a:rPr lang="en-US" altLang="en-US" sz="2300" dirty="0" smtClean="0"/>
            </a:br>
            <a:r>
              <a:rPr lang="en-US" altLang="en-US" sz="2300" dirty="0" err="1" smtClean="0"/>
              <a:t>Hijra</a:t>
            </a:r>
            <a:r>
              <a:rPr lang="en-US" altLang="en-US" sz="2300" dirty="0" smtClean="0"/>
              <a:t> is the migration of Prophet Muhammad from Mecca to Medina</a:t>
            </a:r>
            <a:br>
              <a:rPr lang="en-US" altLang="en-US" sz="2300" dirty="0" smtClean="0"/>
            </a:br>
            <a:r>
              <a:rPr lang="en-US" altLang="en-US" sz="2300" dirty="0" smtClean="0"/>
              <a:t/>
            </a:r>
            <a:br>
              <a:rPr lang="en-US" altLang="en-US" sz="2300" dirty="0" smtClean="0"/>
            </a:br>
            <a:r>
              <a:rPr lang="en-US" altLang="en-US" sz="2300" dirty="0" smtClean="0"/>
              <a:t>The Islamic calendar was established by Caliph Omar in 638 AD</a:t>
            </a:r>
            <a:br>
              <a:rPr lang="en-US" altLang="en-US" sz="2300" dirty="0" smtClean="0"/>
            </a:br>
            <a:r>
              <a:rPr lang="en-US" altLang="en-US" sz="2300" dirty="0" smtClean="0"/>
              <a:t/>
            </a:r>
            <a:br>
              <a:rPr lang="en-US" altLang="en-US" sz="2300" dirty="0" smtClean="0"/>
            </a:br>
            <a:r>
              <a:rPr lang="en-US" altLang="en-US" sz="2300" dirty="0" smtClean="0"/>
              <a:t>The Islamic calendar is a lunar calendar (Quran 9:36, 10:5)</a:t>
            </a:r>
            <a:br>
              <a:rPr lang="en-US" altLang="en-US" sz="2300" dirty="0" smtClean="0"/>
            </a:br>
            <a:r>
              <a:rPr lang="en-US" altLang="en-US" sz="2300" dirty="0" smtClean="0"/>
              <a:t/>
            </a:r>
            <a:br>
              <a:rPr lang="en-US" altLang="en-US" sz="2300" dirty="0" smtClean="0"/>
            </a:br>
            <a:r>
              <a:rPr lang="en-US" altLang="en-US" sz="2300" dirty="0" smtClean="0"/>
              <a:t>The Islamic calendar is 354 days (11 days shorter than the solar year because the lunar month is 29 or 30 days)</a:t>
            </a:r>
            <a:br>
              <a:rPr lang="en-US" altLang="en-US" sz="2300" dirty="0" smtClean="0"/>
            </a:br>
            <a:r>
              <a:rPr lang="en-US" altLang="en-US" sz="2300" dirty="0" smtClean="0"/>
              <a:t/>
            </a:r>
            <a:br>
              <a:rPr lang="en-US" altLang="en-US" sz="2300" dirty="0" smtClean="0"/>
            </a:br>
            <a:r>
              <a:rPr lang="en-US" altLang="en-US" sz="2300" dirty="0" smtClean="0"/>
              <a:t>Ramadan is the 9th month in the Islamic lunar calendar during which observing Muslims fast during the daytime from dawn to sunset.</a:t>
            </a:r>
            <a:br>
              <a:rPr lang="en-US" altLang="en-US" sz="2300" dirty="0" smtClean="0"/>
            </a:br>
            <a:r>
              <a:rPr lang="en-US" altLang="en-US" sz="2300" dirty="0" smtClean="0"/>
              <a:t/>
            </a:r>
            <a:br>
              <a:rPr lang="en-US" altLang="en-US" sz="2300" dirty="0" smtClean="0"/>
            </a:br>
            <a:r>
              <a:rPr lang="en-US" altLang="en-US" sz="2300" dirty="0" smtClean="0"/>
              <a:t>For example, if Ramadan 1439 AH began on May 16, 2018 AD, Ramadan 1440 AH should begin about 11 days earlier (around May 5, 2019).</a:t>
            </a:r>
          </a:p>
        </p:txBody>
      </p:sp>
    </p:spTree>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Content Placeholder 3"/>
          <p:cNvSpPr>
            <a:spLocks noGrp="1"/>
          </p:cNvSpPr>
          <p:nvPr>
            <p:ph sz="half" idx="2"/>
          </p:nvPr>
        </p:nvSpPr>
        <p:spPr>
          <a:xfrm>
            <a:off x="0" y="0"/>
            <a:ext cx="4267200" cy="3429000"/>
          </a:xfrm>
        </p:spPr>
        <p:txBody>
          <a:bodyPr/>
          <a:lstStyle/>
          <a:p>
            <a:pPr marL="457200" indent="-457200">
              <a:buFontTx/>
              <a:buNone/>
            </a:pPr>
            <a:r>
              <a:rPr lang="en-US" altLang="en-US" sz="1400" dirty="0" smtClean="0"/>
              <a:t>God is greater (four times) </a:t>
            </a:r>
          </a:p>
          <a:p>
            <a:pPr marL="457200" indent="-457200">
              <a:buFontTx/>
              <a:buNone/>
            </a:pPr>
            <a:r>
              <a:rPr lang="en-US" altLang="en-US" sz="1400" dirty="0" smtClean="0"/>
              <a:t>I testify that there is no god but God (two times) </a:t>
            </a:r>
          </a:p>
          <a:p>
            <a:pPr marL="457200" indent="-457200">
              <a:buFontTx/>
              <a:buNone/>
            </a:pPr>
            <a:r>
              <a:rPr lang="en-US" altLang="en-US" sz="1400" dirty="0" smtClean="0"/>
              <a:t>I testify that Mohammed is God’s Messenger (two times) </a:t>
            </a:r>
          </a:p>
          <a:p>
            <a:pPr marL="457200" indent="-457200">
              <a:buFontTx/>
              <a:buNone/>
            </a:pPr>
            <a:r>
              <a:rPr lang="en-US" altLang="en-US" sz="1400" dirty="0" smtClean="0"/>
              <a:t>Hasten to prayer (two times) </a:t>
            </a:r>
          </a:p>
          <a:p>
            <a:pPr marL="457200" indent="-457200">
              <a:buFontTx/>
              <a:buNone/>
            </a:pPr>
            <a:r>
              <a:rPr lang="en-US" altLang="en-US" sz="1400" dirty="0" smtClean="0"/>
              <a:t>Hasten to success (two times) </a:t>
            </a:r>
          </a:p>
          <a:p>
            <a:pPr marL="457200" indent="-457200">
              <a:buFontTx/>
              <a:buNone/>
            </a:pPr>
            <a:r>
              <a:rPr lang="en-US" altLang="en-US" sz="1400" dirty="0" smtClean="0">
                <a:solidFill>
                  <a:schemeClr val="tx2"/>
                </a:solidFill>
              </a:rPr>
              <a:t>Hasten to the best act (two times) </a:t>
            </a:r>
          </a:p>
          <a:p>
            <a:pPr marL="457200" indent="-457200">
              <a:buFontTx/>
              <a:buNone/>
            </a:pPr>
            <a:r>
              <a:rPr lang="en-US" altLang="en-US" sz="1400" dirty="0" smtClean="0"/>
              <a:t>God is greater (two times) </a:t>
            </a:r>
          </a:p>
          <a:p>
            <a:pPr marL="457200" indent="-457200">
              <a:buFontTx/>
              <a:buNone/>
            </a:pPr>
            <a:r>
              <a:rPr lang="en-US" altLang="en-US" sz="1400" dirty="0" smtClean="0"/>
              <a:t>There is no god but God (</a:t>
            </a:r>
            <a:r>
              <a:rPr lang="en-US" altLang="en-US" sz="1400" dirty="0" smtClean="0">
                <a:solidFill>
                  <a:schemeClr val="tx2"/>
                </a:solidFill>
              </a:rPr>
              <a:t>two times</a:t>
            </a:r>
            <a:r>
              <a:rPr lang="en-US" altLang="en-US" sz="1400" dirty="0" smtClean="0"/>
              <a:t>)</a:t>
            </a:r>
          </a:p>
          <a:p>
            <a:pPr marL="457200" indent="-457200">
              <a:buFontTx/>
              <a:buNone/>
            </a:pPr>
            <a:r>
              <a:rPr lang="en-US" altLang="en-US" sz="1400" dirty="0" smtClean="0">
                <a:solidFill>
                  <a:schemeClr val="tx2"/>
                </a:solidFill>
              </a:rPr>
              <a:t>Note: “I testify that the Commander of the faithful Ali is the vicegerent of God</a:t>
            </a:r>
            <a:r>
              <a:rPr lang="en-US" altLang="en-US" sz="1400" dirty="0" smtClean="0"/>
              <a:t>” is not a part of the call to prayer (</a:t>
            </a:r>
            <a:r>
              <a:rPr lang="en-US" altLang="en-US" sz="1400" dirty="0" err="1" smtClean="0"/>
              <a:t>Adhan</a:t>
            </a:r>
            <a:r>
              <a:rPr lang="en-US" altLang="en-US" sz="1400" dirty="0" smtClean="0"/>
              <a:t> or </a:t>
            </a:r>
            <a:r>
              <a:rPr lang="en-US" altLang="en-US" sz="1400" dirty="0" err="1" smtClean="0"/>
              <a:t>Iqamah</a:t>
            </a:r>
            <a:r>
              <a:rPr lang="en-US" altLang="en-US" sz="1400" dirty="0" smtClean="0"/>
              <a:t>). But it is preferable that it is pronounced after </a:t>
            </a:r>
            <a:r>
              <a:rPr lang="en-US" altLang="en-US" sz="1400" dirty="0" smtClean="0">
                <a:solidFill>
                  <a:schemeClr val="tx2"/>
                </a:solidFill>
              </a:rPr>
              <a:t>I testify that Mohammed is God’s Messenger </a:t>
            </a:r>
            <a:r>
              <a:rPr lang="en-US" altLang="en-US" sz="1400" dirty="0" smtClean="0"/>
              <a:t>with the intention of </a:t>
            </a:r>
            <a:r>
              <a:rPr lang="en-US" altLang="en-US" sz="1400" dirty="0" err="1" smtClean="0"/>
              <a:t>Qurbat</a:t>
            </a:r>
            <a:r>
              <a:rPr lang="en-US" altLang="en-US" sz="1400" dirty="0" smtClean="0"/>
              <a:t> (closeness), </a:t>
            </a:r>
            <a:r>
              <a:rPr lang="en-US" altLang="en-US" sz="1000" dirty="0" smtClean="0">
                <a:hlinkClick r:id="rId2"/>
              </a:rPr>
              <a:t>http://www.sistani.org/english/book/48/2216</a:t>
            </a:r>
            <a:r>
              <a:rPr lang="en-US" altLang="en-US" sz="1600" dirty="0" smtClean="0">
                <a:hlinkClick r:id="rId2"/>
              </a:rPr>
              <a:t>/</a:t>
            </a:r>
            <a:r>
              <a:rPr lang="en-US" altLang="en-US" sz="1600" dirty="0" smtClean="0"/>
              <a:t> </a:t>
            </a:r>
            <a:endParaRPr lang="en-US" altLang="en-US" sz="1400" b="1" dirty="0" smtClean="0">
              <a:solidFill>
                <a:schemeClr val="bg2"/>
              </a:solidFill>
            </a:endParaRPr>
          </a:p>
        </p:txBody>
      </p:sp>
      <p:sp>
        <p:nvSpPr>
          <p:cNvPr id="49157" name="Content Placeholder 5"/>
          <p:cNvSpPr>
            <a:spLocks noGrp="1"/>
          </p:cNvSpPr>
          <p:nvPr>
            <p:ph sz="quarter" idx="4"/>
          </p:nvPr>
        </p:nvSpPr>
        <p:spPr>
          <a:xfrm>
            <a:off x="6096000" y="0"/>
            <a:ext cx="3048000" cy="3656012"/>
          </a:xfrm>
        </p:spPr>
        <p:txBody>
          <a:bodyPr/>
          <a:lstStyle/>
          <a:p>
            <a:pPr marL="457200" indent="-457200">
              <a:buFontTx/>
              <a:buNone/>
              <a:defRPr/>
            </a:pPr>
            <a:r>
              <a:rPr lang="en-US" sz="1400" dirty="0" smtClean="0"/>
              <a:t>God is greater (four times) </a:t>
            </a:r>
          </a:p>
          <a:p>
            <a:pPr marL="457200" indent="-457200">
              <a:buFontTx/>
              <a:buNone/>
              <a:defRPr/>
            </a:pPr>
            <a:r>
              <a:rPr lang="en-US" sz="1400" dirty="0" smtClean="0"/>
              <a:t>I testify that there is no god but God (two times) </a:t>
            </a:r>
          </a:p>
          <a:p>
            <a:pPr marL="457200" indent="-457200">
              <a:buFontTx/>
              <a:buNone/>
              <a:defRPr/>
            </a:pPr>
            <a:r>
              <a:rPr lang="en-US" sz="1400" dirty="0" smtClean="0"/>
              <a:t>I testify that Mohammed is God’s Messenger (two times) </a:t>
            </a:r>
          </a:p>
          <a:p>
            <a:pPr marL="457200" indent="-457200">
              <a:buFontTx/>
              <a:buNone/>
              <a:defRPr/>
            </a:pPr>
            <a:r>
              <a:rPr lang="en-US" sz="1400" dirty="0" smtClean="0"/>
              <a:t>Hasten to prayer (two times) </a:t>
            </a:r>
          </a:p>
          <a:p>
            <a:pPr>
              <a:buFontTx/>
              <a:buNone/>
              <a:defRPr/>
            </a:pPr>
            <a:r>
              <a:rPr lang="en-US" sz="1400" dirty="0" smtClean="0"/>
              <a:t>Hasten to success (two times)</a:t>
            </a:r>
          </a:p>
          <a:p>
            <a:pPr>
              <a:buFontTx/>
              <a:buNone/>
              <a:defRPr/>
            </a:pPr>
            <a:r>
              <a:rPr lang="en-US" sz="1400" dirty="0" smtClean="0"/>
              <a:t>God is greater (two times)</a:t>
            </a:r>
          </a:p>
          <a:p>
            <a:pPr>
              <a:buFontTx/>
              <a:buNone/>
              <a:defRPr/>
            </a:pPr>
            <a:r>
              <a:rPr lang="en-US" sz="1400" dirty="0" smtClean="0"/>
              <a:t>There is no god but God (</a:t>
            </a:r>
            <a:r>
              <a:rPr lang="en-US" sz="1400" dirty="0" smtClean="0">
                <a:solidFill>
                  <a:schemeClr val="tx2"/>
                </a:solidFill>
              </a:rPr>
              <a:t>one time</a:t>
            </a:r>
            <a:r>
              <a:rPr lang="en-US" sz="1400" dirty="0" smtClean="0"/>
              <a:t>) </a:t>
            </a:r>
          </a:p>
          <a:p>
            <a:pPr>
              <a:buFontTx/>
              <a:buNone/>
              <a:defRPr/>
            </a:pPr>
            <a:r>
              <a:rPr lang="en-US" sz="1400" dirty="0" smtClean="0">
                <a:solidFill>
                  <a:schemeClr val="tx2"/>
                </a:solidFill>
              </a:rPr>
              <a:t>Note: </a:t>
            </a:r>
            <a:r>
              <a:rPr lang="en-US" sz="1400" dirty="0" smtClean="0"/>
              <a:t>For the Dawn Prayer, the caller adds the following words twice “</a:t>
            </a:r>
            <a:r>
              <a:rPr lang="en-US" sz="1400" dirty="0" smtClean="0">
                <a:solidFill>
                  <a:schemeClr val="tx2"/>
                </a:solidFill>
              </a:rPr>
              <a:t>prayer is better than sleep</a:t>
            </a:r>
            <a:r>
              <a:rPr lang="en-US" sz="1400" dirty="0" smtClean="0"/>
              <a:t>” after the words “</a:t>
            </a:r>
            <a:r>
              <a:rPr lang="en-US" sz="1400" dirty="0" smtClean="0">
                <a:solidFill>
                  <a:schemeClr val="tx2"/>
                </a:solidFill>
              </a:rPr>
              <a:t>Hasten to success</a:t>
            </a:r>
            <a:r>
              <a:rPr lang="en-US" sz="1400" dirty="0" smtClean="0"/>
              <a:t>”</a:t>
            </a:r>
          </a:p>
          <a:p>
            <a:pPr>
              <a:buFontTx/>
              <a:buNone/>
              <a:defRPr/>
            </a:pPr>
            <a:r>
              <a:rPr lang="en-US" sz="1000" b="1" dirty="0" smtClean="0">
                <a:hlinkClick r:id="rId3"/>
              </a:rPr>
              <a:t>http://www.youtube.com/watch?v=GhFxsUiLQiY</a:t>
            </a:r>
            <a:endParaRPr lang="en-US" sz="1000" b="1" dirty="0" smtClean="0"/>
          </a:p>
        </p:txBody>
      </p:sp>
      <p:sp>
        <p:nvSpPr>
          <p:cNvPr id="109572" name="Rectangle 6"/>
          <p:cNvSpPr>
            <a:spLocks noChangeArrowheads="1"/>
          </p:cNvSpPr>
          <p:nvPr/>
        </p:nvSpPr>
        <p:spPr bwMode="auto">
          <a:xfrm>
            <a:off x="4267200" y="0"/>
            <a:ext cx="1828800" cy="3429000"/>
          </a:xfrm>
          <a:prstGeom prst="rect">
            <a:avLst/>
          </a:prstGeom>
          <a:solidFill>
            <a:schemeClr val="accent1"/>
          </a:solidFill>
          <a:ln w="9525" algn="ctr">
            <a:solidFill>
              <a:schemeClr val="tx1"/>
            </a:solidFill>
            <a:round/>
            <a:headEnd/>
            <a:tailEnd/>
          </a:ln>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pPr>
            <a:r>
              <a:rPr lang="en-US" altLang="en-US" sz="1700" b="1" dirty="0"/>
              <a:t>One example of Unity and Diversity of Islamic Rituals:</a:t>
            </a:r>
          </a:p>
          <a:p>
            <a:pPr algn="ctr">
              <a:spcBef>
                <a:spcPct val="0"/>
              </a:spcBef>
              <a:buFontTx/>
              <a:buNone/>
            </a:pPr>
            <a:r>
              <a:rPr lang="en-US" altLang="en-US" sz="1700" b="1" dirty="0" smtClean="0">
                <a:solidFill>
                  <a:schemeClr val="tx2"/>
                </a:solidFill>
              </a:rPr>
              <a:t>Islamic </a:t>
            </a:r>
            <a:r>
              <a:rPr lang="en-US" altLang="en-US" sz="1700" b="1" dirty="0">
                <a:solidFill>
                  <a:schemeClr val="tx2"/>
                </a:solidFill>
              </a:rPr>
              <a:t>Call  to Prayer</a:t>
            </a:r>
          </a:p>
          <a:p>
            <a:pPr algn="ctr">
              <a:spcBef>
                <a:spcPct val="0"/>
              </a:spcBef>
              <a:buFontTx/>
              <a:buNone/>
            </a:pPr>
            <a:r>
              <a:rPr lang="en-US" altLang="en-US" sz="1700" b="1" dirty="0">
                <a:solidFill>
                  <a:schemeClr val="tx2"/>
                </a:solidFill>
              </a:rPr>
              <a:t>or</a:t>
            </a:r>
          </a:p>
          <a:p>
            <a:pPr algn="ctr">
              <a:spcBef>
                <a:spcPct val="0"/>
              </a:spcBef>
              <a:buFontTx/>
              <a:buNone/>
            </a:pPr>
            <a:r>
              <a:rPr lang="en-US" altLang="en-US" sz="1700" b="1" dirty="0" err="1">
                <a:solidFill>
                  <a:schemeClr val="tx2"/>
                </a:solidFill>
              </a:rPr>
              <a:t>Athaan</a:t>
            </a:r>
            <a:endParaRPr lang="en-US" altLang="en-US" sz="1700" b="1" dirty="0">
              <a:solidFill>
                <a:schemeClr val="tx2"/>
              </a:solidFill>
            </a:endParaRPr>
          </a:p>
          <a:p>
            <a:pPr algn="ctr">
              <a:spcBef>
                <a:spcPct val="0"/>
              </a:spcBef>
              <a:buFontTx/>
              <a:buNone/>
            </a:pPr>
            <a:r>
              <a:rPr lang="en-US" altLang="en-US" sz="1700" b="1" dirty="0">
                <a:solidFill>
                  <a:schemeClr val="tx2"/>
                </a:solidFill>
              </a:rPr>
              <a:t>according to dominant Shia (left) and Sunna (right) Islamic schools</a:t>
            </a:r>
          </a:p>
          <a:p>
            <a:pPr algn="ctr">
              <a:spcBef>
                <a:spcPct val="0"/>
              </a:spcBef>
              <a:buFontTx/>
              <a:buNone/>
            </a:pPr>
            <a:endParaRPr lang="en-US" altLang="en-US" sz="1800" b="1" dirty="0">
              <a:solidFill>
                <a:srgbClr val="FF0000"/>
              </a:solidFill>
            </a:endParaRPr>
          </a:p>
          <a:p>
            <a:pPr algn="ctr">
              <a:spcBef>
                <a:spcPct val="0"/>
              </a:spcBef>
              <a:buFontTx/>
              <a:buNone/>
            </a:pPr>
            <a:endParaRPr lang="en-US" altLang="en-US" sz="2400" b="1" dirty="0">
              <a:solidFill>
                <a:schemeClr val="tx2"/>
              </a:solidFill>
            </a:endParaRPr>
          </a:p>
        </p:txBody>
      </p:sp>
      <p:cxnSp>
        <p:nvCxnSpPr>
          <p:cNvPr id="109573" name="Straight Connector 8"/>
          <p:cNvCxnSpPr>
            <a:cxnSpLocks noChangeShapeType="1"/>
          </p:cNvCxnSpPr>
          <p:nvPr/>
        </p:nvCxnSpPr>
        <p:spPr bwMode="auto">
          <a:xfrm>
            <a:off x="0" y="3429000"/>
            <a:ext cx="4267200" cy="15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09574" name="Straight Connector 9"/>
          <p:cNvCxnSpPr>
            <a:cxnSpLocks noChangeShapeType="1"/>
          </p:cNvCxnSpPr>
          <p:nvPr/>
        </p:nvCxnSpPr>
        <p:spPr bwMode="auto">
          <a:xfrm>
            <a:off x="6076666" y="3430588"/>
            <a:ext cx="3048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19334" y="3396343"/>
            <a:ext cx="9124666" cy="3354765"/>
          </a:xfrm>
          <a:prstGeom prst="rect">
            <a:avLst/>
          </a:prstGeom>
        </p:spPr>
        <p:txBody>
          <a:bodyPr wrap="square">
            <a:spAutoFit/>
          </a:bodyPr>
          <a:lstStyle/>
          <a:p>
            <a:pPr algn="ctr"/>
            <a:r>
              <a:rPr lang="en-US" sz="1800" b="1" dirty="0" smtClean="0">
                <a:solidFill>
                  <a:schemeClr val="tx2"/>
                </a:solidFill>
              </a:rPr>
              <a:t>Sufism</a:t>
            </a:r>
          </a:p>
          <a:p>
            <a:pPr lvl="0"/>
            <a:r>
              <a:rPr lang="en-US" sz="1100" dirty="0" smtClean="0">
                <a:solidFill>
                  <a:srgbClr val="FFFFFF"/>
                </a:solidFill>
              </a:rPr>
              <a:t>"</a:t>
            </a:r>
            <a:r>
              <a:rPr lang="en-US" sz="1100" dirty="0" smtClean="0">
                <a:solidFill>
                  <a:srgbClr val="FFFF00"/>
                </a:solidFill>
              </a:rPr>
              <a:t>Sufism is based on (the assumption) that the method of those people (who later on came to be called Sufis) had always been considered by the important early Muslims, the men around Muhammad and the men of the second generation, as well as those who came after them, as the path of truth and right guidance. The (Sufi) approach is based upon constant application to divine worship, complete devotion to God, aversion to the false splendor of the world, abstinence from the pleasure, property, and position to which the great mass aspires, and retirement from the world into solitude for divine worship. These things were general among the men around Muhammad and the early Muslims. Then, worldly aspirations increased in the second century [AH, eighth AD] and after. People now inclined toward worldly affairs. At that time, the special name of Sufis (</a:t>
            </a:r>
            <a:r>
              <a:rPr lang="en-US" sz="1100" dirty="0" err="1" smtClean="0">
                <a:solidFill>
                  <a:srgbClr val="FFFF00"/>
                </a:solidFill>
              </a:rPr>
              <a:t>Sufiyah</a:t>
            </a:r>
            <a:r>
              <a:rPr lang="en-US" sz="1100" dirty="0" smtClean="0">
                <a:solidFill>
                  <a:srgbClr val="FFFF00"/>
                </a:solidFill>
              </a:rPr>
              <a:t> and </a:t>
            </a:r>
            <a:r>
              <a:rPr lang="en-US" sz="1100" dirty="0" err="1" smtClean="0">
                <a:solidFill>
                  <a:srgbClr val="FFFF00"/>
                </a:solidFill>
              </a:rPr>
              <a:t>Mutasawwifah</a:t>
            </a:r>
            <a:r>
              <a:rPr lang="en-US" sz="1100" dirty="0" smtClean="0">
                <a:solidFill>
                  <a:srgbClr val="FFFF00"/>
                </a:solidFill>
              </a:rPr>
              <a:t>) was given to those who aspired to divine worship</a:t>
            </a:r>
            <a:r>
              <a:rPr lang="en-US" sz="1100" dirty="0" smtClean="0">
                <a:solidFill>
                  <a:srgbClr val="FFFFFF"/>
                </a:solidFill>
              </a:rPr>
              <a:t>." The </a:t>
            </a:r>
            <a:r>
              <a:rPr lang="en-US" sz="1100" dirty="0" err="1" smtClean="0">
                <a:solidFill>
                  <a:srgbClr val="FFFFFF"/>
                </a:solidFill>
              </a:rPr>
              <a:t>Mugaddimah</a:t>
            </a:r>
            <a:r>
              <a:rPr lang="en-US" sz="1100" dirty="0" smtClean="0">
                <a:solidFill>
                  <a:srgbClr val="FFFFFF"/>
                </a:solidFill>
              </a:rPr>
              <a:t>, Ibn </a:t>
            </a:r>
            <a:r>
              <a:rPr lang="en-US" sz="1100" dirty="0" err="1" smtClean="0">
                <a:solidFill>
                  <a:srgbClr val="FFFFFF"/>
                </a:solidFill>
              </a:rPr>
              <a:t>Khaldun</a:t>
            </a:r>
            <a:r>
              <a:rPr lang="en-US" sz="1100" dirty="0" smtClean="0">
                <a:solidFill>
                  <a:srgbClr val="FFFFFF"/>
                </a:solidFill>
              </a:rPr>
              <a:t> [greatest Arab historian, 1332-1406 AD], Translated by Franz Rosenthal, accessed 7/8/2018, </a:t>
            </a:r>
            <a:r>
              <a:rPr lang="en-US" sz="1100" dirty="0" smtClean="0">
                <a:solidFill>
                  <a:srgbClr val="FFFFFF"/>
                </a:solidFill>
                <a:hlinkClick r:id="rId4"/>
              </a:rPr>
              <a:t>https://asadullahali.files.wordpress.com/2012/10/ibn_khaldun-al_muqaddimah.pdf</a:t>
            </a:r>
            <a:r>
              <a:rPr lang="en-US" sz="1100" dirty="0" smtClean="0">
                <a:solidFill>
                  <a:srgbClr val="FFFFFF"/>
                </a:solidFill>
              </a:rPr>
              <a:t> </a:t>
            </a:r>
          </a:p>
          <a:p>
            <a:pPr algn="ctr"/>
            <a:r>
              <a:rPr lang="en-US" sz="1800" b="1" dirty="0" smtClean="0">
                <a:solidFill>
                  <a:schemeClr val="tx2"/>
                </a:solidFill>
              </a:rPr>
              <a:t>Sufism</a:t>
            </a:r>
          </a:p>
          <a:p>
            <a:r>
              <a:rPr lang="en-US" sz="1100" dirty="0" smtClean="0">
                <a:solidFill>
                  <a:schemeClr val="tx2"/>
                </a:solidFill>
              </a:rPr>
              <a:t>“Sufism</a:t>
            </a:r>
            <a:r>
              <a:rPr lang="en-US" sz="1100" dirty="0">
                <a:solidFill>
                  <a:schemeClr val="tx2"/>
                </a:solidFill>
              </a:rPr>
              <a:t>, mystical Islamic belief and practice in which Muslims seek to find the truth of divine love and knowledge through direct personal experience of God... Nearly every Sufi order traces its lineage to Muhammad through </a:t>
            </a:r>
            <a:r>
              <a:rPr lang="en-US" sz="1100" dirty="0" err="1" smtClean="0">
                <a:solidFill>
                  <a:schemeClr val="tx2"/>
                </a:solidFill>
              </a:rPr>
              <a:t>ʿAlī</a:t>
            </a:r>
            <a:r>
              <a:rPr lang="en-US" sz="1100" dirty="0">
                <a:solidFill>
                  <a:schemeClr val="tx2"/>
                </a:solidFill>
              </a:rPr>
              <a:t> [</a:t>
            </a:r>
            <a:r>
              <a:rPr lang="en-US" sz="1100" dirty="0"/>
              <a:t>Prophet Muhammad’s cousin, son-in-law, </a:t>
            </a:r>
            <a:r>
              <a:rPr lang="en-US" sz="1100" dirty="0" smtClean="0"/>
              <a:t>fourth </a:t>
            </a:r>
            <a:r>
              <a:rPr lang="en-US" sz="1100" dirty="0"/>
              <a:t>Muslim </a:t>
            </a:r>
            <a:r>
              <a:rPr lang="en-US" sz="1100" dirty="0" smtClean="0"/>
              <a:t>caliph/successor </a:t>
            </a:r>
            <a:r>
              <a:rPr lang="en-US" sz="1100" dirty="0"/>
              <a:t>of Prophet </a:t>
            </a:r>
            <a:r>
              <a:rPr lang="en-US" sz="1100" dirty="0" smtClean="0"/>
              <a:t>Muhammad, and </a:t>
            </a:r>
            <a:r>
              <a:rPr lang="en-US" sz="1100" dirty="0"/>
              <a:t>the first imam and the ancestor of all subsequent </a:t>
            </a:r>
            <a:r>
              <a:rPr lang="en-US" sz="1100" dirty="0" smtClean="0"/>
              <a:t>imams in Islamic Shia schools</a:t>
            </a:r>
            <a:r>
              <a:rPr lang="en-US" sz="1100" dirty="0" smtClean="0">
                <a:solidFill>
                  <a:schemeClr val="tx2"/>
                </a:solidFill>
              </a:rPr>
              <a:t>]. </a:t>
            </a:r>
            <a:r>
              <a:rPr lang="en-US" sz="1100" dirty="0">
                <a:solidFill>
                  <a:schemeClr val="tx2"/>
                </a:solidFill>
              </a:rPr>
              <a:t>Sufis, whether Sunni or </a:t>
            </a:r>
            <a:r>
              <a:rPr lang="en-US" sz="1100" dirty="0" err="1">
                <a:solidFill>
                  <a:schemeClr val="tx2"/>
                </a:solidFill>
              </a:rPr>
              <a:t>Shīʿite</a:t>
            </a:r>
            <a:r>
              <a:rPr lang="en-US" sz="1100" dirty="0">
                <a:solidFill>
                  <a:schemeClr val="tx2"/>
                </a:solidFill>
              </a:rPr>
              <a:t>, believe that </a:t>
            </a:r>
            <a:r>
              <a:rPr lang="en-US" sz="1100" dirty="0" err="1">
                <a:solidFill>
                  <a:schemeClr val="tx2"/>
                </a:solidFill>
              </a:rPr>
              <a:t>ʿAlī</a:t>
            </a:r>
            <a:r>
              <a:rPr lang="en-US" sz="1100" dirty="0">
                <a:solidFill>
                  <a:schemeClr val="tx2"/>
                </a:solidFill>
              </a:rPr>
              <a:t> inherited from the Prophet the spiritual power (</a:t>
            </a:r>
            <a:r>
              <a:rPr lang="en-US" sz="1100" dirty="0" err="1">
                <a:solidFill>
                  <a:schemeClr val="tx2"/>
                </a:solidFill>
              </a:rPr>
              <a:t>wīlāyah</a:t>
            </a:r>
            <a:r>
              <a:rPr lang="en-US" sz="1100" dirty="0">
                <a:solidFill>
                  <a:schemeClr val="tx2"/>
                </a:solidFill>
              </a:rPr>
              <a:t> or </a:t>
            </a:r>
            <a:r>
              <a:rPr lang="en-US" sz="1100" dirty="0" err="1">
                <a:solidFill>
                  <a:schemeClr val="tx2"/>
                </a:solidFill>
              </a:rPr>
              <a:t>walāyah</a:t>
            </a:r>
            <a:r>
              <a:rPr lang="en-US" sz="1100" dirty="0">
                <a:solidFill>
                  <a:schemeClr val="tx2"/>
                </a:solidFill>
              </a:rPr>
              <a:t>) that makes the inner journey to God possible... Though the roots of Islamic mysticism formerly were supposed to have stemmed from various non-Islamic sources in ancient Europe and even India, it now seems established that the movement grew out of early Islamic </a:t>
            </a:r>
            <a:r>
              <a:rPr lang="en-US" sz="1100" dirty="0" smtClean="0">
                <a:solidFill>
                  <a:schemeClr val="tx2"/>
                </a:solidFill>
              </a:rPr>
              <a:t>asceticism [</a:t>
            </a:r>
            <a:r>
              <a:rPr lang="en-US" sz="1100" dirty="0" smtClean="0"/>
              <a:t>often involving self-denial and abstinence from sensual pleasures as a measure of spiritual discipline in an inner journey to God</a:t>
            </a:r>
            <a:r>
              <a:rPr lang="en-US" sz="1100" dirty="0" smtClean="0">
                <a:solidFill>
                  <a:schemeClr val="tx2"/>
                </a:solidFill>
              </a:rPr>
              <a:t>] </a:t>
            </a:r>
            <a:r>
              <a:rPr lang="en-US" sz="1100" dirty="0">
                <a:solidFill>
                  <a:schemeClr val="tx2"/>
                </a:solidFill>
              </a:rPr>
              <a:t>that developed as a counterweight to the increasing </a:t>
            </a:r>
            <a:r>
              <a:rPr lang="en-US" sz="1100" dirty="0" smtClean="0">
                <a:solidFill>
                  <a:schemeClr val="tx2"/>
                </a:solidFill>
              </a:rPr>
              <a:t>worldliness </a:t>
            </a:r>
            <a:r>
              <a:rPr lang="en-US" sz="1100" dirty="0">
                <a:solidFill>
                  <a:schemeClr val="tx2"/>
                </a:solidFill>
              </a:rPr>
              <a:t>of the expanding Muslim community; only later were foreign elements that were compatible with mystical theology and practices adopted and made to conform to </a:t>
            </a:r>
            <a:r>
              <a:rPr lang="en-US" sz="1100" dirty="0" smtClean="0">
                <a:solidFill>
                  <a:schemeClr val="tx2"/>
                </a:solidFill>
              </a:rPr>
              <a:t>Islam.” </a:t>
            </a:r>
            <a:r>
              <a:rPr lang="en-US" sz="1100" dirty="0" smtClean="0"/>
              <a:t>Encyclopedia Britannica, accessed June 17, 2018, </a:t>
            </a:r>
            <a:r>
              <a:rPr lang="en-US" sz="900" dirty="0" smtClean="0">
                <a:hlinkClick r:id="rId5"/>
              </a:rPr>
              <a:t>https://www.britannica.com/topic/Sufism</a:t>
            </a:r>
            <a:r>
              <a:rPr lang="en-US" sz="900" dirty="0" smtClean="0"/>
              <a:t> </a:t>
            </a:r>
          </a:p>
        </p:txBody>
      </p:sp>
      <p:cxnSp>
        <p:nvCxnSpPr>
          <p:cNvPr id="4" name="Straight Connector 3"/>
          <p:cNvCxnSpPr/>
          <p:nvPr/>
        </p:nvCxnSpPr>
        <p:spPr bwMode="auto">
          <a:xfrm>
            <a:off x="0" y="5105400"/>
            <a:ext cx="912466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Title 1"/>
          <p:cNvSpPr>
            <a:spLocks noGrp="1"/>
          </p:cNvSpPr>
          <p:nvPr>
            <p:ph type="title"/>
          </p:nvPr>
        </p:nvSpPr>
        <p:spPr>
          <a:xfrm>
            <a:off x="0" y="0"/>
            <a:ext cx="9144000" cy="1143000"/>
          </a:xfrm>
        </p:spPr>
        <p:txBody>
          <a:bodyPr/>
          <a:lstStyle/>
          <a:p>
            <a:r>
              <a:rPr lang="en-US" altLang="en-US" sz="2400" b="1" smtClean="0"/>
              <a:t>One example of political diversity in Islam:</a:t>
            </a:r>
            <a:br>
              <a:rPr lang="en-US" altLang="en-US" sz="2400" b="1" smtClean="0"/>
            </a:br>
            <a:r>
              <a:rPr lang="en-US" altLang="en-US" sz="2400" b="1" smtClean="0"/>
              <a:t> Tantawi and Qardawi (Two Leading Muslim Scholars from Egypt) Express Opposed Views on Gaza Tunnel Barrier</a:t>
            </a:r>
          </a:p>
        </p:txBody>
      </p:sp>
      <p:sp>
        <p:nvSpPr>
          <p:cNvPr id="110595" name="Content Placeholder 2"/>
          <p:cNvSpPr>
            <a:spLocks noGrp="1"/>
          </p:cNvSpPr>
          <p:nvPr>
            <p:ph sz="half" idx="1"/>
          </p:nvPr>
        </p:nvSpPr>
        <p:spPr>
          <a:xfrm>
            <a:off x="0" y="1143000"/>
            <a:ext cx="4572000" cy="4191000"/>
          </a:xfrm>
        </p:spPr>
        <p:txBody>
          <a:bodyPr/>
          <a:lstStyle/>
          <a:p>
            <a:pPr marL="0" indent="0">
              <a:buNone/>
            </a:pPr>
            <a:r>
              <a:rPr lang="en-US" altLang="en-US" sz="1300" dirty="0" smtClean="0"/>
              <a:t>01/01/2010 A council of leading Muslim clerics has supported the Egyptian government's construction of an underground barrier along the border with Gaza to impede tunneling by smugglers, a report said on Friday.</a:t>
            </a:r>
            <a:br>
              <a:rPr lang="en-US" altLang="en-US" sz="1300" dirty="0" smtClean="0"/>
            </a:br>
            <a:r>
              <a:rPr lang="en-US" altLang="en-US" sz="1300" dirty="0" smtClean="0"/>
              <a:t> </a:t>
            </a:r>
            <a:br>
              <a:rPr lang="en-US" altLang="en-US" sz="1300" dirty="0" smtClean="0"/>
            </a:br>
            <a:r>
              <a:rPr lang="en-US" altLang="en-US" sz="1300" dirty="0" smtClean="0"/>
              <a:t>The Islamic Research Council of Al-</a:t>
            </a:r>
            <a:r>
              <a:rPr lang="en-US" altLang="en-US" sz="1300" dirty="0" err="1" smtClean="0"/>
              <a:t>Azhar</a:t>
            </a:r>
            <a:r>
              <a:rPr lang="en-US" altLang="en-US" sz="1300" dirty="0" smtClean="0"/>
              <a:t> University, Sunni Islam's highest seat of learning, said that the tunnels were used to smuggle drugs and threatened Egypt's security, the Al-</a:t>
            </a:r>
            <a:r>
              <a:rPr lang="en-US" altLang="en-US" sz="1300" dirty="0" err="1" smtClean="0"/>
              <a:t>Masri</a:t>
            </a:r>
            <a:r>
              <a:rPr lang="en-US" altLang="en-US" sz="1300" dirty="0" smtClean="0"/>
              <a:t> Al-</a:t>
            </a:r>
            <a:r>
              <a:rPr lang="en-US" altLang="en-US" sz="1300" dirty="0" err="1" smtClean="0"/>
              <a:t>Yawm</a:t>
            </a:r>
            <a:r>
              <a:rPr lang="en-US" altLang="en-US" sz="1300" dirty="0" smtClean="0"/>
              <a:t> newspaper reported.</a:t>
            </a:r>
            <a:br>
              <a:rPr lang="en-US" altLang="en-US" sz="1300" dirty="0" smtClean="0"/>
            </a:br>
            <a:r>
              <a:rPr lang="en-US" altLang="en-US" sz="1300" dirty="0" smtClean="0"/>
              <a:t> </a:t>
            </a:r>
            <a:br>
              <a:rPr lang="en-US" altLang="en-US" sz="1300" dirty="0" smtClean="0"/>
            </a:br>
            <a:r>
              <a:rPr lang="en-US" altLang="en-US" sz="1300" dirty="0" smtClean="0"/>
              <a:t>"It is one of Egypt's legitimate rights to place a barrier that prevents the harm from the tunnels under Rafah, which are used to smuggle drugs and other (contraband) that threaten Egypt's stability," the paper quoted the clerics as saying.</a:t>
            </a:r>
            <a:br>
              <a:rPr lang="en-US" altLang="en-US" sz="1300" dirty="0" smtClean="0"/>
            </a:br>
            <a:r>
              <a:rPr lang="en-US" altLang="en-US" sz="1300" dirty="0" smtClean="0"/>
              <a:t> </a:t>
            </a:r>
            <a:br>
              <a:rPr lang="en-US" altLang="en-US" sz="1300" dirty="0" smtClean="0"/>
            </a:br>
            <a:r>
              <a:rPr lang="en-US" altLang="en-US" sz="1300" dirty="0" smtClean="0"/>
              <a:t>"</a:t>
            </a:r>
            <a:r>
              <a:rPr lang="en-US" altLang="en-US" sz="1300" b="1" dirty="0" smtClean="0">
                <a:solidFill>
                  <a:schemeClr val="tx2"/>
                </a:solidFill>
              </a:rPr>
              <a:t>Those who oppose building this wall are violating the commands of Islamic law</a:t>
            </a:r>
            <a:r>
              <a:rPr lang="en-US" altLang="en-US" sz="1300" dirty="0" smtClean="0"/>
              <a:t>," they added, after a meeting attended by Egypt's top cleric </a:t>
            </a:r>
            <a:r>
              <a:rPr lang="en-US" altLang="en-US" sz="1300" dirty="0" smtClean="0">
                <a:solidFill>
                  <a:schemeClr val="tx2"/>
                </a:solidFill>
              </a:rPr>
              <a:t>Sheikh Mohammed Said </a:t>
            </a:r>
            <a:r>
              <a:rPr lang="en-US" altLang="en-US" sz="1300" dirty="0" err="1" smtClean="0">
                <a:solidFill>
                  <a:schemeClr val="tx2"/>
                </a:solidFill>
              </a:rPr>
              <a:t>Tantawi</a:t>
            </a:r>
            <a:r>
              <a:rPr lang="en-US" altLang="en-US" sz="1300" dirty="0" smtClean="0"/>
              <a:t>, who is a government appointee…</a:t>
            </a:r>
            <a:r>
              <a:rPr lang="en-US" altLang="en-US" dirty="0" smtClean="0"/>
              <a:t/>
            </a:r>
            <a:br>
              <a:rPr lang="en-US" altLang="en-US" dirty="0" smtClean="0"/>
            </a:br>
            <a:endParaRPr lang="en-US" altLang="en-US" dirty="0" smtClean="0"/>
          </a:p>
        </p:txBody>
      </p:sp>
      <p:sp>
        <p:nvSpPr>
          <p:cNvPr id="110596" name="Content Placeholder 3"/>
          <p:cNvSpPr>
            <a:spLocks noGrp="1"/>
          </p:cNvSpPr>
          <p:nvPr>
            <p:ph sz="half" idx="2"/>
          </p:nvPr>
        </p:nvSpPr>
        <p:spPr>
          <a:xfrm>
            <a:off x="4572000" y="1143000"/>
            <a:ext cx="4572000" cy="4343400"/>
          </a:xfrm>
        </p:spPr>
        <p:txBody>
          <a:bodyPr/>
          <a:lstStyle/>
          <a:p>
            <a:pPr marL="0" indent="0">
              <a:buNone/>
            </a:pPr>
            <a:r>
              <a:rPr lang="en-US" altLang="en-US" sz="1400" dirty="0" smtClean="0"/>
              <a:t>Earlier this week, the chairman of the International Union for Muslim Scholars </a:t>
            </a:r>
            <a:r>
              <a:rPr lang="en-US" altLang="en-US" sz="1400" dirty="0" smtClean="0">
                <a:solidFill>
                  <a:schemeClr val="tx2"/>
                </a:solidFill>
              </a:rPr>
              <a:t>Sheikh </a:t>
            </a:r>
            <a:r>
              <a:rPr lang="en-US" altLang="en-US" sz="1400" dirty="0" err="1" smtClean="0">
                <a:solidFill>
                  <a:schemeClr val="tx2"/>
                </a:solidFill>
              </a:rPr>
              <a:t>Yousuf</a:t>
            </a:r>
            <a:r>
              <a:rPr lang="en-US" altLang="en-US" sz="1400" dirty="0" smtClean="0">
                <a:solidFill>
                  <a:schemeClr val="tx2"/>
                </a:solidFill>
              </a:rPr>
              <a:t> al-</a:t>
            </a:r>
            <a:r>
              <a:rPr lang="en-US" altLang="en-US" sz="1400" dirty="0" err="1" smtClean="0">
                <a:solidFill>
                  <a:schemeClr val="tx2"/>
                </a:solidFill>
              </a:rPr>
              <a:t>Qaradawi</a:t>
            </a:r>
            <a:r>
              <a:rPr lang="en-US" altLang="en-US" sz="1400" dirty="0" smtClean="0">
                <a:solidFill>
                  <a:schemeClr val="tx2"/>
                </a:solidFill>
              </a:rPr>
              <a:t> </a:t>
            </a:r>
            <a:r>
              <a:rPr lang="en-US" altLang="en-US" sz="1400" dirty="0" smtClean="0"/>
              <a:t>slammed the barrier as an "unjustified crime" and as such was banned by Islam. </a:t>
            </a:r>
            <a:br>
              <a:rPr lang="en-US" altLang="en-US" sz="1400" dirty="0" smtClean="0"/>
            </a:br>
            <a:r>
              <a:rPr lang="en-US" altLang="en-US" sz="1400" dirty="0" smtClean="0"/>
              <a:t> </a:t>
            </a:r>
            <a:br>
              <a:rPr lang="en-US" altLang="en-US" sz="1400" dirty="0" smtClean="0"/>
            </a:br>
            <a:r>
              <a:rPr lang="en-US" altLang="en-US" sz="1400" dirty="0" smtClean="0"/>
              <a:t>Sheikh </a:t>
            </a:r>
            <a:r>
              <a:rPr lang="en-US" altLang="en-US" sz="1400" dirty="0" err="1" smtClean="0"/>
              <a:t>Qaradawi</a:t>
            </a:r>
            <a:r>
              <a:rPr lang="en-US" altLang="en-US" sz="1400" dirty="0" smtClean="0"/>
              <a:t> said, in a statement, that the barrier Egypt had begun constructing was meant to "pressure the Palestinians in Gaza to surrender to Israel."</a:t>
            </a:r>
            <a:br>
              <a:rPr lang="en-US" altLang="en-US" sz="1400" dirty="0" smtClean="0"/>
            </a:br>
            <a:r>
              <a:rPr lang="en-US" altLang="en-US" sz="1400" dirty="0" smtClean="0"/>
              <a:t> </a:t>
            </a:r>
            <a:br>
              <a:rPr lang="en-US" altLang="en-US" sz="1400" dirty="0" smtClean="0"/>
            </a:br>
            <a:r>
              <a:rPr lang="en-US" altLang="en-US" sz="1400" dirty="0" smtClean="0"/>
              <a:t>"</a:t>
            </a:r>
            <a:r>
              <a:rPr lang="en-US" altLang="en-US" sz="1400" b="1" dirty="0" smtClean="0">
                <a:solidFill>
                  <a:schemeClr val="tx2"/>
                </a:solidFill>
              </a:rPr>
              <a:t>What Egypt is building these days on its border with Gaza is a prohibited act from the Islamic perspective</a:t>
            </a:r>
            <a:r>
              <a:rPr lang="en-US" altLang="en-US" sz="1400" dirty="0" smtClean="0"/>
              <a:t>," the prominent Islamic scholar said. "It aims to close off Gaza and tighten the siege imposed on its people so that they give in to the Israeli demands," Sheikh </a:t>
            </a:r>
            <a:r>
              <a:rPr lang="en-US" altLang="en-US" sz="1400" dirty="0" err="1" smtClean="0"/>
              <a:t>Qaradawi</a:t>
            </a:r>
            <a:r>
              <a:rPr lang="en-US" altLang="en-US" sz="1400" dirty="0" smtClean="0"/>
              <a:t> added--Al-</a:t>
            </a:r>
            <a:r>
              <a:rPr lang="en-US" altLang="en-US" sz="1400" dirty="0" err="1" smtClean="0"/>
              <a:t>Manar</a:t>
            </a:r>
            <a:r>
              <a:rPr lang="en-US" altLang="en-US" sz="1400" dirty="0" smtClean="0"/>
              <a:t> TV, 1/1/2010, </a:t>
            </a:r>
            <a:r>
              <a:rPr lang="en-US" altLang="en-US" sz="1400" dirty="0" smtClean="0">
                <a:hlinkClick r:id="rId3"/>
              </a:rPr>
              <a:t>http://www.almanar.com.lb/NewsSite/NewsDetails.aspx?id=117883&amp;language=en</a:t>
            </a:r>
            <a:r>
              <a:rPr lang="en-US" altLang="en-US" sz="1400" dirty="0" smtClean="0"/>
              <a:t> </a:t>
            </a:r>
          </a:p>
        </p:txBody>
      </p:sp>
      <p:cxnSp>
        <p:nvCxnSpPr>
          <p:cNvPr id="110597" name="Straight Connector 5"/>
          <p:cNvCxnSpPr>
            <a:cxnSpLocks noChangeShapeType="1"/>
          </p:cNvCxnSpPr>
          <p:nvPr/>
        </p:nvCxnSpPr>
        <p:spPr bwMode="auto">
          <a:xfrm>
            <a:off x="4572000" y="1143000"/>
            <a:ext cx="0" cy="382157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10598" name="Straight Connector 8"/>
          <p:cNvCxnSpPr>
            <a:cxnSpLocks noChangeShapeType="1"/>
          </p:cNvCxnSpPr>
          <p:nvPr/>
        </p:nvCxnSpPr>
        <p:spPr bwMode="auto">
          <a:xfrm>
            <a:off x="0" y="1143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 name="Rectangle 2"/>
          <p:cNvSpPr/>
          <p:nvPr/>
        </p:nvSpPr>
        <p:spPr>
          <a:xfrm>
            <a:off x="0" y="4964570"/>
            <a:ext cx="9144000" cy="1938992"/>
          </a:xfrm>
          <a:prstGeom prst="rect">
            <a:avLst/>
          </a:prstGeom>
        </p:spPr>
        <p:txBody>
          <a:bodyPr wrap="square">
            <a:spAutoFit/>
          </a:bodyPr>
          <a:lstStyle/>
          <a:p>
            <a:r>
              <a:rPr lang="en-US" sz="1400" b="1" dirty="0" smtClean="0">
                <a:solidFill>
                  <a:schemeClr val="tx2"/>
                </a:solidFill>
              </a:rPr>
              <a:t>Excerpts from a 1998 </a:t>
            </a:r>
            <a:r>
              <a:rPr lang="en-US" sz="1400" b="1" dirty="0">
                <a:solidFill>
                  <a:schemeClr val="tx2"/>
                </a:solidFill>
              </a:rPr>
              <a:t>interview with </a:t>
            </a:r>
            <a:r>
              <a:rPr lang="en-US" sz="1400" b="1" dirty="0" smtClean="0">
                <a:solidFill>
                  <a:schemeClr val="tx2"/>
                </a:solidFill>
              </a:rPr>
              <a:t>Carter’s National Security Advisor </a:t>
            </a:r>
            <a:r>
              <a:rPr lang="en-US" sz="1400" b="1" dirty="0" err="1" smtClean="0">
                <a:solidFill>
                  <a:schemeClr val="tx2"/>
                </a:solidFill>
              </a:rPr>
              <a:t>Zbigniew</a:t>
            </a:r>
            <a:r>
              <a:rPr lang="en-US" sz="1400" b="1" dirty="0" smtClean="0">
                <a:solidFill>
                  <a:schemeClr val="tx2"/>
                </a:solidFill>
              </a:rPr>
              <a:t> Brzezinski</a:t>
            </a:r>
            <a:r>
              <a:rPr lang="en-US" sz="1400" b="1" dirty="0">
                <a:solidFill>
                  <a:schemeClr val="tx2"/>
                </a:solidFill>
              </a:rPr>
              <a:t>:</a:t>
            </a:r>
            <a:endParaRPr lang="en-US" sz="1400" b="1" dirty="0" smtClean="0">
              <a:solidFill>
                <a:schemeClr val="tx2"/>
              </a:solidFill>
            </a:endParaRPr>
          </a:p>
          <a:p>
            <a:r>
              <a:rPr lang="en-US" sz="1400" b="1" dirty="0" smtClean="0">
                <a:solidFill>
                  <a:schemeClr val="tx2"/>
                </a:solidFill>
              </a:rPr>
              <a:t>Question:</a:t>
            </a:r>
            <a:r>
              <a:rPr lang="en-US" sz="1400" dirty="0" smtClean="0">
                <a:solidFill>
                  <a:schemeClr val="tx2"/>
                </a:solidFill>
              </a:rPr>
              <a:t> “it </a:t>
            </a:r>
            <a:r>
              <a:rPr lang="en-US" sz="1400" dirty="0">
                <a:solidFill>
                  <a:schemeClr val="tx2"/>
                </a:solidFill>
              </a:rPr>
              <a:t>has been said and repeated Islamic fundamentalism represents a world menace today</a:t>
            </a:r>
            <a:r>
              <a:rPr lang="en-US" sz="1400" dirty="0" smtClean="0">
                <a:solidFill>
                  <a:schemeClr val="tx2"/>
                </a:solidFill>
              </a:rPr>
              <a:t>.”</a:t>
            </a:r>
          </a:p>
          <a:p>
            <a:r>
              <a:rPr lang="en-US" sz="1400" b="1" dirty="0">
                <a:solidFill>
                  <a:schemeClr val="tx2"/>
                </a:solidFill>
              </a:rPr>
              <a:t>Brzezinski</a:t>
            </a:r>
            <a:r>
              <a:rPr lang="en-US" sz="1400" dirty="0">
                <a:solidFill>
                  <a:schemeClr val="tx2"/>
                </a:solidFill>
              </a:rPr>
              <a:t>: “Nonsense</a:t>
            </a:r>
            <a:r>
              <a:rPr lang="en-US" sz="1400" dirty="0" smtClean="0">
                <a:solidFill>
                  <a:schemeClr val="tx2"/>
                </a:solidFill>
              </a:rPr>
              <a:t>! It </a:t>
            </a:r>
            <a:r>
              <a:rPr lang="en-US" sz="1400" dirty="0">
                <a:solidFill>
                  <a:schemeClr val="tx2"/>
                </a:solidFill>
              </a:rPr>
              <a:t>is said that the West had a global policy in regard to Islam. That is stupid. There isn't a global Islam. Look at Islam in a rational manner and without demagoguery or emotion. It is the leading religion of the world with 1.5 billion followers. But what is there in common among Saudi Arabian fundamentalism, moderate Morocco, Pakistan militarism, Egyptian pro-Western or Central Asian secularism? Nothing more than what unites the Christian countries.” </a:t>
            </a:r>
            <a:r>
              <a:rPr lang="en-US" sz="1400" dirty="0"/>
              <a:t>Interview with </a:t>
            </a:r>
            <a:r>
              <a:rPr lang="en-US" sz="1400" dirty="0" err="1"/>
              <a:t>Zbigniew</a:t>
            </a:r>
            <a:r>
              <a:rPr lang="en-US" sz="1400" dirty="0"/>
              <a:t> Brzezinski, </a:t>
            </a:r>
            <a:r>
              <a:rPr lang="en-US" sz="1400" dirty="0" smtClean="0"/>
              <a:t> </a:t>
            </a:r>
            <a:r>
              <a:rPr lang="en-US" sz="1400" dirty="0"/>
              <a:t>President Jimmy Carter's National Security </a:t>
            </a:r>
            <a:r>
              <a:rPr lang="en-US" sz="1400" dirty="0" smtClean="0"/>
              <a:t>Adviser, Le </a:t>
            </a:r>
            <a:r>
              <a:rPr lang="en-US" sz="1400" dirty="0" err="1"/>
              <a:t>Nouvel</a:t>
            </a:r>
            <a:r>
              <a:rPr lang="en-US" sz="1400" dirty="0"/>
              <a:t> </a:t>
            </a:r>
            <a:r>
              <a:rPr lang="en-US" sz="1400" dirty="0" err="1"/>
              <a:t>Observateur</a:t>
            </a:r>
            <a:r>
              <a:rPr lang="en-US" sz="1400" dirty="0"/>
              <a:t>, Paris, 15-21 January </a:t>
            </a:r>
            <a:r>
              <a:rPr lang="en-US" sz="1400" dirty="0" smtClean="0"/>
              <a:t>1998, Posted </a:t>
            </a:r>
            <a:r>
              <a:rPr lang="en-US" sz="1400" dirty="0"/>
              <a:t>at globalresearch.ca 15 October 2001, </a:t>
            </a:r>
            <a:r>
              <a:rPr lang="en-US" sz="800" dirty="0">
                <a:hlinkClick r:id="rId4"/>
              </a:rPr>
              <a:t>http://</a:t>
            </a:r>
            <a:r>
              <a:rPr lang="en-US" sz="800" dirty="0" smtClean="0">
                <a:hlinkClick r:id="rId4"/>
              </a:rPr>
              <a:t>www.globalresearch.ca/articles/BRZ110A.html</a:t>
            </a:r>
            <a:r>
              <a:rPr lang="en-US" sz="800" dirty="0" smtClean="0"/>
              <a:t> </a:t>
            </a:r>
            <a:r>
              <a:rPr lang="en-US" sz="800" dirty="0"/>
              <a:t> ; </a:t>
            </a:r>
            <a:r>
              <a:rPr lang="en-US" sz="800" dirty="0">
                <a:hlinkClick r:id="rId5"/>
              </a:rPr>
              <a:t>https://</a:t>
            </a:r>
            <a:r>
              <a:rPr lang="en-US" sz="800" dirty="0" smtClean="0">
                <a:hlinkClick r:id="rId5"/>
              </a:rPr>
              <a:t>www.globalresearch.ca/the-cias-intervention-in-afghanistan-u-s-recruitment-of-islamic-terrorists-started-in-1979-zbigniew-brzezinski/5629070</a:t>
            </a:r>
            <a:r>
              <a:rPr lang="en-US" sz="800" dirty="0" smtClean="0"/>
              <a:t> </a:t>
            </a:r>
            <a:endParaRPr lang="en-US" sz="800" dirty="0"/>
          </a:p>
        </p:txBody>
      </p:sp>
      <p:cxnSp>
        <p:nvCxnSpPr>
          <p:cNvPr id="8" name="Straight Connector 7"/>
          <p:cNvCxnSpPr/>
          <p:nvPr/>
        </p:nvCxnSpPr>
        <p:spPr bwMode="auto">
          <a:xfrm>
            <a:off x="0" y="496457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Content Placeholder 3"/>
          <p:cNvSpPr>
            <a:spLocks noGrp="1"/>
          </p:cNvSpPr>
          <p:nvPr>
            <p:ph sz="half" idx="2"/>
          </p:nvPr>
        </p:nvSpPr>
        <p:spPr>
          <a:xfrm>
            <a:off x="0" y="0"/>
            <a:ext cx="6705600" cy="6858000"/>
          </a:xfrm>
        </p:spPr>
        <p:txBody>
          <a:bodyPr/>
          <a:lstStyle/>
          <a:p>
            <a:pPr marL="0" indent="0">
              <a:buFontTx/>
              <a:buNone/>
            </a:pPr>
            <a:r>
              <a:rPr lang="en-US" altLang="en-US" sz="4800" b="1" dirty="0" smtClean="0">
                <a:solidFill>
                  <a:schemeClr val="tx2"/>
                </a:solidFill>
              </a:rPr>
              <a:t>Sunni world welcomes Shia leader’s fatwa</a:t>
            </a:r>
          </a:p>
          <a:p>
            <a:pPr marL="0" indent="0">
              <a:buFontTx/>
              <a:buNone/>
            </a:pPr>
            <a:r>
              <a:rPr lang="en-US" altLang="en-US" sz="1200" dirty="0" smtClean="0"/>
              <a:t>TEHRAN – A number of Sunni figures have hailed the fatwa recently issued by Supreme Leader of the Islamic Revolution </a:t>
            </a:r>
            <a:r>
              <a:rPr lang="en-US" altLang="en-US" sz="1200" dirty="0" err="1" smtClean="0"/>
              <a:t>Seyyed</a:t>
            </a:r>
            <a:r>
              <a:rPr lang="en-US" altLang="en-US" sz="1200" dirty="0" smtClean="0"/>
              <a:t> Ali Khamenei that prohibits insulting the companions of Prophet Muhammad (S) and his wives.</a:t>
            </a:r>
          </a:p>
          <a:p>
            <a:pPr marL="0" indent="0">
              <a:buFontTx/>
              <a:buNone/>
            </a:pPr>
            <a:r>
              <a:rPr lang="en-US" altLang="en-US" sz="1200" dirty="0" smtClean="0"/>
              <a:t>In a statement issued on Sunday, Ahmad al-</a:t>
            </a:r>
            <a:r>
              <a:rPr lang="en-US" altLang="en-US" sz="1200" dirty="0" err="1" smtClean="0"/>
              <a:t>Tayyib</a:t>
            </a:r>
            <a:r>
              <a:rPr lang="en-US" altLang="en-US" sz="1200" dirty="0" smtClean="0"/>
              <a:t>, the chancellor of Al-</a:t>
            </a:r>
            <a:r>
              <a:rPr lang="en-US" altLang="en-US" sz="1200" dirty="0" err="1" smtClean="0"/>
              <a:t>Azhar</a:t>
            </a:r>
            <a:r>
              <a:rPr lang="en-US" altLang="en-US" sz="1200" dirty="0" smtClean="0"/>
              <a:t> University of Islamic Sciences, said Ayatollah Khamenei’s fatwa (religious edict) was prudent and timely and would help ram the door shut to </a:t>
            </a:r>
            <a:r>
              <a:rPr lang="en-US" altLang="en-US" sz="1200" dirty="0" err="1" smtClean="0"/>
              <a:t>fitna</a:t>
            </a:r>
            <a:r>
              <a:rPr lang="en-US" altLang="en-US" sz="1200" dirty="0" smtClean="0"/>
              <a:t> (creating divisions among Muslims).</a:t>
            </a:r>
          </a:p>
          <a:p>
            <a:pPr marL="0" indent="0">
              <a:buFontTx/>
              <a:buNone/>
            </a:pPr>
            <a:r>
              <a:rPr lang="en-US" altLang="en-US" sz="1200" dirty="0" smtClean="0"/>
              <a:t>“I received the blessed fatwa with appreciation,” he added.</a:t>
            </a:r>
          </a:p>
          <a:p>
            <a:pPr marL="0" indent="0">
              <a:buFontTx/>
              <a:buNone/>
            </a:pPr>
            <a:r>
              <a:rPr lang="en-US" altLang="en-US" sz="1200" dirty="0" smtClean="0"/>
              <a:t>Such insults have always been a source of controversy and disputes between Shia and Sunni Muslims and prevented them from forging a robust unity against common enemies, the Press TV correspondent in Cairo quoted him as saying.</a:t>
            </a:r>
          </a:p>
          <a:p>
            <a:pPr marL="0" indent="0">
              <a:buFontTx/>
              <a:buNone/>
            </a:pPr>
            <a:r>
              <a:rPr lang="en-US" altLang="en-US" sz="1200" dirty="0" smtClean="0"/>
              <a:t>Ayatollah Khamenei’s fatwa was issued after Kuwaiti Shia cleric Yasser Al-Habib insulted Aisha, a wife of Prophet Muhammad (S). The Kuwaiti cabinet voted this week to revoke his citizenship</a:t>
            </a:r>
            <a:r>
              <a:rPr lang="en-US" altLang="en-US" sz="1200" dirty="0"/>
              <a:t>. </a:t>
            </a:r>
            <a:r>
              <a:rPr lang="en-US" altLang="en-US" sz="1200" dirty="0" smtClean="0">
                <a:solidFill>
                  <a:schemeClr val="tx2"/>
                </a:solidFill>
              </a:rPr>
              <a:t>Tehran Times, 10/5/2010, </a:t>
            </a:r>
            <a:r>
              <a:rPr lang="en-US" altLang="en-US" sz="1200" dirty="0" smtClean="0">
                <a:solidFill>
                  <a:schemeClr val="tx2"/>
                </a:solidFill>
                <a:hlinkClick r:id="rId2"/>
              </a:rPr>
              <a:t>http</a:t>
            </a:r>
            <a:r>
              <a:rPr lang="en-US" altLang="en-US" sz="1200" dirty="0">
                <a:solidFill>
                  <a:schemeClr val="tx2"/>
                </a:solidFill>
                <a:hlinkClick r:id="rId2"/>
              </a:rPr>
              <a:t>://</a:t>
            </a:r>
            <a:r>
              <a:rPr lang="en-US" altLang="en-US" sz="1200" dirty="0" smtClean="0">
                <a:solidFill>
                  <a:schemeClr val="tx2"/>
                </a:solidFill>
                <a:hlinkClick r:id="rId2"/>
              </a:rPr>
              <a:t>www.tehrantimes.com/Index_view.asp?code=227879</a:t>
            </a:r>
            <a:r>
              <a:rPr lang="en-US" altLang="en-US" sz="1200" dirty="0" smtClean="0">
                <a:solidFill>
                  <a:schemeClr val="tx2"/>
                </a:solidFill>
              </a:rPr>
              <a:t> </a:t>
            </a:r>
          </a:p>
          <a:p>
            <a:pPr marL="0" indent="0">
              <a:buFontTx/>
              <a:buNone/>
            </a:pPr>
            <a:endParaRPr lang="en-US" altLang="en-US" sz="600" dirty="0" smtClean="0">
              <a:solidFill>
                <a:schemeClr val="tx2"/>
              </a:solidFill>
            </a:endParaRPr>
          </a:p>
          <a:p>
            <a:pPr marL="0" indent="0">
              <a:buFontTx/>
              <a:buNone/>
            </a:pPr>
            <a:r>
              <a:rPr lang="en-US" altLang="en-US" sz="1800" b="1" dirty="0">
                <a:solidFill>
                  <a:schemeClr val="tx2"/>
                </a:solidFill>
              </a:rPr>
              <a:t>"Neither the Shia Muslims allied with the British MI6 are Shias, nor the Sunni mercenaries of the American CIA are Sunnis, as they are both anti-Islamic (mercenaries)"--- </a:t>
            </a:r>
            <a:r>
              <a:rPr lang="en-US" altLang="en-US" sz="1600" dirty="0"/>
              <a:t>Iranian Leader of Islamic Revolution Ayatollah </a:t>
            </a:r>
            <a:r>
              <a:rPr lang="en-US" altLang="en-US" sz="1600" dirty="0" err="1"/>
              <a:t>Seyyed</a:t>
            </a:r>
            <a:r>
              <a:rPr lang="en-US" altLang="en-US" sz="1600" dirty="0"/>
              <a:t> Ali Khamenei, Islamic Republic News Agency, 1/9/2015, </a:t>
            </a:r>
            <a:r>
              <a:rPr lang="en-US" altLang="en-US" sz="1600" dirty="0">
                <a:hlinkClick r:id="rId3"/>
              </a:rPr>
              <a:t>http://www.irna.ir/en/News/81457345</a:t>
            </a:r>
            <a:r>
              <a:rPr lang="en-US" altLang="en-US" sz="1600" dirty="0" smtClean="0">
                <a:hlinkClick r:id="rId3"/>
              </a:rPr>
              <a:t>/</a:t>
            </a:r>
            <a:endParaRPr lang="en-US" altLang="en-US" sz="1600" dirty="0" smtClean="0"/>
          </a:p>
          <a:p>
            <a:pPr marL="0" indent="0">
              <a:buFontTx/>
              <a:buNone/>
            </a:pPr>
            <a:endParaRPr lang="en-US" altLang="en-US" sz="600" dirty="0"/>
          </a:p>
          <a:p>
            <a:pPr marL="0" indent="0">
              <a:buFontTx/>
              <a:buNone/>
            </a:pPr>
            <a:r>
              <a:rPr lang="en-US" altLang="en-US" sz="1800" b="1" dirty="0">
                <a:solidFill>
                  <a:schemeClr val="tx2"/>
                </a:solidFill>
              </a:rPr>
              <a:t>Iran's Supreme Leader Ali Khamenei, who is reported to have issued a fatwa some time ago against nuclear weapons, has said: "We fundamentally reject nuclear weapons." </a:t>
            </a:r>
            <a:r>
              <a:rPr lang="en-US" altLang="en-US" sz="1800" dirty="0"/>
              <a:t>BBC, 11/11/2010, </a:t>
            </a:r>
            <a:r>
              <a:rPr lang="en-US" altLang="en-US" sz="1000" dirty="0">
                <a:hlinkClick r:id="rId4"/>
              </a:rPr>
              <a:t>https://web.archive.org/web/20101114015229/http://</a:t>
            </a:r>
            <a:r>
              <a:rPr lang="en-US" altLang="en-US" sz="1000" dirty="0" smtClean="0">
                <a:hlinkClick r:id="rId4"/>
              </a:rPr>
              <a:t>www.bbc.co.uk/news/world-middle-east-11709428</a:t>
            </a:r>
            <a:r>
              <a:rPr lang="en-US" altLang="en-US" sz="1000" dirty="0" smtClean="0"/>
              <a:t> </a:t>
            </a:r>
          </a:p>
          <a:p>
            <a:pPr marL="0" indent="0">
              <a:buFontTx/>
              <a:buNone/>
            </a:pPr>
            <a:endParaRPr lang="en-US" altLang="en-US" sz="4000" dirty="0" smtClean="0">
              <a:solidFill>
                <a:schemeClr val="tx2"/>
              </a:solidFill>
            </a:endParaRPr>
          </a:p>
        </p:txBody>
      </p:sp>
      <p:sp>
        <p:nvSpPr>
          <p:cNvPr id="6" name="Content Placeholder 5"/>
          <p:cNvSpPr>
            <a:spLocks noGrp="1"/>
          </p:cNvSpPr>
          <p:nvPr>
            <p:ph sz="quarter" idx="4"/>
          </p:nvPr>
        </p:nvSpPr>
        <p:spPr>
          <a:xfrm>
            <a:off x="6629400" y="0"/>
            <a:ext cx="2514600" cy="6858000"/>
          </a:xfrm>
        </p:spPr>
        <p:txBody>
          <a:bodyPr/>
          <a:lstStyle/>
          <a:p>
            <a:pPr marL="0" indent="0" algn="r">
              <a:buFontTx/>
              <a:buNone/>
              <a:defRPr/>
            </a:pPr>
            <a:r>
              <a:rPr lang="ar-SA" b="1" dirty="0" smtClean="0">
                <a:effectLst>
                  <a:outerShdw blurRad="38100" dist="38100" dir="2700000" algn="tl">
                    <a:srgbClr val="000000">
                      <a:alpha val="43137"/>
                    </a:srgbClr>
                  </a:outerShdw>
                </a:effectLst>
              </a:rPr>
              <a:t> </a:t>
            </a:r>
            <a:r>
              <a:rPr lang="ar-SA" sz="3200" b="1" dirty="0">
                <a:solidFill>
                  <a:schemeClr val="tx2"/>
                </a:solidFill>
              </a:rPr>
              <a:t>خامنئي يحرّم الإساءة للسيدة عائشة</a:t>
            </a:r>
            <a:endParaRPr lang="en-US" sz="3200" b="1" dirty="0">
              <a:solidFill>
                <a:schemeClr val="tx2"/>
              </a:solidFill>
            </a:endParaRPr>
          </a:p>
          <a:p>
            <a:pPr marL="0" indent="0" algn="r">
              <a:buFontTx/>
              <a:buNone/>
              <a:defRPr/>
            </a:pPr>
            <a:endParaRPr lang="ar-SA" sz="1400" dirty="0" smtClean="0">
              <a:latin typeface="+mj-lt"/>
            </a:endParaRPr>
          </a:p>
          <a:p>
            <a:pPr marL="0" indent="0" algn="r">
              <a:buFontTx/>
              <a:buNone/>
              <a:defRPr/>
            </a:pPr>
            <a:endParaRPr lang="ar-SA" sz="1200" dirty="0" smtClean="0">
              <a:latin typeface="+mj-lt"/>
            </a:endParaRPr>
          </a:p>
          <a:p>
            <a:pPr marL="0" indent="0" algn="r">
              <a:buFontTx/>
              <a:buNone/>
              <a:defRPr/>
            </a:pPr>
            <a:r>
              <a:rPr lang="ar-SA" sz="1200" dirty="0" smtClean="0">
                <a:latin typeface="+mj-lt"/>
              </a:rPr>
              <a:t>أفتى </a:t>
            </a:r>
            <a:r>
              <a:rPr lang="ar-SA" sz="1200" dirty="0">
                <a:latin typeface="+mj-lt"/>
              </a:rPr>
              <a:t>المرشد الأعلى للجمهورية الإسلامية في إيران علي خامنئي بتحريم الإساءة إلى أم المؤمنين السيدة عائشة رضي الله عنها، أو النيل من الرموز الإسلامية لأهل السنة والجماعة.</a:t>
            </a:r>
          </a:p>
          <a:p>
            <a:pPr marL="0" indent="0" algn="r">
              <a:buFontTx/>
              <a:buNone/>
              <a:defRPr/>
            </a:pPr>
            <a:r>
              <a:rPr lang="ar-SA" sz="1200" dirty="0" smtClean="0">
                <a:latin typeface="+mj-lt"/>
              </a:rPr>
              <a:t>وأفادت </a:t>
            </a:r>
            <a:r>
              <a:rPr lang="ar-SA" sz="1200" dirty="0">
                <a:latin typeface="+mj-lt"/>
              </a:rPr>
              <a:t>وكالة أنباء مهر الإيرانية شبه الرسمية أن فتوى خامنئي جاءت رداً على نداء وجهه جمع من </a:t>
            </a:r>
            <a:r>
              <a:rPr lang="ar-SA" sz="1200" dirty="0" smtClean="0">
                <a:latin typeface="+mj-lt"/>
              </a:rPr>
              <a:t>[ال]علماء و[ال]مثقفين </a:t>
            </a:r>
            <a:r>
              <a:rPr lang="ar-SA" sz="1200" dirty="0">
                <a:latin typeface="+mj-lt"/>
              </a:rPr>
              <a:t>في السعودية عقب الإساءات الأخيرة التي وجهها رجل دين شيعي مقيم في لندن لأم المؤمنين عائشة.</a:t>
            </a:r>
          </a:p>
          <a:p>
            <a:pPr marL="0" indent="0" algn="r">
              <a:buFontTx/>
              <a:buNone/>
              <a:defRPr/>
            </a:pPr>
            <a:r>
              <a:rPr lang="ar-SA" sz="1200" dirty="0">
                <a:latin typeface="+mj-lt"/>
              </a:rPr>
              <a:t> </a:t>
            </a:r>
            <a:r>
              <a:rPr lang="ar-SA" sz="1200" dirty="0" smtClean="0">
                <a:latin typeface="+mj-lt"/>
              </a:rPr>
              <a:t>يذكر </a:t>
            </a:r>
            <a:r>
              <a:rPr lang="ar-SA" sz="1200" dirty="0">
                <a:latin typeface="+mj-lt"/>
              </a:rPr>
              <a:t>أن الناشط الشيعي ياسر الحبيب الذي يحمل الجنسية الكويتية أقام حفلا في لندن بمناسبة ذكرى وفاة السيدة عائشة، وأطلق فيه تصريحاته المسيئة إلى أم المؤمنين. وقد بثت هذه التصريحات في شريط مصور نشر على موقعه الإلكتروني.</a:t>
            </a:r>
          </a:p>
          <a:p>
            <a:pPr marL="0" indent="0" algn="r">
              <a:buFontTx/>
              <a:buNone/>
              <a:defRPr/>
            </a:pPr>
            <a:r>
              <a:rPr lang="ar-SA" sz="1200" dirty="0" smtClean="0">
                <a:latin typeface="+mj-lt"/>
              </a:rPr>
              <a:t>وأسفرت </a:t>
            </a:r>
            <a:r>
              <a:rPr lang="ar-SA" sz="1200" dirty="0">
                <a:latin typeface="+mj-lt"/>
              </a:rPr>
              <a:t>هذه التصريحات عن موجة من الردود الشاجبة من قبل المسلمين السنة الذين طالبوا الحكومة الكويتية بالسعي إلى تسلم الحبيب أو سحب الجنسية منه، وهو ما قامت به الحكومة لاحقا.</a:t>
            </a:r>
          </a:p>
          <a:p>
            <a:pPr marL="0" indent="0" algn="r">
              <a:buFontTx/>
              <a:buNone/>
              <a:defRPr/>
            </a:pPr>
            <a:r>
              <a:rPr lang="ar-SA" sz="1200" dirty="0">
                <a:latin typeface="+mj-lt"/>
              </a:rPr>
              <a:t>ا</a:t>
            </a:r>
            <a:r>
              <a:rPr lang="ar-SA" sz="1200" dirty="0">
                <a:solidFill>
                  <a:schemeClr val="tx2"/>
                </a:solidFill>
                <a:latin typeface="+mj-lt"/>
              </a:rPr>
              <a:t>لمصدر:الجزيرة، الجمعة 22/10/1431 هـ - الموافق </a:t>
            </a:r>
            <a:r>
              <a:rPr lang="ar-SA" sz="1200" dirty="0" smtClean="0">
                <a:solidFill>
                  <a:schemeClr val="tx2"/>
                </a:solidFill>
                <a:latin typeface="+mj-lt"/>
              </a:rPr>
              <a:t>1/10/2010 </a:t>
            </a:r>
            <a:r>
              <a:rPr lang="ar-SA" sz="1200" dirty="0">
                <a:solidFill>
                  <a:schemeClr val="tx2"/>
                </a:solidFill>
                <a:latin typeface="+mj-lt"/>
              </a:rPr>
              <a:t>م </a:t>
            </a:r>
            <a:r>
              <a:rPr lang="ar-SA" sz="1200" dirty="0" smtClean="0">
                <a:solidFill>
                  <a:schemeClr val="tx2"/>
                </a:solidFill>
                <a:latin typeface="+mj-lt"/>
              </a:rPr>
              <a:t>، </a:t>
            </a:r>
          </a:p>
          <a:p>
            <a:pPr marL="0" indent="0" algn="r">
              <a:buFontTx/>
              <a:buNone/>
              <a:defRPr/>
            </a:pPr>
            <a:r>
              <a:rPr lang="en-US" sz="1200" dirty="0" smtClean="0">
                <a:solidFill>
                  <a:schemeClr val="tx2"/>
                </a:solidFill>
                <a:latin typeface="+mj-lt"/>
                <a:hlinkClick r:id="rId5"/>
              </a:rPr>
              <a:t>http://www.aljazeera.net/news/pages/200b8f00-763f-440b-a95a-d73418baeaad</a:t>
            </a:r>
            <a:r>
              <a:rPr lang="ar-SA" sz="1200" dirty="0" smtClean="0">
                <a:solidFill>
                  <a:schemeClr val="tx2"/>
                </a:solidFill>
                <a:latin typeface="+mj-lt"/>
              </a:rPr>
              <a:t> </a:t>
            </a:r>
            <a:endParaRPr lang="en-US" sz="1200" dirty="0">
              <a:solidFill>
                <a:schemeClr val="tx2"/>
              </a:solidFill>
              <a:latin typeface="+mj-lt"/>
            </a:endParaRPr>
          </a:p>
        </p:txBody>
      </p:sp>
      <p:pic>
        <p:nvPicPr>
          <p:cNvPr id="11162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78663" y="1050925"/>
            <a:ext cx="1074737" cy="854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11621" name="Straight Connector 7"/>
          <p:cNvCxnSpPr>
            <a:cxnSpLocks noChangeShapeType="1"/>
          </p:cNvCxnSpPr>
          <p:nvPr/>
        </p:nvCxnSpPr>
        <p:spPr bwMode="auto">
          <a:xfrm>
            <a:off x="66548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4114800"/>
            <a:ext cx="6654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5562600"/>
            <a:ext cx="6654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0" y="-12700"/>
            <a:ext cx="9144000" cy="1295400"/>
          </a:xfrm>
        </p:spPr>
        <p:txBody>
          <a:bodyPr/>
          <a:lstStyle/>
          <a:p>
            <a:r>
              <a:rPr lang="en-US" altLang="en-US" sz="4300" b="1" dirty="0" smtClean="0"/>
              <a:t>Major Muslim dynasties and states </a:t>
            </a:r>
            <a:r>
              <a:rPr lang="en-US" altLang="en-US" sz="4300" b="1" dirty="0"/>
              <a:t>before the First World </a:t>
            </a:r>
            <a:r>
              <a:rPr lang="en-US" altLang="en-US" sz="4300" b="1" dirty="0" smtClean="0"/>
              <a:t>War (1914-18)</a:t>
            </a:r>
          </a:p>
        </p:txBody>
      </p:sp>
      <p:sp>
        <p:nvSpPr>
          <p:cNvPr id="27651" name="Rectangle 3"/>
          <p:cNvSpPr>
            <a:spLocks noGrp="1" noChangeArrowheads="1"/>
          </p:cNvSpPr>
          <p:nvPr>
            <p:ph type="body" idx="4294967295"/>
          </p:nvPr>
        </p:nvSpPr>
        <p:spPr>
          <a:xfrm>
            <a:off x="0" y="1295400"/>
            <a:ext cx="9144000" cy="5562600"/>
          </a:xfrm>
        </p:spPr>
        <p:txBody>
          <a:bodyPr/>
          <a:lstStyle/>
          <a:p>
            <a:pPr marL="0" indent="0">
              <a:buFontTx/>
              <a:buNone/>
              <a:defRPr/>
            </a:pPr>
            <a:r>
              <a:rPr lang="en-US" altLang="en-US" sz="2200" dirty="0">
                <a:solidFill>
                  <a:schemeClr val="tx2"/>
                </a:solidFill>
              </a:rPr>
              <a:t>After the death of Prophet Muhammed </a:t>
            </a:r>
            <a:r>
              <a:rPr lang="en-US" altLang="en-US" sz="2200" dirty="0" smtClean="0">
                <a:solidFill>
                  <a:schemeClr val="tx2"/>
                </a:solidFill>
              </a:rPr>
              <a:t>in 632 AD, </a:t>
            </a:r>
            <a:r>
              <a:rPr lang="en-US" altLang="en-US" sz="2200" dirty="0">
                <a:solidFill>
                  <a:schemeClr val="tx2"/>
                </a:solidFill>
              </a:rPr>
              <a:t>a number </a:t>
            </a:r>
            <a:r>
              <a:rPr lang="en-US" altLang="en-US" sz="2200" dirty="0" smtClean="0">
                <a:solidFill>
                  <a:schemeClr val="tx2"/>
                </a:solidFill>
              </a:rPr>
              <a:t>Muslim caliphs or successors and dynasties </a:t>
            </a:r>
            <a:r>
              <a:rPr lang="en-US" altLang="en-US" sz="2200" dirty="0">
                <a:solidFill>
                  <a:schemeClr val="tx2"/>
                </a:solidFill>
              </a:rPr>
              <a:t>founded a number of states in different eras and in different areas, something which ultimately contributed to a </a:t>
            </a:r>
            <a:r>
              <a:rPr lang="en-US" altLang="en-US" sz="2200" dirty="0" smtClean="0">
                <a:solidFill>
                  <a:schemeClr val="tx2"/>
                </a:solidFill>
              </a:rPr>
              <a:t>great deal of </a:t>
            </a:r>
            <a:r>
              <a:rPr lang="en-US" altLang="en-US" sz="2200" dirty="0">
                <a:solidFill>
                  <a:schemeClr val="tx2"/>
                </a:solidFill>
              </a:rPr>
              <a:t>cultural </a:t>
            </a:r>
            <a:r>
              <a:rPr lang="en-US" altLang="en-US" sz="2200" dirty="0" smtClean="0">
                <a:solidFill>
                  <a:schemeClr val="tx2"/>
                </a:solidFill>
              </a:rPr>
              <a:t>unity and political diversity in and beyond the </a:t>
            </a:r>
            <a:r>
              <a:rPr lang="en-US" altLang="en-US" sz="2200" dirty="0">
                <a:solidFill>
                  <a:schemeClr val="tx2"/>
                </a:solidFill>
              </a:rPr>
              <a:t>Middle East </a:t>
            </a:r>
            <a:r>
              <a:rPr lang="en-US" altLang="en-US" sz="2200" dirty="0" smtClean="0">
                <a:solidFill>
                  <a:schemeClr val="tx2"/>
                </a:solidFill>
              </a:rPr>
              <a:t>region: </a:t>
            </a:r>
          </a:p>
          <a:p>
            <a:pPr>
              <a:defRPr/>
            </a:pPr>
            <a:r>
              <a:rPr lang="en-US" altLang="en-US" sz="1800" dirty="0" smtClean="0"/>
              <a:t>The Rashidun caliphate/state 632-661 (Medina, Saudi Arabia)</a:t>
            </a:r>
          </a:p>
          <a:p>
            <a:pPr>
              <a:defRPr/>
            </a:pPr>
            <a:r>
              <a:rPr lang="en-US" altLang="en-US" sz="1800" dirty="0" smtClean="0"/>
              <a:t>The </a:t>
            </a:r>
            <a:r>
              <a:rPr lang="en-US" altLang="en-US" sz="1800" dirty="0" err="1" smtClean="0"/>
              <a:t>Umeyyad</a:t>
            </a:r>
            <a:r>
              <a:rPr lang="en-US" altLang="en-US" sz="1800" dirty="0" smtClean="0"/>
              <a:t> dynasty/state 661-750 (Damascus, Syria)</a:t>
            </a:r>
          </a:p>
          <a:p>
            <a:pPr>
              <a:defRPr/>
            </a:pPr>
            <a:r>
              <a:rPr lang="en-US" altLang="en-US" sz="1800" dirty="0" smtClean="0"/>
              <a:t>The Abbasid dynasty/state 762-1258 (Baghdad, Iraq)</a:t>
            </a:r>
          </a:p>
          <a:p>
            <a:pPr>
              <a:defRPr/>
            </a:pPr>
            <a:r>
              <a:rPr lang="en-US" altLang="en-US" sz="1800" dirty="0" smtClean="0"/>
              <a:t>The </a:t>
            </a:r>
            <a:r>
              <a:rPr lang="en-US" altLang="en-US" sz="1800" dirty="0" err="1" smtClean="0"/>
              <a:t>Idrisid</a:t>
            </a:r>
            <a:r>
              <a:rPr lang="en-US" altLang="en-US" sz="1800" dirty="0" smtClean="0"/>
              <a:t> dynasty/state 789-921 (Fez, Morocco) </a:t>
            </a:r>
          </a:p>
          <a:p>
            <a:pPr>
              <a:defRPr/>
            </a:pPr>
            <a:r>
              <a:rPr lang="en-US" altLang="en-US" sz="1800" dirty="0" smtClean="0"/>
              <a:t>The Aghlabid dynasty/state 800-909 (</a:t>
            </a:r>
            <a:r>
              <a:rPr lang="en-US" altLang="en-US" sz="1800" dirty="0" err="1" smtClean="0"/>
              <a:t>Kairouan</a:t>
            </a:r>
            <a:r>
              <a:rPr lang="en-US" altLang="en-US" sz="1800" dirty="0" smtClean="0"/>
              <a:t>, Tunisia)</a:t>
            </a:r>
          </a:p>
          <a:p>
            <a:pPr>
              <a:defRPr/>
            </a:pPr>
            <a:r>
              <a:rPr lang="en-US" altLang="en-US" sz="1800" dirty="0" smtClean="0"/>
              <a:t>The Fatimid dynasty/state 909-1171 (Cairo, Egypt)</a:t>
            </a:r>
            <a:endParaRPr lang="en-US" altLang="en-US" sz="1800" dirty="0"/>
          </a:p>
          <a:p>
            <a:pPr>
              <a:defRPr/>
            </a:pPr>
            <a:r>
              <a:rPr lang="en-US" altLang="en-US" sz="1800" dirty="0"/>
              <a:t>The Umayyad </a:t>
            </a:r>
            <a:r>
              <a:rPr lang="en-US" altLang="en-US" sz="1800" dirty="0" smtClean="0"/>
              <a:t>dynasty/state </a:t>
            </a:r>
            <a:r>
              <a:rPr lang="en-US" altLang="en-US" sz="1800" dirty="0"/>
              <a:t>in Spain 929-1031 (</a:t>
            </a:r>
            <a:r>
              <a:rPr lang="en-US" altLang="en-US" sz="1800" dirty="0" smtClean="0"/>
              <a:t>Cordoba, Spain)</a:t>
            </a:r>
            <a:endParaRPr lang="en-US" altLang="en-US" sz="1800" dirty="0"/>
          </a:p>
          <a:p>
            <a:pPr>
              <a:defRPr/>
            </a:pPr>
            <a:r>
              <a:rPr lang="en-US" altLang="en-US" sz="1800" dirty="0" smtClean="0"/>
              <a:t>The </a:t>
            </a:r>
            <a:r>
              <a:rPr lang="en-US" altLang="en-US" sz="1800" dirty="0" err="1" smtClean="0"/>
              <a:t>Almoravid</a:t>
            </a:r>
            <a:r>
              <a:rPr lang="en-US" altLang="en-US" sz="1800" dirty="0" smtClean="0"/>
              <a:t> dynasty/state 1040-1147 (Marrakesh, Morocco) </a:t>
            </a:r>
            <a:endParaRPr lang="en-US" altLang="en-US" sz="1800" dirty="0"/>
          </a:p>
          <a:p>
            <a:pPr>
              <a:defRPr/>
            </a:pPr>
            <a:r>
              <a:rPr lang="en-US" altLang="en-US" sz="1800" dirty="0" smtClean="0"/>
              <a:t>The </a:t>
            </a:r>
            <a:r>
              <a:rPr lang="en-US" altLang="en-US" sz="1800" dirty="0" err="1" smtClean="0"/>
              <a:t>Almohad</a:t>
            </a:r>
            <a:r>
              <a:rPr lang="en-US" altLang="en-US" sz="1800" dirty="0" smtClean="0"/>
              <a:t> dynasty/state 1121-1269 (Marrakesh, Morocco)</a:t>
            </a:r>
            <a:endParaRPr lang="en-US" altLang="en-US" sz="1800" dirty="0"/>
          </a:p>
          <a:p>
            <a:pPr>
              <a:defRPr/>
            </a:pPr>
            <a:r>
              <a:rPr lang="en-US" altLang="en-US" sz="1800" dirty="0" smtClean="0"/>
              <a:t>The Ottoman dynasty/state 1453-1924 (Istanbul, Turkey)</a:t>
            </a:r>
          </a:p>
          <a:p>
            <a:pPr>
              <a:defRPr/>
            </a:pPr>
            <a:r>
              <a:rPr lang="en-US" altLang="en-US" sz="1800" dirty="0" smtClean="0"/>
              <a:t>The </a:t>
            </a:r>
            <a:r>
              <a:rPr lang="en-US" altLang="en-US" sz="1800" dirty="0" err="1" smtClean="0"/>
              <a:t>Safavid</a:t>
            </a:r>
            <a:r>
              <a:rPr lang="en-US" altLang="en-US" sz="1800" dirty="0" smtClean="0"/>
              <a:t> dynasty/state 1501-1736 (</a:t>
            </a:r>
            <a:r>
              <a:rPr lang="en-US" altLang="en-US" sz="1800" dirty="0" err="1" smtClean="0"/>
              <a:t>Asfahan</a:t>
            </a:r>
            <a:r>
              <a:rPr lang="en-US" altLang="en-US" sz="1800" dirty="0" smtClean="0"/>
              <a:t>, Iran) </a:t>
            </a:r>
          </a:p>
          <a:p>
            <a:pPr>
              <a:defRPr/>
            </a:pPr>
            <a:r>
              <a:rPr lang="en-US" altLang="en-US" sz="1800" dirty="0"/>
              <a:t>The Mughal </a:t>
            </a:r>
            <a:r>
              <a:rPr lang="en-US" altLang="en-US" sz="1800" dirty="0" smtClean="0"/>
              <a:t>dynasty/state </a:t>
            </a:r>
            <a:r>
              <a:rPr lang="en-US" altLang="en-US" sz="1800" dirty="0"/>
              <a:t>1526-1857 (</a:t>
            </a:r>
            <a:r>
              <a:rPr lang="en-US" altLang="en-US" sz="1800" dirty="0" smtClean="0"/>
              <a:t>Delhi, India) </a:t>
            </a:r>
            <a:endParaRPr lang="en-US" altLang="en-US" sz="1800" dirty="0"/>
          </a:p>
          <a:p>
            <a:pPr>
              <a:defRPr/>
            </a:pPr>
            <a:endParaRPr lang="en-US" altLang="en-US" sz="1800" dirty="0" smtClean="0"/>
          </a:p>
          <a:p>
            <a:pPr>
              <a:defRPr/>
            </a:pPr>
            <a:endParaRPr lang="en-US" altLang="en-US" sz="1800" dirty="0" smtClean="0"/>
          </a:p>
        </p:txBody>
      </p:sp>
      <p:sp>
        <p:nvSpPr>
          <p:cNvPr id="2" name="Rectangle 1"/>
          <p:cNvSpPr/>
          <p:nvPr/>
        </p:nvSpPr>
        <p:spPr>
          <a:xfrm>
            <a:off x="6629400" y="2887682"/>
            <a:ext cx="2514600" cy="3970318"/>
          </a:xfrm>
          <a:prstGeom prst="rect">
            <a:avLst/>
          </a:prstGeom>
        </p:spPr>
        <p:txBody>
          <a:bodyPr wrap="square">
            <a:spAutoFit/>
          </a:bodyPr>
          <a:lstStyle/>
          <a:p>
            <a:r>
              <a:rPr lang="en-US" altLang="en-US" sz="2800" b="1" dirty="0">
                <a:solidFill>
                  <a:srgbClr val="FFFF00"/>
                </a:solidFill>
              </a:rPr>
              <a:t>Note that Mecca and </a:t>
            </a:r>
            <a:r>
              <a:rPr lang="en-US" altLang="en-US" sz="2800" b="1" dirty="0" err="1" smtClean="0">
                <a:solidFill>
                  <a:srgbClr val="FFFF00"/>
                </a:solidFill>
              </a:rPr>
              <a:t>ElQuds</a:t>
            </a:r>
            <a:r>
              <a:rPr lang="en-US" altLang="en-US" sz="2800" b="1" dirty="0" smtClean="0">
                <a:solidFill>
                  <a:srgbClr val="FFFF00"/>
                </a:solidFill>
              </a:rPr>
              <a:t> or Jerusalem </a:t>
            </a:r>
            <a:r>
              <a:rPr lang="en-US" altLang="en-US" sz="2800" b="1" dirty="0">
                <a:solidFill>
                  <a:srgbClr val="FFFF00"/>
                </a:solidFill>
              </a:rPr>
              <a:t>were </a:t>
            </a:r>
            <a:r>
              <a:rPr lang="en-US" altLang="en-US" sz="2800" b="1" dirty="0" smtClean="0">
                <a:solidFill>
                  <a:srgbClr val="FFFF00"/>
                </a:solidFill>
              </a:rPr>
              <a:t>not </a:t>
            </a:r>
            <a:r>
              <a:rPr lang="en-US" altLang="en-US" sz="2800" b="1" dirty="0">
                <a:solidFill>
                  <a:srgbClr val="FFFF00"/>
                </a:solidFill>
              </a:rPr>
              <a:t>made capitals of  any major Muslim </a:t>
            </a:r>
            <a:r>
              <a:rPr lang="en-US" altLang="en-US" sz="2800" b="1" dirty="0" smtClean="0">
                <a:solidFill>
                  <a:srgbClr val="FFFF00"/>
                </a:solidFill>
              </a:rPr>
              <a:t>dynasty or state</a:t>
            </a:r>
            <a:endParaRPr lang="en-US" altLang="en-US" sz="2800" b="1" dirty="0">
              <a:solidFill>
                <a:srgbClr val="FFFF00"/>
              </a:solidFill>
            </a:endParaRPr>
          </a:p>
        </p:txBody>
      </p:sp>
      <p:cxnSp>
        <p:nvCxnSpPr>
          <p:cNvPr id="4" name="Straight Connector 3"/>
          <p:cNvCxnSpPr/>
          <p:nvPr/>
        </p:nvCxnSpPr>
        <p:spPr bwMode="auto">
          <a:xfrm>
            <a:off x="6553200" y="2887682"/>
            <a:ext cx="0" cy="397031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6553200" y="2887682"/>
            <a:ext cx="2590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140996554"/>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tle 1"/>
          <p:cNvSpPr>
            <a:spLocks noGrp="1"/>
          </p:cNvSpPr>
          <p:nvPr>
            <p:ph type="title"/>
          </p:nvPr>
        </p:nvSpPr>
        <p:spPr>
          <a:xfrm>
            <a:off x="0" y="0"/>
            <a:ext cx="9144000" cy="838200"/>
          </a:xfrm>
        </p:spPr>
        <p:txBody>
          <a:bodyPr/>
          <a:lstStyle/>
          <a:p>
            <a:r>
              <a:rPr lang="en-US" altLang="en-US" sz="7200" b="1" dirty="0" smtClean="0"/>
              <a:t>USA-Egypt Relations</a:t>
            </a:r>
          </a:p>
        </p:txBody>
      </p:sp>
      <p:sp>
        <p:nvSpPr>
          <p:cNvPr id="124931" name="Content Placeholder 2"/>
          <p:cNvSpPr>
            <a:spLocks noGrp="1"/>
          </p:cNvSpPr>
          <p:nvPr>
            <p:ph idx="1"/>
          </p:nvPr>
        </p:nvSpPr>
        <p:spPr>
          <a:xfrm>
            <a:off x="0" y="990600"/>
            <a:ext cx="9144000" cy="5842000"/>
          </a:xfrm>
        </p:spPr>
        <p:txBody>
          <a:bodyPr/>
          <a:lstStyle/>
          <a:p>
            <a:pPr marL="0" indent="0">
              <a:buFontTx/>
              <a:buNone/>
            </a:pPr>
            <a:r>
              <a:rPr lang="en-US" altLang="en-US" sz="1800" dirty="0" smtClean="0"/>
              <a:t>“Ties With Egypt Army Constrain Washington  </a:t>
            </a:r>
          </a:p>
          <a:p>
            <a:pPr marL="0" indent="0">
              <a:buFontTx/>
              <a:buNone/>
            </a:pPr>
            <a:r>
              <a:rPr lang="en-US" altLang="en-US" sz="1800" dirty="0" smtClean="0"/>
              <a:t>WASHINGTON — Most nations, including many close allies of the United States, require up to a week’s notice before American warplanes are allowed to cross their territory. Not Egypt, which offers near-automatic approval for military overflights, to resupply the war effort in Afghanistan or to carry out counterterrorism operations in the Middle East, Southwest Asia or the Horn of Africa. </a:t>
            </a:r>
          </a:p>
          <a:p>
            <a:pPr marL="0" indent="0">
              <a:buFontTx/>
              <a:buNone/>
            </a:pPr>
            <a:r>
              <a:rPr lang="en-US" altLang="en-US" sz="1800" dirty="0" smtClean="0"/>
              <a:t>Losing that route could significantly increase flight times to the region. </a:t>
            </a:r>
          </a:p>
          <a:p>
            <a:pPr marL="0" indent="0">
              <a:buFontTx/>
              <a:buNone/>
            </a:pPr>
            <a:r>
              <a:rPr lang="en-US" altLang="en-US" sz="1800" dirty="0" smtClean="0"/>
              <a:t>American warships are also allowed to cut to the front of the line through the Suez Canal in times of crisis, even when oil tankers are stacked up like cars on an interstate highway at rush hour. Without Egypt’s cooperation, military missions could take days longer… </a:t>
            </a:r>
          </a:p>
          <a:p>
            <a:pPr marL="0" indent="0">
              <a:buFontTx/>
              <a:buNone/>
            </a:pPr>
            <a:r>
              <a:rPr lang="en-US" altLang="en-US" sz="1800" dirty="0" smtClean="0"/>
              <a:t>“We need them for the Suez Canal, we need them for the peace treaty with Israel, we need them for the overflights, and we need them for the continued fight against violent extremists who are as much of a threat to Egypt’s transition to democracy as they are to American interests,” said Gen. James N. </a:t>
            </a:r>
            <a:r>
              <a:rPr lang="en-US" altLang="en-US" sz="1800" dirty="0" err="1" smtClean="0"/>
              <a:t>Mattis</a:t>
            </a:r>
            <a:r>
              <a:rPr lang="en-US" altLang="en-US" sz="1800" dirty="0" smtClean="0"/>
              <a:t>, who retired this year as head of the military’s Central Command.”</a:t>
            </a:r>
          </a:p>
          <a:p>
            <a:pPr marL="0" indent="0">
              <a:buFontTx/>
              <a:buNone/>
            </a:pPr>
            <a:r>
              <a:rPr lang="en-US" altLang="en-US" sz="1800" dirty="0" smtClean="0">
                <a:solidFill>
                  <a:schemeClr val="tx2"/>
                </a:solidFill>
              </a:rPr>
              <a:t>The New York Times, 8/17/2013, </a:t>
            </a:r>
            <a:r>
              <a:rPr lang="en-US" altLang="en-US" sz="800" dirty="0" smtClean="0">
                <a:solidFill>
                  <a:schemeClr val="tx2"/>
                </a:solidFill>
                <a:hlinkClick r:id="rId2"/>
              </a:rPr>
              <a:t>http://www.nytimes.com/2013/08/17/world/middleeast/us-officials-fear-losing-an-eager-ally-in-the-egyptian-military.html?hp&amp;_r=0</a:t>
            </a:r>
            <a:r>
              <a:rPr lang="en-US" altLang="en-US" sz="800" dirty="0" smtClean="0">
                <a:solidFill>
                  <a:schemeClr val="tx2"/>
                </a:solidFill>
              </a:rPr>
              <a:t> </a:t>
            </a:r>
          </a:p>
          <a:p>
            <a:pPr marL="0" indent="0">
              <a:buFontTx/>
              <a:buNone/>
            </a:pPr>
            <a:r>
              <a:rPr lang="en-US" altLang="en-US" sz="1800" dirty="0" smtClean="0">
                <a:solidFill>
                  <a:schemeClr val="tx2"/>
                </a:solidFill>
              </a:rPr>
              <a:t>"</a:t>
            </a:r>
            <a:r>
              <a:rPr lang="en-US" altLang="en-US" sz="1800" dirty="0">
                <a:solidFill>
                  <a:schemeClr val="tx2"/>
                </a:solidFill>
              </a:rPr>
              <a:t>One of the things that excites me the most about those possibilities is the degree to which, when I meet with President al-</a:t>
            </a:r>
            <a:r>
              <a:rPr lang="en-US" altLang="en-US" sz="1800" dirty="0" err="1">
                <a:solidFill>
                  <a:schemeClr val="tx2"/>
                </a:solidFill>
              </a:rPr>
              <a:t>Sisi</a:t>
            </a:r>
            <a:r>
              <a:rPr lang="en-US" altLang="en-US" sz="1800" dirty="0">
                <a:solidFill>
                  <a:schemeClr val="tx2"/>
                </a:solidFill>
              </a:rPr>
              <a:t> or Mohamed bin </a:t>
            </a:r>
            <a:r>
              <a:rPr lang="en-US" altLang="en-US" sz="1800" dirty="0" err="1">
                <a:solidFill>
                  <a:schemeClr val="tx2"/>
                </a:solidFill>
              </a:rPr>
              <a:t>Zayed</a:t>
            </a:r>
            <a:r>
              <a:rPr lang="en-US" altLang="en-US" sz="1800" dirty="0">
                <a:solidFill>
                  <a:schemeClr val="tx2"/>
                </a:solidFill>
              </a:rPr>
              <a:t> of the Emirates, or King Abdullah of Saudi Arabia, they all talk about what the region could be like with peace. They view the economic prowess of Israel as an asset to all of them.” </a:t>
            </a:r>
            <a:r>
              <a:rPr lang="en-US" altLang="en-US" sz="1800" dirty="0"/>
              <a:t>John Kerry, Secretary of State, Willard Hotel, Washington, DC, December 7, </a:t>
            </a:r>
            <a:r>
              <a:rPr lang="en-US" altLang="en-US" sz="1800" dirty="0" smtClean="0"/>
              <a:t>2014, </a:t>
            </a:r>
            <a:r>
              <a:rPr lang="en-US" altLang="en-US" sz="1600" dirty="0" smtClean="0">
                <a:hlinkClick r:id="rId3"/>
              </a:rPr>
              <a:t>http</a:t>
            </a:r>
            <a:r>
              <a:rPr lang="en-US" altLang="en-US" sz="1600" dirty="0">
                <a:hlinkClick r:id="rId3"/>
              </a:rPr>
              <a:t>://</a:t>
            </a:r>
            <a:r>
              <a:rPr lang="en-US" altLang="en-US" sz="1600" dirty="0" smtClean="0">
                <a:hlinkClick r:id="rId3"/>
              </a:rPr>
              <a:t>www.state.gov/secretary/remarks/2014/12/234743.htm</a:t>
            </a:r>
            <a:r>
              <a:rPr lang="en-US" altLang="en-US" sz="1600" dirty="0" smtClean="0"/>
              <a:t> </a:t>
            </a:r>
            <a:endParaRPr lang="en-US" altLang="en-US" sz="1600" dirty="0"/>
          </a:p>
        </p:txBody>
      </p:sp>
      <p:cxnSp>
        <p:nvCxnSpPr>
          <p:cNvPr id="3" name="Straight Connector 2"/>
          <p:cNvCxnSpPr/>
          <p:nvPr/>
        </p:nvCxnSpPr>
        <p:spPr bwMode="auto">
          <a:xfrm>
            <a:off x="0" y="5486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00842425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1"/>
          <p:cNvSpPr>
            <a:spLocks noGrp="1"/>
          </p:cNvSpPr>
          <p:nvPr>
            <p:ph type="title"/>
          </p:nvPr>
        </p:nvSpPr>
        <p:spPr>
          <a:xfrm>
            <a:off x="0" y="0"/>
            <a:ext cx="9144000" cy="1143000"/>
          </a:xfrm>
        </p:spPr>
        <p:txBody>
          <a:bodyPr/>
          <a:lstStyle/>
          <a:p>
            <a:r>
              <a:rPr lang="en-US" altLang="en-US" sz="8000" b="1" smtClean="0"/>
              <a:t>USA-UAE Relations</a:t>
            </a:r>
          </a:p>
        </p:txBody>
      </p:sp>
      <p:sp>
        <p:nvSpPr>
          <p:cNvPr id="89091" name="Content Placeholder 2"/>
          <p:cNvSpPr>
            <a:spLocks noGrp="1"/>
          </p:cNvSpPr>
          <p:nvPr>
            <p:ph idx="1"/>
          </p:nvPr>
        </p:nvSpPr>
        <p:spPr>
          <a:xfrm>
            <a:off x="0" y="1143000"/>
            <a:ext cx="9144000" cy="5715000"/>
          </a:xfrm>
        </p:spPr>
        <p:txBody>
          <a:bodyPr/>
          <a:lstStyle/>
          <a:p>
            <a:pPr>
              <a:defRPr/>
            </a:pPr>
            <a:r>
              <a:rPr lang="en-US" sz="1900" dirty="0" smtClean="0"/>
              <a:t>The United States has enjoyed friendly relations with the U.A.E. since 1971. </a:t>
            </a:r>
          </a:p>
          <a:p>
            <a:pPr>
              <a:defRPr/>
            </a:pPr>
            <a:r>
              <a:rPr lang="en-US" sz="1900" b="1" dirty="0" smtClean="0">
                <a:solidFill>
                  <a:schemeClr val="tx2"/>
                </a:solidFill>
              </a:rPr>
              <a:t>Private commercial ties</a:t>
            </a:r>
            <a:r>
              <a:rPr lang="en-US" sz="1900" dirty="0" smtClean="0"/>
              <a:t>, especially in petroleum (the U.A.E. is the only GCC state to allow private-sector participation in its oil and gas sector), have developed into friendly government-to-government ties, which include security cooperation. </a:t>
            </a:r>
          </a:p>
          <a:p>
            <a:pPr>
              <a:defRPr/>
            </a:pPr>
            <a:r>
              <a:rPr lang="en-US" sz="1900" dirty="0" smtClean="0"/>
              <a:t>The U.A.E. is the United States’ </a:t>
            </a:r>
            <a:r>
              <a:rPr lang="en-US" sz="1900" b="1" dirty="0" smtClean="0">
                <a:solidFill>
                  <a:schemeClr val="tx2"/>
                </a:solidFill>
              </a:rPr>
              <a:t>single largest export market in the Middle East and North Africa region</a:t>
            </a:r>
            <a:r>
              <a:rPr lang="en-US" sz="1900" dirty="0" smtClean="0"/>
              <a:t>, with $14.4 billion in exports (in 2008) and more than 1000 U.S. firms operating locally (in 2013).</a:t>
            </a:r>
          </a:p>
          <a:p>
            <a:pPr>
              <a:defRPr/>
            </a:pPr>
            <a:r>
              <a:rPr lang="en-US" sz="1900" dirty="0" smtClean="0"/>
              <a:t>There are nearly </a:t>
            </a:r>
            <a:r>
              <a:rPr lang="en-US" sz="1900" b="1" dirty="0" smtClean="0">
                <a:solidFill>
                  <a:schemeClr val="tx2"/>
                </a:solidFill>
              </a:rPr>
              <a:t>50 weekly non-stop flights </a:t>
            </a:r>
            <a:r>
              <a:rPr lang="en-US" sz="1900" dirty="0" smtClean="0"/>
              <a:t>to the U.A.E. from six U.S. cities. </a:t>
            </a:r>
          </a:p>
          <a:p>
            <a:pPr>
              <a:defRPr/>
            </a:pPr>
            <a:r>
              <a:rPr lang="en-US" sz="1900" dirty="0" smtClean="0"/>
              <a:t>The U.A.E. is a leading </a:t>
            </a:r>
            <a:r>
              <a:rPr lang="en-US" sz="1900" b="1" dirty="0" smtClean="0">
                <a:solidFill>
                  <a:schemeClr val="tx2"/>
                </a:solidFill>
              </a:rPr>
              <a:t>partner in U.S. counterterrorism efforts</a:t>
            </a:r>
            <a:r>
              <a:rPr lang="en-US" sz="1900" dirty="0" smtClean="0"/>
              <a:t>, providing assistance in the military, diplomatic, and financial arenas since September 11, 2001. In 2009, the U.A.E. was </a:t>
            </a:r>
            <a:r>
              <a:rPr lang="en-US" sz="1900" b="1" dirty="0" smtClean="0">
                <a:solidFill>
                  <a:schemeClr val="tx2"/>
                </a:solidFill>
              </a:rPr>
              <a:t>the largest foreign buyer of U.S. defense equipment</a:t>
            </a:r>
            <a:r>
              <a:rPr lang="en-US" sz="1900" dirty="0" smtClean="0"/>
              <a:t>. </a:t>
            </a:r>
            <a:r>
              <a:rPr lang="en-US" sz="1900" b="1" dirty="0" smtClean="0">
                <a:solidFill>
                  <a:schemeClr val="tx2"/>
                </a:solidFill>
              </a:rPr>
              <a:t>U.A.E. ports host more U.S. Navy ships than any port outside the U.S. </a:t>
            </a:r>
          </a:p>
          <a:p>
            <a:pPr lvl="1">
              <a:defRPr/>
            </a:pPr>
            <a:r>
              <a:rPr lang="en-US" sz="1900" dirty="0" smtClean="0"/>
              <a:t>Source: Background Note: United Arab Emirates, March 16, 2011, </a:t>
            </a:r>
            <a:r>
              <a:rPr lang="en-US" sz="1900" dirty="0" smtClean="0">
                <a:hlinkClick r:id="rId2"/>
              </a:rPr>
              <a:t>http://www.state.gov/r/pa/ei/bgn/5444.htm</a:t>
            </a:r>
            <a:r>
              <a:rPr lang="en-US" sz="1900" dirty="0" smtClean="0"/>
              <a:t> </a:t>
            </a:r>
          </a:p>
          <a:p>
            <a:pPr lvl="1">
              <a:defRPr/>
            </a:pPr>
            <a:r>
              <a:rPr lang="en-US" sz="1900" dirty="0" smtClean="0"/>
              <a:t>U.S. Relations With United Arab Emirates, June 11, 2013, </a:t>
            </a:r>
            <a:r>
              <a:rPr lang="en-US" sz="1900" dirty="0" smtClean="0">
                <a:hlinkClick r:id="rId2"/>
              </a:rPr>
              <a:t>http://www.state.gov/r/pa/ei/bgn/5444.htm</a:t>
            </a:r>
            <a:r>
              <a:rPr lang="en-US" sz="1900" dirty="0" smtClean="0"/>
              <a:t> </a:t>
            </a:r>
          </a:p>
          <a:p>
            <a:pPr marL="0" indent="0">
              <a:buFontTx/>
              <a:buNone/>
              <a:defRPr/>
            </a:pPr>
            <a:r>
              <a:rPr lang="en-US" sz="1800" b="1" dirty="0" smtClean="0">
                <a:solidFill>
                  <a:schemeClr val="tx2"/>
                </a:solidFill>
              </a:rPr>
              <a:t>According to one U.S. Embassy official in Abu Dhabi, there are some 40,000 American citizens living in the United Arab Emirates in 2011, up from some 30,000 a few years ago.</a:t>
            </a:r>
          </a:p>
        </p:txBody>
      </p:sp>
      <p:sp>
        <p:nvSpPr>
          <p:cNvPr id="114692" name="AutoShape 5" descr="https://webmail.indstate.edu/owa/attachment.ashx?attach=1&amp;id=RgAAAAAZtuHNOHbvQ6OcxXTEkaCyBwAxUStAM3vqRpSluM622MI5AXyUpuaeAAAxUStAM3vqRpSluM622MI5AYDV0%2fPzAAAJ&amp;attid0=EADIxuiO2kD%2bRpOJvaJOTZ%2bl&amp;attcnt=1"/>
          <p:cNvSpPr>
            <a:spLocks noChangeAspect="1" noChangeArrowheads="1"/>
          </p:cNvSpPr>
          <p:nvPr/>
        </p:nvSpPr>
        <p:spPr bwMode="auto">
          <a:xfrm>
            <a:off x="228600" y="-5476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sp>
        <p:nvSpPr>
          <p:cNvPr id="114693" name="AutoShape 7" descr="https://webmail.indstate.edu/owa/attachment.ashx?attach=1&amp;id=RgAAAAAZtuHNOHbvQ6OcxXTEkaCyBwAxUStAM3vqRpSluM622MI5AXyUpuaeAAAxUStAM3vqRpSluM622MI5AYDV0%2fPzAAAJ&amp;attid0=EADIxuiO2kD%2bRpOJvaJOTZ%2bl&amp;attcnt=1"/>
          <p:cNvSpPr>
            <a:spLocks noChangeAspect="1" noChangeArrowheads="1"/>
          </p:cNvSpPr>
          <p:nvPr/>
        </p:nvSpPr>
        <p:spPr bwMode="auto">
          <a:xfrm>
            <a:off x="381000" y="-3952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sp>
        <p:nvSpPr>
          <p:cNvPr id="114694" name="AutoShape 9" descr="https://webmail.indstate.edu/owa/attachment.ashx?attach=1&amp;id=RgAAAAAZtuHNOHbvQ6OcxXTEkaCyBwAxUStAM3vqRpSluM622MI5AXyUpuaeAAAxUStAM3vqRpSluM622MI5AYDV0%2fPzAAAJ&amp;attid0=EADIxuiO2kD%2bRpOJvaJOTZ%2bl&amp;attcnt=1"/>
          <p:cNvSpPr>
            <a:spLocks noChangeAspect="1" noChangeArrowheads="1"/>
          </p:cNvSpPr>
          <p:nvPr/>
        </p:nvSpPr>
        <p:spPr bwMode="auto">
          <a:xfrm>
            <a:off x="533400"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7200">
              <a:solidFill>
                <a:srgbClr val="FFFFFF"/>
              </a:solidFill>
            </a:endParaRPr>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1"/>
          <p:cNvSpPr>
            <a:spLocks noGrp="1"/>
          </p:cNvSpPr>
          <p:nvPr>
            <p:ph type="title"/>
          </p:nvPr>
        </p:nvSpPr>
        <p:spPr>
          <a:xfrm>
            <a:off x="0" y="0"/>
            <a:ext cx="3048000" cy="1384300"/>
          </a:xfrm>
        </p:spPr>
        <p:txBody>
          <a:bodyPr/>
          <a:lstStyle/>
          <a:p>
            <a:r>
              <a:rPr lang="en-US" altLang="en-US" sz="3200" b="1" dirty="0" smtClean="0"/>
              <a:t>The Israel Lobby in the United States</a:t>
            </a:r>
          </a:p>
        </p:txBody>
      </p:sp>
      <p:sp>
        <p:nvSpPr>
          <p:cNvPr id="126979" name="Content Placeholder 2"/>
          <p:cNvSpPr>
            <a:spLocks noGrp="1"/>
          </p:cNvSpPr>
          <p:nvPr>
            <p:ph idx="1"/>
          </p:nvPr>
        </p:nvSpPr>
        <p:spPr>
          <a:xfrm>
            <a:off x="0" y="1524000"/>
            <a:ext cx="3733800" cy="5334000"/>
          </a:xfrm>
        </p:spPr>
        <p:txBody>
          <a:bodyPr/>
          <a:lstStyle/>
          <a:p>
            <a:pPr marL="457200" indent="-457200">
              <a:buFont typeface="Times New Roman" pitchFamily="18" charset="0"/>
              <a:buAutoNum type="arabicPeriod"/>
            </a:pPr>
            <a:r>
              <a:rPr lang="en-US" altLang="en-US" sz="1200" dirty="0" smtClean="0"/>
              <a:t>Paul Findley, </a:t>
            </a:r>
            <a:r>
              <a:rPr lang="en-US" altLang="en-US" sz="1200" b="1" i="1" dirty="0" smtClean="0">
                <a:solidFill>
                  <a:schemeClr val="tx2"/>
                </a:solidFill>
              </a:rPr>
              <a:t>They dare to speak out</a:t>
            </a:r>
            <a:r>
              <a:rPr lang="en-US" altLang="en-US" sz="1200" b="1" dirty="0" smtClean="0">
                <a:solidFill>
                  <a:schemeClr val="tx2"/>
                </a:solidFill>
              </a:rPr>
              <a:t> </a:t>
            </a:r>
            <a:r>
              <a:rPr lang="en-US" altLang="en-US" sz="1200" dirty="0" smtClean="0"/>
              <a:t>(1985)</a:t>
            </a:r>
          </a:p>
          <a:p>
            <a:pPr marL="457200" indent="-457200">
              <a:buFont typeface="Times New Roman" pitchFamily="18" charset="0"/>
              <a:buAutoNum type="arabicPeriod"/>
            </a:pPr>
            <a:r>
              <a:rPr lang="en-US" altLang="en-US" sz="1200" dirty="0" smtClean="0"/>
              <a:t>Edward </a:t>
            </a:r>
            <a:r>
              <a:rPr lang="en-US" altLang="en-US" sz="1200" dirty="0" err="1" smtClean="0"/>
              <a:t>Tivnan</a:t>
            </a:r>
            <a:r>
              <a:rPr lang="en-US" altLang="en-US" sz="1200" dirty="0" smtClean="0"/>
              <a:t>, </a:t>
            </a:r>
            <a:r>
              <a:rPr lang="en-US" altLang="en-US" sz="1200" b="1" i="1" dirty="0" smtClean="0">
                <a:solidFill>
                  <a:schemeClr val="tx2"/>
                </a:solidFill>
              </a:rPr>
              <a:t>The Lobby </a:t>
            </a:r>
            <a:r>
              <a:rPr lang="en-US" altLang="en-US" sz="1200" i="1" dirty="0" smtClean="0"/>
              <a:t>(1</a:t>
            </a:r>
            <a:r>
              <a:rPr lang="en-US" altLang="en-US" sz="1200" dirty="0" smtClean="0"/>
              <a:t>987)</a:t>
            </a:r>
          </a:p>
          <a:p>
            <a:pPr marL="457200" indent="-457200">
              <a:buFont typeface="Times New Roman" pitchFamily="18" charset="0"/>
              <a:buAutoNum type="arabicPeriod"/>
            </a:pPr>
            <a:r>
              <a:rPr lang="en-US" altLang="en-US" sz="1200" dirty="0" smtClean="0"/>
              <a:t>Jonathan Jeremy Goldberg, </a:t>
            </a:r>
            <a:r>
              <a:rPr lang="en-US" altLang="en-US" sz="1200" b="1" i="1" dirty="0" smtClean="0">
                <a:solidFill>
                  <a:schemeClr val="tx2"/>
                </a:solidFill>
              </a:rPr>
              <a:t>Jewish power </a:t>
            </a:r>
            <a:r>
              <a:rPr lang="en-US" altLang="en-US" sz="1200" dirty="0" smtClean="0"/>
              <a:t>(1996)</a:t>
            </a:r>
          </a:p>
          <a:p>
            <a:pPr marL="457200" indent="-457200">
              <a:buFont typeface="Times New Roman" pitchFamily="18" charset="0"/>
              <a:buAutoNum type="arabicPeriod"/>
            </a:pPr>
            <a:r>
              <a:rPr lang="en-US" altLang="en-US" sz="1200" dirty="0" smtClean="0"/>
              <a:t>James </a:t>
            </a:r>
            <a:r>
              <a:rPr lang="en-US" altLang="en-US" sz="1200" dirty="0" err="1" smtClean="0"/>
              <a:t>Petras</a:t>
            </a:r>
            <a:r>
              <a:rPr lang="en-US" altLang="en-US" sz="1200" dirty="0" smtClean="0"/>
              <a:t>, </a:t>
            </a:r>
            <a:r>
              <a:rPr lang="en-US" altLang="en-US" sz="1200" b="1" i="1" dirty="0" smtClean="0">
                <a:solidFill>
                  <a:schemeClr val="tx2"/>
                </a:solidFill>
              </a:rPr>
              <a:t>The Power of Israel in the United States </a:t>
            </a:r>
            <a:r>
              <a:rPr lang="en-US" altLang="en-US" sz="1200" dirty="0" smtClean="0"/>
              <a:t>(2006) </a:t>
            </a:r>
          </a:p>
          <a:p>
            <a:pPr marL="457200" indent="-457200">
              <a:buFont typeface="Times New Roman" pitchFamily="18" charset="0"/>
              <a:buAutoNum type="arabicPeriod"/>
            </a:pPr>
            <a:r>
              <a:rPr lang="en-US" altLang="en-US" sz="1200" dirty="0" err="1" smtClean="0"/>
              <a:t>Mearsheimer</a:t>
            </a:r>
            <a:r>
              <a:rPr lang="en-US" altLang="en-US" sz="1200" dirty="0" smtClean="0"/>
              <a:t> &amp; Walt, </a:t>
            </a:r>
            <a:r>
              <a:rPr lang="en-US" altLang="en-US" sz="1200" b="1" i="1" dirty="0" smtClean="0">
                <a:solidFill>
                  <a:schemeClr val="tx2"/>
                </a:solidFill>
              </a:rPr>
              <a:t>The Israel lobby and U.S. foreign policy</a:t>
            </a:r>
            <a:r>
              <a:rPr lang="en-US" altLang="en-US" sz="1200" dirty="0" smtClean="0"/>
              <a:t> (2007).</a:t>
            </a:r>
          </a:p>
          <a:p>
            <a:pPr marL="457200" indent="-457200">
              <a:buFont typeface="Times New Roman" pitchFamily="18" charset="0"/>
              <a:buAutoNum type="arabicPeriod"/>
            </a:pPr>
            <a:r>
              <a:rPr lang="en-US" altLang="en-US" sz="1200" dirty="0" smtClean="0"/>
              <a:t>Mark Green (ed.), </a:t>
            </a:r>
            <a:r>
              <a:rPr lang="en-US" altLang="en-US" sz="1200" b="1" i="1" dirty="0" smtClean="0">
                <a:solidFill>
                  <a:schemeClr val="tx2"/>
                </a:solidFill>
              </a:rPr>
              <a:t>Persecution, Privilege &amp; Power</a:t>
            </a:r>
            <a:r>
              <a:rPr lang="en-US" altLang="en-US" sz="1200" dirty="0" smtClean="0"/>
              <a:t> (2008) </a:t>
            </a:r>
            <a:endParaRPr lang="en-US" altLang="en-US" sz="1200" dirty="0"/>
          </a:p>
          <a:p>
            <a:pPr marL="457200" indent="-457200">
              <a:buFont typeface="Times New Roman" pitchFamily="18" charset="0"/>
              <a:buAutoNum type="arabicPeriod"/>
            </a:pPr>
            <a:r>
              <a:rPr lang="en-US" altLang="en-US" sz="1200" dirty="0" smtClean="0"/>
              <a:t>Jeff Gates, </a:t>
            </a:r>
            <a:r>
              <a:rPr lang="en-US" altLang="en-US" sz="1200" b="1" i="1" dirty="0" smtClean="0">
                <a:solidFill>
                  <a:schemeClr val="tx2"/>
                </a:solidFill>
              </a:rPr>
              <a:t>Guilt by Association: How Deception and Self-Deceit Took America to War</a:t>
            </a:r>
            <a:r>
              <a:rPr lang="en-US" altLang="en-US" sz="1200" b="1" i="1" dirty="0" smtClean="0"/>
              <a:t> </a:t>
            </a:r>
            <a:r>
              <a:rPr lang="en-US" altLang="en-US" sz="1200" dirty="0" smtClean="0"/>
              <a:t>(2008) </a:t>
            </a:r>
          </a:p>
          <a:p>
            <a:pPr marL="457200" indent="-457200">
              <a:buFont typeface="Times New Roman" pitchFamily="18" charset="0"/>
              <a:buAutoNum type="arabicPeriod"/>
            </a:pPr>
            <a:r>
              <a:rPr lang="en-US" altLang="en-US" sz="1200" dirty="0" smtClean="0"/>
              <a:t>Grant Smith, </a:t>
            </a:r>
            <a:r>
              <a:rPr lang="en-US" altLang="en-US" sz="1200" b="1" i="1" dirty="0" smtClean="0">
                <a:solidFill>
                  <a:schemeClr val="tx2"/>
                </a:solidFill>
              </a:rPr>
              <a:t>Big Israel: How Israel’s Lobby Moves America</a:t>
            </a:r>
            <a:r>
              <a:rPr lang="en-US" altLang="en-US" sz="1200" dirty="0" smtClean="0"/>
              <a:t> (2016)</a:t>
            </a:r>
          </a:p>
          <a:p>
            <a:pPr marL="0" indent="0">
              <a:buNone/>
            </a:pPr>
            <a:r>
              <a:rPr lang="en-US" altLang="en-US" sz="1200" dirty="0" smtClean="0"/>
              <a:t>The </a:t>
            </a:r>
            <a:r>
              <a:rPr lang="en-US" altLang="en-US" sz="1200" dirty="0"/>
              <a:t>United States government is strongly involved in the Palestine-Israel conflict, which continues to define US relations with other countries and contributes to </a:t>
            </a:r>
            <a:r>
              <a:rPr lang="en-US" altLang="en-US" sz="1200" b="1" dirty="0">
                <a:solidFill>
                  <a:schemeClr val="tx2"/>
                </a:solidFill>
              </a:rPr>
              <a:t>US isolation </a:t>
            </a:r>
            <a:r>
              <a:rPr lang="en-US" altLang="en-US" sz="1200" dirty="0"/>
              <a:t>from the international community as indicated by the most recent United Nations General Assembly vote on the  "right of the Palestinian people to self-determination': </a:t>
            </a:r>
            <a:r>
              <a:rPr lang="en-US" altLang="en-US" sz="1200" dirty="0">
                <a:solidFill>
                  <a:schemeClr val="tx2"/>
                </a:solidFill>
              </a:rPr>
              <a:t>177 countries in favor, 7 against (Canada, Federated States of Micronesia, Israel, Marshall Islands, Nauru, Palau, United States), with 4 abstentions (Cameroon, Côte d’Ivoire, South Sudan, Tonga</a:t>
            </a:r>
            <a:r>
              <a:rPr lang="en-US" altLang="en-US" sz="1200" dirty="0"/>
              <a:t>). United Nations, 12/19/2016, </a:t>
            </a:r>
            <a:r>
              <a:rPr lang="en-US" altLang="en-US" sz="800" dirty="0">
                <a:hlinkClick r:id="rId3"/>
              </a:rPr>
              <a:t>https://</a:t>
            </a:r>
            <a:r>
              <a:rPr lang="en-US" altLang="en-US" sz="800" dirty="0" smtClean="0">
                <a:hlinkClick r:id="rId3"/>
              </a:rPr>
              <a:t>www.un.org/press/en/2016/ga11879.doc.htm</a:t>
            </a:r>
            <a:r>
              <a:rPr lang="en-US" altLang="en-US" sz="800" dirty="0" smtClean="0"/>
              <a:t> </a:t>
            </a:r>
          </a:p>
          <a:p>
            <a:pPr marL="0" indent="0">
              <a:buNone/>
            </a:pPr>
            <a:endParaRPr lang="en-US" altLang="en-US" sz="300" dirty="0" smtClean="0"/>
          </a:p>
          <a:p>
            <a:pPr marL="0" indent="0">
              <a:buNone/>
            </a:pPr>
            <a:r>
              <a:rPr lang="en-US" altLang="en-US" sz="1400" b="1" dirty="0">
                <a:solidFill>
                  <a:schemeClr val="tx2"/>
                </a:solidFill>
              </a:rPr>
              <a:t>Why Talking about the Israel Lobby Matters </a:t>
            </a:r>
            <a:r>
              <a:rPr lang="en-US" altLang="en-US" sz="800" dirty="0" smtClean="0">
                <a:hlinkClick r:id="rId4"/>
              </a:rPr>
              <a:t>https</a:t>
            </a:r>
            <a:r>
              <a:rPr lang="en-US" altLang="en-US" sz="800" dirty="0">
                <a:hlinkClick r:id="rId4"/>
              </a:rPr>
              <a:t>://</a:t>
            </a:r>
            <a:r>
              <a:rPr lang="en-US" altLang="en-US" sz="800" dirty="0" smtClean="0">
                <a:hlinkClick r:id="rId4"/>
              </a:rPr>
              <a:t>www.youtube.com/channel/UCHUzbq68PYLE_n_Sn_DuYAg/videos</a:t>
            </a:r>
            <a:r>
              <a:rPr lang="en-US" altLang="en-US" sz="800" dirty="0" smtClean="0"/>
              <a:t> </a:t>
            </a:r>
            <a:endParaRPr lang="en-US" altLang="en-US" sz="800" dirty="0"/>
          </a:p>
          <a:p>
            <a:pPr marL="0" indent="0">
              <a:buNone/>
            </a:pPr>
            <a:r>
              <a:rPr lang="en-US" altLang="en-US" sz="800" dirty="0">
                <a:hlinkClick r:id="rId5"/>
              </a:rPr>
              <a:t>http://</a:t>
            </a:r>
            <a:r>
              <a:rPr lang="en-US" altLang="en-US" sz="800" dirty="0" smtClean="0">
                <a:hlinkClick r:id="rId5"/>
              </a:rPr>
              <a:t>www.policyconference.org/gallery/speakers2019.asp</a:t>
            </a:r>
            <a:r>
              <a:rPr lang="en-US" altLang="en-US" sz="800" dirty="0" smtClean="0"/>
              <a:t> </a:t>
            </a:r>
          </a:p>
          <a:p>
            <a:pPr marL="0" indent="0">
              <a:buNone/>
            </a:pPr>
            <a:endParaRPr lang="en-US" altLang="en-US" sz="800" dirty="0" smtClean="0"/>
          </a:p>
        </p:txBody>
      </p:sp>
      <p:pic>
        <p:nvPicPr>
          <p:cNvPr id="126980" name="Picture 2" descr="The Israel Lobby and U.S. Foreign Polic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76800" y="1371600"/>
            <a:ext cx="790793"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1" name="Picture 2" descr="Persecution, Privilege, &amp; Pow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74401" y="1371600"/>
            <a:ext cx="79387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2" name="Picture 2" descr="http://t2.gstatic.com/images?q=tbn:4oumsqJkY4CE3M:http://www.atlasbooks.com/clarity/images/b0030cover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10000" y="1371600"/>
            <a:ext cx="701422"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83" name="Picture 2" descr="Guilt by Association: How Deception and Self-Deceit Took America to Wa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18565" y="4267200"/>
            <a:ext cx="863235" cy="117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84" name="TextBox 8"/>
          <p:cNvSpPr txBox="1">
            <a:spLocks noChangeArrowheads="1"/>
          </p:cNvSpPr>
          <p:nvPr/>
        </p:nvSpPr>
        <p:spPr bwMode="auto">
          <a:xfrm>
            <a:off x="6815138" y="1384300"/>
            <a:ext cx="2328862" cy="427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Shah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of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Iran, a friend of Israel, answers questions about the Israel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lobby in a 1976 interview with Jewish journalist Mike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Wallace. </a:t>
            </a:r>
            <a:r>
              <a:rPr kumimoji="0" lang="en-US" altLang="en-US" sz="11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OccupyingTheMind</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7/27/2012</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0"/>
              </a:rPr>
              <a:t>https://</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10"/>
              </a:rPr>
              <a:t>www.youtube.com/watch?v=jsTxfH6tnww</a:t>
            </a:r>
            <a:endPar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Israeli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Prime Minister Ariel </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Sharon: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we</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the Jewish people control America, and the Americans know it</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 Washington Report on Middle East Affairs, 10/3/2001</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https://</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1"/>
              </a:rPr>
              <a:t>www.wrmea.org/old-html/sharon-to-peres-don-t-worry-about-american-pressure-we-control-america.html</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Prince Charles, heir to British Throne, wrote in 1986: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Surely some U.S. president has to have the courage to stand up and take on the Jewish lobby in U.S.? I must be naive, I suppose</a:t>
            </a:r>
            <a:r>
              <a:rPr kumimoji="0" lang="en-US" alt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Israel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Hayom</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11/12/2017</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2"/>
              </a:rPr>
              <a:t>http://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2"/>
              </a:rPr>
              <a:t>www.israelhayom.com/2017/11/12/1986-prince-charles-letter-reveals-shocking-thoughts-on-j</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The Lobby-USA</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3"/>
              </a:rPr>
              <a:t>https://electronicintifada.net/content/watch-film-israel-lobby-didnt-want-you-see/25876</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10" name="Rectangle 9"/>
          <p:cNvSpPr/>
          <p:nvPr/>
        </p:nvSpPr>
        <p:spPr>
          <a:xfrm>
            <a:off x="2895600" y="0"/>
            <a:ext cx="6248400" cy="138499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founder of the </a:t>
            </a:r>
            <a:r>
              <a:rPr kumimoji="0" 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AIPAC</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(one of the main branches of the Israel lobby), I. L. “Si” </a:t>
            </a:r>
            <a:r>
              <a:rPr kumimoji="0" lang="en-US" sz="105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Kenen</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was head of the American Zionist Committee for Public Affairs in 1951, which was registered as a foreign lobbying group [required to register under the Foreign Agents Registration Act, </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4"/>
              </a:rPr>
              <a:t>http://www.law.cornell.edu/uscode/22/611.html</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05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Kenen</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reorganized it as a U.S. lobbying organization—the American </a:t>
            </a:r>
            <a:r>
              <a:rPr kumimoji="0" lang="en-US" sz="105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Zionst</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Committee for Public Affairs—in 1953-54, and the new organization was renamed AIPAC in 1959. </a:t>
            </a:r>
            <a:r>
              <a:rPr kumimoji="0" lang="en-US" sz="105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Kenen</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relied on </a:t>
            </a:r>
            <a:r>
              <a:rPr kumimoji="0" lang="en-US" sz="105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psersonal</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contacts with key legislators rather than public campaigns or mass mobilization, and AIPAC generally followed “</a:t>
            </a:r>
            <a:r>
              <a:rPr kumimoji="0" lang="en-US" sz="105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Kenen’s</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Rules” to advance Israel’s cause. Rule No. 1. was: “</a:t>
            </a:r>
            <a:r>
              <a:rPr kumimoji="0" lang="en-US" sz="1050" b="0" i="0" u="none" strike="noStrike" kern="1200" cap="none" spc="0" normalizeH="0" baseline="0" noProof="0" dirty="0">
                <a:ln>
                  <a:noFill/>
                </a:ln>
                <a:solidFill>
                  <a:srgbClr val="FFFF00"/>
                </a:solidFill>
                <a:effectLst/>
                <a:uLnTx/>
                <a:uFillTx/>
                <a:latin typeface="Times New Roman" pitchFamily="18" charset="0"/>
                <a:ea typeface="+mn-ea"/>
                <a:cs typeface="Arial" charset="0"/>
              </a:rPr>
              <a:t>Get behind legislation; don’t step out in front of it</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(that is, keep a low profile)” ---</a:t>
            </a:r>
            <a:r>
              <a:rPr kumimoji="0" lang="en-US" sz="105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Mearsheimer</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and Walt, The Israel Lobby, p. </a:t>
            </a:r>
            <a:r>
              <a:rPr kumimoji="0" lang="en-US" sz="105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118</a:t>
            </a:r>
            <a:r>
              <a:rPr kumimoji="0" 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endPar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126986" name="TextBox 10"/>
          <p:cNvSpPr txBox="1">
            <a:spLocks noChangeArrowheads="1"/>
          </p:cNvSpPr>
          <p:nvPr/>
        </p:nvSpPr>
        <p:spPr bwMode="auto">
          <a:xfrm>
            <a:off x="3652838" y="5508625"/>
            <a:ext cx="5486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“Steven Rosen, the former AIPAC official who has been indicted for allegedly passing classified  documents to Israel, illustrated AIPAC’s power for the New Yorker’s  Jeffrey Goldberg by putting a napkin in front of him and saying, </a:t>
            </a:r>
            <a:r>
              <a:rPr kumimoji="0" lang="en-US" alt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“In twenty-four hours, we could have the signatures of seventy senators on this napkins.’ These are not idle boasts</a:t>
            </a:r>
            <a:r>
              <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altLang="en-US" sz="1000" b="1"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Mearsheimer</a:t>
            </a:r>
            <a:r>
              <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and Walt</a:t>
            </a:r>
            <a:r>
              <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p. 10-11.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400" b="1"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r>
              <a:rPr kumimoji="0" lang="en-US" alt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76 senators sign AIPAC-backed letter seeking added pressure on Iran: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WASHINGTON (JTA) — An AIPAC-backed letter urging President Obama to exert greater pressure on Iran to end its suspected nuclear weapons program  garnered the signatures of 76 senators</a:t>
            </a:r>
            <a:r>
              <a:rPr kumimoji="0" lang="en-US" alt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 Jewish Telegraphic Agency, August 4, 2013,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5"/>
              </a:rPr>
              <a:t>http://www.jta.org/2013/08/04/news-opinion/politics/aipac-backed-letter-on-iran-garners-76-senate-signatures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p:txBody>
      </p:sp>
      <p:cxnSp>
        <p:nvCxnSpPr>
          <p:cNvPr id="126987" name="Straight Connector 12"/>
          <p:cNvCxnSpPr>
            <a:cxnSpLocks noChangeShapeType="1"/>
          </p:cNvCxnSpPr>
          <p:nvPr/>
        </p:nvCxnSpPr>
        <p:spPr bwMode="auto">
          <a:xfrm>
            <a:off x="3652838" y="4191000"/>
            <a:ext cx="0" cy="2590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88" name="Straight Connector 14"/>
          <p:cNvCxnSpPr>
            <a:cxnSpLocks noChangeShapeType="1"/>
          </p:cNvCxnSpPr>
          <p:nvPr/>
        </p:nvCxnSpPr>
        <p:spPr bwMode="auto">
          <a:xfrm>
            <a:off x="6934200" y="5486400"/>
            <a:ext cx="2209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89" name="Straight Connector 16"/>
          <p:cNvCxnSpPr>
            <a:cxnSpLocks noChangeShapeType="1"/>
          </p:cNvCxnSpPr>
          <p:nvPr/>
        </p:nvCxnSpPr>
        <p:spPr bwMode="auto">
          <a:xfrm flipH="1">
            <a:off x="6858000" y="1393825"/>
            <a:ext cx="23288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0" name="Straight Connector 18"/>
          <p:cNvCxnSpPr>
            <a:cxnSpLocks noChangeShapeType="1"/>
          </p:cNvCxnSpPr>
          <p:nvPr/>
        </p:nvCxnSpPr>
        <p:spPr bwMode="auto">
          <a:xfrm>
            <a:off x="6858000" y="1384300"/>
            <a:ext cx="0" cy="41021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1" name="Straight Connector 24"/>
          <p:cNvCxnSpPr>
            <a:cxnSpLocks noChangeShapeType="1"/>
          </p:cNvCxnSpPr>
          <p:nvPr/>
        </p:nvCxnSpPr>
        <p:spPr bwMode="auto">
          <a:xfrm>
            <a:off x="3657600" y="5486400"/>
            <a:ext cx="3429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92" name="Straight Connector 2"/>
          <p:cNvCxnSpPr>
            <a:cxnSpLocks noChangeShapeType="1"/>
            <a:endCxn id="126986" idx="3"/>
          </p:cNvCxnSpPr>
          <p:nvPr/>
        </p:nvCxnSpPr>
        <p:spPr bwMode="auto">
          <a:xfrm flipV="1">
            <a:off x="3652838" y="6201123"/>
            <a:ext cx="5486400" cy="759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4191000"/>
            <a:ext cx="36528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1026" name="Picture 2" descr="https://cdn.shopify.com/s/files/1/0511/5897/products/Publication_330_15page_cropped_bowker_1.png?v=1458754303"/>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733800" y="4252958"/>
            <a:ext cx="795339" cy="1193300"/>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Connector 3"/>
          <p:cNvCxnSpPr/>
          <p:nvPr/>
        </p:nvCxnSpPr>
        <p:spPr bwMode="auto">
          <a:xfrm>
            <a:off x="6858000" y="2438400"/>
            <a:ext cx="232886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6858000" y="3886200"/>
            <a:ext cx="232886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9" name="Rectangle 8"/>
          <p:cNvSpPr/>
          <p:nvPr/>
        </p:nvSpPr>
        <p:spPr>
          <a:xfrm>
            <a:off x="3733800" y="2422773"/>
            <a:ext cx="3124199" cy="150810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101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Jewish And Pro-Israel Groups Ask [250 U.S.] Universities To Oppose BDS [boycotts of the Jewish state</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and JTA, 12/4/2018</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7"/>
              </a:rPr>
              <a:t>https://forward.com/fast-forward/415346/101-jewish-and-pro-israel-groups-ask-universities-to-oppose-israel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7"/>
              </a:rPr>
              <a:t>/</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Governor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Pence Ceremonially Signs Bill Affirming Indiana's Support of Israel</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Vote Smart, 5/27/2016, </a:t>
            </a:r>
            <a:r>
              <a:rPr kumimoji="0" lang="en-US" sz="2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8"/>
              </a:rPr>
              <a:t>https://</a:t>
            </a:r>
            <a:r>
              <a:rPr kumimoji="0" lang="en-US" sz="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8"/>
              </a:rPr>
              <a:t>votesmart.org/public-statement/1102418/governor-pence-ceremonially-signs-bill-affirming-indianas-support-of-israel</a:t>
            </a:r>
            <a:r>
              <a:rPr kumimoji="0" lang="en-US" sz="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2" name="Rectangle 1"/>
          <p:cNvSpPr/>
          <p:nvPr/>
        </p:nvSpPr>
        <p:spPr>
          <a:xfrm>
            <a:off x="3733799" y="3810000"/>
            <a:ext cx="3081338" cy="446276"/>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Trump </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says Democratic Party is ‘anti-Israel’ and ‘anti-Jewish’,</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Washington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Post, 3/8/2019,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9"/>
              </a:rPr>
              <a:t>https://</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9"/>
              </a:rPr>
              <a:t>www.washingtonpost.com/politics/trump-says-democratic-party-is-anti-israel-and-anti-jewish/2019/03/08/aaeed4d6-41b1-11e9-9361-301ffb5bd5e6_story.html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6" name="Rectangle 5"/>
          <p:cNvSpPr/>
          <p:nvPr/>
        </p:nvSpPr>
        <p:spPr>
          <a:xfrm>
            <a:off x="4529139" y="4267200"/>
            <a:ext cx="1409698" cy="126188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Senate Democrat Schumer, </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who is Jewish, reminded </a:t>
            </a: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Trump </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about "neo-Nazis" </a:t>
            </a: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and "Charlottesville",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Roll Call, 3/8/2019,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20"/>
              </a:rPr>
              <a:t>https://</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20"/>
              </a:rPr>
              <a:t>www.rollcall.com/news/congress/schumer-trump-redefined-chutzpah</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11" name="Straight Connector 10"/>
          <p:cNvCxnSpPr/>
          <p:nvPr/>
        </p:nvCxnSpPr>
        <p:spPr bwMode="auto">
          <a:xfrm flipV="1">
            <a:off x="0" y="6317010"/>
            <a:ext cx="3652838" cy="759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6815137" y="5181600"/>
            <a:ext cx="23288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54694260"/>
      </p:ext>
    </p:extLst>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txBody>
          <a:bodyPr/>
          <a:lstStyle/>
          <a:p>
            <a:pPr>
              <a:defRPr/>
            </a:pPr>
            <a:r>
              <a:rPr lang="en-US" sz="4000" b="1" dirty="0" smtClean="0">
                <a:ea typeface="+mn-ea"/>
                <a:cs typeface="+mn-cs"/>
              </a:rPr>
              <a:t>U.S. </a:t>
            </a:r>
            <a:r>
              <a:rPr lang="en-US" sz="4000" b="1" dirty="0">
                <a:ea typeface="+mn-ea"/>
                <a:cs typeface="+mn-cs"/>
              </a:rPr>
              <a:t>c</a:t>
            </a:r>
            <a:r>
              <a:rPr lang="en-US" sz="4000" b="1" dirty="0" smtClean="0">
                <a:ea typeface="+mn-ea"/>
                <a:cs typeface="+mn-cs"/>
              </a:rPr>
              <a:t>ommitment to the </a:t>
            </a:r>
            <a:r>
              <a:rPr lang="en-US" sz="4000" b="1" dirty="0">
                <a:ea typeface="+mn-ea"/>
                <a:cs typeface="+mn-cs"/>
              </a:rPr>
              <a:t>s</a:t>
            </a:r>
            <a:r>
              <a:rPr lang="en-US" sz="4000" b="1" dirty="0" smtClean="0">
                <a:ea typeface="+mn-ea"/>
                <a:cs typeface="+mn-cs"/>
              </a:rPr>
              <a:t>ecurity and prosperity of the State of Israel </a:t>
            </a:r>
            <a:endParaRPr lang="en-US" sz="4000" b="1" dirty="0"/>
          </a:p>
        </p:txBody>
      </p:sp>
      <p:sp>
        <p:nvSpPr>
          <p:cNvPr id="128003" name="Content Placeholder 2"/>
          <p:cNvSpPr>
            <a:spLocks noGrp="1"/>
          </p:cNvSpPr>
          <p:nvPr>
            <p:ph idx="1"/>
          </p:nvPr>
        </p:nvSpPr>
        <p:spPr>
          <a:xfrm>
            <a:off x="0" y="1143000"/>
            <a:ext cx="9144000" cy="5715000"/>
          </a:xfrm>
        </p:spPr>
        <p:txBody>
          <a:bodyPr/>
          <a:lstStyle/>
          <a:p>
            <a:pPr marL="0" indent="0">
              <a:buFontTx/>
              <a:buNone/>
            </a:pPr>
            <a:r>
              <a:rPr lang="en-US" altLang="en-US" sz="1400" b="1" dirty="0" smtClean="0">
                <a:solidFill>
                  <a:schemeClr val="tx2"/>
                </a:solidFill>
              </a:rPr>
              <a:t>1</a:t>
            </a:r>
            <a:r>
              <a:rPr lang="en-US" altLang="en-US" sz="1400" dirty="0" smtClean="0"/>
              <a:t>. “The bonds between the United States an d Israel are unbreakable and the commitment of the United States to the security of Israel is ironclad… I and my administration have made the security of Israel a priority. It‘s why we‘ve increased cooperation between our militaries to unprecedented levels. It‘s why we‘re making our most advanced technologies available to our Israeli allies. It‘s why, despite tough fiscal times, we‘ve increased foreign military financing to record levels. And that includes additional support –- beyond regular military aid -– for the Iron Dome anti-rocket system… So make no mistake, we will maintain Israel‘s qualitative military edge… You also see our commitment to our shared security in our determination to prevent Iran from acquiring nuclear weapons. Here in the United States, we‘ve imposed the toughest sanctions ever on the Iranian regime… You also see our commitment to Israel‘s security in our steadfast opposition to any attempt to de-legitimize the State of Israel. As I said at the United Nations last year, Israel’s existence must not be a subject for debate,‘ and ‗efforts to chip away at Israel‘s legitimacy will only be met by the unshakeable opposition of the United States.‘ So when the Durban Review Conference advanced anti-Israel sentiment, we withdrew. In the wake of the Goldstone Report, we stood up strongly for Israel‘s right to defend itself. When an effort was made to insert the United Nations into matters that should be resolved through direct negotiations between Israelis and Palestinians, we vetoed it… No vote at the United Nations will ever create an independent Palestinian state. And the United States will stand up against efforts to single Israel out at the United Nations or in any international forum. Israel‘s legitimacy is not a matter for debate. That is my commitment; that is my pledge to all of you [AIPAC Policy Conference 2011</a:t>
            </a:r>
            <a:r>
              <a:rPr lang="en-US" altLang="en-US" sz="1400" dirty="0" smtClean="0">
                <a:solidFill>
                  <a:schemeClr val="tx2"/>
                </a:solidFill>
              </a:rPr>
              <a:t>].‖--</a:t>
            </a:r>
            <a:r>
              <a:rPr lang="en-US" altLang="en-US" sz="1400" i="1" dirty="0" smtClean="0">
                <a:solidFill>
                  <a:schemeClr val="tx2"/>
                </a:solidFill>
              </a:rPr>
              <a:t>U.S. President Barack Obama </a:t>
            </a:r>
            <a:r>
              <a:rPr lang="en-US" altLang="en-US" sz="1400" dirty="0" smtClean="0">
                <a:solidFill>
                  <a:schemeClr val="tx2"/>
                </a:solidFill>
              </a:rPr>
              <a:t>(5/22/2011) </a:t>
            </a:r>
            <a:endParaRPr lang="en-US" altLang="en-US" sz="1400" dirty="0" smtClean="0"/>
          </a:p>
          <a:p>
            <a:pPr marL="0" indent="0">
              <a:buFontTx/>
              <a:buNone/>
            </a:pPr>
            <a:r>
              <a:rPr lang="en-US" altLang="en-US" sz="1400" b="1" dirty="0" smtClean="0">
                <a:solidFill>
                  <a:schemeClr val="tx2"/>
                </a:solidFill>
              </a:rPr>
              <a:t>2. </a:t>
            </a:r>
            <a:r>
              <a:rPr lang="en-US" altLang="en-US" sz="1400" dirty="0" smtClean="0"/>
              <a:t>“I am a Zionist… You don't have to be a Jew to be a Zionist‖--</a:t>
            </a:r>
            <a:r>
              <a:rPr lang="en-US" altLang="en-US" sz="1400" i="1" dirty="0" smtClean="0">
                <a:solidFill>
                  <a:schemeClr val="tx2"/>
                </a:solidFill>
              </a:rPr>
              <a:t>U.S. Senator Joseph R. Biden </a:t>
            </a:r>
            <a:r>
              <a:rPr lang="en-US" altLang="en-US" sz="1400" dirty="0" smtClean="0"/>
              <a:t>(Shalom TV, 3/27/2007). </a:t>
            </a:r>
          </a:p>
          <a:p>
            <a:pPr marL="0" indent="0">
              <a:buFontTx/>
              <a:buNone/>
            </a:pPr>
            <a:r>
              <a:rPr lang="en-US" altLang="en-US" sz="1400" b="1" dirty="0" smtClean="0">
                <a:solidFill>
                  <a:schemeClr val="tx2"/>
                </a:solidFill>
              </a:rPr>
              <a:t>3. </a:t>
            </a:r>
            <a:r>
              <a:rPr lang="en-US" altLang="en-US" sz="1400" dirty="0" smtClean="0"/>
              <a:t>“I have a deep personal commitment to Israel.” --</a:t>
            </a:r>
            <a:r>
              <a:rPr lang="en-US" altLang="en-US" sz="1400" i="1" dirty="0" smtClean="0">
                <a:solidFill>
                  <a:schemeClr val="tx2"/>
                </a:solidFill>
              </a:rPr>
              <a:t>U.S. Secretary of State Hillary Clinton </a:t>
            </a:r>
            <a:r>
              <a:rPr lang="en-US" altLang="en-US" sz="1400" dirty="0" smtClean="0"/>
              <a:t>(</a:t>
            </a:r>
            <a:r>
              <a:rPr lang="en-US" altLang="en-US" sz="1400" dirty="0" err="1" smtClean="0"/>
              <a:t>Haaretz</a:t>
            </a:r>
            <a:r>
              <a:rPr lang="en-US" altLang="en-US" sz="1400" dirty="0" smtClean="0"/>
              <a:t>, 4/20/2010)</a:t>
            </a:r>
          </a:p>
          <a:p>
            <a:pPr marL="0" indent="0">
              <a:buFontTx/>
              <a:buNone/>
            </a:pPr>
            <a:r>
              <a:rPr lang="en-US" altLang="en-US" sz="1400" b="1" dirty="0">
                <a:solidFill>
                  <a:schemeClr val="tx2"/>
                </a:solidFill>
              </a:rPr>
              <a:t>4. </a:t>
            </a:r>
            <a:r>
              <a:rPr lang="en-US" altLang="en-US" sz="1400" dirty="0"/>
              <a:t>“Not a day goes by -- not one -- when my colleagues and I do not work hard to defend Israel's security and legitimacy at the United Nations”—Obama'</a:t>
            </a:r>
            <a:r>
              <a:rPr lang="en-US" altLang="en-US" sz="1400" dirty="0">
                <a:solidFill>
                  <a:schemeClr val="tx2"/>
                </a:solidFill>
              </a:rPr>
              <a:t>s Ambassador to the United Nations, Susan Rice</a:t>
            </a:r>
            <a:r>
              <a:rPr lang="en-US" altLang="en-US" sz="1400" dirty="0" smtClean="0"/>
              <a:t>, </a:t>
            </a:r>
            <a:r>
              <a:rPr lang="en-US" altLang="en-US" sz="1400" dirty="0"/>
              <a:t>The Huffington Post, </a:t>
            </a:r>
            <a:r>
              <a:rPr lang="en-US" altLang="en-US" sz="1400" dirty="0" smtClean="0"/>
              <a:t>3/6/2012,  </a:t>
            </a:r>
            <a:r>
              <a:rPr lang="en-US" altLang="en-US" sz="300" dirty="0" smtClean="0">
                <a:hlinkClick r:id="rId2"/>
              </a:rPr>
              <a:t>http</a:t>
            </a:r>
            <a:r>
              <a:rPr lang="en-US" altLang="en-US" sz="300" dirty="0">
                <a:hlinkClick r:id="rId2"/>
              </a:rPr>
              <a:t>://</a:t>
            </a:r>
            <a:r>
              <a:rPr lang="en-US" altLang="en-US" sz="300" dirty="0" smtClean="0">
                <a:hlinkClick r:id="rId2"/>
              </a:rPr>
              <a:t>www.huffingtonpost.com/2012/03/06/aipac-susan-rice-obama-israel_n_1323398.html</a:t>
            </a:r>
            <a:r>
              <a:rPr lang="en-US" altLang="en-US" sz="300" dirty="0" smtClean="0"/>
              <a:t>     </a:t>
            </a:r>
            <a:endParaRPr lang="en-US" altLang="en-US" sz="300" dirty="0"/>
          </a:p>
          <a:p>
            <a:pPr marL="0" indent="0">
              <a:buFontTx/>
              <a:buNone/>
            </a:pPr>
            <a:r>
              <a:rPr lang="en-US" altLang="en-US" sz="1400" b="1" dirty="0" smtClean="0">
                <a:solidFill>
                  <a:schemeClr val="tx2"/>
                </a:solidFill>
              </a:rPr>
              <a:t>5. </a:t>
            </a:r>
            <a:r>
              <a:rPr lang="en-US" altLang="en-US" sz="1400" dirty="0" smtClean="0">
                <a:solidFill>
                  <a:schemeClr val="tx2"/>
                </a:solidFill>
              </a:rPr>
              <a:t>Thomas L. Friedman of The New York Times</a:t>
            </a:r>
            <a:r>
              <a:rPr lang="en-US" altLang="en-US" sz="1400" dirty="0" smtClean="0"/>
              <a:t> asked US President Obama whether he was worried about Israel. “It is amazing to see what Israel has become over the last several decades,” he answered. “To have scratched out of rock this incredibly vibrant, incredibly successful, wealthy and powerful country is a testament to the ingenuity, energy and vision of the Jewish people. And because Israel is so capable militarily, I don’t worry about Israel’s survival." The New York Times, 8/8/2014, </a:t>
            </a:r>
            <a:r>
              <a:rPr lang="en-US" altLang="en-US" sz="800" dirty="0" smtClean="0">
                <a:hlinkClick r:id="rId3"/>
              </a:rPr>
              <a:t>http://www.nytimes.com/2014/08/09/world/middleeast/fear-of-another-benghazi-drove-white-house-to-airstrikes-in-iraq.html</a:t>
            </a:r>
            <a:r>
              <a:rPr lang="en-US" altLang="en-US" sz="800" dirty="0" smtClean="0"/>
              <a:t> </a:t>
            </a:r>
            <a:endParaRPr lang="en-US" altLang="en-US" sz="1400" dirty="0" smtClean="0"/>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a:p>
            <a:pPr marL="0" indent="0">
              <a:buFontTx/>
              <a:buNone/>
            </a:pPr>
            <a:endParaRPr lang="en-US" altLang="en-US" sz="1400" dirty="0" smtClean="0"/>
          </a:p>
        </p:txBody>
      </p:sp>
      <p:cxnSp>
        <p:nvCxnSpPr>
          <p:cNvPr id="128004" name="Straight Connector 3"/>
          <p:cNvCxnSpPr>
            <a:cxnSpLocks noChangeShapeType="1"/>
          </p:cNvCxnSpPr>
          <p:nvPr/>
        </p:nvCxnSpPr>
        <p:spPr bwMode="auto">
          <a:xfrm>
            <a:off x="0" y="5638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487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4601029"/>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770673831"/>
      </p:ext>
    </p:extLst>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itle 1"/>
          <p:cNvSpPr>
            <a:spLocks noGrp="1"/>
          </p:cNvSpPr>
          <p:nvPr>
            <p:ph type="title"/>
          </p:nvPr>
        </p:nvSpPr>
        <p:spPr>
          <a:xfrm>
            <a:off x="0" y="0"/>
            <a:ext cx="9144000" cy="3810000"/>
          </a:xfrm>
        </p:spPr>
        <p:txBody>
          <a:bodyPr/>
          <a:lstStyle/>
          <a:p>
            <a:r>
              <a:rPr lang="en-US" altLang="en-US" b="1" smtClean="0"/>
              <a:t>Commitment to Israel's security and well being has been a cornerstone of U.S. policy in the Middle East since Israel's founding in 1948, in which the United States played a key supporting role</a:t>
            </a:r>
          </a:p>
        </p:txBody>
      </p:sp>
      <p:sp>
        <p:nvSpPr>
          <p:cNvPr id="117763" name="Content Placeholder 2"/>
          <p:cNvSpPr>
            <a:spLocks noGrp="1"/>
          </p:cNvSpPr>
          <p:nvPr>
            <p:ph idx="1"/>
          </p:nvPr>
        </p:nvSpPr>
        <p:spPr>
          <a:xfrm>
            <a:off x="-22225" y="3886200"/>
            <a:ext cx="9144000" cy="2971800"/>
          </a:xfrm>
        </p:spPr>
        <p:txBody>
          <a:bodyPr/>
          <a:lstStyle/>
          <a:p>
            <a:pPr marL="0" indent="0">
              <a:buFontTx/>
              <a:buNone/>
            </a:pPr>
            <a:r>
              <a:rPr lang="en-US" altLang="en-US" sz="2400" smtClean="0"/>
              <a:t>The U.S. and Israel have several agreements including: Joint Political, Security, and Economic cooperation; Acquisition and Cross-Servicing; Status of Forces; Prevention of the Supply of Arms and Related Materiel to Terrorist Groups; War Reserve Stockpile for Allies; U.S.-Israel Reciprocal Defense Procurement; and others. Israel participates in various engagements and exercises with the U.S. military including: Sentinal Star, pilot exchange, Noble Dina, and others.</a:t>
            </a:r>
          </a:p>
          <a:p>
            <a:pPr marL="0" indent="0">
              <a:buFontTx/>
              <a:buNone/>
            </a:pPr>
            <a:r>
              <a:rPr lang="en-US" altLang="en-US" sz="1800" smtClean="0">
                <a:solidFill>
                  <a:schemeClr val="tx2"/>
                </a:solidFill>
              </a:rPr>
              <a:t>United States European Command, (12/6/2014)  </a:t>
            </a:r>
            <a:r>
              <a:rPr lang="en-US" altLang="en-US" sz="1800" smtClean="0">
                <a:solidFill>
                  <a:schemeClr val="tx2"/>
                </a:solidFill>
                <a:hlinkClick r:id="rId2"/>
              </a:rPr>
              <a:t>http://www.eucom.</a:t>
            </a:r>
            <a:r>
              <a:rPr lang="en-US" altLang="en-US" sz="1800" smtClean="0">
                <a:hlinkClick r:id="rId2"/>
              </a:rPr>
              <a:t>mil/mission/the-region/israel</a:t>
            </a:r>
            <a:r>
              <a:rPr lang="en-US" altLang="en-US" sz="1800" smtClean="0"/>
              <a:t> </a:t>
            </a: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p:cNvSpPr>
            <a:spLocks noGrp="1"/>
          </p:cNvSpPr>
          <p:nvPr>
            <p:ph type="title"/>
          </p:nvPr>
        </p:nvSpPr>
        <p:spPr>
          <a:xfrm>
            <a:off x="0" y="0"/>
            <a:ext cx="9144000" cy="1447800"/>
          </a:xfrm>
        </p:spPr>
        <p:txBody>
          <a:bodyPr/>
          <a:lstStyle/>
          <a:p>
            <a:r>
              <a:rPr lang="en-US" altLang="en-US" sz="5400" b="1" dirty="0" smtClean="0"/>
              <a:t>U.S.-ISRAEL RELATIONS</a:t>
            </a:r>
            <a:br>
              <a:rPr lang="en-US" altLang="en-US" sz="5400" b="1" dirty="0" smtClean="0"/>
            </a:br>
            <a:r>
              <a:rPr lang="en-US" altLang="en-US" sz="4000" dirty="0" smtClean="0">
                <a:hlinkClick r:id="rId2"/>
              </a:rPr>
              <a:t>http://www.state.gov/r/pa/ei/bgn/3581.htm</a:t>
            </a:r>
            <a:r>
              <a:rPr lang="en-US" altLang="en-US" sz="4000" dirty="0" smtClean="0"/>
              <a:t> </a:t>
            </a:r>
          </a:p>
        </p:txBody>
      </p:sp>
      <p:sp>
        <p:nvSpPr>
          <p:cNvPr id="130051" name="Content Placeholder 2"/>
          <p:cNvSpPr>
            <a:spLocks noGrp="1"/>
          </p:cNvSpPr>
          <p:nvPr>
            <p:ph idx="1"/>
          </p:nvPr>
        </p:nvSpPr>
        <p:spPr>
          <a:xfrm>
            <a:off x="0" y="1447800"/>
            <a:ext cx="9144000" cy="5410200"/>
          </a:xfrm>
        </p:spPr>
        <p:txBody>
          <a:bodyPr/>
          <a:lstStyle/>
          <a:p>
            <a:pPr marL="0" indent="0">
              <a:buFontTx/>
              <a:buNone/>
            </a:pPr>
            <a:r>
              <a:rPr lang="en-US" altLang="en-US" sz="1200" dirty="0" smtClean="0"/>
              <a:t>The United States was the first country to recognize Israel as a state in 1948. Since then, Israel has become, and remains, America’s most reliable partner in the Middle East. Israel and the United States are bound closely by historic and cultural ties as well as by mutual interests.</a:t>
            </a:r>
          </a:p>
          <a:p>
            <a:pPr marL="0" indent="0">
              <a:buFontTx/>
              <a:buNone/>
            </a:pPr>
            <a:r>
              <a:rPr lang="en-US" altLang="en-US" sz="1200" dirty="0" smtClean="0"/>
              <a:t>Israel's founding was preceded by more than 50 years of efforts to establish a sovereign state as a homeland for the Jewish people. The1917 Balfour Declaration asserted the British Government's support for the creation “in Palestine of a national home for the Jewish people.” …</a:t>
            </a:r>
          </a:p>
          <a:p>
            <a:pPr marL="0" indent="0">
              <a:buFontTx/>
              <a:buNone/>
            </a:pPr>
            <a:r>
              <a:rPr lang="en-US" altLang="en-US" sz="1200" dirty="0" smtClean="0"/>
              <a:t>The United States is committed to realizing the vision of a two state solution to the Israeli-Palestinian conflict: an independent, viable and contiguous Palestinian state as the homeland of the Palestinian people, alongside the Jewish State of Israel. In July 2013 the Israelis and the Palestinians began negotiations on a final status agreement between the parties.</a:t>
            </a:r>
          </a:p>
          <a:p>
            <a:pPr marL="0" indent="0">
              <a:buFontTx/>
              <a:buNone/>
            </a:pPr>
            <a:r>
              <a:rPr lang="en-US" altLang="en-US" sz="1200" dirty="0" smtClean="0"/>
              <a:t>The U.S.-Israel bilateral relationship is strong, anchored by over $3 billion in Foreign Military Financing annually. In addition to financial support, the U.S. participates in a high level of exchanges with Israel, to include joint military exercises, military research, and weapons development. Through the Joint Counterterrorism Group and a semi-annual Strategic Dialogue, the U.S. and Israel have enhanced their cooperation in fighting terrorism.</a:t>
            </a:r>
          </a:p>
          <a:p>
            <a:pPr marL="0" indent="0">
              <a:buFontTx/>
              <a:buNone/>
            </a:pPr>
            <a:r>
              <a:rPr lang="en-US" altLang="en-US" sz="1200" dirty="0" smtClean="0"/>
              <a:t>The United States is Israel's largest single trading partner. The top five U.S. exports to Israel are: diamonds, machinery, agricultural products, aircraft, and optic and medical instruments. The top five U.S. imports from Israel are: diamonds, pharmaceutical products, machinery, optic and medical instruments, and agricultural products. U.S. direct investment in Israel is primarily in the manufacturing sector, as is Israeli investment in the United States. The United States and Israel have had a free trade agreement since 1985, serving as the foundation for expanding trade and investment between the two countries by reducing barriers and promoting regulatory transparency. To facilitate economic cooperation, the two countries convene a Joint Economic Development Group each year to discuss economic conditions in both countries and possible economic reforms for the coming year.</a:t>
            </a:r>
          </a:p>
          <a:p>
            <a:pPr marL="0" indent="0">
              <a:buFontTx/>
              <a:buNone/>
            </a:pPr>
            <a:r>
              <a:rPr lang="en-US" altLang="en-US" sz="1200" dirty="0" smtClean="0"/>
              <a:t>The U.S. and Israel also coordinate scientific and cultural exchanges through the Binational Science Foundation, the Binational Agricultural Research and Development Foundation, and the U.S.-Israeli Education Foundation.</a:t>
            </a:r>
          </a:p>
          <a:p>
            <a:pPr marL="0" indent="0">
              <a:buFontTx/>
              <a:buNone/>
            </a:pPr>
            <a:endParaRPr lang="en-US" altLang="en-US" sz="1200" dirty="0" smtClean="0"/>
          </a:p>
          <a:p>
            <a:pPr marL="0" indent="0">
              <a:buFontTx/>
              <a:buNone/>
            </a:pPr>
            <a:r>
              <a:rPr lang="en-US" altLang="en-US" sz="1200" dirty="0">
                <a:solidFill>
                  <a:schemeClr val="tx2"/>
                </a:solidFill>
              </a:rPr>
              <a:t> </a:t>
            </a:r>
            <a:r>
              <a:rPr lang="en-US" altLang="en-US" sz="1600" dirty="0">
                <a:solidFill>
                  <a:schemeClr val="tx2"/>
                </a:solidFill>
              </a:rPr>
              <a:t>Professors </a:t>
            </a:r>
            <a:r>
              <a:rPr lang="en-US" altLang="en-US" sz="1600" dirty="0" err="1">
                <a:solidFill>
                  <a:schemeClr val="tx2"/>
                </a:solidFill>
              </a:rPr>
              <a:t>Mearsheimer</a:t>
            </a:r>
            <a:r>
              <a:rPr lang="en-US" altLang="en-US" sz="1600" dirty="0">
                <a:solidFill>
                  <a:schemeClr val="tx2"/>
                </a:solidFill>
              </a:rPr>
              <a:t> and Walt </a:t>
            </a:r>
            <a:r>
              <a:rPr lang="en-US" altLang="en-US" sz="1600" dirty="0" smtClean="0">
                <a:solidFill>
                  <a:schemeClr val="tx2"/>
                </a:solidFill>
              </a:rPr>
              <a:t>wrote “To note one sign of Israel’s privileged position among U.S. allies: since </a:t>
            </a:r>
            <a:r>
              <a:rPr lang="en-US" altLang="en-US" sz="1600" dirty="0">
                <a:solidFill>
                  <a:schemeClr val="tx2"/>
                </a:solidFill>
              </a:rPr>
              <a:t>1976, six </a:t>
            </a:r>
            <a:r>
              <a:rPr lang="en-US" altLang="en-US" sz="1600" dirty="0" smtClean="0">
                <a:solidFill>
                  <a:schemeClr val="tx2"/>
                </a:solidFill>
              </a:rPr>
              <a:t>l Israeli leaders have addressed joint sessions of Congress, a higher total than for any other country. A trivial indicator, perhaps, but it is still striking given that these  six leaders represented a country whose 2007 population was less than that of </a:t>
            </a:r>
            <a:r>
              <a:rPr lang="en-US" altLang="en-US" sz="1600" dirty="0">
                <a:solidFill>
                  <a:schemeClr val="tx2"/>
                </a:solidFill>
              </a:rPr>
              <a:t>New York.” </a:t>
            </a:r>
            <a:r>
              <a:rPr lang="en-US" altLang="en-US" sz="1600" dirty="0" err="1"/>
              <a:t>Mearsheimer</a:t>
            </a:r>
            <a:r>
              <a:rPr lang="en-US" altLang="en-US" sz="1600" dirty="0"/>
              <a:t> and Walt, The Israel Lobby and U.S. Foreign Policy, pages VII-VIII</a:t>
            </a:r>
            <a:endParaRPr lang="en-US" altLang="en-US" sz="1600" dirty="0" smtClean="0"/>
          </a:p>
        </p:txBody>
      </p:sp>
      <p:cxnSp>
        <p:nvCxnSpPr>
          <p:cNvPr id="3" name="Straight Connector 2"/>
          <p:cNvCxnSpPr/>
          <p:nvPr/>
        </p:nvCxnSpPr>
        <p:spPr bwMode="auto">
          <a:xfrm>
            <a:off x="0" y="5410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48647582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1"/>
          <p:cNvSpPr>
            <a:spLocks noGrp="1"/>
          </p:cNvSpPr>
          <p:nvPr>
            <p:ph type="title"/>
          </p:nvPr>
        </p:nvSpPr>
        <p:spPr>
          <a:xfrm>
            <a:off x="0" y="0"/>
            <a:ext cx="9144000" cy="914400"/>
          </a:xfrm>
        </p:spPr>
        <p:txBody>
          <a:bodyPr/>
          <a:lstStyle/>
          <a:p>
            <a:r>
              <a:rPr lang="en-US" altLang="en-US" sz="4800" b="1" smtClean="0"/>
              <a:t>Genesis of the Dhahran Airfield</a:t>
            </a:r>
          </a:p>
        </p:txBody>
      </p:sp>
      <p:sp>
        <p:nvSpPr>
          <p:cNvPr id="131075" name="Content Placeholder 2"/>
          <p:cNvSpPr>
            <a:spLocks noGrp="1"/>
          </p:cNvSpPr>
          <p:nvPr>
            <p:ph idx="1"/>
          </p:nvPr>
        </p:nvSpPr>
        <p:spPr>
          <a:xfrm>
            <a:off x="0" y="838200"/>
            <a:ext cx="9144000" cy="6019800"/>
          </a:xfrm>
        </p:spPr>
        <p:txBody>
          <a:bodyPr/>
          <a:lstStyle/>
          <a:p>
            <a:pPr marL="0" indent="0">
              <a:buFontTx/>
              <a:buNone/>
            </a:pPr>
            <a:r>
              <a:rPr lang="en-US" altLang="en-US" sz="1500" dirty="0" smtClean="0"/>
              <a:t>“The construction of the Dhahran Airfield materialized not as the result of a request from the Saudi government but from urgent US requirements in 1942 and 1944, originating in the Military Air Transport Command (MATS). Most compelling for the United States was a strategic requirement for the fastest, cheapest, and most secure transit of its aircraft carrying personnel and war equipment eastward from Cairo. Washington also feared the depletion of its domestic oil supplies undergirding this transit; the war was going to be fought on fossil fuels as much as anything else. The United States needed overflight, refueling, and landing rights. Ibn Saud needed just about everything, but specifically food and consumer goods that had been cut off by the war, silver coinage for payrolls, subventions to keep the tribes in line, and cash income from whatever source. US generalized planning for air routes across South Asia to the Far Eastern theater began in February 1942, barely three months after the bombing of Pearl Harbor. The United States and Britain wanted to obtain overflight rights and airfield to shorten their eastward air route between Cairo and Karachi by 212 miles and to avoid expensive landings and takeoffs at </a:t>
            </a:r>
            <a:r>
              <a:rPr lang="en-US" altLang="en-US" sz="1500" dirty="0" err="1" smtClean="0"/>
              <a:t>Habaniyya</a:t>
            </a:r>
            <a:r>
              <a:rPr lang="en-US" altLang="en-US" sz="1500" dirty="0" smtClean="0"/>
              <a:t> in Iraq and Abadan in Iran. When the British North African campaign against Nazi forces under Field Marshall Rommel was at its height in mid-1942, an alternative route via Khartoum and across Saudi Arabia was tentatively explored with Saudi officials by both US and British officers. Direct overflight of unpopulated areas was quickly obtained from Ibn Saud in 1942. MATS, however, still wanted fueling, maintenance, and emergency landing bases. The British had already secure bases at </a:t>
            </a:r>
            <a:r>
              <a:rPr lang="en-US" altLang="en-US" sz="1500" dirty="0" err="1" smtClean="0"/>
              <a:t>Muharraq</a:t>
            </a:r>
            <a:r>
              <a:rPr lang="en-US" altLang="en-US" sz="1500" dirty="0" smtClean="0"/>
              <a:t> in Bahrain and in </a:t>
            </a:r>
            <a:r>
              <a:rPr lang="en-US" altLang="en-US" sz="1500" dirty="0" err="1" smtClean="0"/>
              <a:t>Sharja</a:t>
            </a:r>
            <a:r>
              <a:rPr lang="en-US" altLang="en-US" sz="1500" dirty="0" smtClean="0"/>
              <a:t> on the Trucial Coast, where, by long-standing treaties, they fully managed the foreign relations of the seven tribal rulers. However, </a:t>
            </a:r>
            <a:r>
              <a:rPr lang="en-US" altLang="en-US" sz="1500" dirty="0" err="1" smtClean="0"/>
              <a:t>Muharraq’s</a:t>
            </a:r>
            <a:r>
              <a:rPr lang="en-US" altLang="en-US" sz="1500" dirty="0" smtClean="0"/>
              <a:t> runways in Bahrain were salt marsh and soft, and Washington needed runways capable of sustaining heavy loads. The alternative of crossing Saudi Arabia would require the building of one or more airfields in Saudi Arabia’s Eastern Province. Although Ibn Saud was formally neutral, his sympathies were clearly with the Allied nations .” </a:t>
            </a:r>
            <a:r>
              <a:rPr lang="en-US" altLang="en-US" sz="1500" dirty="0" smtClean="0">
                <a:solidFill>
                  <a:schemeClr val="tx2"/>
                </a:solidFill>
              </a:rPr>
              <a:t>Parker Hart, Saudi Arabia and the United States: Birth of a Security Partnership, Indiana University Press, 1998, p. 14</a:t>
            </a:r>
          </a:p>
          <a:p>
            <a:pPr marL="0" indent="0">
              <a:buFontTx/>
              <a:buNone/>
            </a:pPr>
            <a:r>
              <a:rPr lang="en-US" altLang="en-US" sz="1800" dirty="0" smtClean="0">
                <a:solidFill>
                  <a:schemeClr val="tx2"/>
                </a:solidFill>
              </a:rPr>
              <a:t>According </a:t>
            </a:r>
            <a:r>
              <a:rPr lang="en-US" altLang="en-US" sz="1800" dirty="0">
                <a:solidFill>
                  <a:schemeClr val="tx2"/>
                </a:solidFill>
              </a:rPr>
              <a:t>to professors </a:t>
            </a:r>
            <a:r>
              <a:rPr lang="en-US" altLang="en-US" sz="1800" dirty="0" err="1">
                <a:solidFill>
                  <a:schemeClr val="tx2"/>
                </a:solidFill>
              </a:rPr>
              <a:t>Mearsheimer</a:t>
            </a:r>
            <a:r>
              <a:rPr lang="en-US" altLang="en-US" sz="1800" dirty="0">
                <a:solidFill>
                  <a:schemeClr val="tx2"/>
                </a:solidFill>
              </a:rPr>
              <a:t> and Walt, </a:t>
            </a:r>
            <a:r>
              <a:rPr lang="en-US" altLang="en-US" sz="1800" dirty="0" smtClean="0">
                <a:solidFill>
                  <a:schemeClr val="tx2"/>
                </a:solidFill>
              </a:rPr>
              <a:t>“America's </a:t>
            </a:r>
            <a:r>
              <a:rPr lang="en-US" altLang="en-US" sz="1800" dirty="0">
                <a:solidFill>
                  <a:schemeClr val="tx2"/>
                </a:solidFill>
              </a:rPr>
              <a:t>first significant involvement in the security politics of the [Middle East] region was a nascent partnership with </a:t>
            </a:r>
            <a:r>
              <a:rPr lang="en-US" altLang="en-US" sz="1800" dirty="0" smtClean="0">
                <a:solidFill>
                  <a:schemeClr val="tx2"/>
                </a:solidFill>
              </a:rPr>
              <a:t>Saudi Arabia in </a:t>
            </a:r>
            <a:r>
              <a:rPr lang="en-US" altLang="en-US" sz="1800" dirty="0">
                <a:solidFill>
                  <a:schemeClr val="tx2"/>
                </a:solidFill>
              </a:rPr>
              <a:t>the mid-1940s </a:t>
            </a:r>
            <a:r>
              <a:rPr lang="en-US" altLang="en-US" sz="1800" dirty="0" smtClean="0">
                <a:solidFill>
                  <a:schemeClr val="tx2"/>
                </a:solidFill>
              </a:rPr>
              <a:t>(intended </a:t>
            </a:r>
            <a:r>
              <a:rPr lang="en-US" altLang="en-US" sz="1800" dirty="0">
                <a:solidFill>
                  <a:schemeClr val="tx2"/>
                </a:solidFill>
              </a:rPr>
              <a:t>by both parties as a check on British ambitions in the </a:t>
            </a:r>
            <a:r>
              <a:rPr lang="en-US" altLang="en-US" sz="1800" dirty="0" smtClean="0">
                <a:solidFill>
                  <a:schemeClr val="tx2"/>
                </a:solidFill>
              </a:rPr>
              <a:t>region</a:t>
            </a:r>
            <a:r>
              <a:rPr lang="en-US" altLang="en-US" sz="1800" dirty="0">
                <a:solidFill>
                  <a:schemeClr val="tx2"/>
                </a:solidFill>
              </a:rPr>
              <a:t>). </a:t>
            </a:r>
            <a:r>
              <a:rPr lang="en-US" altLang="en-US" sz="1800" dirty="0" err="1"/>
              <a:t>Mearsheimer</a:t>
            </a:r>
            <a:r>
              <a:rPr lang="en-US" altLang="en-US" sz="1800" dirty="0"/>
              <a:t> and Walt, The Israel Lobby and U.S. Foreign Policy, </a:t>
            </a:r>
            <a:r>
              <a:rPr lang="en-US" altLang="en-US" sz="1800" dirty="0" smtClean="0"/>
              <a:t>page 7.</a:t>
            </a:r>
            <a:endParaRPr lang="en-US" altLang="en-US" sz="1800" dirty="0"/>
          </a:p>
          <a:p>
            <a:pPr marL="0" indent="0">
              <a:buFontTx/>
              <a:buNone/>
            </a:pPr>
            <a:endParaRPr lang="en-US" altLang="en-US" sz="1800" dirty="0" smtClean="0">
              <a:solidFill>
                <a:schemeClr val="tx2"/>
              </a:solidFill>
            </a:endParaRPr>
          </a:p>
        </p:txBody>
      </p:sp>
      <p:cxnSp>
        <p:nvCxnSpPr>
          <p:cNvPr id="3" name="Straight Connector 2"/>
          <p:cNvCxnSpPr/>
          <p:nvPr/>
        </p:nvCxnSpPr>
        <p:spPr bwMode="auto">
          <a:xfrm>
            <a:off x="0" y="571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655307496"/>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itle 1"/>
          <p:cNvSpPr>
            <a:spLocks noGrp="1"/>
          </p:cNvSpPr>
          <p:nvPr>
            <p:ph type="title"/>
          </p:nvPr>
        </p:nvSpPr>
        <p:spPr>
          <a:xfrm>
            <a:off x="0" y="0"/>
            <a:ext cx="9144000" cy="1524000"/>
          </a:xfrm>
        </p:spPr>
        <p:txBody>
          <a:bodyPr/>
          <a:lstStyle/>
          <a:p>
            <a:r>
              <a:rPr lang="en-US" altLang="en-US" sz="3400" b="1" smtClean="0"/>
              <a:t>The Palestine question was the main concern during the historic encounter between President Roosevelt and King Ibn Saud  in 1945</a:t>
            </a:r>
          </a:p>
        </p:txBody>
      </p:sp>
      <p:sp>
        <p:nvSpPr>
          <p:cNvPr id="120835" name="Content Placeholder 2"/>
          <p:cNvSpPr>
            <a:spLocks noGrp="1"/>
          </p:cNvSpPr>
          <p:nvPr>
            <p:ph idx="1"/>
          </p:nvPr>
        </p:nvSpPr>
        <p:spPr>
          <a:xfrm>
            <a:off x="-7938" y="1600200"/>
            <a:ext cx="9144001" cy="5257800"/>
          </a:xfrm>
        </p:spPr>
        <p:txBody>
          <a:bodyPr/>
          <a:lstStyle/>
          <a:p>
            <a:pPr marL="0" indent="0">
              <a:buFontTx/>
              <a:buNone/>
            </a:pPr>
            <a:r>
              <a:rPr lang="en-US" altLang="en-US" sz="1300" dirty="0" smtClean="0"/>
              <a:t>“President Roosevelt took the initiative of inviting Ibn Saud to meet with him for the first time in February 1945 on board of the USS </a:t>
            </a:r>
            <a:r>
              <a:rPr lang="en-US" altLang="en-US" sz="1300" i="1" dirty="0" smtClean="0"/>
              <a:t>Quincy</a:t>
            </a:r>
            <a:r>
              <a:rPr lang="en-US" altLang="en-US" sz="1300" dirty="0" smtClean="0"/>
              <a:t> on Great Bitter Lake in the Suez Canal. At the meeting, following warm pleasantries and evidence of mutual goodwill (including Roosevelt's gift to the king of one of his wheelchairs), </a:t>
            </a:r>
            <a:r>
              <a:rPr lang="en-US" altLang="en-US" sz="1300" b="1" dirty="0" smtClean="0">
                <a:solidFill>
                  <a:schemeClr val="tx2"/>
                </a:solidFill>
              </a:rPr>
              <a:t>the entire meeting became a vigorous exchange on the Palestine question.</a:t>
            </a:r>
            <a:r>
              <a:rPr lang="en-US" altLang="en-US" sz="1300" dirty="0" smtClean="0"/>
              <a:t> This had been the central theme of earlier correspondence between the two leaders, beginning with a letter from Ibn Saud to the president dated November 29, 1938, and the president’s reply of January 2, 1939. In July 1943, Roosevelt had ordered Harold Hoskins, the son of American missionaries and a speaker of Arabic, to Saudi Arabia to determine by personal contact with Ibn Saud whether the king would be willing to meet with Chaim </a:t>
            </a:r>
            <a:r>
              <a:rPr lang="en-US" altLang="en-US" sz="1300" dirty="0" err="1" smtClean="0"/>
              <a:t>Weizman</a:t>
            </a:r>
            <a:r>
              <a:rPr lang="en-US" altLang="en-US" sz="1300" dirty="0" smtClean="0"/>
              <a:t> or other representatives of the Jewish Agency. The purpose would be to seek a ‘solution of basic problems affecting Palestine acceptable to both Arabs and Jews.’ Hoskins was personally well received. His report to Roosevelt recounted a weeklong visit to Riyadh, where he held frequent sessions alone with Ibn Saud. The king was appreciative of the opportunity Hoskins offered to speak frankly on many sensitive topics without an interpreter. The subject dealt with were many, but Palestine was the main concern. The king chose his words to the president with the utmost care. He said he could neither enter into such talks himself nor authorize a representative to do so. He feared a stage-by-stage wipeout of the Palestinian Arab population; also, he revealed a personal hatred of </a:t>
            </a:r>
            <a:r>
              <a:rPr lang="en-US" altLang="en-US" sz="1300" dirty="0" err="1" smtClean="0"/>
              <a:t>Weizman</a:t>
            </a:r>
            <a:r>
              <a:rPr lang="en-US" altLang="en-US" sz="1300" dirty="0" smtClean="0"/>
              <a:t>, based on </a:t>
            </a:r>
            <a:r>
              <a:rPr lang="en-US" altLang="en-US" sz="1300" dirty="0" err="1" smtClean="0"/>
              <a:t>Weizman’s</a:t>
            </a:r>
            <a:r>
              <a:rPr lang="en-US" altLang="en-US" sz="1300" dirty="0" smtClean="0"/>
              <a:t> alleged attempt to bribe him with 20 million pounds sterling, to be ‘guaranteed’ by President Roosevelt. The king later told me that </a:t>
            </a:r>
            <a:r>
              <a:rPr lang="en-US" altLang="en-US" sz="1300" dirty="0" err="1" smtClean="0"/>
              <a:t>Weizman’s</a:t>
            </a:r>
            <a:r>
              <a:rPr lang="en-US" altLang="en-US" sz="1300" dirty="0" smtClean="0"/>
              <a:t> proposed intermediary was H. St. John </a:t>
            </a:r>
            <a:r>
              <a:rPr lang="en-US" altLang="en-US" sz="1300" dirty="0" err="1" smtClean="0"/>
              <a:t>Philby</a:t>
            </a:r>
            <a:r>
              <a:rPr lang="en-US" altLang="en-US" sz="1300" dirty="0" smtClean="0"/>
              <a:t>.” Hoskins made his report to Roosevelt in person in a one-hour breakfast talk on September 27, 1943, only a few days before the scheduled arrival in Washington of Princes Faisal and Khalid. To Hoskins, Roosevelt expressed full understanding of the reason for the king’s refusal to meet with </a:t>
            </a:r>
            <a:r>
              <a:rPr lang="en-US" altLang="en-US" sz="1300" dirty="0" err="1" smtClean="0"/>
              <a:t>Weizman</a:t>
            </a:r>
            <a:r>
              <a:rPr lang="en-US" altLang="en-US" sz="1300" dirty="0" smtClean="0"/>
              <a:t>, and the president also showed irritation that his name had been mentioned as a guarantor, for which, he said, there was no basis in fact. The nearest he ever came to bordering on a discussion of this subject, Roosevelt said, was a suggestion he made several years earlier to Stephen Wise, chairman of the American Zionist Emergency Council, that if the Jews wanted to get more land in Palestine, they might well think of buying arable land outside of Palestine and assisting Arabs financially to move from Palestine to such areas. Roosevelt also told Hoskins that he favored an international trusteeship for Palestine, as recommended by the Department of State.”</a:t>
            </a:r>
          </a:p>
          <a:p>
            <a:pPr marL="0" indent="0">
              <a:buFontTx/>
              <a:buNone/>
            </a:pPr>
            <a:r>
              <a:rPr lang="en-US" altLang="en-US" sz="1300" dirty="0" smtClean="0">
                <a:solidFill>
                  <a:schemeClr val="tx2"/>
                </a:solidFill>
              </a:rPr>
              <a:t>Source: Parker Hart, Saudi Arabia and the United States: Birth of a Security Partnership, Indiana University Press, 1998, pp. 38-39</a:t>
            </a:r>
          </a:p>
          <a:p>
            <a:pPr marL="0" indent="0">
              <a:buFontTx/>
              <a:buNone/>
            </a:pPr>
            <a:r>
              <a:rPr lang="en-US" altLang="en-US" sz="1300" dirty="0" smtClean="0"/>
              <a:t>See also William Eddy’s memorandum  of the conversation printed in </a:t>
            </a:r>
            <a:r>
              <a:rPr lang="en-US" altLang="en-US" sz="1300" i="1" dirty="0" smtClean="0">
                <a:solidFill>
                  <a:schemeClr val="tx2"/>
                </a:solidFill>
              </a:rPr>
              <a:t>Foreign Relations of the United States</a:t>
            </a:r>
            <a:r>
              <a:rPr lang="en-US" altLang="en-US" sz="1300" dirty="0" smtClean="0"/>
              <a:t>, 1945, vol. 8, pp. 1-3 and 7-9 , and in Eddy’s personal account, </a:t>
            </a:r>
            <a:r>
              <a:rPr lang="en-US" altLang="en-US" sz="1300" i="1" dirty="0" smtClean="0">
                <a:solidFill>
                  <a:schemeClr val="tx2"/>
                </a:solidFill>
              </a:rPr>
              <a:t>F.D.R. Meets Ibn </a:t>
            </a:r>
            <a:r>
              <a:rPr lang="en-US" altLang="en-US" sz="1300" i="1" dirty="0" err="1" smtClean="0">
                <a:solidFill>
                  <a:schemeClr val="tx2"/>
                </a:solidFill>
              </a:rPr>
              <a:t>Sa’ud</a:t>
            </a:r>
            <a:r>
              <a:rPr lang="en-US" altLang="en-US" sz="1300" dirty="0" smtClean="0"/>
              <a:t>, published in 1954. </a:t>
            </a: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6" name="Rectangle 2"/>
          <p:cNvSpPr>
            <a:spLocks noGrp="1" noChangeArrowheads="1"/>
          </p:cNvSpPr>
          <p:nvPr>
            <p:ph type="title"/>
          </p:nvPr>
        </p:nvSpPr>
        <p:spPr>
          <a:xfrm>
            <a:off x="0" y="0"/>
            <a:ext cx="9144000" cy="609600"/>
          </a:xfrm>
        </p:spPr>
        <p:txBody>
          <a:bodyPr/>
          <a:lstStyle/>
          <a:p>
            <a:r>
              <a:rPr lang="en-US" altLang="en-US" b="1" dirty="0" smtClean="0"/>
              <a:t>U.S. Commitment to Saudi security</a:t>
            </a:r>
          </a:p>
        </p:txBody>
      </p:sp>
      <p:sp>
        <p:nvSpPr>
          <p:cNvPr id="59395" name="Rectangle 3"/>
          <p:cNvSpPr>
            <a:spLocks noGrp="1" noChangeArrowheads="1"/>
          </p:cNvSpPr>
          <p:nvPr>
            <p:ph type="body" idx="1"/>
          </p:nvPr>
        </p:nvSpPr>
        <p:spPr>
          <a:xfrm>
            <a:off x="0" y="609600"/>
            <a:ext cx="9144000" cy="6235700"/>
          </a:xfrm>
        </p:spPr>
        <p:txBody>
          <a:bodyPr/>
          <a:lstStyle/>
          <a:p>
            <a:pPr marL="0" indent="0">
              <a:lnSpc>
                <a:spcPct val="80000"/>
              </a:lnSpc>
              <a:buFontTx/>
              <a:buNone/>
              <a:defRPr/>
            </a:pPr>
            <a:r>
              <a:rPr lang="en-US" altLang="en-US" sz="1600" dirty="0" smtClean="0"/>
              <a:t>When U.S. President Truman signed the Saudi-Aramco “fifty-fifty” profit-sharing agreement in late 1950, he wrote a letter to Saudi King Ibn Saud affirming: </a:t>
            </a:r>
          </a:p>
          <a:p>
            <a:pPr marL="0" indent="0">
              <a:lnSpc>
                <a:spcPct val="80000"/>
              </a:lnSpc>
              <a:buFontTx/>
              <a:buNone/>
              <a:defRPr/>
            </a:pPr>
            <a:r>
              <a:rPr lang="en-US" altLang="en-US" sz="1600" dirty="0" smtClean="0"/>
              <a:t>“</a:t>
            </a:r>
            <a:r>
              <a:rPr lang="en-US" altLang="en-US" sz="1600" dirty="0" smtClean="0">
                <a:solidFill>
                  <a:schemeClr val="tx2"/>
                </a:solidFill>
              </a:rPr>
              <a:t>I wish to </a:t>
            </a:r>
            <a:r>
              <a:rPr lang="en-US" altLang="en-US" sz="1600" dirty="0" smtClean="0">
                <a:solidFill>
                  <a:schemeClr val="tx2"/>
                </a:solidFill>
                <a:effectLst>
                  <a:outerShdw blurRad="38100" dist="38100" dir="2700000" algn="tl">
                    <a:srgbClr val="000000">
                      <a:alpha val="43137"/>
                    </a:srgbClr>
                  </a:outerShdw>
                </a:effectLst>
              </a:rPr>
              <a:t>renew</a:t>
            </a:r>
            <a:r>
              <a:rPr lang="en-US" altLang="en-US" sz="1600" dirty="0" smtClean="0">
                <a:solidFill>
                  <a:schemeClr val="tx2"/>
                </a:solidFill>
              </a:rPr>
              <a:t> to Your Majesty the assurances which have been made to you several times in the past, that the United States is interested in the preservation of the integrity of Saudi Arabia. No threat to your Kingdom could occur which would not be a matter of immediate concern to the United States</a:t>
            </a:r>
            <a:r>
              <a:rPr lang="en-US" altLang="en-US" sz="1600" dirty="0" smtClean="0"/>
              <a:t>.” </a:t>
            </a:r>
            <a:r>
              <a:rPr lang="en-US" altLang="en-US" sz="1200" dirty="0" smtClean="0"/>
              <a:t>Quoted in Leonardo </a:t>
            </a:r>
            <a:r>
              <a:rPr lang="en-US" altLang="en-US" sz="1200" dirty="0" err="1" smtClean="0"/>
              <a:t>Maugeri</a:t>
            </a:r>
            <a:r>
              <a:rPr lang="en-US" altLang="en-US" sz="1200" dirty="0" smtClean="0"/>
              <a:t>, </a:t>
            </a:r>
            <a:r>
              <a:rPr lang="en-US" altLang="en-US" sz="1200" i="1" dirty="0" smtClean="0"/>
              <a:t>The Age of Oil: The Mythology, History, and Future of the World’s Most Controversial Resource</a:t>
            </a:r>
            <a:r>
              <a:rPr lang="en-US" altLang="en-US" sz="1200" dirty="0" smtClean="0"/>
              <a:t>, Guilford, Connecticut: The Lyons Press, 2006, page 59.</a:t>
            </a:r>
          </a:p>
          <a:p>
            <a:pPr marL="0" indent="0">
              <a:lnSpc>
                <a:spcPct val="80000"/>
              </a:lnSpc>
              <a:buFontTx/>
              <a:buNone/>
              <a:defRPr/>
            </a:pPr>
            <a:endParaRPr lang="en-US" altLang="en-US" sz="1200" dirty="0" smtClean="0"/>
          </a:p>
          <a:p>
            <a:pPr marL="0" indent="0">
              <a:lnSpc>
                <a:spcPct val="80000"/>
              </a:lnSpc>
              <a:buFontTx/>
              <a:buNone/>
              <a:defRPr/>
            </a:pPr>
            <a:r>
              <a:rPr lang="en-US" altLang="en-US" sz="1600" dirty="0" smtClean="0"/>
              <a:t>US Ambassador to Saudi Arabia Parker Hart remembers these words of His Royal Highness Prince Faisal in September 1963: “</a:t>
            </a:r>
            <a:r>
              <a:rPr lang="en-US" altLang="en-US" sz="1600" dirty="0" smtClean="0">
                <a:solidFill>
                  <a:schemeClr val="tx2"/>
                </a:solidFill>
              </a:rPr>
              <a:t>Since 1943 I have considered the interests of my country and community to be the same as those of the United States. We differ in nothing basic… After Allah we trust in America</a:t>
            </a:r>
            <a:r>
              <a:rPr lang="en-US" altLang="en-US" sz="1600" dirty="0" smtClean="0"/>
              <a:t>.” </a:t>
            </a:r>
            <a:r>
              <a:rPr lang="en-US" altLang="en-US" sz="1200" dirty="0" smtClean="0"/>
              <a:t>Parker Hart, </a:t>
            </a:r>
            <a:r>
              <a:rPr lang="en-US" altLang="en-US" sz="1200" i="1" dirty="0" smtClean="0"/>
              <a:t>Saudi Arabia and the United States: Birth of a Security Partnership, </a:t>
            </a:r>
            <a:r>
              <a:rPr lang="en-US" altLang="en-US" sz="1200" dirty="0" smtClean="0"/>
              <a:t>Indiana University Press, 1998, p. xvii.</a:t>
            </a:r>
          </a:p>
          <a:p>
            <a:pPr marL="0" indent="0">
              <a:lnSpc>
                <a:spcPct val="80000"/>
              </a:lnSpc>
              <a:buFontTx/>
              <a:buNone/>
              <a:defRPr/>
            </a:pPr>
            <a:endParaRPr lang="en-US" altLang="en-US" sz="1200" dirty="0" smtClean="0">
              <a:solidFill>
                <a:schemeClr val="tx2"/>
              </a:solidFill>
            </a:endParaRPr>
          </a:p>
          <a:p>
            <a:pPr marL="0" indent="0">
              <a:lnSpc>
                <a:spcPct val="80000"/>
              </a:lnSpc>
              <a:buFontTx/>
              <a:buNone/>
              <a:defRPr/>
            </a:pPr>
            <a:r>
              <a:rPr lang="en-US" altLang="en-US" sz="1400" dirty="0" smtClean="0"/>
              <a:t>US </a:t>
            </a:r>
            <a:r>
              <a:rPr lang="en-US" altLang="en-US" sz="1400" dirty="0"/>
              <a:t>Ambassador to Saudi Arabia Parker </a:t>
            </a:r>
            <a:r>
              <a:rPr lang="en-US" altLang="en-US" sz="1400" dirty="0" smtClean="0"/>
              <a:t>Hart: “</a:t>
            </a:r>
            <a:r>
              <a:rPr lang="en-US" altLang="en-US" sz="1400" dirty="0" smtClean="0">
                <a:solidFill>
                  <a:schemeClr val="tx2"/>
                </a:solidFill>
              </a:rPr>
              <a:t>Although </a:t>
            </a:r>
            <a:r>
              <a:rPr lang="en-US" altLang="en-US" sz="1400" dirty="0">
                <a:solidFill>
                  <a:schemeClr val="tx2"/>
                </a:solidFill>
              </a:rPr>
              <a:t>it was certainly in the interest of the US-Saudi security partnership that Faisal become king [after deposing his brother King Saud on November 1, 1964], I certify </a:t>
            </a:r>
            <a:r>
              <a:rPr lang="en-US" altLang="en-US" sz="1400" dirty="0" smtClean="0">
                <a:solidFill>
                  <a:schemeClr val="tx2"/>
                </a:solidFill>
              </a:rPr>
              <a:t>firsthand, </a:t>
            </a:r>
            <a:r>
              <a:rPr lang="en-US" altLang="en-US" sz="1400" dirty="0">
                <a:solidFill>
                  <a:schemeClr val="tx2"/>
                </a:solidFill>
              </a:rPr>
              <a:t>whatever others may say, that this accession was 100 percent Saudi, completely free of any US or other foreign </a:t>
            </a:r>
            <a:r>
              <a:rPr lang="en-US" altLang="en-US" sz="1400" dirty="0" smtClean="0">
                <a:solidFill>
                  <a:schemeClr val="tx2"/>
                </a:solidFill>
              </a:rPr>
              <a:t>influence… As </a:t>
            </a:r>
            <a:r>
              <a:rPr lang="en-US" altLang="en-US" sz="1400" dirty="0">
                <a:solidFill>
                  <a:schemeClr val="tx2"/>
                </a:solidFill>
              </a:rPr>
              <a:t>my scheduled May 1965 departure had neared, Faisal showed his gratitude for US assistance over the years not by words of thanks but by asking me to request that the US government assume the position of national manager of Saudi development contracts. The United States would thus stand between him and all prospective contractors for military construction, studying and evaluating all major proposals and supervising their execution. Before leaving for Washington and appointment as ambassador to Turkey, I had one final duty that gave me special pleasure—that of signing an agreement, with royal counselor Rashad </a:t>
            </a:r>
            <a:r>
              <a:rPr lang="en-US" altLang="en-US" sz="1400" dirty="0" err="1">
                <a:solidFill>
                  <a:schemeClr val="tx2"/>
                </a:solidFill>
              </a:rPr>
              <a:t>Fira’awn</a:t>
            </a:r>
            <a:r>
              <a:rPr lang="en-US" altLang="en-US" sz="1400" dirty="0">
                <a:solidFill>
                  <a:schemeClr val="tx2"/>
                </a:solidFill>
              </a:rPr>
              <a:t> signing on behalf of Faisal, that named the US Corps of Engineers to this exceptional role in the long-term development programs of Saudi Arabia. Thus began a still-surviving multibillion-dollar Saudi relationship with the corps that has yielded substantial returns to the US taxpayer. This relationship also greatly augmented Saudi military readiness and proved its value in Operations Desert Shield and Desert </a:t>
            </a:r>
            <a:r>
              <a:rPr lang="en-US" altLang="en-US" sz="1400" dirty="0" smtClean="0">
                <a:solidFill>
                  <a:schemeClr val="tx2"/>
                </a:solidFill>
              </a:rPr>
              <a:t>Storm</a:t>
            </a:r>
            <a:r>
              <a:rPr lang="en-US" altLang="en-US" sz="1400" dirty="0" smtClean="0"/>
              <a:t>.”</a:t>
            </a:r>
            <a:r>
              <a:rPr lang="en-US" altLang="en-US" sz="1600" dirty="0" smtClean="0"/>
              <a:t> </a:t>
            </a:r>
            <a:r>
              <a:rPr lang="en-US" altLang="en-US" sz="1200" dirty="0"/>
              <a:t>Parker Hart, </a:t>
            </a:r>
            <a:r>
              <a:rPr lang="en-US" altLang="en-US" sz="1200" i="1" dirty="0"/>
              <a:t>Saudi Arabia and the United States: Birth of a Security Partnership</a:t>
            </a:r>
            <a:r>
              <a:rPr lang="en-US" altLang="en-US" sz="1200" dirty="0"/>
              <a:t>, Indiana University Press, 1998, </a:t>
            </a:r>
            <a:r>
              <a:rPr lang="en-US" altLang="en-US" sz="1200" dirty="0" smtClean="0"/>
              <a:t>pp. 246, 250-251</a:t>
            </a:r>
          </a:p>
          <a:p>
            <a:pPr marL="0" indent="0">
              <a:lnSpc>
                <a:spcPct val="80000"/>
              </a:lnSpc>
              <a:buFontTx/>
              <a:buNone/>
              <a:defRPr/>
            </a:pPr>
            <a:endParaRPr lang="en-US" altLang="en-US" sz="1300" dirty="0">
              <a:solidFill>
                <a:schemeClr val="tx2"/>
              </a:solidFill>
            </a:endParaRPr>
          </a:p>
          <a:p>
            <a:pPr marL="0" indent="0">
              <a:lnSpc>
                <a:spcPct val="80000"/>
              </a:lnSpc>
              <a:buFontTx/>
              <a:buNone/>
              <a:defRPr/>
            </a:pPr>
            <a:r>
              <a:rPr lang="en-US" altLang="en-US" sz="1600" dirty="0" smtClean="0">
                <a:solidFill>
                  <a:schemeClr val="tx2"/>
                </a:solidFill>
              </a:rPr>
              <a:t>“</a:t>
            </a:r>
            <a:r>
              <a:rPr lang="en-US" altLang="en-US" sz="1600" dirty="0">
                <a:solidFill>
                  <a:schemeClr val="tx2"/>
                </a:solidFill>
              </a:rPr>
              <a:t>Saudi Arabia, which is a staunch friend and which has a leadership in whom we have high confidence, has been extremely helpful to us on international economic issues. We recognize the need to create an environment which is secure, while respecting the Arab desire to protect their sovereignty through the absence of foreign bases on their soil.” </a:t>
            </a:r>
            <a:r>
              <a:rPr lang="en-US" altLang="en-US" sz="1200" dirty="0"/>
              <a:t>[US President Jimmy Carter’s] National Security Adviser [</a:t>
            </a:r>
            <a:r>
              <a:rPr lang="en-US" altLang="en-US" sz="1200" dirty="0" err="1"/>
              <a:t>Zbigniew</a:t>
            </a:r>
            <a:r>
              <a:rPr lang="en-US" altLang="en-US" sz="1200" dirty="0"/>
              <a:t>] Brzezinski, Interview on ABC’s “Issues and Answers,” April 27, 1980, Current Policy No. 173, United States Department of State, Bureau of Public Affairs, Washington, </a:t>
            </a:r>
            <a:r>
              <a:rPr lang="en-US" altLang="en-US" sz="1200" dirty="0" smtClean="0"/>
              <a:t>DC, pp. 1-4, page 3.</a:t>
            </a:r>
            <a:endParaRPr lang="en-US" altLang="en-US" sz="1200" dirty="0"/>
          </a:p>
          <a:p>
            <a:pPr marL="0" indent="0">
              <a:lnSpc>
                <a:spcPct val="80000"/>
              </a:lnSpc>
              <a:buFontTx/>
              <a:buNone/>
              <a:defRPr/>
            </a:pPr>
            <a:endParaRPr lang="en-US" altLang="en-US" sz="1200" dirty="0" smtClean="0"/>
          </a:p>
        </p:txBody>
      </p:sp>
      <p:cxnSp>
        <p:nvCxnSpPr>
          <p:cNvPr id="344068" name="Straight Connector 2"/>
          <p:cNvCxnSpPr>
            <a:cxnSpLocks noChangeShapeType="1"/>
          </p:cNvCxnSpPr>
          <p:nvPr/>
        </p:nvCxnSpPr>
        <p:spPr bwMode="auto">
          <a:xfrm>
            <a:off x="0" y="2057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44069" name="Straight Connector 2"/>
          <p:cNvCxnSpPr>
            <a:cxnSpLocks noChangeShapeType="1"/>
          </p:cNvCxnSpPr>
          <p:nvPr/>
        </p:nvCxnSpPr>
        <p:spPr bwMode="auto">
          <a:xfrm>
            <a:off x="0" y="3048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44070" name="Straight Connector 2"/>
          <p:cNvCxnSpPr>
            <a:cxnSpLocks noChangeShapeType="1"/>
          </p:cNvCxnSpPr>
          <p:nvPr/>
        </p:nvCxnSpPr>
        <p:spPr bwMode="auto">
          <a:xfrm>
            <a:off x="0" y="5486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628737506"/>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itle 1"/>
          <p:cNvSpPr>
            <a:spLocks noGrp="1"/>
          </p:cNvSpPr>
          <p:nvPr>
            <p:ph type="title"/>
          </p:nvPr>
        </p:nvSpPr>
        <p:spPr>
          <a:xfrm>
            <a:off x="14288" y="0"/>
            <a:ext cx="9144000" cy="1295400"/>
          </a:xfrm>
        </p:spPr>
        <p:txBody>
          <a:bodyPr/>
          <a:lstStyle/>
          <a:p>
            <a:r>
              <a:rPr lang="en-US" altLang="en-US" b="1" dirty="0" smtClean="0"/>
              <a:t>U.S.-SAUDI ARABIA RELATIONS</a:t>
            </a:r>
            <a:br>
              <a:rPr lang="en-US" altLang="en-US" b="1" dirty="0" smtClean="0"/>
            </a:br>
            <a:r>
              <a:rPr lang="en-US" altLang="en-US" sz="3600" b="1" dirty="0" smtClean="0">
                <a:hlinkClick r:id="rId2"/>
              </a:rPr>
              <a:t>http://www.state.gov/r/pa/ei/bgn/3584.htm</a:t>
            </a:r>
            <a:r>
              <a:rPr lang="en-US" altLang="en-US" sz="3600" b="1" dirty="0" smtClean="0"/>
              <a:t> </a:t>
            </a:r>
          </a:p>
        </p:txBody>
      </p:sp>
      <p:sp>
        <p:nvSpPr>
          <p:cNvPr id="134147" name="Content Placeholder 2"/>
          <p:cNvSpPr>
            <a:spLocks noGrp="1"/>
          </p:cNvSpPr>
          <p:nvPr>
            <p:ph idx="1"/>
          </p:nvPr>
        </p:nvSpPr>
        <p:spPr>
          <a:xfrm>
            <a:off x="0" y="1219200"/>
            <a:ext cx="9144000" cy="5638800"/>
          </a:xfrm>
        </p:spPr>
        <p:txBody>
          <a:bodyPr/>
          <a:lstStyle/>
          <a:p>
            <a:pPr marL="0" indent="0">
              <a:buNone/>
            </a:pPr>
            <a:r>
              <a:rPr lang="en-US" altLang="en-US" sz="1800" dirty="0" smtClean="0"/>
              <a:t>The United States and Saudi Arabia established full diplomatic relations in 1940. Saudi Arabia's unique role in the Arab and Islamic worlds, its possession of the world's largest reserves of oil, and its strategic location make its friendship important to the United States. The United States and Saudi Arabia share common concerns and consult closely on wide range of regional and global issues. As the region is going through a period of great transformation, the United States appreciates Saudi Arabia’s leadership in working toward a peaceful and prosperous future for the region. Saudi Arabia is also a strong partner in regional security and counterterrorism efforts, providing military, diplomatic, and financial cooperation. It works closely with U.S. law enforcement to safeguard both countries' national security interests.</a:t>
            </a:r>
          </a:p>
          <a:p>
            <a:pPr marL="0" indent="0">
              <a:buNone/>
            </a:pPr>
            <a:r>
              <a:rPr lang="en-US" altLang="en-US" sz="4400" b="1" dirty="0">
                <a:solidFill>
                  <a:schemeClr val="tx2"/>
                </a:solidFill>
              </a:rPr>
              <a:t>Saudi Arabia is ‘largest U.S. trading partner’ in the Middle East</a:t>
            </a:r>
          </a:p>
          <a:p>
            <a:pPr marL="0" indent="0">
              <a:buNone/>
            </a:pPr>
            <a:r>
              <a:rPr lang="en-US" altLang="en-US" sz="2000" dirty="0"/>
              <a:t>The Saudi Arabian General Investment Authority (SAGIA) has said that the United States is the largest trading partner of Saudi Arabia and the Kingdom is the largest market for U.S. exports in the Middle East.... SAGIA disclosed that the volume of trade exchange between the two countries reached $62 billion (SR233 billion) last year[2014].</a:t>
            </a:r>
            <a:r>
              <a:rPr lang="en-US" altLang="en-US" sz="1800" dirty="0"/>
              <a:t> </a:t>
            </a:r>
            <a:r>
              <a:rPr lang="en-US" altLang="en-US" sz="1800" dirty="0" err="1">
                <a:solidFill>
                  <a:schemeClr val="tx2"/>
                </a:solidFill>
              </a:rPr>
              <a:t>Alarabiya</a:t>
            </a:r>
            <a:r>
              <a:rPr lang="en-US" altLang="en-US" sz="1800" dirty="0">
                <a:solidFill>
                  <a:schemeClr val="tx2"/>
                </a:solidFill>
              </a:rPr>
              <a:t>, 9/5/2015, </a:t>
            </a:r>
            <a:r>
              <a:rPr lang="en-US" altLang="en-US" sz="800" dirty="0">
                <a:solidFill>
                  <a:schemeClr val="tx2"/>
                </a:solidFill>
                <a:hlinkClick r:id="rId3"/>
              </a:rPr>
              <a:t>http://english.alarabiya.net/en/business/economy/2015/09/05/Saudi-Arabia-is-largest-trading-partner-and-export-market-for-U-S-.</a:t>
            </a:r>
            <a:r>
              <a:rPr lang="en-US" altLang="en-US" sz="800" dirty="0" smtClean="0">
                <a:solidFill>
                  <a:schemeClr val="tx2"/>
                </a:solidFill>
                <a:hlinkClick r:id="rId3"/>
              </a:rPr>
              <a:t>html</a:t>
            </a:r>
            <a:r>
              <a:rPr lang="en-US" altLang="en-US" sz="800" dirty="0" smtClean="0">
                <a:solidFill>
                  <a:schemeClr val="tx2"/>
                </a:solidFill>
              </a:rPr>
              <a:t> </a:t>
            </a:r>
          </a:p>
          <a:p>
            <a:endParaRPr lang="en-US" altLang="en-US" sz="800" dirty="0" smtClean="0"/>
          </a:p>
        </p:txBody>
      </p:sp>
      <p:cxnSp>
        <p:nvCxnSpPr>
          <p:cNvPr id="3" name="Straight Connector 2"/>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31675626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extBox 1"/>
          <p:cNvSpPr txBox="1">
            <a:spLocks noChangeArrowheads="1"/>
          </p:cNvSpPr>
          <p:nvPr/>
        </p:nvSpPr>
        <p:spPr bwMode="auto">
          <a:xfrm>
            <a:off x="-1" y="2889785"/>
            <a:ext cx="5929314" cy="3924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7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3. In July 1979</a:t>
            </a:r>
            <a:r>
              <a:rPr kumimoji="0" lang="en-US" altLang="en-US" sz="17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7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United </a:t>
            </a:r>
            <a:r>
              <a:rPr kumimoji="0" lang="en-US" altLang="en-US" sz="17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States President Carter signed a covert action finding </a:t>
            </a:r>
            <a:r>
              <a:rPr kumimoji="0" lang="en-US" altLang="en-US" sz="17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on </a:t>
            </a:r>
            <a:r>
              <a:rPr kumimoji="0" lang="en-US" altLang="en-US" sz="17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July 3, 1979 </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
              </a:rPr>
              <a:t>https://</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
              </a:rPr>
              <a:t>dgibbs.faculty.arizona.edu/sites/dgibbs.faculty.arizona.edu/files/afghan-ip.pdf</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7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authorizing </a:t>
            </a:r>
            <a:r>
              <a:rPr kumimoji="0" lang="en-US" altLang="en-US" sz="17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CIA to equip Afghan tribal resistance forces (collectively known as the mujahedin) with weapons. CIA, Afghanistan: 1979–87,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4"/>
              </a:rPr>
              <a:t>https</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4"/>
              </a:rPr>
              <a:t>://</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4"/>
              </a:rPr>
              <a:t>www.cia.gov/library/center-for-the-study-of-intelligence/csi-publications/books-and-monographs/agency-and-the-hill/12-The%20Agency%20and%20the%20Hill_Part2-Chapter9.pdf</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5. In </a:t>
            </a: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December </a:t>
            </a: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1979,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Soviet Union intervened militarily in support of the Afghan communist government in its conflict with anticommunist Muslim guerrillas during the Afghan War (1978–92) and remained in Afghanistan until mid-February 1989,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5"/>
              </a:rPr>
              <a:t>http://www.britannica.com/EBchecked/topic/1499983/Soviet-invasion-of-Afghanistan</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When the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Soviet Union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collapsed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in 1991, Soviet Jews were allowed to EMIGRATE to Palestine &amp; accelerate the dispossession of the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Palestinians through the rapid expansion of Jewish settlements on Palestinian lands</a:t>
            </a:r>
            <a:endPar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135171" name="TextBox 3"/>
          <p:cNvSpPr txBox="1">
            <a:spLocks noChangeArrowheads="1"/>
          </p:cNvSpPr>
          <p:nvPr/>
        </p:nvSpPr>
        <p:spPr bwMode="auto">
          <a:xfrm>
            <a:off x="5943600" y="685800"/>
            <a:ext cx="3181350"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2. In March 1979</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the United States sponsored the signing of a peace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treaty </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between Israel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and Egypt </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that ended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state of war that had existed between the two </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countries. </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6"/>
              </a:rPr>
              <a:t>http</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6"/>
              </a:rPr>
              <a:t>://www.britannica.com/EBchecked/topic/91061/Camp-David-Accords/284489/A-framework-for-peace</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Iran cut diplomatic relations with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Egypt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when Egypt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signed a peace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treaty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with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7"/>
              </a:rPr>
              <a:t>http</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7"/>
              </a:rPr>
              <a:t>://www7.irna.ir/ar/News/82129585</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7"/>
              </a:rPr>
              <a:t>/</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135172" name="TextBox 4"/>
          <p:cNvSpPr txBox="1">
            <a:spLocks noChangeArrowheads="1"/>
          </p:cNvSpPr>
          <p:nvPr/>
        </p:nvSpPr>
        <p:spPr bwMode="auto">
          <a:xfrm>
            <a:off x="5972174" y="2438400"/>
            <a:ext cx="3200400" cy="453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5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4</a:t>
            </a:r>
            <a:r>
              <a:rPr kumimoji="0" lang="en-US" altLang="en-US" sz="15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In November </a:t>
            </a:r>
            <a:r>
              <a:rPr kumimoji="0" lang="en-US" altLang="en-US" sz="15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1979, </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Great Mosque [in Mecca] was at the </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centre</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of a rebellion against the Saudi royal family when it was seized by a group of several hundred Islamic militants led by </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Juhaymān</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al-</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ʿUtaybī</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and </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Muḥammad</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bin </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ʿAbd</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Allāh</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al-</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Qaḥṭānī</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The insurgents denounced the impiety of the </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Saʿūd</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family and claimed that </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Qaḥṭānī</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was the </a:t>
            </a:r>
            <a:r>
              <a:rPr kumimoji="0" lang="en-US" altLang="en-US" sz="15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mahdī</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an Islamic messianic figure. </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8"/>
              </a:rPr>
              <a:t>ttp</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8"/>
              </a:rPr>
              <a:t>://www.britannica.com/EBchecked/topic/254837/Great-Mosque-of-Mecca</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9"/>
              </a:rPr>
              <a:t>https://</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9"/>
              </a:rPr>
              <a:t>www.presstv.com/Detail/2020/02/03/617816/Aljazeera-French-mercenaries-Mecca-seizure</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When the rebellion was crashed, many of the Saudi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and non-Saudi Islamic militants were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reoriented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and deployed to become anti-Soviet mujahidin in Afghanistan before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evolving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into the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Al-Qaida, ISIS,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and other armed groups to be deployed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ground forces for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“regime change”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in other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countries such as Libya, Syria, etc..</a:t>
            </a:r>
            <a:endParaRPr kumimoji="0" lang="en-US" altLang="en-US" sz="1200" b="0" i="1"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p:txBody>
      </p:sp>
      <p:sp>
        <p:nvSpPr>
          <p:cNvPr id="135173" name="TextBox 5"/>
          <p:cNvSpPr txBox="1">
            <a:spLocks noChangeArrowheads="1"/>
          </p:cNvSpPr>
          <p:nvPr/>
        </p:nvSpPr>
        <p:spPr bwMode="auto">
          <a:xfrm>
            <a:off x="15874" y="757464"/>
            <a:ext cx="6003925" cy="2185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1. In </a:t>
            </a: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February </a:t>
            </a:r>
            <a:r>
              <a:rPr kumimoji="0" lang="en-US" altLang="en-US" sz="16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1979</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Ayatollah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Khomeini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returned from exile after the Shah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monarchy in Iran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was overthrown, Iran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ended its alliance with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Israel,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expelled the Israelis from Iran,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and began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its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concrete support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for the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Palestinians by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turning the Israeli embassy in Iran into the Embassy of Palestine in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Iran.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*Watch (15mn): Face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to Face with the Ayatollah imam </a:t>
            </a:r>
            <a:r>
              <a:rPr kumimoji="0" lang="en-US" altLang="en-US" sz="12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khomeini</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fr-FR" altLang="en-US" sz="1200" b="0" i="0" u="none" strike="noStrike" kern="1200" cap="none" spc="0" normalizeH="0" baseline="0" noProof="0" dirty="0" err="1" smtClean="0">
                <a:ln>
                  <a:noFill/>
                </a:ln>
                <a:solidFill>
                  <a:srgbClr val="FFFF00"/>
                </a:solidFill>
                <a:effectLst/>
                <a:uLnTx/>
                <a:uFillTx/>
                <a:latin typeface="Times New Roman" pitchFamily="18" charset="0"/>
                <a:ea typeface="+mn-ea"/>
                <a:cs typeface="Arial" pitchFamily="34" charset="0"/>
              </a:rPr>
              <a:t>Araf</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interview CBS News</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fr-FR" altLang="en-US" sz="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0"/>
              </a:rPr>
              <a:t>https://www.youtube.com/watch?v=ArW8BGv1RyM</a:t>
            </a:r>
            <a:r>
              <a:rPr kumimoji="0" lang="fr-FR" altLang="en-US" sz="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*Watch (3mn): PLO </a:t>
            </a:r>
            <a:r>
              <a:rPr kumimoji="0" lang="fr-FR" altLang="en-US" sz="12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President</a:t>
            </a:r>
            <a:r>
              <a:rPr kumimoji="0" lang="fr-FR"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t>
            </a:r>
            <a:r>
              <a:rPr kumimoji="0" lang="fr-FR" altLang="en-US" sz="12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Hails</a:t>
            </a:r>
            <a:r>
              <a:rPr kumimoji="0" lang="fr-FR"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fr-FR" altLang="en-US" sz="12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Iranian</a:t>
            </a:r>
            <a:r>
              <a:rPr kumimoji="0" lang="fr-FR"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fr-FR" altLang="en-US" sz="12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Revolution</a:t>
            </a:r>
            <a:r>
              <a:rPr kumimoji="0" lang="fr-FR"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fr-FR" altLang="en-US" sz="8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1"/>
              </a:rPr>
              <a:t>https://</a:t>
            </a:r>
            <a:r>
              <a:rPr kumimoji="0" lang="fr-FR" altLang="en-US" sz="800" b="1"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1"/>
              </a:rPr>
              <a:t>www.youtube.com/watch?v=65xpvmCsm-c</a:t>
            </a:r>
            <a:r>
              <a:rPr kumimoji="0" lang="fr-FR" altLang="en-US" sz="800" b="1"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Key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moments in the 1979 Iran hostage crisis at US Embassy</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The Associated Press 11/3/2019,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2"/>
              </a:rPr>
              <a:t>https://</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2"/>
              </a:rPr>
              <a:t>www.sfgate.com/news/world/article/Key-moments-in-the-1979-Iran-hostage-crisis-at-US-14806819.php</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135174" name="TextBox 6"/>
          <p:cNvSpPr txBox="1">
            <a:spLocks noChangeArrowheads="1"/>
          </p:cNvSpPr>
          <p:nvPr/>
        </p:nvSpPr>
        <p:spPr bwMode="auto">
          <a:xfrm>
            <a:off x="12700" y="0"/>
            <a:ext cx="9131300" cy="661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37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Five Major </a:t>
            </a:r>
            <a:r>
              <a:rPr kumimoji="0" lang="en-US" altLang="en-US" sz="37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Middle East Events of </a:t>
            </a:r>
            <a:r>
              <a:rPr kumimoji="0" lang="en-US" altLang="en-US" sz="37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1979 </a:t>
            </a:r>
            <a:endParaRPr kumimoji="0" lang="en-US" altLang="en-US" sz="37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cxnSp>
        <p:nvCxnSpPr>
          <p:cNvPr id="135175" name="Straight Connector 8"/>
          <p:cNvCxnSpPr>
            <a:cxnSpLocks noChangeShapeType="1"/>
          </p:cNvCxnSpPr>
          <p:nvPr/>
        </p:nvCxnSpPr>
        <p:spPr bwMode="auto">
          <a:xfrm>
            <a:off x="12700" y="685800"/>
            <a:ext cx="91408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35176" name="Straight Connector 12"/>
          <p:cNvCxnSpPr>
            <a:cxnSpLocks noChangeShapeType="1"/>
          </p:cNvCxnSpPr>
          <p:nvPr/>
        </p:nvCxnSpPr>
        <p:spPr bwMode="auto">
          <a:xfrm flipH="1">
            <a:off x="5929312" y="733425"/>
            <a:ext cx="14288" cy="61245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15875" y="2895600"/>
            <a:ext cx="60356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6019799" y="1905000"/>
            <a:ext cx="310515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a:off x="-14288" y="4876800"/>
            <a:ext cx="5943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5943600" y="2486293"/>
            <a:ext cx="318135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89925120"/>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Title 1"/>
          <p:cNvSpPr>
            <a:spLocks noGrp="1"/>
          </p:cNvSpPr>
          <p:nvPr>
            <p:ph type="title"/>
          </p:nvPr>
        </p:nvSpPr>
        <p:spPr>
          <a:xfrm>
            <a:off x="0" y="-1"/>
            <a:ext cx="9144000" cy="990601"/>
          </a:xfrm>
        </p:spPr>
        <p:txBody>
          <a:bodyPr/>
          <a:lstStyle/>
          <a:p>
            <a:r>
              <a:rPr lang="en-US" altLang="en-US" sz="6600" b="1" dirty="0" smtClean="0"/>
              <a:t>The Fall of the Shah</a:t>
            </a:r>
          </a:p>
        </p:txBody>
      </p:sp>
      <p:sp>
        <p:nvSpPr>
          <p:cNvPr id="280579" name="Content Placeholder 2"/>
          <p:cNvSpPr>
            <a:spLocks noGrp="1"/>
          </p:cNvSpPr>
          <p:nvPr>
            <p:ph idx="1"/>
          </p:nvPr>
        </p:nvSpPr>
        <p:spPr>
          <a:xfrm>
            <a:off x="-12700" y="990600"/>
            <a:ext cx="9144000" cy="5867400"/>
          </a:xfrm>
        </p:spPr>
        <p:txBody>
          <a:bodyPr/>
          <a:lstStyle/>
          <a:p>
            <a:pPr marL="0" indent="0">
              <a:buFontTx/>
              <a:buNone/>
            </a:pPr>
            <a:r>
              <a:rPr lang="en-US" altLang="en-US" sz="1400" dirty="0" smtClean="0"/>
              <a:t>“</a:t>
            </a:r>
            <a:r>
              <a:rPr lang="en-US" altLang="en-US" sz="1400" dirty="0" smtClean="0">
                <a:solidFill>
                  <a:schemeClr val="tx2"/>
                </a:solidFill>
              </a:rPr>
              <a:t>The Iranian disaster shattered the strategic pivot of a protected tier shielding the crucial oil-rich region of the Persian Gulf from possible Soviet intrusion. The northeast frontier of Turkey, the northern frontiers of Iran and Pakistan, and the neutral buffer of Afghanistan created a formidable barrier, which was pierced once Iran ceased to be America’s outpost… p. 356] </a:t>
            </a:r>
            <a:r>
              <a:rPr lang="en-US" altLang="en-US" sz="1400" dirty="0" err="1" smtClean="0"/>
              <a:t>Zbigniew</a:t>
            </a:r>
            <a:r>
              <a:rPr lang="en-US" altLang="en-US" sz="1400" dirty="0" smtClean="0"/>
              <a:t> Brzezinski, </a:t>
            </a:r>
            <a:r>
              <a:rPr lang="en-US" altLang="en-US" sz="1400" i="1" dirty="0" smtClean="0"/>
              <a:t>Power and Principle: Memoirs of the National Security Adviser 1977-1981</a:t>
            </a:r>
            <a:r>
              <a:rPr lang="en-US" altLang="en-US" sz="1400" dirty="0" smtClean="0"/>
              <a:t>, New York: Farrar, Straus, Giroux, 1983</a:t>
            </a:r>
          </a:p>
          <a:p>
            <a:pPr marL="0" indent="0">
              <a:buFontTx/>
              <a:buNone/>
            </a:pPr>
            <a:r>
              <a:rPr lang="en-US" altLang="en-US" sz="1800" b="1" dirty="0">
                <a:solidFill>
                  <a:schemeClr val="tx2"/>
                </a:solidFill>
              </a:rPr>
              <a:t>U.S. Had Key Role in Iraq </a:t>
            </a:r>
            <a:r>
              <a:rPr lang="en-US" altLang="en-US" sz="1800" b="1" dirty="0" smtClean="0">
                <a:solidFill>
                  <a:schemeClr val="tx2"/>
                </a:solidFill>
              </a:rPr>
              <a:t>Buildup:</a:t>
            </a:r>
            <a:r>
              <a:rPr lang="en-US" altLang="en-US" sz="1400" dirty="0" smtClean="0">
                <a:solidFill>
                  <a:schemeClr val="tx2"/>
                </a:solidFill>
              </a:rPr>
              <a:t> </a:t>
            </a:r>
            <a:r>
              <a:rPr lang="en-US" altLang="en-US" sz="1400" dirty="0">
                <a:solidFill>
                  <a:schemeClr val="tx2"/>
                </a:solidFill>
              </a:rPr>
              <a:t>Declassified documents show that Rumsfeld traveled to Baghdad at a time when Iraq was using chemical weapons on an "almost daily" basis in defiance of international conventions... As part of its opening to Baghdad, the Reagan administration removed Iraq from the State Department terrorism list in February 1982... The U.S. tilt toward Iraq was enshrined in National Security Decision Directive 114 of Nov. 26, 1983, one of the few important Reagan era foreign policy decisions that still remains classified [in 2002]. According to former U.S. officials, the directive stated that </a:t>
            </a:r>
            <a:r>
              <a:rPr lang="en-US" altLang="en-US" sz="1400" b="1" dirty="0">
                <a:solidFill>
                  <a:schemeClr val="tx2"/>
                </a:solidFill>
              </a:rPr>
              <a:t>the United States would do "whatever was necessary and legal" to prevent Iraq from losing the war with Iran</a:t>
            </a:r>
            <a:r>
              <a:rPr lang="en-US" altLang="en-US" sz="1400" dirty="0">
                <a:solidFill>
                  <a:schemeClr val="tx2"/>
                </a:solidFill>
              </a:rPr>
              <a:t>. </a:t>
            </a:r>
            <a:r>
              <a:rPr lang="en-US" altLang="en-US" sz="1400" dirty="0"/>
              <a:t>The Washington Post, 12/30/2002, </a:t>
            </a:r>
            <a:r>
              <a:rPr lang="en-US" altLang="en-US" sz="500" dirty="0">
                <a:hlinkClick r:id="rId2"/>
              </a:rPr>
              <a:t>https://www.washingtonpost.com/archive/politics/2002/12/30/us-had-key-role-in-iraq-buildup/133cec74-3816-4652-9bd8-7d118699d6f8</a:t>
            </a:r>
            <a:r>
              <a:rPr lang="en-US" altLang="en-US" sz="500" dirty="0" smtClean="0">
                <a:solidFill>
                  <a:schemeClr val="tx2"/>
                </a:solidFill>
                <a:hlinkClick r:id="rId2"/>
              </a:rPr>
              <a:t>/</a:t>
            </a:r>
            <a:r>
              <a:rPr lang="en-US" altLang="en-US" sz="500" dirty="0" smtClean="0">
                <a:solidFill>
                  <a:schemeClr val="tx2"/>
                </a:solidFill>
              </a:rPr>
              <a:t> </a:t>
            </a:r>
          </a:p>
          <a:p>
            <a:pPr marL="0" indent="0">
              <a:buFontTx/>
              <a:buNone/>
            </a:pPr>
            <a:r>
              <a:rPr lang="en-US" altLang="en-US" sz="1400" b="1" dirty="0" smtClean="0">
                <a:solidFill>
                  <a:schemeClr val="tx2"/>
                </a:solidFill>
              </a:rPr>
              <a:t>William Casey, President Reagan's Director of Central Intelligence</a:t>
            </a:r>
            <a:r>
              <a:rPr lang="en-US" altLang="en-US" sz="1400" dirty="0" smtClean="0">
                <a:solidFill>
                  <a:schemeClr val="tx2"/>
                </a:solidFill>
              </a:rPr>
              <a:t>, made a secret trip to Baghdad in March 1982. After his visit the United States removed Saddam Hussein's Iraq from the list of countries supporting terrorism -- a decision that allowed Iraq to acquire sensitive U.S. technology. </a:t>
            </a:r>
            <a:r>
              <a:rPr lang="en-US" altLang="en-US" sz="1400" dirty="0" smtClean="0"/>
              <a:t>The </a:t>
            </a:r>
            <a:r>
              <a:rPr lang="en-US" altLang="en-US" sz="1400" dirty="0"/>
              <a:t>New York Times, 4/22/1991, </a:t>
            </a:r>
            <a:r>
              <a:rPr lang="en-US" altLang="en-US" sz="500" dirty="0">
                <a:hlinkClick r:id="rId3"/>
              </a:rPr>
              <a:t>http://</a:t>
            </a:r>
            <a:r>
              <a:rPr lang="en-US" altLang="en-US" sz="500" dirty="0" smtClean="0">
                <a:hlinkClick r:id="rId3"/>
              </a:rPr>
              <a:t>www.nytimes.com/1991/04/22/opinion/abroad-at-home-gangsters-in-charge.html</a:t>
            </a:r>
            <a:r>
              <a:rPr lang="en-US" altLang="en-US" sz="500" dirty="0" smtClean="0"/>
              <a:t> </a:t>
            </a:r>
          </a:p>
          <a:p>
            <a:pPr marL="0" indent="0">
              <a:buFontTx/>
              <a:buNone/>
            </a:pPr>
            <a:r>
              <a:rPr lang="en-US" altLang="en-US" sz="1400" dirty="0" smtClean="0"/>
              <a:t>Saudi </a:t>
            </a:r>
            <a:r>
              <a:rPr lang="en-US" altLang="en-US" sz="1400" dirty="0"/>
              <a:t>Minister of Foreign Affairs Adel Al-</a:t>
            </a:r>
            <a:r>
              <a:rPr lang="en-US" altLang="en-US" sz="1400" dirty="0" err="1"/>
              <a:t>Jubeir</a:t>
            </a:r>
            <a:r>
              <a:rPr lang="en-US" altLang="en-US" sz="1400" dirty="0"/>
              <a:t>: </a:t>
            </a:r>
            <a:r>
              <a:rPr lang="en-US" altLang="en-US" sz="1400" dirty="0">
                <a:solidFill>
                  <a:schemeClr val="tx2"/>
                </a:solidFill>
              </a:rPr>
              <a:t>"The Kingdom of Saudi Arabia and the United States have been allies for eight decades now... We were able to switch Egypt from the Soviet camp to the Western camp... We worked together in Afghanistan and we prevailed. And 1990, of course, everybody remembers the invasion of Kuwait and the liberation of Kuwait by a coalition of over 30 countries that was put together by the United States and the Kingdom of Saudi Arabia." </a:t>
            </a:r>
            <a:r>
              <a:rPr lang="en-US" altLang="en-US" sz="1000" dirty="0"/>
              <a:t>THE BROOKINGS INSTITUTION, SAUL/ZILKHA ROOM, WHAT’S NEXT IN U.S.-SAUDI RELATIONS, A CONVERSATION WITH H.E. ADEL AL-JUBEIR, MINISTER OF FOREIGN AFFAIRS, KINGDOM OF SAUDI ARABIA, Washington, D.C. Thursday, March 22, 2018, </a:t>
            </a:r>
            <a:r>
              <a:rPr lang="en-US" altLang="en-US" sz="1000" dirty="0">
                <a:hlinkClick r:id="rId4"/>
              </a:rPr>
              <a:t>https://</a:t>
            </a:r>
            <a:r>
              <a:rPr lang="en-US" altLang="en-US" sz="1000" dirty="0" smtClean="0">
                <a:hlinkClick r:id="rId4"/>
              </a:rPr>
              <a:t>www.brookings.edu/wp-content/uploads/2018/03/fp_20180322_saudi_us_transcript.pdf</a:t>
            </a:r>
            <a:r>
              <a:rPr lang="en-US" altLang="en-US" sz="1000" dirty="0" smtClean="0"/>
              <a:t>   </a:t>
            </a:r>
          </a:p>
          <a:p>
            <a:pPr marL="0" indent="0">
              <a:buFontTx/>
              <a:buNone/>
            </a:pPr>
            <a:r>
              <a:rPr lang="en-US" altLang="en-US" sz="1400" dirty="0" smtClean="0"/>
              <a:t>Saudi </a:t>
            </a:r>
            <a:r>
              <a:rPr lang="en-US" altLang="en-US" sz="1400" dirty="0"/>
              <a:t>Arabia's leading cleric Sheik </a:t>
            </a:r>
            <a:r>
              <a:rPr lang="en-US" altLang="en-US" sz="1400" dirty="0" err="1"/>
              <a:t>Abdelaziz</a:t>
            </a:r>
            <a:r>
              <a:rPr lang="en-US" altLang="en-US" sz="1400" dirty="0"/>
              <a:t> bin </a:t>
            </a:r>
            <a:r>
              <a:rPr lang="en-US" altLang="en-US" sz="1400" dirty="0" smtClean="0"/>
              <a:t>Baz's </a:t>
            </a:r>
            <a:r>
              <a:rPr lang="en-US" altLang="en-US" sz="1400" dirty="0"/>
              <a:t>fatwa [religious decree] in support of the war against the </a:t>
            </a:r>
            <a:r>
              <a:rPr lang="en-US" altLang="en-US" sz="1400" dirty="0" smtClean="0"/>
              <a:t>Soviets</a:t>
            </a:r>
            <a:r>
              <a:rPr lang="en-US" altLang="en-US" sz="1400" dirty="0"/>
              <a:t>: </a:t>
            </a:r>
            <a:r>
              <a:rPr lang="en-US" altLang="en-US" sz="1400" dirty="0">
                <a:solidFill>
                  <a:schemeClr val="tx2"/>
                </a:solidFill>
              </a:rPr>
              <a:t>"Undoubtedly, the Jihad in Afghanistan is an Islamic Jihad, and it is obligatory on all Muslims to encourage and support it." </a:t>
            </a:r>
            <a:r>
              <a:rPr lang="en-US" altLang="en-US" sz="1400" dirty="0"/>
              <a:t>Ibn Baz Fatwas, Volume 27, Book on </a:t>
            </a:r>
            <a:r>
              <a:rPr lang="en-US" altLang="en-US" sz="1400" dirty="0" err="1"/>
              <a:t>Da`wah</a:t>
            </a:r>
            <a:r>
              <a:rPr lang="en-US" altLang="en-US" sz="1400" dirty="0"/>
              <a:t>, An interview by the Pakistani magazine: </a:t>
            </a:r>
            <a:r>
              <a:rPr lang="en-US" altLang="en-US" sz="1400" dirty="0" err="1"/>
              <a:t>Takbir</a:t>
            </a:r>
            <a:r>
              <a:rPr lang="en-US" altLang="en-US" sz="1400" dirty="0"/>
              <a:t>, Internet Archive, Accessed 2/7/2018, </a:t>
            </a:r>
            <a:r>
              <a:rPr lang="en-US" altLang="en-US" sz="1400" dirty="0" smtClean="0">
                <a:hlinkClick r:id="rId5"/>
              </a:rPr>
              <a:t>https</a:t>
            </a:r>
            <a:r>
              <a:rPr lang="en-US" altLang="en-US" sz="1400" dirty="0">
                <a:hlinkClick r:id="rId5"/>
              </a:rPr>
              <a:t>://</a:t>
            </a:r>
            <a:r>
              <a:rPr lang="en-US" altLang="en-US" sz="1200" dirty="0">
                <a:hlinkClick r:id="rId5"/>
              </a:rPr>
              <a:t>web.archive.org/web/20150420084024/http://</a:t>
            </a:r>
            <a:r>
              <a:rPr lang="en-US" altLang="en-US" sz="1200" dirty="0" smtClean="0">
                <a:hlinkClick r:id="rId5"/>
              </a:rPr>
              <a:t>www.qsep.com/modules.php?name=ilm&amp;d_op=article&amp;sid=500</a:t>
            </a:r>
            <a:r>
              <a:rPr lang="en-US" altLang="en-US" sz="1200" dirty="0" smtClean="0"/>
              <a:t>    </a:t>
            </a:r>
            <a:r>
              <a:rPr lang="en-US" altLang="en-US" sz="1200" dirty="0"/>
              <a:t>; </a:t>
            </a:r>
            <a:r>
              <a:rPr lang="en-US" altLang="en-US" sz="600" dirty="0">
                <a:hlinkClick r:id="rId6"/>
              </a:rPr>
              <a:t>https://binbaz.org.sa/fatwas/7022/%D8%A7%D9%84%D8%AC%D9%87%D8%A7%D8%AF-%D9%81%D9%8A-%D8%A7%D9%81%D8%BA%D8%A7%D9%86%D8%B3%D8%AA%D8%A7%D9%86-%D9%88%D8%B3%D8%A8%D9%84-%</a:t>
            </a:r>
            <a:r>
              <a:rPr lang="en-US" altLang="en-US" sz="600" dirty="0" smtClean="0">
                <a:hlinkClick r:id="rId6"/>
              </a:rPr>
              <a:t>D8%AF%D8%B9%D9%85%D9%87</a:t>
            </a:r>
            <a:r>
              <a:rPr lang="en-US" altLang="en-US" sz="600" dirty="0" smtClean="0"/>
              <a:t> </a:t>
            </a:r>
          </a:p>
        </p:txBody>
      </p:sp>
      <p:cxnSp>
        <p:nvCxnSpPr>
          <p:cNvPr id="3" name="Straight Connector 2"/>
          <p:cNvCxnSpPr/>
          <p:nvPr/>
        </p:nvCxnSpPr>
        <p:spPr bwMode="auto">
          <a:xfrm>
            <a:off x="0" y="2133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4419600"/>
            <a:ext cx="91313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5791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45704353"/>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3" name="Rectangle 1"/>
          <p:cNvSpPr>
            <a:spLocks noChangeArrowheads="1"/>
          </p:cNvSpPr>
          <p:nvPr/>
        </p:nvSpPr>
        <p:spPr bwMode="auto">
          <a:xfrm>
            <a:off x="5714998" y="681"/>
            <a:ext cx="3408363" cy="5778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Iranian President Ahmadinejad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Greeted by Anti-Zionist Jews in New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York in 2007</a:t>
            </a:r>
            <a:endPar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3"/>
              </a:rPr>
              <a:t>https://</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3"/>
              </a:rPr>
              <a:t>www.youtube.com/watch?v=q_XAeqtY7Sk</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Larry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King asks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Iranian President Ahmadinejad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about the Holocaust, Zionism and Israel - 22 Sept. </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2010, </a:t>
            </a:r>
            <a:r>
              <a:rPr kumimoji="0" lang="en-US" altLang="en-US" sz="105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4"/>
              </a:rPr>
              <a:t>https</a:t>
            </a:r>
            <a:r>
              <a:rPr kumimoji="0" lang="en-US" altLang="en-US" sz="105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4"/>
              </a:rPr>
              <a:t>://</a:t>
            </a:r>
            <a:r>
              <a:rPr kumimoji="0" lang="en-US" altLang="en-US" sz="105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4"/>
              </a:rPr>
              <a:t>www.youtube.com/watch?v=O_MegAmVPSE</a:t>
            </a:r>
            <a:r>
              <a:rPr kumimoji="0" lang="en-US" altLang="en-US" sz="105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Iranian President Ahmadinejad on Jews, Larry King, </a:t>
            </a:r>
            <a:endPar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5"/>
              </a:rPr>
              <a:t>https</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5"/>
              </a:rPr>
              <a:t>://www.youtube.com/watch?v=_</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5"/>
              </a:rPr>
              <a:t>vYXcna8Pxw</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err="1" smtClean="0">
                <a:ln>
                  <a:noFill/>
                </a:ln>
                <a:solidFill>
                  <a:srgbClr val="FFFF00"/>
                </a:solidFill>
                <a:effectLst/>
                <a:uLnTx/>
                <a:uFillTx/>
                <a:latin typeface="Times New Roman" pitchFamily="18" charset="0"/>
                <a:ea typeface="+mn-ea"/>
                <a:cs typeface="Arial" pitchFamily="34" charset="0"/>
              </a:rPr>
              <a:t>FlashPoint</a:t>
            </a: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Interview: Jeff </a:t>
            </a:r>
            <a:r>
              <a:rPr kumimoji="0" lang="en-US" altLang="en-US" sz="16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Blankfort</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(part 1: 7mn; part 2: 6mn),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6"/>
              </a:rPr>
              <a:t>https://</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6"/>
              </a:rPr>
              <a:t>www.youtube.com/watch?v=CNf2SntA3pk</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Rare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Video: Nelson Mandela Speaking on Palestine [Extracts] (12 </a:t>
            </a:r>
            <a:r>
              <a:rPr kumimoji="0" lang="en-US" altLang="en-US" sz="16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mn</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7"/>
              </a:rPr>
              <a:t>https://</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7"/>
              </a:rPr>
              <a:t>www.youtube.com/watch?v=i5TiUhhm7cQ</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From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Friends to Foes: How Israel and Iran Turned Into Arch-enemies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The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two countries enjoyed good relations for 30 years, but since the Islamic Revolution of 1979, Israel and Iran have been a study in enmity – despite not sharing a border or having any territorial </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disputes, </a:t>
            </a:r>
            <a:r>
              <a:rPr kumimoji="0" lang="en-US" altLang="en-US" sz="1400" b="0" i="0" u="none" strike="noStrike" kern="1200" cap="none" spc="0" normalizeH="0" baseline="0" noProof="0" dirty="0" err="1" smtClean="0">
                <a:ln>
                  <a:noFill/>
                </a:ln>
                <a:solidFill>
                  <a:srgbClr val="FFFF00"/>
                </a:solidFill>
                <a:effectLst/>
                <a:uLnTx/>
                <a:uFillTx/>
                <a:latin typeface="Times New Roman" pitchFamily="18" charset="0"/>
                <a:ea typeface="+mn-ea"/>
                <a:cs typeface="Arial" pitchFamily="34" charset="0"/>
              </a:rPr>
              <a:t>Haaretz</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5/8/2018</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8"/>
              </a:rPr>
              <a:t>https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8"/>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8"/>
              </a:rPr>
              <a:t>www.haaretz.com/middle-east-news/iran/MAGAZINE-how-israel-and-iran-went-from-allies-to-enemies-1.6049884</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81604" name="Straight Connector 3"/>
          <p:cNvCxnSpPr>
            <a:cxnSpLocks noChangeShapeType="1"/>
          </p:cNvCxnSpPr>
          <p:nvPr/>
        </p:nvCxnSpPr>
        <p:spPr bwMode="auto">
          <a:xfrm>
            <a:off x="5714998" y="681"/>
            <a:ext cx="2" cy="5866719"/>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81605" name="TextBox 6"/>
          <p:cNvSpPr txBox="1">
            <a:spLocks noChangeArrowheads="1"/>
          </p:cNvSpPr>
          <p:nvPr/>
        </p:nvSpPr>
        <p:spPr bwMode="auto">
          <a:xfrm>
            <a:off x="0" y="0"/>
            <a:ext cx="5715000" cy="5863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The Iranian Revolution and the Palestine-Israel Conflict</a:t>
            </a:r>
          </a:p>
          <a:p>
            <a:pPr marL="0" marR="0" lvl="0" indent="0" algn="l" defTabSz="914400" rtl="0" eaLnBrk="1" fontAlgn="base" latinLnBrk="0" hangingPunct="1">
              <a:lnSpc>
                <a:spcPct val="100000"/>
              </a:lnSpc>
              <a:spcBef>
                <a:spcPct val="0"/>
              </a:spcBef>
              <a:spcAft>
                <a:spcPct val="0"/>
              </a:spcAft>
              <a:buClrTx/>
              <a:buSzTx/>
              <a:buFontTx/>
              <a:buChar char="•"/>
              <a:tabLst/>
              <a:defRPr/>
            </a:pP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Since 1979 Iran has ended its alliance with Israel, severed all diplomatic and commercial ties with Israel, expelled the Israelis from Iran, declared that Israel is an illegitimate state, and began its concrete support for the Palestinians by (a) designating the annual International Day of Quds/Jerusalem, (b) turning the Israeli embassy in Iran into the Embassy of Palestine in Iran, (c) founding the Quds/Jerusalem [Special Operations] Force, (d) deciding to pay an amount worth $7,000 to every Palestinian family of a martyr of the intifada/uprising in Jerusalem, and $30,000 to every Palestinian family whose home Israel has demolished for the participation of one of its sons in the intifada/uprising, and (e) enacting a new Iranian constitution which stipulates (in Article 16) that the Arabic Language must be taught "in all classes of secondary school and in all areas of study" and stipulates (in Article 146) that "the establishment of any kind of foreign military base in Iran, even for peaceful purposes, is forbidden."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9"/>
              </a:rPr>
              <a:t>https://</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9"/>
              </a:rPr>
              <a:t>www.youtube.com/watch?v=65xpvmCsm-c</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0"/>
              </a:rPr>
              <a:t>https://</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0"/>
              </a:rPr>
              <a:t>www.youtube.com/watch?v=ArW8BGv1RyM</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1"/>
              </a:rPr>
              <a:t>https://</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1"/>
              </a:rPr>
              <a:t>www.jpost.com/Middle-East/Iran-News/Rouhani-to-Swiss-president-Israel-is-illegitimate-561443</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2"/>
              </a:rPr>
              <a:t>http://</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2"/>
              </a:rPr>
              <a:t>en.mfa.ir/uploads/Constitution_8032.pdf</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3"/>
              </a:rPr>
              <a:t>https://</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3"/>
              </a:rPr>
              <a:t>uk.reuters.com/article/uk-israel-palestinians-iran-idUKKCN0VX20H</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Khomeini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was quoted (5/10/1979):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Moses would have nothing to do with these pharaoh-like Zionists who run Israel... We recognize our [Iranian] Jews as separate from those godless, bloodsucking Zionists</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Tablet, 12/30/2014</a:t>
            </a:r>
            <a:r>
              <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4"/>
              </a:rPr>
              <a:t>http://</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4"/>
              </a:rPr>
              <a:t>tabletmag.com/jewish-news-and-politics/187519/how-iran-kept-its-jews</a:t>
            </a:r>
            <a:endPar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Our concerns with Iran extend far beyond the nuclear issue... We will not relent in our efforts to confront Iran’s destabilizing behavior... That is exactly why Secretary Kerry was in the UAE yesterday, and it is exactly why the President will visit Saudi Arabia next month."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U.S. Deputy Secretary of State William J. Burns, Washington, DC, February 19, 2014,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5"/>
              </a:rPr>
              <a:t>http://www.state.gov/s/d/2014/221809.htm</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Iran's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allies, not atoms, preoccupy Israeli </a:t>
            </a:r>
            <a:r>
              <a:rPr kumimoji="0" lang="en-US" alt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generals, </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6"/>
              </a:rPr>
              <a:t>http</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6"/>
              </a:rPr>
              <a:t>://www.reuters.com/article/2015/05/05/us-iran-nuclear-israel-allies-idUSKBN0NQ1CC20150505</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Tamir</a:t>
            </a:r>
            <a:r>
              <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Pardo (chief of Israel’s elite, feared and revered Mossad, from 2011 to </a:t>
            </a:r>
            <a:r>
              <a:rPr kumimoji="0" lang="en-US" altLang="en-US" sz="11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2016)’s </a:t>
            </a:r>
            <a:r>
              <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view would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be that </a:t>
            </a: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Iran’s conventional weapons threaten Israel more than its nuclear program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(at least as things currently stand.),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Jerusalem Post</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8/17/2018,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7"/>
              </a:rPr>
              <a:t>https://</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7"/>
              </a:rPr>
              <a:t>www.jpost.com/Israel-News/Former-Mossad-chief-reveals-revolutionary-plan-for-defeating-Hezbollah-565086</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254983" name="Rectangle 6"/>
          <p:cNvSpPr>
            <a:spLocks noChangeArrowheads="1"/>
          </p:cNvSpPr>
          <p:nvPr/>
        </p:nvSpPr>
        <p:spPr bwMode="auto">
          <a:xfrm>
            <a:off x="0" y="5818188"/>
            <a:ext cx="9123363"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err="1">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pitchFamily="34" charset="0"/>
              </a:rPr>
              <a:t>Saban</a:t>
            </a:r>
            <a:r>
              <a:rPr kumimoji="0" lang="en-US" altLang="en-US" sz="12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pitchFamily="34" charset="0"/>
              </a:rPr>
              <a:t> Forum 2013: A Conversation with President Barack Obama, </a:t>
            </a:r>
            <a:r>
              <a:rPr kumimoji="0" lang="en-US" alt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pitchFamily="34" charset="0"/>
                <a:hlinkClick r:id="rId18"/>
              </a:rPr>
              <a:t>http://</a:t>
            </a:r>
            <a:r>
              <a:rPr kumimoji="0" lang="en-US" alt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pitchFamily="34" charset="0"/>
                <a:hlinkClick r:id="rId18"/>
              </a:rPr>
              <a:t>www.youtube.com/watch?v=hVRZOazaWKQ</a:t>
            </a:r>
            <a:r>
              <a:rPr kumimoji="0" lang="en-US" alt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pitchFamily="34" charset="0"/>
              </a:rPr>
              <a:t>[</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Former US Secretary of State] Colin Powell leaked emails: Israel has '200 nukes all pointed at Iran', former US secretary of state says,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Independent, 9/16/2016,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9"/>
              </a:rPr>
              <a:t>http://</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9"/>
              </a:rPr>
              <a:t>www.independent.co.uk/news/world/americas/colin-powell-leaked-emails-nuclear-weapons-israel-iran-obama-deal-a7311626.html</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Therefore Iran’s main “problem” with Israel is Iran’s support for Palestine, NOT Iran’s  nuclear program. Iran’s main “problem” with the United States is Iran’s main “problem” with Israel. Iran’s main “problem” with Saudi Arabia is Iran’s main “problem” with the United States. </a:t>
            </a:r>
          </a:p>
        </p:txBody>
      </p:sp>
      <p:cxnSp>
        <p:nvCxnSpPr>
          <p:cNvPr id="281607" name="Straight Connector 2"/>
          <p:cNvCxnSpPr>
            <a:cxnSpLocks noChangeShapeType="1"/>
          </p:cNvCxnSpPr>
          <p:nvPr/>
        </p:nvCxnSpPr>
        <p:spPr bwMode="auto">
          <a:xfrm>
            <a:off x="20638" y="3657600"/>
            <a:ext cx="57245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08" name="Straight Connector 4"/>
          <p:cNvCxnSpPr>
            <a:cxnSpLocks noChangeShapeType="1"/>
          </p:cNvCxnSpPr>
          <p:nvPr/>
        </p:nvCxnSpPr>
        <p:spPr bwMode="auto">
          <a:xfrm>
            <a:off x="20638" y="5867400"/>
            <a:ext cx="91233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09" name="Straight Connector 6"/>
          <p:cNvCxnSpPr>
            <a:cxnSpLocks noChangeShapeType="1"/>
          </p:cNvCxnSpPr>
          <p:nvPr/>
        </p:nvCxnSpPr>
        <p:spPr bwMode="auto">
          <a:xfrm>
            <a:off x="0" y="6096000"/>
            <a:ext cx="912336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10" name="Straight Connector 2"/>
          <p:cNvCxnSpPr>
            <a:cxnSpLocks noChangeShapeType="1"/>
          </p:cNvCxnSpPr>
          <p:nvPr/>
        </p:nvCxnSpPr>
        <p:spPr bwMode="auto">
          <a:xfrm>
            <a:off x="20638" y="2971800"/>
            <a:ext cx="5694362"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81611" name="Straight Connector 2"/>
          <p:cNvCxnSpPr>
            <a:cxnSpLocks noChangeShapeType="1"/>
          </p:cNvCxnSpPr>
          <p:nvPr/>
        </p:nvCxnSpPr>
        <p:spPr bwMode="auto">
          <a:xfrm>
            <a:off x="0" y="4572000"/>
            <a:ext cx="5715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5714997" y="32004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20638" y="6477000"/>
            <a:ext cx="912336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5735637" y="990600"/>
            <a:ext cx="338772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5735637" y="19050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5735637" y="2514600"/>
            <a:ext cx="34083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5735637" y="3810000"/>
            <a:ext cx="338772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20638" y="5029200"/>
            <a:ext cx="569435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051013"/>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1"/>
          <p:cNvSpPr>
            <a:spLocks noGrp="1"/>
          </p:cNvSpPr>
          <p:nvPr>
            <p:ph type="title"/>
          </p:nvPr>
        </p:nvSpPr>
        <p:spPr>
          <a:xfrm>
            <a:off x="0" y="0"/>
            <a:ext cx="9144000" cy="533400"/>
          </a:xfrm>
        </p:spPr>
        <p:txBody>
          <a:bodyPr/>
          <a:lstStyle/>
          <a:p>
            <a:r>
              <a:rPr lang="en-US" altLang="en-US" sz="2000" b="1" dirty="0" smtClean="0"/>
              <a:t>Excerpts from Saudi Arabia’s Basic Law of Governance and Iran’s Constitution</a:t>
            </a:r>
          </a:p>
        </p:txBody>
      </p:sp>
      <p:sp>
        <p:nvSpPr>
          <p:cNvPr id="126979" name="Content Placeholder 2"/>
          <p:cNvSpPr>
            <a:spLocks noGrp="1"/>
          </p:cNvSpPr>
          <p:nvPr>
            <p:ph sz="half" idx="1"/>
          </p:nvPr>
        </p:nvSpPr>
        <p:spPr>
          <a:xfrm>
            <a:off x="-9525" y="493922"/>
            <a:ext cx="4124325" cy="6059278"/>
          </a:xfrm>
        </p:spPr>
        <p:txBody>
          <a:bodyPr/>
          <a:lstStyle/>
          <a:p>
            <a:pPr marL="0" indent="0">
              <a:buFontTx/>
              <a:buNone/>
            </a:pPr>
            <a:r>
              <a:rPr lang="en-US" altLang="en-US" sz="1600" b="1" dirty="0" smtClean="0">
                <a:solidFill>
                  <a:schemeClr val="tx2"/>
                </a:solidFill>
              </a:rPr>
              <a:t>Saudi Arabia's Basic Law of Governance</a:t>
            </a:r>
          </a:p>
          <a:p>
            <a:pPr marL="0" indent="0">
              <a:buFontTx/>
              <a:buNone/>
            </a:pPr>
            <a:r>
              <a:rPr lang="en-US" altLang="en-US" sz="1000" dirty="0" smtClean="0">
                <a:solidFill>
                  <a:schemeClr val="tx2"/>
                </a:solidFill>
              </a:rPr>
              <a:t>Date</a:t>
            </a:r>
            <a:r>
              <a:rPr lang="en-US" altLang="en-US" sz="1000" dirty="0">
                <a:solidFill>
                  <a:schemeClr val="tx2"/>
                </a:solidFill>
              </a:rPr>
              <a:t>: 27/8/1412 </a:t>
            </a:r>
            <a:r>
              <a:rPr lang="en-US" altLang="en-US" sz="1000" dirty="0" smtClean="0">
                <a:solidFill>
                  <a:schemeClr val="tx2"/>
                </a:solidFill>
              </a:rPr>
              <a:t>h [1 </a:t>
            </a:r>
            <a:r>
              <a:rPr lang="en-US" altLang="en-US" sz="1000" dirty="0">
                <a:solidFill>
                  <a:schemeClr val="tx2"/>
                </a:solidFill>
              </a:rPr>
              <a:t>March </a:t>
            </a:r>
            <a:r>
              <a:rPr lang="en-US" altLang="en-US" sz="1000" dirty="0" smtClean="0">
                <a:solidFill>
                  <a:schemeClr val="tx2"/>
                </a:solidFill>
              </a:rPr>
              <a:t>1992]</a:t>
            </a:r>
          </a:p>
          <a:p>
            <a:pPr marL="0" indent="0">
              <a:buFontTx/>
              <a:buNone/>
            </a:pPr>
            <a:r>
              <a:rPr lang="en-US" altLang="en-US" sz="1000" dirty="0" smtClean="0">
                <a:solidFill>
                  <a:schemeClr val="tx2"/>
                </a:solidFill>
              </a:rPr>
              <a:t>By </a:t>
            </a:r>
            <a:r>
              <a:rPr lang="en-US" altLang="en-US" sz="1000" dirty="0">
                <a:solidFill>
                  <a:schemeClr val="tx2"/>
                </a:solidFill>
              </a:rPr>
              <a:t>the help of Allah Almighty </a:t>
            </a:r>
          </a:p>
          <a:p>
            <a:pPr marL="0" indent="0">
              <a:buFontTx/>
              <a:buNone/>
            </a:pPr>
            <a:r>
              <a:rPr lang="en-US" altLang="en-US" sz="1000" dirty="0">
                <a:solidFill>
                  <a:schemeClr val="tx2"/>
                </a:solidFill>
              </a:rPr>
              <a:t>We, Fahd bin Abdul Aziz, the king of the kingdom of Saudi Arabia, consistent with the public interest, and in view with the development of the state in different fields, in addition to our enthusiasm to achieve our prospected objectives, we ordered the following: </a:t>
            </a:r>
          </a:p>
          <a:p>
            <a:pPr marL="0" indent="0">
              <a:buFontTx/>
              <a:buNone/>
            </a:pPr>
            <a:r>
              <a:rPr lang="en-US" altLang="en-US" sz="1000" dirty="0">
                <a:solidFill>
                  <a:schemeClr val="tx2"/>
                </a:solidFill>
              </a:rPr>
              <a:t>First: Issue the basic law of governance according to the context herein </a:t>
            </a:r>
            <a:r>
              <a:rPr lang="en-US" altLang="en-US" sz="1000" dirty="0" smtClean="0">
                <a:solidFill>
                  <a:schemeClr val="tx2"/>
                </a:solidFill>
              </a:rPr>
              <a:t>below…</a:t>
            </a:r>
            <a:endParaRPr lang="en-US" altLang="en-US" sz="1000" dirty="0" smtClean="0"/>
          </a:p>
          <a:p>
            <a:pPr marL="0" indent="0">
              <a:buFontTx/>
              <a:buNone/>
            </a:pPr>
            <a:r>
              <a:rPr lang="en-US" altLang="en-US" sz="1000" dirty="0" smtClean="0">
                <a:solidFill>
                  <a:schemeClr val="tx2"/>
                </a:solidFill>
              </a:rPr>
              <a:t>Article 1</a:t>
            </a:r>
            <a:r>
              <a:rPr lang="en-US" altLang="en-US" sz="1000" b="1" dirty="0" smtClean="0">
                <a:solidFill>
                  <a:schemeClr val="tx2"/>
                </a:solidFill>
              </a:rPr>
              <a:t>:</a:t>
            </a:r>
            <a:r>
              <a:rPr lang="en-US" altLang="en-US" sz="1000" dirty="0" smtClean="0"/>
              <a:t> The </a:t>
            </a:r>
            <a:r>
              <a:rPr lang="en-US" altLang="en-US" sz="1000" dirty="0"/>
              <a:t>kingdom of Saudi Arabia is a sovereign Arab Islamic state. Its religion is Islam, and its constitution is the Holy Qur'an and the prophet's (peace be upon him) Sunnah (traditions). Its language is the Arabic language, and its capital city is Riyadh. </a:t>
            </a:r>
          </a:p>
          <a:p>
            <a:pPr marL="0" indent="0">
              <a:buFontTx/>
              <a:buNone/>
            </a:pPr>
            <a:r>
              <a:rPr lang="en-US" altLang="en-US" sz="1000" dirty="0" smtClean="0">
                <a:solidFill>
                  <a:schemeClr val="tx2"/>
                </a:solidFill>
              </a:rPr>
              <a:t>Article </a:t>
            </a:r>
            <a:r>
              <a:rPr lang="en-US" altLang="en-US" sz="1000" dirty="0">
                <a:solidFill>
                  <a:schemeClr val="tx2"/>
                </a:solidFill>
              </a:rPr>
              <a:t>5</a:t>
            </a:r>
            <a:r>
              <a:rPr lang="en-US" altLang="en-US" sz="1000" dirty="0" smtClean="0">
                <a:solidFill>
                  <a:schemeClr val="tx2"/>
                </a:solidFill>
              </a:rPr>
              <a:t>: </a:t>
            </a:r>
            <a:r>
              <a:rPr lang="en-US" altLang="en-US" sz="1000" dirty="0" smtClean="0"/>
              <a:t>(</a:t>
            </a:r>
            <a:r>
              <a:rPr lang="en-US" altLang="en-US" sz="1000" dirty="0"/>
              <a:t>a) The Regime in Saudi Arabia is Monarchy. </a:t>
            </a:r>
            <a:r>
              <a:rPr lang="en-US" altLang="en-US" sz="1000" dirty="0" smtClean="0"/>
              <a:t> (</a:t>
            </a:r>
            <a:r>
              <a:rPr lang="en-US" altLang="en-US" sz="1000" dirty="0"/>
              <a:t>b) The dynasty right shall be confined to the sons of the founder, King Abdul Aziz bin Abdurrahman Al Faisal Al Saud and the sons of sons. The most eligible among them shall be recognized as king, to rule in accordance with the Holy Qur'an and the prophet's Sunnah. </a:t>
            </a:r>
            <a:r>
              <a:rPr lang="en-US" altLang="en-US" sz="1000" dirty="0" smtClean="0"/>
              <a:t> (</a:t>
            </a:r>
            <a:r>
              <a:rPr lang="en-US" altLang="en-US" sz="1000" dirty="0"/>
              <a:t>c) The king appoints the crown prince and may relieve him of his duties by royal decree. </a:t>
            </a:r>
            <a:r>
              <a:rPr lang="en-US" altLang="en-US" sz="1000" dirty="0" smtClean="0"/>
              <a:t> (</a:t>
            </a:r>
            <a:r>
              <a:rPr lang="en-US" altLang="en-US" sz="1000" dirty="0"/>
              <a:t>d) The crown prince shall devote full time to his job and to any other duties assigned to him by the king. </a:t>
            </a:r>
            <a:r>
              <a:rPr lang="en-US" altLang="en-US" sz="1000" dirty="0" smtClean="0"/>
              <a:t>(</a:t>
            </a:r>
            <a:r>
              <a:rPr lang="en-US" altLang="en-US" sz="1000" dirty="0"/>
              <a:t>e) The powers of the king shall be assumed by the crown prince on the king's death </a:t>
            </a:r>
            <a:r>
              <a:rPr lang="en-US" altLang="en-US" sz="1000" dirty="0" smtClean="0"/>
              <a:t>(</a:t>
            </a:r>
            <a:r>
              <a:rPr lang="en-US" altLang="en-US" sz="1000" dirty="0"/>
              <a:t>e) The crown prince shall assume the powers of the king on the king's death until the </a:t>
            </a:r>
            <a:r>
              <a:rPr lang="en-US" altLang="en-US" sz="1000" dirty="0" err="1"/>
              <a:t>Bai'ah</a:t>
            </a:r>
            <a:r>
              <a:rPr lang="en-US" altLang="en-US" sz="1000" dirty="0"/>
              <a:t> "Allegiance" is set. </a:t>
            </a:r>
          </a:p>
          <a:p>
            <a:pPr marL="0" indent="0">
              <a:buFontTx/>
              <a:buNone/>
            </a:pPr>
            <a:r>
              <a:rPr lang="en-US" altLang="en-US" sz="1000" dirty="0" smtClean="0">
                <a:solidFill>
                  <a:schemeClr val="tx2"/>
                </a:solidFill>
              </a:rPr>
              <a:t>Article </a:t>
            </a:r>
            <a:r>
              <a:rPr lang="en-US" altLang="en-US" sz="1000" dirty="0">
                <a:solidFill>
                  <a:schemeClr val="tx2"/>
                </a:solidFill>
              </a:rPr>
              <a:t>6: </a:t>
            </a:r>
            <a:r>
              <a:rPr lang="en-US" altLang="en-US" sz="1000" dirty="0" smtClean="0"/>
              <a:t>Citizens </a:t>
            </a:r>
            <a:r>
              <a:rPr lang="en-US" altLang="en-US" sz="1000" dirty="0"/>
              <a:t>shall pledge allegiance to the king on the basis of the Holy Qur'an and the prophet's Sunnah, as well as on the principle of hearing and obeying both in straitened circumstances and prosperity &amp; in pleasant and unpleasant times. </a:t>
            </a:r>
          </a:p>
          <a:p>
            <a:pPr marL="0" indent="0">
              <a:buFontTx/>
              <a:buNone/>
            </a:pPr>
            <a:r>
              <a:rPr lang="en-US" altLang="en-US" sz="1000" dirty="0" smtClean="0">
                <a:solidFill>
                  <a:schemeClr val="tx2"/>
                </a:solidFill>
              </a:rPr>
              <a:t>Article </a:t>
            </a:r>
            <a:r>
              <a:rPr lang="en-US" altLang="en-US" sz="1000" dirty="0">
                <a:solidFill>
                  <a:schemeClr val="tx2"/>
                </a:solidFill>
              </a:rPr>
              <a:t>7: </a:t>
            </a:r>
            <a:r>
              <a:rPr lang="en-US" altLang="en-US" sz="1000" dirty="0" smtClean="0">
                <a:solidFill>
                  <a:schemeClr val="tx2"/>
                </a:solidFill>
              </a:rPr>
              <a:t> </a:t>
            </a:r>
            <a:r>
              <a:rPr lang="en-US" altLang="en-US" sz="1000" dirty="0" smtClean="0"/>
              <a:t>The </a:t>
            </a:r>
            <a:r>
              <a:rPr lang="en-US" altLang="en-US" sz="1000" dirty="0"/>
              <a:t>authority of the regime is derived from the Holy Qur'an and the prophet's Sunnah which rule over this and all other state laws. </a:t>
            </a:r>
          </a:p>
          <a:p>
            <a:pPr marL="0" indent="0">
              <a:buFontTx/>
              <a:buNone/>
            </a:pPr>
            <a:r>
              <a:rPr lang="en-US" altLang="en-US" sz="1000" dirty="0" smtClean="0">
                <a:solidFill>
                  <a:schemeClr val="tx2"/>
                </a:solidFill>
              </a:rPr>
              <a:t>Article </a:t>
            </a:r>
            <a:r>
              <a:rPr lang="en-US" altLang="en-US" sz="1000" dirty="0">
                <a:solidFill>
                  <a:schemeClr val="tx2"/>
                </a:solidFill>
              </a:rPr>
              <a:t>8: </a:t>
            </a:r>
            <a:r>
              <a:rPr lang="en-US" altLang="en-US" sz="1000" dirty="0" smtClean="0"/>
              <a:t>The </a:t>
            </a:r>
            <a:r>
              <a:rPr lang="en-US" altLang="en-US" sz="1000" dirty="0"/>
              <a:t>system of governance in the kingdom of Saudi Arabia is based on justice, consultation "</a:t>
            </a:r>
            <a:r>
              <a:rPr lang="en-US" altLang="en-US" sz="1000" dirty="0" err="1"/>
              <a:t>Shoura</a:t>
            </a:r>
            <a:r>
              <a:rPr lang="en-US" altLang="en-US" sz="1000" dirty="0"/>
              <a:t>" and equality according to the Islamic </a:t>
            </a:r>
            <a:r>
              <a:rPr lang="en-US" altLang="en-US" sz="1000" dirty="0" err="1"/>
              <a:t>Shari'ah</a:t>
            </a:r>
            <a:r>
              <a:rPr lang="en-US" altLang="en-US" sz="1000" dirty="0"/>
              <a:t> (the law of </a:t>
            </a:r>
            <a:r>
              <a:rPr lang="en-US" altLang="en-US" sz="1000" dirty="0" err="1"/>
              <a:t>islam</a:t>
            </a:r>
            <a:r>
              <a:rPr lang="en-US" altLang="en-US" sz="1000" dirty="0" smtClean="0"/>
              <a:t>)… </a:t>
            </a:r>
          </a:p>
          <a:p>
            <a:pPr marL="0" indent="0">
              <a:buFontTx/>
              <a:buNone/>
            </a:pPr>
            <a:r>
              <a:rPr lang="en-US" altLang="en-US" sz="1000" dirty="0">
                <a:solidFill>
                  <a:schemeClr val="tx2"/>
                </a:solidFill>
              </a:rPr>
              <a:t>Article 14: </a:t>
            </a:r>
            <a:r>
              <a:rPr lang="en-US" altLang="en-US" sz="1000" dirty="0" smtClean="0"/>
              <a:t>All </a:t>
            </a:r>
            <a:r>
              <a:rPr lang="en-US" altLang="en-US" sz="1000" dirty="0"/>
              <a:t>natural resources bestowed by god, both under or above ground, of the country or in its territorial waters, or within its terrestrial and maritime limits, as well as the revenues of these resources shall be owned by the state as specified by the law</a:t>
            </a:r>
            <a:r>
              <a:rPr lang="en-US" altLang="en-US" sz="1000" dirty="0" smtClean="0"/>
              <a:t>. </a:t>
            </a:r>
            <a:r>
              <a:rPr lang="en-US" altLang="en-US" sz="300" dirty="0" smtClean="0">
                <a:solidFill>
                  <a:schemeClr val="tx2"/>
                </a:solidFill>
              </a:rPr>
              <a:t>.</a:t>
            </a:r>
            <a:r>
              <a:rPr lang="en-US" altLang="en-US" sz="300" dirty="0" smtClean="0">
                <a:solidFill>
                  <a:schemeClr val="tx2"/>
                </a:solidFill>
                <a:hlinkClick r:id="rId2"/>
              </a:rPr>
              <a:t>http</a:t>
            </a:r>
            <a:r>
              <a:rPr lang="en-US" altLang="en-US" sz="300" dirty="0">
                <a:solidFill>
                  <a:schemeClr val="tx2"/>
                </a:solidFill>
                <a:hlinkClick r:id="rId2"/>
              </a:rPr>
              <a:t>://</a:t>
            </a:r>
            <a:r>
              <a:rPr lang="en-US" altLang="en-US" sz="300" dirty="0" smtClean="0">
                <a:solidFill>
                  <a:schemeClr val="tx2"/>
                </a:solidFill>
                <a:hlinkClick r:id="rId2"/>
              </a:rPr>
              <a:t>www.mofa.gov.sa/sites/mofaen/ServicesAndInformation/aboutKingDom/SaudiGovernment/Pages/BasicSystemOfGovernance35297.aspx</a:t>
            </a:r>
            <a:r>
              <a:rPr lang="en-US" altLang="en-US" sz="300" dirty="0" smtClean="0">
                <a:solidFill>
                  <a:schemeClr val="tx2"/>
                </a:solidFill>
              </a:rPr>
              <a:t>       </a:t>
            </a:r>
          </a:p>
        </p:txBody>
      </p:sp>
      <p:sp>
        <p:nvSpPr>
          <p:cNvPr id="4" name="Content Placeholder 3"/>
          <p:cNvSpPr>
            <a:spLocks noGrp="1"/>
          </p:cNvSpPr>
          <p:nvPr>
            <p:ph sz="half" idx="2"/>
          </p:nvPr>
        </p:nvSpPr>
        <p:spPr>
          <a:xfrm>
            <a:off x="4038600" y="533400"/>
            <a:ext cx="5083175" cy="6019800"/>
          </a:xfrm>
        </p:spPr>
        <p:txBody>
          <a:bodyPr/>
          <a:lstStyle/>
          <a:p>
            <a:pPr marL="0" indent="0">
              <a:buFontTx/>
              <a:buNone/>
              <a:defRPr/>
            </a:pPr>
            <a:r>
              <a:rPr lang="en-US" sz="1600" b="1" dirty="0" smtClean="0">
                <a:solidFill>
                  <a:schemeClr val="tx2"/>
                </a:solidFill>
              </a:rPr>
              <a:t>The Constitution of the Islamic Republic of Iran</a:t>
            </a:r>
          </a:p>
          <a:p>
            <a:pPr marL="0" indent="0">
              <a:buFontTx/>
              <a:buNone/>
              <a:defRPr/>
            </a:pPr>
            <a:r>
              <a:rPr lang="en-US" sz="1000" dirty="0" smtClean="0">
                <a:solidFill>
                  <a:schemeClr val="tx2"/>
                </a:solidFill>
                <a:latin typeface="+mj-lt"/>
              </a:rPr>
              <a:t>Preamble: </a:t>
            </a:r>
            <a:r>
              <a:rPr lang="en-US" sz="1000" dirty="0" smtClean="0">
                <a:latin typeface="+mj-lt"/>
              </a:rPr>
              <a:t>... </a:t>
            </a:r>
            <a:r>
              <a:rPr lang="en-US" sz="1000" dirty="0" smtClean="0">
                <a:solidFill>
                  <a:schemeClr val="tx2"/>
                </a:solidFill>
                <a:latin typeface="+mj-lt"/>
              </a:rPr>
              <a:t>The Form of Government in Isla</a:t>
            </a:r>
            <a:r>
              <a:rPr lang="en-US" sz="1000" dirty="0" smtClean="0">
                <a:latin typeface="+mj-lt"/>
              </a:rPr>
              <a:t>m: In the view of Islam, government does not derive from the interests of a class, nor does it serve the domination of an individual or a group. Rather, it represents the fulfillment of the political ideal of a people who bear a common faith and common outlook, taking an organized form in order to initiate the process of intellectual and ideological evolution towards the final goal, i.e., movement towards Allah.... the Constitution provides the necessary basis for ensuring the continuation of the Revolution at home and abroad... to assure the continuation of the struggle for the liberation of all deprived and oppressed peoples in the world.</a:t>
            </a:r>
          </a:p>
          <a:p>
            <a:pPr marL="0" indent="0">
              <a:buFontTx/>
              <a:buNone/>
              <a:defRPr/>
            </a:pPr>
            <a:r>
              <a:rPr lang="en-US" sz="1000" dirty="0" smtClean="0">
                <a:solidFill>
                  <a:schemeClr val="tx2"/>
                </a:solidFill>
                <a:latin typeface="+mj-lt"/>
              </a:rPr>
              <a:t>The Principles of Governance of the Just Holy Person In keeping with the principles of governance and the perpetual necessity of leadership, the Constitution provides for the establishment of leadership by a holy person possessing the necessary qualifications and recognized as leader by the people (this is in accordance with the saying "The direction of affairs is in the hands of those who are learned concerning God and are trustworthy in matters pertaining to what He permits and forbids"). Such leadership will prevent any deviation by the various organs of State from their essential Islamic duties...</a:t>
            </a:r>
          </a:p>
          <a:p>
            <a:pPr marL="0" indent="0">
              <a:buFontTx/>
              <a:buNone/>
              <a:defRPr/>
            </a:pPr>
            <a:r>
              <a:rPr lang="en-US" sz="1000" dirty="0" smtClean="0">
                <a:latin typeface="+mj-lt"/>
              </a:rPr>
              <a:t>The Economy is a Means, Not an End….</a:t>
            </a:r>
          </a:p>
          <a:p>
            <a:pPr marL="0" indent="0">
              <a:buFontTx/>
              <a:buNone/>
              <a:defRPr/>
            </a:pPr>
            <a:r>
              <a:rPr lang="en-US" sz="1000" dirty="0" smtClean="0">
                <a:latin typeface="+mj-lt"/>
              </a:rPr>
              <a:t>Woman in the Constitution…</a:t>
            </a:r>
          </a:p>
          <a:p>
            <a:pPr marL="0" indent="0">
              <a:buFontTx/>
              <a:buNone/>
              <a:defRPr/>
            </a:pPr>
            <a:r>
              <a:rPr lang="en-US" sz="1000" dirty="0" smtClean="0">
                <a:latin typeface="+mj-lt"/>
              </a:rPr>
              <a:t>An Ideological Army… for fulfilling the ideological mission of jihad in God's way…</a:t>
            </a:r>
          </a:p>
          <a:p>
            <a:pPr marL="0" indent="0">
              <a:buFontTx/>
              <a:buNone/>
              <a:defRPr/>
            </a:pPr>
            <a:r>
              <a:rPr lang="en-US" sz="1000" dirty="0" smtClean="0">
                <a:solidFill>
                  <a:schemeClr val="tx2"/>
                </a:solidFill>
                <a:latin typeface="+mj-lt"/>
              </a:rPr>
              <a:t>Article 1 [Form of Government]: The form of government of Iran is that of an Islamic Republic</a:t>
            </a:r>
            <a:r>
              <a:rPr lang="en-US" sz="1000" b="1" dirty="0" smtClean="0">
                <a:solidFill>
                  <a:schemeClr val="tx2"/>
                </a:solidFill>
                <a:latin typeface="+mj-lt"/>
              </a:rPr>
              <a:t>,</a:t>
            </a:r>
            <a:r>
              <a:rPr lang="en-US" sz="1000" dirty="0" smtClean="0">
                <a:latin typeface="+mj-lt"/>
              </a:rPr>
              <a:t> endorsed by the people of Iran on the basis of their longstanding belief in the sovereignty of truth and Koranic justice, in the referendum of 29 and 30 March 1979, through the affirmative vote of a majority of 98.2% of eligible voters, held after the victorious Islamic Revolution led by Imam </a:t>
            </a:r>
            <a:r>
              <a:rPr lang="en-US" sz="1000" dirty="0" err="1" smtClean="0">
                <a:latin typeface="+mj-lt"/>
              </a:rPr>
              <a:t>Khumayni</a:t>
            </a:r>
            <a:r>
              <a:rPr lang="en-US" sz="1000" dirty="0" smtClean="0">
                <a:latin typeface="+mj-lt"/>
              </a:rPr>
              <a:t>...</a:t>
            </a:r>
          </a:p>
          <a:p>
            <a:pPr marL="0" indent="0">
              <a:buFontTx/>
              <a:buNone/>
              <a:defRPr/>
            </a:pPr>
            <a:r>
              <a:rPr lang="en-US" sz="1000" dirty="0" smtClean="0">
                <a:solidFill>
                  <a:schemeClr val="tx2"/>
                </a:solidFill>
                <a:latin typeface="+mj-lt"/>
              </a:rPr>
              <a:t>Article 7 [Consultative Bodies]: </a:t>
            </a:r>
            <a:r>
              <a:rPr lang="en-US" sz="1000" b="1" dirty="0" smtClean="0">
                <a:solidFill>
                  <a:schemeClr val="tx2"/>
                </a:solidFill>
                <a:latin typeface="+mj-lt"/>
              </a:rPr>
              <a:t>(</a:t>
            </a:r>
            <a:r>
              <a:rPr lang="en-US" sz="1000" dirty="0" smtClean="0">
                <a:latin typeface="+mj-lt"/>
              </a:rPr>
              <a:t>1) In accordance with the command of the Koran contained in the verse "Their affairs are by consultations among them" [42:38] and "Consult them in affairs" [3:159], consultative bodies -- such as the Islamic Consultative Assembly, the Provincial Councils, and the City, Region, District, and Village Councils and the likes of them -- are the decision-making and administrative organs of the country. (2) The nature each of these councils, together with the manner of their formation, their jurisdiction, and scope of their duties and functions, is determined by the Constitution and laws derived from it...</a:t>
            </a:r>
          </a:p>
          <a:p>
            <a:pPr marL="0" indent="0">
              <a:buFontTx/>
              <a:buNone/>
              <a:defRPr/>
            </a:pPr>
            <a:r>
              <a:rPr lang="en-US" sz="1000" dirty="0" smtClean="0">
                <a:solidFill>
                  <a:schemeClr val="tx2"/>
                </a:solidFill>
                <a:latin typeface="+mj-lt"/>
              </a:rPr>
              <a:t>Article 16 [Arabic Language]</a:t>
            </a:r>
            <a:r>
              <a:rPr lang="en-US" sz="1000" b="1" dirty="0" smtClean="0">
                <a:solidFill>
                  <a:schemeClr val="tx2"/>
                </a:solidFill>
                <a:latin typeface="+mj-lt"/>
              </a:rPr>
              <a:t>: </a:t>
            </a:r>
            <a:r>
              <a:rPr lang="en-US" sz="1000" dirty="0" smtClean="0">
                <a:latin typeface="+mj-lt"/>
              </a:rPr>
              <a:t>Since the language of the Koran and Islamic texts and teachings is Arabic, and since Persian literature is thoroughly permeated by this language, it must be taught after elementary level, in all classes of secondary school and in all areas of study...</a:t>
            </a:r>
          </a:p>
          <a:p>
            <a:pPr marL="0" indent="0">
              <a:buFontTx/>
              <a:buNone/>
              <a:defRPr/>
            </a:pPr>
            <a:r>
              <a:rPr lang="en-US" sz="1000" dirty="0" smtClean="0">
                <a:solidFill>
                  <a:schemeClr val="tx2"/>
                </a:solidFill>
                <a:latin typeface="+mj-lt"/>
              </a:rPr>
              <a:t>Article 146 [No Foreign Military Base]:</a:t>
            </a:r>
            <a:r>
              <a:rPr lang="en-US" sz="1000" dirty="0" smtClean="0">
                <a:latin typeface="+mj-lt"/>
              </a:rPr>
              <a:t> The establishment of any kind of foreign military base in Iran, even for peaceful purposes, is forbidden. </a:t>
            </a:r>
            <a:r>
              <a:rPr lang="en-US" sz="800" dirty="0" smtClean="0">
                <a:latin typeface="+mj-lt"/>
                <a:hlinkClick r:id="rId3"/>
              </a:rPr>
              <a:t>http://en.mfa.ir/uploads/Constitution_8032.pdf</a:t>
            </a:r>
            <a:r>
              <a:rPr lang="en-US" sz="800" dirty="0" smtClean="0">
                <a:latin typeface="+mj-lt"/>
              </a:rPr>
              <a:t> </a:t>
            </a:r>
            <a:endParaRPr lang="en-US" sz="800" dirty="0">
              <a:latin typeface="+mj-lt"/>
            </a:endParaRPr>
          </a:p>
        </p:txBody>
      </p:sp>
      <p:cxnSp>
        <p:nvCxnSpPr>
          <p:cNvPr id="126981" name="Straight Connector 5"/>
          <p:cNvCxnSpPr>
            <a:cxnSpLocks noChangeShapeType="1"/>
          </p:cNvCxnSpPr>
          <p:nvPr/>
        </p:nvCxnSpPr>
        <p:spPr bwMode="auto">
          <a:xfrm>
            <a:off x="4038600" y="533400"/>
            <a:ext cx="0" cy="6019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82" name="Straight Connector 7"/>
          <p:cNvCxnSpPr>
            <a:cxnSpLocks noChangeShapeType="1"/>
          </p:cNvCxnSpPr>
          <p:nvPr/>
        </p:nvCxnSpPr>
        <p:spPr bwMode="auto">
          <a:xfrm>
            <a:off x="0" y="533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 name="Rectangle 2"/>
          <p:cNvSpPr/>
          <p:nvPr/>
        </p:nvSpPr>
        <p:spPr>
          <a:xfrm>
            <a:off x="19334" y="6550223"/>
            <a:ext cx="9144000" cy="307777"/>
          </a:xfrm>
          <a:prstGeom prst="rect">
            <a:avLst/>
          </a:prstGeom>
        </p:spPr>
        <p:txBody>
          <a:bodyPr wrap="square">
            <a:spAutoFit/>
          </a:bodyPr>
          <a:lstStyle/>
          <a:p>
            <a:r>
              <a:rPr lang="en-US" sz="1400" b="1" dirty="0">
                <a:solidFill>
                  <a:schemeClr val="tx2"/>
                </a:solidFill>
              </a:rPr>
              <a:t>Top Saudi Cleric Says Iranians Are 'Not Muslims</a:t>
            </a:r>
            <a:r>
              <a:rPr lang="en-US" dirty="0"/>
              <a:t>', </a:t>
            </a:r>
            <a:r>
              <a:rPr lang="en-US" dirty="0" err="1"/>
              <a:t>Haaretz</a:t>
            </a:r>
            <a:r>
              <a:rPr lang="en-US" dirty="0"/>
              <a:t>, 9/6/2016, </a:t>
            </a:r>
            <a:r>
              <a:rPr lang="en-US" dirty="0">
                <a:hlinkClick r:id="rId4"/>
              </a:rPr>
              <a:t>http://</a:t>
            </a:r>
            <a:r>
              <a:rPr lang="en-US" dirty="0" smtClean="0">
                <a:hlinkClick r:id="rId4"/>
              </a:rPr>
              <a:t>www.haaretz.com/middle-east-news/iran/1.740544</a:t>
            </a:r>
            <a:r>
              <a:rPr lang="en-US" dirty="0" smtClean="0"/>
              <a:t>  </a:t>
            </a:r>
            <a:endParaRPr lang="en-US" dirty="0"/>
          </a:p>
        </p:txBody>
      </p:sp>
      <p:cxnSp>
        <p:nvCxnSpPr>
          <p:cNvPr id="7" name="Straight Connector 6"/>
          <p:cNvCxnSpPr/>
          <p:nvPr/>
        </p:nvCxnSpPr>
        <p:spPr bwMode="auto">
          <a:xfrm>
            <a:off x="0" y="6550223"/>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pPr>
              <a:defRPr/>
            </a:pPr>
            <a:r>
              <a:rPr lang="en-US" sz="2500" b="1" dirty="0" smtClean="0"/>
              <a:t>Excerpts from the writings of </a:t>
            </a:r>
            <a:r>
              <a:rPr lang="en-US" sz="2500" b="1" dirty="0" err="1" smtClean="0"/>
              <a:t>Juhayman</a:t>
            </a:r>
            <a:r>
              <a:rPr lang="en-US" sz="2500" b="1" dirty="0" smtClean="0"/>
              <a:t> bin Mohammed bin </a:t>
            </a:r>
            <a:r>
              <a:rPr lang="en-US" sz="2500" b="1" dirty="0" err="1" smtClean="0"/>
              <a:t>Seif</a:t>
            </a:r>
            <a:r>
              <a:rPr lang="en-US" sz="2500" b="1" dirty="0" smtClean="0"/>
              <a:t> al-</a:t>
            </a:r>
            <a:r>
              <a:rPr lang="en-US" sz="2500" b="1" dirty="0" err="1" smtClean="0"/>
              <a:t>Oteibi</a:t>
            </a:r>
            <a:r>
              <a:rPr lang="en-US" sz="2500" b="1" dirty="0" smtClean="0"/>
              <a:t>, leader of the takeover of the Great Mosque in Mecca in </a:t>
            </a:r>
            <a:r>
              <a:rPr lang="en-US" sz="2500" b="1" dirty="0" smtClean="0">
                <a:ea typeface="+mn-ea"/>
                <a:cs typeface="+mn-cs"/>
              </a:rPr>
              <a:t>November [1979]</a:t>
            </a:r>
            <a:r>
              <a:rPr lang="en-US" sz="2500" b="1" dirty="0" smtClean="0"/>
              <a:t>, as translated by The New York Times</a:t>
            </a:r>
            <a:endParaRPr lang="en-US" sz="2500" b="1" dirty="0"/>
          </a:p>
        </p:txBody>
      </p:sp>
      <p:sp>
        <p:nvSpPr>
          <p:cNvPr id="128003" name="Content Placeholder 2"/>
          <p:cNvSpPr>
            <a:spLocks noGrp="1"/>
          </p:cNvSpPr>
          <p:nvPr>
            <p:ph idx="1"/>
          </p:nvPr>
        </p:nvSpPr>
        <p:spPr>
          <a:xfrm>
            <a:off x="0" y="1143000"/>
            <a:ext cx="9144000" cy="5715000"/>
          </a:xfrm>
        </p:spPr>
        <p:txBody>
          <a:bodyPr/>
          <a:lstStyle/>
          <a:p>
            <a:pPr marL="0" indent="0">
              <a:buFontTx/>
              <a:buNone/>
            </a:pPr>
            <a:r>
              <a:rPr lang="en-US" altLang="en-US" sz="1500" dirty="0" smtClean="0"/>
              <a:t>“Today the Moslems are not united under one Imam. Each nation has its own ruler. They rule as opportunists. While showing their allegiance to Islam they support the infidels and the outlaws. Some of them ally themselves and make peace with the Jews. Others ally themselves and make peace with the Communists. Still others ally themselves and make peace with the Christians and give sanctuary to the Shiites, who have rejected the faith…</a:t>
            </a:r>
          </a:p>
          <a:p>
            <a:pPr marL="0" indent="0">
              <a:buFontTx/>
              <a:buNone/>
            </a:pPr>
            <a:r>
              <a:rPr lang="en-US" altLang="en-US" sz="1500" dirty="0" smtClean="0"/>
              <a:t>Ever since the rule of King Abdel Aziz [Ibn Saud] has settled down in the [Arabian] peninsula you find that people have become ignorant of the ways of Islam. Those with poor insight and awareness see some good in the Islamic rule, but they fail to see what it hides in the way of suspending the struggle for Islam [Jihad], in the alliance with Christians and in the pursuit of worldly things. Our belief is that the continued rule [of these rulers] is a destruction of God’s religion even if they pretend to uphold Islam. We ask God to relieve us of them all.</a:t>
            </a:r>
          </a:p>
          <a:p>
            <a:pPr marL="0" indent="0">
              <a:buFontTx/>
              <a:buNone/>
            </a:pPr>
            <a:r>
              <a:rPr lang="en-US" altLang="en-US" sz="1500" dirty="0" smtClean="0"/>
              <a:t>The best and most obvious example [of the deception by the rulers] is the founder of their state, King Abdel Aziz and the tribal elders who share his power, who are in agreement and in support of his policies or silent about his wrongdoings. He called upon the </a:t>
            </a:r>
            <a:r>
              <a:rPr lang="en-US" altLang="en-US" sz="1500" dirty="0" err="1" smtClean="0"/>
              <a:t>Ikhwans</a:t>
            </a:r>
            <a:r>
              <a:rPr lang="en-US" altLang="en-US" sz="1500" dirty="0" smtClean="0"/>
              <a:t>, may God rest their souls, to support him on the basis of the Holy Koran and the tenets of the religion as the Imam of all the Moslems. They fought for him, spread the faith and opened the country for him. But as soon as his power was established and as soon as he secured what he wanted, he allied himself with the Christians and stopped the Jihad outside the [Arabian] peninsula.” </a:t>
            </a:r>
            <a:r>
              <a:rPr lang="en-US" altLang="en-US" sz="1400" dirty="0" smtClean="0">
                <a:solidFill>
                  <a:schemeClr val="tx2"/>
                </a:solidFill>
              </a:rPr>
              <a:t>Excerpts From Zealot's Writings: 'Ignorant of Ways of Islam' 'A Form of Humiliation’, New York Times (1923-Current file); Feb 25, 1980; ProQuest Historical Newspapers: The New York Times (1851-2010), pg. A10</a:t>
            </a:r>
          </a:p>
          <a:p>
            <a:pPr marL="0" indent="0">
              <a:buFontTx/>
              <a:buNone/>
            </a:pPr>
            <a:endParaRPr lang="en-US" altLang="en-US" sz="1400" dirty="0" smtClean="0">
              <a:solidFill>
                <a:schemeClr val="tx2"/>
              </a:solidFill>
            </a:endParaRPr>
          </a:p>
          <a:p>
            <a:pPr marL="0" indent="0">
              <a:buFontTx/>
              <a:buNone/>
            </a:pPr>
            <a:r>
              <a:rPr lang="en-US" altLang="en-US" sz="1800" b="1" dirty="0" smtClean="0"/>
              <a:t>“The siege lasted two weeks. Crushing the rebels, who were led by Saudi preacher </a:t>
            </a:r>
            <a:r>
              <a:rPr lang="en-US" altLang="en-US" sz="1800" b="1" dirty="0" err="1" smtClean="0"/>
              <a:t>Juhayman</a:t>
            </a:r>
            <a:r>
              <a:rPr lang="en-US" altLang="en-US" sz="1800" b="1" dirty="0" smtClean="0"/>
              <a:t> al </a:t>
            </a:r>
            <a:r>
              <a:rPr lang="en-US" altLang="en-US" sz="1800" b="1" dirty="0" err="1" smtClean="0"/>
              <a:t>Uteybi</a:t>
            </a:r>
            <a:r>
              <a:rPr lang="en-US" altLang="en-US" sz="1800" b="1" dirty="0" smtClean="0"/>
              <a:t>, required the use of artillery, heavy armor and poison gas -- as well as assistance from the Central Intelligence Agency and French commandos. Hundreds, if not thousands, of people paid with their lives.” </a:t>
            </a:r>
            <a:r>
              <a:rPr lang="en-US" altLang="en-US" sz="1800" b="1" dirty="0" smtClean="0">
                <a:solidFill>
                  <a:schemeClr val="tx2"/>
                </a:solidFill>
              </a:rPr>
              <a:t>Wall Street Journal, Eastern edition [New York, N.Y] 18 Sep 2007: A.8. </a:t>
            </a:r>
          </a:p>
        </p:txBody>
      </p:sp>
      <p:cxnSp>
        <p:nvCxnSpPr>
          <p:cNvPr id="128004" name="Straight Connector 4"/>
          <p:cNvCxnSpPr>
            <a:cxnSpLocks noChangeShapeType="1"/>
          </p:cNvCxnSpPr>
          <p:nvPr/>
        </p:nvCxnSpPr>
        <p:spPr bwMode="auto">
          <a:xfrm>
            <a:off x="0" y="5257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2" name="TextBox 6"/>
          <p:cNvSpPr txBox="1">
            <a:spLocks noChangeArrowheads="1"/>
          </p:cNvSpPr>
          <p:nvPr/>
        </p:nvSpPr>
        <p:spPr bwMode="auto">
          <a:xfrm>
            <a:off x="-12700" y="-24795"/>
            <a:ext cx="9169400" cy="4139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We Created </a:t>
            </a:r>
            <a:r>
              <a:rPr kumimoji="0" lang="en-US" altLang="en-US" sz="2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Al Qaeda </a:t>
            </a:r>
            <a:r>
              <a:rPr kumimoji="0" lang="en-US" altLang="en-US" sz="2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to Fight the Soviets in Afghanistan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J</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immy Carter’s National Security Adviser </a:t>
            </a:r>
            <a:r>
              <a:rPr kumimoji="0" lang="en-US" alt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Zbigniew</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Brzezinski admitted on CNN that the U.S. organized and supported Bin Laden and the other originators of “Al Qaeda” in the 1970s to fight the Soviets.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Brzezinski told Al Qaeda’s forefathers – the </a:t>
            </a:r>
            <a:r>
              <a:rPr kumimoji="0" lang="en-US" alt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Mujahadin</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“We know of their deep belief in god – that they’re confident that their struggle will succeed. That land over – there is yours – and you’ll go back to it some day, because your fight will prevail, and you’ll have your homes, your mosques, back again, because your cause is right, and god is on your side.”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Watch the video clip at: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
              </a:rPr>
              <a:t>https://</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
              </a:rPr>
              <a:t>www.youtube.com/watch?v=A9RCFZnWGE0</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Q [</a:t>
            </a:r>
            <a:r>
              <a:rPr kumimoji="0" lang="en-US" altLang="en-US" sz="1200" b="0" i="0" u="none" strike="noStrike" kern="1200" cap="none" spc="0" normalizeH="0" baseline="0" noProof="0" dirty="0" err="1" smtClean="0">
                <a:ln>
                  <a:noFill/>
                </a:ln>
                <a:solidFill>
                  <a:srgbClr val="FFFFFF"/>
                </a:solidFill>
                <a:effectLst/>
                <a:uLnTx/>
                <a:uFillTx/>
                <a:latin typeface="Times New Roman" pitchFamily="18" charset="0"/>
                <a:ea typeface="+mn-ea"/>
                <a:cs typeface="Arial" pitchFamily="34" charset="0"/>
              </a:rPr>
              <a:t>uestion</a:t>
            </a: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to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Brzezinski]: And neither do you regret having supported the Islamic fundamentalism, having given arms and advice to future terrorists?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B[</a:t>
            </a:r>
            <a:r>
              <a:rPr kumimoji="0" lang="en-US" alt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rzezinski</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What is most important to the history of the world? The Taliban or the collapse of the Soviet empire? Some stirred-up Moslems or the liberation of Central Europe and the end of the cold war?</a:t>
            </a:r>
            <a:r>
              <a:rPr kumimoji="0" lang="en-US" altLang="en-US" sz="16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New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madrassas sprouted, funded and supported by Saudi Arabia and U.S. Central Intelligence Agency, where students were encouraged to join the Afghan resistance. “Sleeping With the Devil: How U.S. and Saudi Backing of Al Qaeda Led to 9/11,”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The Washington Post, 9/5/2012, </a:t>
            </a:r>
            <a:r>
              <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4"/>
              </a:rPr>
              <a:t>http://www.washingtonsblog.com/2012/09/sleeping-with-the-devil-how-u-s-and-saudi-backing-of-al-qaeda-led-to-911.html</a:t>
            </a:r>
            <a:r>
              <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American </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scholar Dennis </a:t>
            </a:r>
            <a:r>
              <a:rPr kumimoji="0" lang="en-US" altLang="en-US" sz="16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Etler</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(who has a decades-long interest in international affairs) told Press TV that Brzezinski was “</a:t>
            </a:r>
            <a:r>
              <a:rPr kumimoji="0" lang="en-US" altLang="en-US" sz="16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 Zionist Polish Catholic, not Jewish as some seem to assert.</a:t>
            </a: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Veterans Today, </a:t>
            </a:r>
            <a:r>
              <a:rPr kumimoji="0" lang="en-US" alt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5/30/2017</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5"/>
              </a:rPr>
              <a:t>http</a:t>
            </a:r>
            <a:r>
              <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5"/>
              </a:rPr>
              <a:t>://www.veteranstoday.com/2017/05/30/presstv-former-us-national-security-adviser-brzezinski-dies-at-89</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5"/>
              </a:rPr>
              <a:t>/</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288773" name="TextBox 1"/>
          <p:cNvSpPr txBox="1">
            <a:spLocks noChangeArrowheads="1"/>
          </p:cNvSpPr>
          <p:nvPr/>
        </p:nvSpPr>
        <p:spPr bwMode="auto">
          <a:xfrm>
            <a:off x="-10226" y="4067041"/>
            <a:ext cx="9118600" cy="2708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“Saudi Arabia, which is a staunch friend and which has a leadership in whom we have high confidence, has been extremely helpful to us on international economic issues</a:t>
            </a: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alt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[US President Jimmy Carter’s] National Security Adviser [</a:t>
            </a:r>
            <a:r>
              <a:rPr kumimoji="0" lang="en-US" altLang="en-US" sz="14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Zbigniew</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Brzezinski, </a:t>
            </a:r>
            <a:r>
              <a:rPr kumimoji="0" lang="en-US" altLang="en-US" sz="1400" b="1" i="1"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Interview on ABC’s “Issues and Answers,”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April 27, 1980, Current Policy No. 173, United States Department of State, Bureau of Public Affairs, Washington, DC, pp. 1-4, page 3</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"We were providing the means to wage this war... and it's entirely true that this was a war that was fought with our goal but with their blood</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"----Frank Anderson, Former CIA Director, Afghan Taskforce, U.S. involvement in Afghanistan during the 1980s, </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6"/>
              </a:rPr>
              <a:t>https://www.youtube.com/watch?v=L9DaOgpukbA</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WP 10/14/1994  </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7"/>
              </a:rPr>
              <a:t>https://www.washingtonpost.com/archive/politics/1994/10/14/2-cia-officers-choose-retirement-over-demotion/83f92f16-f271-4d2a-b23c-ec17eec1a27b/?utm_term=.</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7"/>
              </a:rPr>
              <a:t>75d680f8c9c0</a:t>
            </a:r>
            <a:r>
              <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Neither the Shia Muslims allied with the British MI6 are Shias, nor the Sunni mercenaries of the American CIA are Sunnis, as they are both anti-Islamic (mercenaries)"---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Iranian Leader of Islamic Revolution Ayatollah </a:t>
            </a:r>
            <a:r>
              <a:rPr kumimoji="0" lang="en-US" altLang="en-US" sz="14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Seyyed</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Ali Khamenei, Islamic Republic News Agency, </a:t>
            </a:r>
            <a:r>
              <a:rPr kumimoji="0" lang="en-US" alt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1/9/2015, </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8"/>
              </a:rPr>
              <a:t>http</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8"/>
              </a:rPr>
              <a:t>://www.irna.ir/en/News/81457345</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8"/>
              </a:rPr>
              <a:t>/</a:t>
            </a:r>
            <a:r>
              <a:rPr kumimoji="0" lang="en-US" altLang="en-US" sz="9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88774" name="Straight Connector 3"/>
          <p:cNvCxnSpPr>
            <a:cxnSpLocks noChangeShapeType="1"/>
          </p:cNvCxnSpPr>
          <p:nvPr/>
        </p:nvCxnSpPr>
        <p:spPr bwMode="auto">
          <a:xfrm>
            <a:off x="0" y="4071523"/>
            <a:ext cx="9169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5105400"/>
            <a:ext cx="91567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12700" y="5885543"/>
            <a:ext cx="91567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3352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TextBox 1"/>
          <p:cNvSpPr txBox="1"/>
          <p:nvPr/>
        </p:nvSpPr>
        <p:spPr>
          <a:xfrm>
            <a:off x="4953000" y="609600"/>
            <a:ext cx="4155374"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mn-cs"/>
              </a:rPr>
              <a:t>Afghans</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mn-cs"/>
              </a:rPr>
              <a:t>' Misery Reflected in Record-Low Well-Being Measures, </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mn-cs"/>
              </a:rPr>
              <a:t>Gallup, 10/26/2018,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9"/>
              </a:rPr>
              <a:t>https://</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9"/>
              </a:rPr>
              <a:t>news.gallup.com/poll/244118/afghans-misery-reflected-record-low-measures.aspx</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mn-cs"/>
            </a:endParaRPr>
          </a:p>
        </p:txBody>
      </p:sp>
      <p:cxnSp>
        <p:nvCxnSpPr>
          <p:cNvPr id="7" name="Straight Connector 6"/>
          <p:cNvCxnSpPr/>
          <p:nvPr/>
        </p:nvCxnSpPr>
        <p:spPr bwMode="auto">
          <a:xfrm>
            <a:off x="4953000" y="685800"/>
            <a:ext cx="4191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4953000" y="1132820"/>
            <a:ext cx="42037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4953000" y="685800"/>
            <a:ext cx="0" cy="44702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15289303"/>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Title 1"/>
          <p:cNvSpPr>
            <a:spLocks noGrp="1"/>
          </p:cNvSpPr>
          <p:nvPr>
            <p:ph type="title"/>
          </p:nvPr>
        </p:nvSpPr>
        <p:spPr>
          <a:xfrm>
            <a:off x="0" y="0"/>
            <a:ext cx="9144000" cy="6858000"/>
          </a:xfrm>
        </p:spPr>
        <p:txBody>
          <a:bodyPr/>
          <a:lstStyle/>
          <a:p>
            <a:pPr algn="l"/>
            <a:r>
              <a:rPr lang="en-US" altLang="en-US" sz="2000" b="1" dirty="0" smtClean="0"/>
              <a:t>Video clips: Hillary Clinton : We created Al-Qaeda </a:t>
            </a:r>
            <a:br>
              <a:rPr lang="en-US" altLang="en-US" sz="2000" b="1" dirty="0" smtClean="0"/>
            </a:br>
            <a:r>
              <a:rPr lang="en-US" altLang="en-US" sz="1000" b="1" dirty="0" smtClean="0">
                <a:hlinkClick r:id="rId3"/>
              </a:rPr>
              <a:t>https://www.youtube.com/watch?v=Dqn0bm4E9yw</a:t>
            </a:r>
            <a:r>
              <a:rPr lang="en-US" altLang="en-US" sz="1000" b="1" dirty="0" smtClean="0"/>
              <a:t>     ;     </a:t>
            </a:r>
            <a:r>
              <a:rPr lang="en-US" altLang="en-US" sz="1000" b="1" dirty="0" smtClean="0">
                <a:hlinkClick r:id="rId4"/>
              </a:rPr>
              <a:t>http://www.youtube.com/watch?v=kzQ2KZWfjgs</a:t>
            </a:r>
            <a:r>
              <a:rPr lang="en-US" altLang="en-US" sz="1000" b="1" dirty="0" smtClean="0"/>
              <a:t> </a:t>
            </a:r>
            <a:r>
              <a:rPr lang="en-US" altLang="en-US" sz="1000" dirty="0" smtClean="0"/>
              <a:t/>
            </a:r>
            <a:br>
              <a:rPr lang="en-US" altLang="en-US" sz="1000" dirty="0" smtClean="0"/>
            </a:br>
            <a:r>
              <a:rPr lang="en-US" altLang="en-US" sz="1100" dirty="0" smtClean="0"/>
              <a:t>Former US Secretary Hillary Clinton explains how the US government had helped to create the Al-Qaida jihad </a:t>
            </a:r>
            <a:br>
              <a:rPr lang="en-US" altLang="en-US" sz="1100" dirty="0" smtClean="0"/>
            </a:br>
            <a:r>
              <a:rPr lang="en-US" altLang="en-US" sz="1100" dirty="0" smtClean="0"/>
              <a:t>in Afghanistan in the 1980s, but she did not explain that the main reason was to support Israel by forcing </a:t>
            </a:r>
            <a:br>
              <a:rPr lang="en-US" altLang="en-US" sz="1100" dirty="0" smtClean="0"/>
            </a:br>
            <a:r>
              <a:rPr lang="en-US" altLang="en-US" sz="1100" dirty="0" smtClean="0"/>
              <a:t>the Soviet Union to lift a ban on the emigration of Soviet Jews to Palestine, as indicated by the Jackson-</a:t>
            </a:r>
            <a:r>
              <a:rPr lang="en-US" altLang="en-US" sz="1100" dirty="0" err="1" smtClean="0"/>
              <a:t>Vanik</a:t>
            </a:r>
            <a:r>
              <a:rPr lang="en-US" altLang="en-US" sz="1100" dirty="0" smtClean="0"/>
              <a:t> </a:t>
            </a:r>
            <a:br>
              <a:rPr lang="en-US" altLang="en-US" sz="1100" dirty="0" smtClean="0"/>
            </a:br>
            <a:r>
              <a:rPr lang="en-US" altLang="en-US" sz="1100" dirty="0" smtClean="0"/>
              <a:t>amendment to the 1974 Trade Act and by statements/policies under Presidents Nixon and Reagan</a:t>
            </a:r>
            <a:r>
              <a:rPr lang="en-US" altLang="en-US" sz="1100" dirty="0"/>
              <a:t/>
            </a:r>
            <a:br>
              <a:rPr lang="en-US" altLang="en-US" sz="1100" dirty="0"/>
            </a:br>
            <a:r>
              <a:rPr lang="en-US" altLang="en-US" sz="1100" dirty="0" smtClean="0">
                <a:solidFill>
                  <a:schemeClr val="tx1"/>
                </a:solidFill>
              </a:rPr>
              <a:t>Jimmy </a:t>
            </a:r>
            <a:r>
              <a:rPr lang="en-US" altLang="en-US" sz="1100" dirty="0">
                <a:solidFill>
                  <a:schemeClr val="tx1"/>
                </a:solidFill>
              </a:rPr>
              <a:t>Carter’s National Security Adviser </a:t>
            </a:r>
            <a:r>
              <a:rPr lang="en-US" altLang="en-US" sz="1100" dirty="0" err="1">
                <a:solidFill>
                  <a:schemeClr val="tx1"/>
                </a:solidFill>
              </a:rPr>
              <a:t>Zbigniew</a:t>
            </a:r>
            <a:r>
              <a:rPr lang="en-US" altLang="en-US" sz="1100" dirty="0">
                <a:solidFill>
                  <a:schemeClr val="tx1"/>
                </a:solidFill>
              </a:rPr>
              <a:t> </a:t>
            </a:r>
            <a:r>
              <a:rPr lang="en-US" altLang="en-US" sz="1100" dirty="0" smtClean="0">
                <a:solidFill>
                  <a:schemeClr val="tx1"/>
                </a:solidFill>
              </a:rPr>
              <a:t>Brzezinski launches the jihad in Afghanistan in 1979,</a:t>
            </a:r>
            <a:r>
              <a:rPr lang="en-US" altLang="en-US" sz="1100" dirty="0">
                <a:solidFill>
                  <a:schemeClr val="tx1"/>
                </a:solidFill>
              </a:rPr>
              <a:t/>
            </a:r>
            <a:br>
              <a:rPr lang="en-US" altLang="en-US" sz="1100" dirty="0">
                <a:solidFill>
                  <a:schemeClr val="tx1"/>
                </a:solidFill>
              </a:rPr>
            </a:br>
            <a:r>
              <a:rPr lang="en-US" altLang="en-US" sz="900" dirty="0" smtClean="0">
                <a:hlinkClick r:id="rId5"/>
              </a:rPr>
              <a:t>https</a:t>
            </a:r>
            <a:r>
              <a:rPr lang="en-US" altLang="en-US" sz="900" dirty="0">
                <a:hlinkClick r:id="rId5"/>
              </a:rPr>
              <a:t>://</a:t>
            </a:r>
            <a:r>
              <a:rPr lang="en-US" altLang="en-US" sz="900" dirty="0" smtClean="0">
                <a:hlinkClick r:id="rId5"/>
              </a:rPr>
              <a:t>www.youtube.com/watch?v=A9RCFZnWGE0</a:t>
            </a:r>
            <a:r>
              <a:rPr lang="en-US" altLang="en-US" sz="1100" dirty="0" smtClean="0"/>
              <a:t>   </a:t>
            </a:r>
            <a:br>
              <a:rPr lang="en-US" altLang="en-US" sz="1100" dirty="0" smtClean="0"/>
            </a:br>
            <a:r>
              <a:rPr lang="en-US" altLang="en-US" sz="1200" dirty="0" smtClean="0">
                <a:solidFill>
                  <a:schemeClr val="tx1"/>
                </a:solidFill>
              </a:rPr>
              <a:t>“Advertisements, paid for from CIA funds, were placed in newspapers and newsletters around the world offering inducements and motivations to join the [Islamic] Jihad.” (Pervez  </a:t>
            </a:r>
            <a:r>
              <a:rPr lang="en-US" altLang="en-US" sz="1200" dirty="0" err="1" smtClean="0">
                <a:solidFill>
                  <a:schemeClr val="tx1"/>
                </a:solidFill>
              </a:rPr>
              <a:t>Hoodbhoy</a:t>
            </a:r>
            <a:r>
              <a:rPr lang="en-US" altLang="en-US" sz="1200" dirty="0" smtClean="0">
                <a:solidFill>
                  <a:schemeClr val="tx1"/>
                </a:solidFill>
              </a:rPr>
              <a:t>, Peace Research, 1 May 2005), </a:t>
            </a:r>
            <a:r>
              <a:rPr lang="en-US" altLang="en-US" sz="1200" dirty="0" smtClean="0"/>
              <a:t>Global Research, 9/9/2010,  </a:t>
            </a:r>
            <a:r>
              <a:rPr lang="en-US" altLang="en-US" sz="300" dirty="0" smtClean="0">
                <a:hlinkClick r:id="rId6"/>
              </a:rPr>
              <a:t>http://www.globalresearch.ca/9-11-analysis-from-ronald-reagan-and-the-soviet-afghan-war-to-george-w-bush-and-september-11-2001/20958</a:t>
            </a:r>
            <a:r>
              <a:rPr lang="en-US" altLang="en-US" sz="300" dirty="0" smtClean="0"/>
              <a:t> </a:t>
            </a:r>
            <a:br>
              <a:rPr lang="en-US" altLang="en-US" sz="300" dirty="0" smtClean="0"/>
            </a:br>
            <a:r>
              <a:rPr lang="en-US" altLang="en-US" sz="900" dirty="0" smtClean="0"/>
              <a:t> </a:t>
            </a:r>
            <a:r>
              <a:rPr lang="en-US" sz="1800" b="1" dirty="0" smtClean="0"/>
              <a:t>From U.S., the ABC's of Jihad---</a:t>
            </a:r>
            <a:r>
              <a:rPr lang="en-US" altLang="en-US" sz="1200" dirty="0" smtClean="0"/>
              <a:t>“</a:t>
            </a:r>
            <a:r>
              <a:rPr lang="en-US" altLang="en-US" sz="1100" dirty="0" smtClean="0"/>
              <a:t>the United States spent millions of dollars to supply Afghan schoolchildren with textbooks filled with violent images and militant Islamic teachings, part of covert attempts to spur resistance to the Soviet occupation. The primers, which were filled with talk of jihad and featured drawings of guns, bullets, soldiers and mines, have served since then as the Afghan school system's core curriculum. Even the Taliban used the American-produced books, though the radical movement scratched out human faces in keeping with its strict fundamentalist code... The agency [U.S. Agency for International Development] spent $51 million on the university's education programs in Afghanistan from 1984 to 1994... Children were taught to count with illustrations showing tanks, missiles and land mines... During the Taliban era, censors purged human images from the books. One page from the texts of that period shows a resistance fighter with a bandolier and a Kalashnikov slung from his shoulder. The soldier's head is missing. Above the soldier is a verse from the Koran. Below is a Pashtu tribute to the </a:t>
            </a:r>
            <a:r>
              <a:rPr lang="en-US" altLang="en-US" sz="1100" dirty="0" err="1" smtClean="0"/>
              <a:t>mujaheddin</a:t>
            </a:r>
            <a:r>
              <a:rPr lang="en-US" altLang="en-US" sz="1100" dirty="0" smtClean="0"/>
              <a:t>, who are described as obedient to Allah. Such men will sacrifice their wealth and life itself to impose Islamic law on the government, the text says.” </a:t>
            </a:r>
            <a:r>
              <a:rPr lang="en-US" altLang="en-US" sz="1100" dirty="0" smtClean="0">
                <a:solidFill>
                  <a:schemeClr val="tx1"/>
                </a:solidFill>
              </a:rPr>
              <a:t>The Washington Post, March 23, 2002</a:t>
            </a:r>
            <a:r>
              <a:rPr lang="en-US" altLang="en-US" sz="1100" dirty="0" smtClean="0"/>
              <a:t>,  </a:t>
            </a:r>
            <a:r>
              <a:rPr lang="en-US" altLang="en-US" sz="500" dirty="0" smtClean="0">
                <a:hlinkClick r:id="rId7"/>
              </a:rPr>
              <a:t>https://www.washingtonpost.com/archive/politics/2002/03/23/from-us-the-abcs-of-jihad/d079075a-3ed3-4030-9a96-0d48f6355e54</a:t>
            </a:r>
            <a:r>
              <a:rPr lang="en-US" altLang="en-US" sz="500" dirty="0" smtClean="0">
                <a:solidFill>
                  <a:schemeClr val="tx1"/>
                </a:solidFill>
                <a:hlinkClick r:id="rId7"/>
              </a:rPr>
              <a:t>/</a:t>
            </a:r>
            <a:r>
              <a:rPr lang="en-US" altLang="en-US" sz="500" dirty="0" smtClean="0">
                <a:solidFill>
                  <a:schemeClr val="tx1"/>
                </a:solidFill>
              </a:rPr>
              <a:t> </a:t>
            </a:r>
            <a:br>
              <a:rPr lang="en-US" altLang="en-US" sz="500" dirty="0" smtClean="0">
                <a:solidFill>
                  <a:schemeClr val="tx1"/>
                </a:solidFill>
              </a:rPr>
            </a:br>
            <a:r>
              <a:rPr lang="en-US" altLang="en-US" sz="1800" b="1" dirty="0" smtClean="0"/>
              <a:t>The Taliban indoctrinates kids with jihadist textbooks paid for by the U.S.--</a:t>
            </a:r>
            <a:r>
              <a:rPr lang="en-US" altLang="en-US" sz="1200" b="1" dirty="0" smtClean="0"/>
              <a:t>--</a:t>
            </a:r>
            <a:r>
              <a:rPr lang="en-US" altLang="en-US" sz="1200" dirty="0" smtClean="0"/>
              <a:t>"Printed both in Pashto </a:t>
            </a:r>
            <a:r>
              <a:rPr lang="en-US" altLang="en-US" sz="1100" dirty="0" smtClean="0"/>
              <a:t>and Dari, Afghanistan's two major languages, books such as 'The Alphabet for Jihad Literacy' were produced under the auspices of the U.S. Agency for International Development by the University of Nebraska at Omaha and smuggled into Afghanistan through networks built by the CIA and Pakistan's military intelligence agency, the ISI [Pakistan’s Inter-Service Intelligence].... the Pashto version includes such chilling entries as 'T' is for '</a:t>
            </a:r>
            <a:r>
              <a:rPr lang="en-US" altLang="en-US" sz="1100" dirty="0" err="1" smtClean="0"/>
              <a:t>topak</a:t>
            </a:r>
            <a:r>
              <a:rPr lang="en-US" altLang="en-US" sz="1100" dirty="0" smtClean="0"/>
              <a:t>,' or gun. How do you use the word? 'My uncle has a gun,' the entry reads. "He does jihad with the gun." [later The United Nations' education agency] UNICEF destroyed at least a half-million of these 'militarized' schoolbooks. But the consequences of decades-old American policies in the region still linger, in ways both big and small." </a:t>
            </a:r>
            <a:r>
              <a:rPr lang="en-US" altLang="en-US" sz="1100" dirty="0" smtClean="0">
                <a:solidFill>
                  <a:schemeClr val="tx1"/>
                </a:solidFill>
              </a:rPr>
              <a:t>The Washington Post, 12/8/2014</a:t>
            </a:r>
            <a:r>
              <a:rPr lang="en-US" altLang="en-US" sz="1200" dirty="0" smtClean="0">
                <a:solidFill>
                  <a:schemeClr val="tx1"/>
                </a:solidFill>
              </a:rPr>
              <a:t>, </a:t>
            </a:r>
            <a:r>
              <a:rPr lang="en-US" altLang="en-US" sz="300" dirty="0" smtClean="0">
                <a:solidFill>
                  <a:schemeClr val="tx1"/>
                </a:solidFill>
                <a:hlinkClick r:id="rId8"/>
              </a:rPr>
              <a:t>https://www.washingtonpost.com/news/worldviews/wp/2014/12/08/the-taliban-indoctrinates-kids-with-jihadist-textbooks-paid-for-by-the-u-s</a:t>
            </a:r>
            <a:r>
              <a:rPr lang="en-US" altLang="en-US" sz="1200" dirty="0" smtClean="0">
                <a:solidFill>
                  <a:schemeClr val="tx1"/>
                </a:solidFill>
                <a:hlinkClick r:id="rId8"/>
              </a:rPr>
              <a:t>/</a:t>
            </a:r>
            <a:r>
              <a:rPr lang="en-US" altLang="en-US" sz="1200" dirty="0" smtClean="0">
                <a:solidFill>
                  <a:schemeClr val="tx1"/>
                </a:solidFill>
              </a:rPr>
              <a:t> </a:t>
            </a:r>
            <a:br>
              <a:rPr lang="en-US" altLang="en-US" sz="1200" dirty="0" smtClean="0">
                <a:solidFill>
                  <a:schemeClr val="tx1"/>
                </a:solidFill>
              </a:rPr>
            </a:br>
            <a:r>
              <a:rPr lang="en-US" altLang="en-US" sz="1800" b="1" dirty="0" smtClean="0"/>
              <a:t>‘Infidels are our enemy’: Afghan fighters cherish old American schoolbooks----</a:t>
            </a:r>
            <a:r>
              <a:rPr lang="en-US" altLang="en-US" sz="1200" dirty="0" smtClean="0"/>
              <a:t>"[New York </a:t>
            </a:r>
            <a:r>
              <a:rPr lang="en-US" altLang="en-US" sz="1100" dirty="0" smtClean="0"/>
              <a:t>University professor Dana] </a:t>
            </a:r>
            <a:r>
              <a:rPr lang="en-US" altLang="en-US" sz="1100" dirty="0" err="1" smtClean="0"/>
              <a:t>Burde</a:t>
            </a:r>
            <a:r>
              <a:rPr lang="en-US" altLang="en-US" sz="1100" dirty="0" smtClean="0"/>
              <a:t> managed to find several old copies of the Pashto-language books and a 2011 edition on sale in the Pakistani city of Peshawar. The majority of the book’s 41 lessons glorify violence in the name of religion. 'My uncle has a gun,' reads the entry for the letter T, using the Pashto word for 'gun,' '</a:t>
            </a:r>
            <a:r>
              <a:rPr lang="en-US" altLang="en-US" sz="1100" dirty="0" err="1" smtClean="0"/>
              <a:t>topak</a:t>
            </a:r>
            <a:r>
              <a:rPr lang="en-US" altLang="en-US" sz="1100" dirty="0" smtClean="0"/>
              <a:t>.' 'He does jihad with the gun.'.... 'Our religion is Islam. Muhammad is our leader. All the Russians and infidels are our enemy.'" </a:t>
            </a:r>
            <a:r>
              <a:rPr lang="en-US" altLang="en-US" sz="700" dirty="0" smtClean="0">
                <a:solidFill>
                  <a:schemeClr val="tx1"/>
                </a:solidFill>
              </a:rPr>
              <a:t>Aljazeera America, 12/7/2014</a:t>
            </a:r>
            <a:r>
              <a:rPr lang="en-US" altLang="en-US" sz="1100" dirty="0" smtClean="0">
                <a:solidFill>
                  <a:schemeClr val="tx1"/>
                </a:solidFill>
              </a:rPr>
              <a:t>,</a:t>
            </a:r>
            <a:r>
              <a:rPr lang="en-US" altLang="en-US" sz="1200" dirty="0" smtClean="0">
                <a:solidFill>
                  <a:schemeClr val="tx1"/>
                </a:solidFill>
              </a:rPr>
              <a:t> </a:t>
            </a:r>
            <a:r>
              <a:rPr lang="en-US" altLang="en-US" sz="500" dirty="0" smtClean="0">
                <a:solidFill>
                  <a:schemeClr val="tx1"/>
                </a:solidFill>
                <a:hlinkClick r:id="rId9"/>
              </a:rPr>
              <a:t>http://america.aljazeera.com/articles/2014/12/7/afghan-fighters-americantextbooks.html</a:t>
            </a:r>
            <a:r>
              <a:rPr lang="en-US" altLang="en-US" sz="500" dirty="0" smtClean="0">
                <a:solidFill>
                  <a:schemeClr val="tx1"/>
                </a:solidFill>
              </a:rPr>
              <a:t> </a:t>
            </a:r>
            <a:br>
              <a:rPr lang="en-US" altLang="en-US" sz="500" dirty="0" smtClean="0">
                <a:solidFill>
                  <a:schemeClr val="tx1"/>
                </a:solidFill>
              </a:rPr>
            </a:br>
            <a:r>
              <a:rPr lang="en-US" altLang="en-US" sz="500" b="1" dirty="0"/>
              <a:t/>
            </a:r>
            <a:br>
              <a:rPr lang="en-US" altLang="en-US" sz="500" b="1" dirty="0"/>
            </a:br>
            <a:r>
              <a:rPr lang="en-US" altLang="en-US" sz="1100" b="1" dirty="0"/>
              <a:t>'Cubs of Caliphate': Europol warns that ISIS-trained children pose REAL threat to EU, </a:t>
            </a:r>
            <a:r>
              <a:rPr lang="en-US" altLang="en-US" sz="800" dirty="0">
                <a:solidFill>
                  <a:schemeClr val="tx1"/>
                </a:solidFill>
              </a:rPr>
              <a:t>RT, Published on Aug 2, 2016, </a:t>
            </a:r>
            <a:r>
              <a:rPr lang="en-US" altLang="en-US" sz="800" dirty="0">
                <a:solidFill>
                  <a:schemeClr val="tx1"/>
                </a:solidFill>
                <a:hlinkClick r:id="rId10"/>
              </a:rPr>
              <a:t>https://</a:t>
            </a:r>
            <a:r>
              <a:rPr lang="en-US" altLang="en-US" sz="800" dirty="0" smtClean="0">
                <a:solidFill>
                  <a:schemeClr val="tx1"/>
                </a:solidFill>
                <a:hlinkClick r:id="rId10"/>
              </a:rPr>
              <a:t>www.youtube.com/watch?v=NkbGmzgKYw4</a:t>
            </a:r>
            <a:r>
              <a:rPr lang="en-US" altLang="en-US" sz="800" dirty="0" smtClean="0">
                <a:solidFill>
                  <a:schemeClr val="tx1"/>
                </a:solidFill>
              </a:rPr>
              <a:t> </a:t>
            </a:r>
            <a:br>
              <a:rPr lang="en-US" altLang="en-US" sz="800" dirty="0" smtClean="0">
                <a:solidFill>
                  <a:schemeClr val="tx1"/>
                </a:solidFill>
              </a:rPr>
            </a:br>
            <a:r>
              <a:rPr lang="en-US" altLang="en-US" sz="800" dirty="0" smtClean="0">
                <a:solidFill>
                  <a:schemeClr val="tx1"/>
                </a:solidFill>
              </a:rPr>
              <a:t/>
            </a:r>
            <a:br>
              <a:rPr lang="en-US" altLang="en-US" sz="800" dirty="0" smtClean="0">
                <a:solidFill>
                  <a:schemeClr val="tx1"/>
                </a:solidFill>
              </a:rPr>
            </a:br>
            <a:r>
              <a:rPr lang="en-US" altLang="en-US" sz="1100" dirty="0" smtClean="0">
                <a:solidFill>
                  <a:schemeClr val="tx1"/>
                </a:solidFill>
              </a:rPr>
              <a:t> </a:t>
            </a:r>
            <a:r>
              <a:rPr lang="en-US" altLang="en-US" sz="1100" b="1" dirty="0" smtClean="0"/>
              <a:t>Qatari </a:t>
            </a:r>
            <a:r>
              <a:rPr lang="en-US" altLang="en-US" sz="1100" b="1" dirty="0"/>
              <a:t>Foreign </a:t>
            </a:r>
            <a:r>
              <a:rPr lang="en-US" altLang="en-US" sz="1100" b="1" dirty="0" smtClean="0"/>
              <a:t>Minister reveals </a:t>
            </a:r>
            <a:r>
              <a:rPr lang="en-US" altLang="en-US" sz="1100" b="1" dirty="0"/>
              <a:t>a </a:t>
            </a:r>
            <a:r>
              <a:rPr lang="en-US" altLang="en-US" sz="1100" b="1" dirty="0" smtClean="0"/>
              <a:t>wider </a:t>
            </a:r>
            <a:r>
              <a:rPr lang="en-US" altLang="en-US" sz="1100" b="1" dirty="0"/>
              <a:t>anti-Syria </a:t>
            </a:r>
            <a:r>
              <a:rPr lang="en-US" altLang="en-US" sz="1100" b="1" dirty="0" smtClean="0"/>
              <a:t>conspiracy </a:t>
            </a:r>
            <a:r>
              <a:rPr lang="en-US" altLang="en-US" sz="800" dirty="0">
                <a:solidFill>
                  <a:schemeClr val="tx1"/>
                </a:solidFill>
              </a:rPr>
              <a:t>, </a:t>
            </a:r>
            <a:r>
              <a:rPr lang="en-US" altLang="en-US" sz="500" dirty="0">
                <a:solidFill>
                  <a:schemeClr val="tx1"/>
                </a:solidFill>
                <a:hlinkClick r:id="rId11"/>
              </a:rPr>
              <a:t>https://</a:t>
            </a:r>
            <a:r>
              <a:rPr lang="en-US" altLang="en-US" sz="500" dirty="0" smtClean="0">
                <a:solidFill>
                  <a:schemeClr val="tx1"/>
                </a:solidFill>
                <a:hlinkClick r:id="rId11"/>
              </a:rPr>
              <a:t>www.youtube.com/watch?v=9f33l30kQxg</a:t>
            </a:r>
            <a:r>
              <a:rPr lang="en-US" altLang="en-US" sz="500" dirty="0" smtClean="0">
                <a:solidFill>
                  <a:schemeClr val="tx1"/>
                </a:solidFill>
              </a:rPr>
              <a:t>  </a:t>
            </a:r>
            <a:r>
              <a:rPr lang="en-US" altLang="en-US" sz="500" dirty="0">
                <a:solidFill>
                  <a:schemeClr val="tx1"/>
                </a:solidFill>
              </a:rPr>
              <a:t>; </a:t>
            </a:r>
            <a:r>
              <a:rPr lang="en-US" altLang="en-US" sz="500" dirty="0" smtClean="0">
                <a:solidFill>
                  <a:schemeClr val="tx1"/>
                </a:solidFill>
              </a:rPr>
              <a:t>     </a:t>
            </a:r>
            <a:r>
              <a:rPr lang="en-US" altLang="en-US" sz="500" dirty="0" smtClean="0">
                <a:solidFill>
                  <a:schemeClr val="tx1"/>
                </a:solidFill>
                <a:hlinkClick r:id="rId12"/>
              </a:rPr>
              <a:t>https</a:t>
            </a:r>
            <a:r>
              <a:rPr lang="en-US" altLang="en-US" sz="500" dirty="0">
                <a:solidFill>
                  <a:schemeClr val="tx1"/>
                </a:solidFill>
                <a:hlinkClick r:id="rId12"/>
              </a:rPr>
              <a:t>://journal-neo.org/2017/11/18/revelations-of-a-high-profile-qatari-officials-reveal-a-wider-anti-syria-conspiracy</a:t>
            </a:r>
            <a:r>
              <a:rPr lang="en-US" altLang="en-US" sz="500" dirty="0" smtClean="0">
                <a:solidFill>
                  <a:schemeClr val="tx1"/>
                </a:solidFill>
                <a:hlinkClick r:id="rId12"/>
              </a:rPr>
              <a:t>/</a:t>
            </a:r>
            <a:r>
              <a:rPr lang="en-US" altLang="en-US" sz="500" dirty="0" smtClean="0">
                <a:solidFill>
                  <a:schemeClr val="tx1"/>
                </a:solidFill>
              </a:rPr>
              <a:t>   </a:t>
            </a:r>
            <a:r>
              <a:rPr lang="en-US" altLang="en-US" sz="1100" dirty="0">
                <a:solidFill>
                  <a:schemeClr val="tx1"/>
                </a:solidFill>
              </a:rPr>
              <a:t/>
            </a:r>
            <a:br>
              <a:rPr lang="en-US" altLang="en-US" sz="1100" dirty="0">
                <a:solidFill>
                  <a:schemeClr val="tx1"/>
                </a:solidFill>
              </a:rPr>
            </a:br>
            <a:r>
              <a:rPr lang="en-US" altLang="en-US" sz="500" dirty="0">
                <a:solidFill>
                  <a:schemeClr val="tx1"/>
                </a:solidFill>
              </a:rPr>
              <a:t/>
            </a:r>
            <a:br>
              <a:rPr lang="en-US" altLang="en-US" sz="500" dirty="0">
                <a:solidFill>
                  <a:schemeClr val="tx1"/>
                </a:solidFill>
              </a:rPr>
            </a:br>
            <a:r>
              <a:rPr lang="en-US" altLang="en-US" sz="1100" b="1" dirty="0" smtClean="0"/>
              <a:t>Saudi Crown Prince Mohammed bin Salman: "Al-Qaeda leaders, ISIS leaders, they were all Muslim Brotherhood first... We used the Muslim Brotherhood in the Cold War—we did, both of us [Saudi Arabia and the United States]... This is what America wanted us to do." </a:t>
            </a:r>
            <a:r>
              <a:rPr lang="en-US" altLang="en-US" sz="1000" dirty="0" smtClean="0">
                <a:solidFill>
                  <a:schemeClr val="tx1"/>
                </a:solidFill>
              </a:rPr>
              <a:t>The Atlantic, 4/2/2018</a:t>
            </a:r>
            <a:r>
              <a:rPr lang="en-US" altLang="en-US" sz="500" dirty="0" smtClean="0">
                <a:solidFill>
                  <a:schemeClr val="tx1"/>
                </a:solidFill>
              </a:rPr>
              <a:t>, </a:t>
            </a:r>
            <a:r>
              <a:rPr lang="en-US" altLang="en-US" sz="500" dirty="0" smtClean="0">
                <a:solidFill>
                  <a:schemeClr val="tx1"/>
                </a:solidFill>
                <a:hlinkClick r:id="rId13"/>
              </a:rPr>
              <a:t>https://www.theatlantic.com/international/archive/2018/04/mohammed-bin-salman-iran-israel/557036</a:t>
            </a:r>
            <a:r>
              <a:rPr lang="en-US" altLang="en-US" sz="500" dirty="0" smtClean="0">
                <a:solidFill>
                  <a:schemeClr val="tx1"/>
                </a:solidFill>
              </a:rPr>
              <a:t> </a:t>
            </a:r>
            <a:br>
              <a:rPr lang="en-US" altLang="en-US" sz="500" dirty="0" smtClean="0">
                <a:solidFill>
                  <a:schemeClr val="tx1"/>
                </a:solidFill>
              </a:rPr>
            </a:br>
            <a:r>
              <a:rPr lang="en-US" altLang="en-US" sz="500" dirty="0" smtClean="0">
                <a:solidFill>
                  <a:schemeClr val="tx1"/>
                </a:solidFill>
              </a:rPr>
              <a:t/>
            </a:r>
            <a:br>
              <a:rPr lang="en-US" altLang="en-US" sz="500" dirty="0" smtClean="0">
                <a:solidFill>
                  <a:schemeClr val="tx1"/>
                </a:solidFill>
              </a:rPr>
            </a:br>
            <a:endParaRPr lang="en-US" altLang="en-US" sz="600" dirty="0" smtClean="0">
              <a:solidFill>
                <a:schemeClr val="tx1"/>
              </a:solidFill>
            </a:endParaRPr>
          </a:p>
        </p:txBody>
      </p:sp>
      <p:cxnSp>
        <p:nvCxnSpPr>
          <p:cNvPr id="8" name="Straight Connector 7"/>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152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0" y="190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0" y="3505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4800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bwMode="auto">
          <a:xfrm>
            <a:off x="6400800" y="0"/>
            <a:ext cx="2743200" cy="11430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Clintons earn most of their money from paid speeches [</a:t>
            </a:r>
            <a:r>
              <a:rPr kumimoji="0" lang="en-US" sz="1400" b="1" i="0" u="none" strike="noStrike" kern="1200" cap="none" spc="0" normalizeH="0" baseline="0" noProof="0" dirty="0">
                <a:ln>
                  <a:noFill/>
                </a:ln>
                <a:solidFill>
                  <a:srgbClr val="FFFFFF"/>
                </a:solidFill>
                <a:effectLst/>
                <a:uLnTx/>
                <a:uFillTx/>
                <a:latin typeface="Times New Roman" pitchFamily="18" charset="0"/>
                <a:ea typeface="+mn-ea"/>
                <a:cs typeface="Arial" charset="0"/>
              </a:rPr>
              <a:t>In 2014 Hillary Clinton garnered $10.5 million from speaking fees</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CNN, 8/12/2016, </a:t>
            </a:r>
            <a:endPar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4"/>
              </a:rPr>
              <a:t>http</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4"/>
              </a:rPr>
              <a:t>://</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4"/>
              </a:rPr>
              <a:t>money.cnn.com/2016/08/12/news/economy/hillary-clinton-2015-tax-return/index.html</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p:txBody>
      </p:sp>
      <p:cxnSp>
        <p:nvCxnSpPr>
          <p:cNvPr id="5" name="Straight Connector 4"/>
          <p:cNvCxnSpPr/>
          <p:nvPr/>
        </p:nvCxnSpPr>
        <p:spPr bwMode="auto">
          <a:xfrm>
            <a:off x="76200" y="57150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76200" y="5943600"/>
            <a:ext cx="9067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76200" y="1143000"/>
            <a:ext cx="6324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199823014"/>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41" name="Rectangle 1"/>
          <p:cNvSpPr>
            <a:spLocks noChangeArrowheads="1"/>
          </p:cNvSpPr>
          <p:nvPr/>
        </p:nvSpPr>
        <p:spPr bwMode="auto">
          <a:xfrm>
            <a:off x="0" y="0"/>
            <a:ext cx="9114972" cy="6601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9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Israeli Prime Minister Menachem </a:t>
            </a:r>
            <a:r>
              <a:rPr kumimoji="0" lang="en-US" altLang="en-US" sz="19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Begin gives Christian Zionist pastor a </a:t>
            </a:r>
            <a:r>
              <a:rPr kumimoji="0" lang="en-US" altLang="en-US" sz="1900" b="1" i="0" u="none" strike="noStrike" kern="1200" cap="none" spc="0" normalizeH="0" baseline="0" noProof="0" dirty="0">
                <a:ln>
                  <a:noFill/>
                </a:ln>
                <a:solidFill>
                  <a:srgbClr val="FFFF00"/>
                </a:solidFill>
                <a:effectLst/>
                <a:uLnTx/>
                <a:uFillTx/>
                <a:latin typeface="Times New Roman" pitchFamily="18" charset="0"/>
                <a:ea typeface="+mn-ea"/>
                <a:cs typeface="Arial" charset="0"/>
              </a:rPr>
              <a:t>private </a:t>
            </a:r>
            <a:r>
              <a:rPr kumimoji="0" lang="en-US" altLang="en-US" sz="19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jet, while Saudi Prince Salman provides $25 million a month to the Muslim Mujahedeen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Israeli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Prime Minister Menachem </a:t>
            </a:r>
            <a:r>
              <a:rPr kumimoji="0" lang="en-US" altLang="en-US" sz="1000" b="1" i="0" u="none" strike="noStrike" kern="1200" cap="none" spc="0" normalizeH="0" baseline="0" noProof="0" dirty="0" err="1">
                <a:ln>
                  <a:noFill/>
                </a:ln>
                <a:solidFill>
                  <a:srgbClr val="FFFFFF"/>
                </a:solidFill>
                <a:effectLst/>
                <a:uLnTx/>
                <a:uFillTx/>
                <a:latin typeface="Times New Roman" pitchFamily="18" charset="0"/>
                <a:ea typeface="+mn-ea"/>
                <a:cs typeface="Arial" charset="0"/>
              </a:rPr>
              <a:t>Begin’s</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Likud government gave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fundamentalist Christian pastor and televangelist Jerry Falwell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 private jet in 1979, and made him in 1980 the only non-Jew to receive the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Jabotinsky</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Medal for “outstanding achievement.” When Israel bombed and destroyed the Iraqi nuclear reactor near Baghdad in 1981, Prime Minister Begin reportedly called Falwell before calling President Reagan, asking  Falwell to “get to work for me” and explain Israel’s action to the American people . </a:t>
            </a:r>
            <a:r>
              <a:rPr kumimoji="0" lang="en-US" alt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Mearsheimer</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and Walt, </a:t>
            </a:r>
            <a:r>
              <a:rPr kumimoji="0" lang="en-US" altLang="en-US" sz="1000" b="0" i="1"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Israel Lobby</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2007, pp</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135-136</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In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1996, The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Third International Christian Zionist Congress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resolved that “the Land which He promised to His People is not to be partitioned…. It would be further error for the nations to recognize a Palestinian state in any part of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Eretz</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Israel”</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Mearsheimer</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and Walt, </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2007, page 135</a:t>
            </a:r>
            <a:endPar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Prince] Salman [who became king of Saudi Arabia in January 2015</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also oversaw the collection of private funds to support the Afghan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mujahideen</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in the 1980s, working very closely with the kingdom’s Wahhabi clerical establishment. In the early years of the war, before the U.S. and the kingdom ramped up their secret financial support for the anti-Soviet insurgency, this private Saudi funding was critical to the war effort. At the war’s peak, Salman was providing $25 million a month to the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mujahideen</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Brookings, 1/23/2015,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http://</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www.brookings.edu/research/opinions/2015/01/23-next-king-saudi-arabia-salman-family-sheriff-riedel</a:t>
            </a:r>
            <a:endPar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decade of 1979-1989 can be viewed as the turning point for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Pakistan’s educational system</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It was the bedrock on which militant extremism was founded, and has left indelible imprints on the Pakistani nation... Religious schools, or madrasas, not only mushroomed, but also received official government patronage and international funding</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After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Soviet invasion of Afghanistan in 1979, the United States prodded Afghanistan and Pakistan to support a “holy war” or jihad against the Soviets. Arab states were asked to fund this jihad against the Communists, and also to contain the new Islamic Revolution in Iran led by Ayatollah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Ruhollah</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Khomeini. </a:t>
            </a:r>
            <a:r>
              <a:rPr kumimoji="0" lang="en-US" alt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Nasim</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Ashraf, The Islamization of Pakistan, 1979-2009, The Middle East Institute, Washington, DC,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http://</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www.mei.edu/sites/default/files/publications/2009.07.Islamization%20of%20Pakistan.pdf</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Pakistani Prime Minister Imran Khan told the United States (in an interview with the Washington Post on 12/6/2018):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We're not your "hired gun" anymore</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Economic Times, 12/7/2018</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https://</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5"/>
              </a:rPr>
              <a:t>economictimes.indiatimes.com/news/defence/were-not-your-hired-gun-anymore-imran-khan-tells-us/articleshow/66986345.cms</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Abdul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Rahman Al-</a:t>
            </a:r>
            <a:r>
              <a:rPr kumimoji="0" lang="en-US" altLang="en-US" sz="1000" b="1"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Sudais</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 Imam of the Grand Mosque in Mecca (Saudi Arabia</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sparked anger on social media for claiming: Today the Kingdom of Saudi Arabia (under the leadership of the Custodian of the Two Holy Mosques, King Salman) and the United States of America (under the leadership of President Trump) are "steering--praise be to God--the world and humanity to security, peace, stability, and prosperity."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TRT World, 9/17/2017,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https://</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6"/>
              </a:rPr>
              <a:t>twitter.com/trtworld/status/910220704691269632</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MbS</a:t>
            </a:r>
            <a:r>
              <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[Saudi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Crown Prince Mohammed bin Salman]: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"Al-Qaeda leaders, ISIS leaders, they were all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Muslim Brotherhood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first. Osama bin Laden, Ayman al-Zawahiri, the leader of ISIS. This is very clear... We used the Muslim Brotherhood in the Cold War—we did, both of us [Saudi Arabia and the United States]... This is what America wanted us to do</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Saudi Crown Prince: Iran's Supreme Leader 'Makes Hitler Look Good'---In a wide-ranging conversation, Prince Mohammed bin Salman also recognized the Jewish people’s right to “their own land.” The Atlantic, 4/2/2018,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https://www.theatlantic.com/international/archive/2018/04/mohammed-bin-salman-iran-israel/557036</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Jamal </a:t>
            </a:r>
            <a:r>
              <a:rPr kumimoji="0" lang="en-US" alt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Khashoggi</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 Saudi journalist who knew bin Laden in Jidda: Osama was just like many of us who become part of the [Muslim] Brotherhood movement in Saudi Arabia, </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Vanity Fair</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January 1, 2006</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https://</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8"/>
              </a:rPr>
              <a:t>www.vanityfair.com/news/2006/01/peter-bergen-on-osama-200601</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Saudi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minister of Islamic Affairs</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Call and Guidance Abdullatif bin Abdulaziz al-Sheikh stressed that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Muslim Brotherhood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inflicted injustice and harmed Islam and Muslims,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Al </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Arabiya, 8/16/2018</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9"/>
              </a:rPr>
              <a:t>http://english.alarabiya.net/en/News/gulf/2018/08/16/Saudi-minister-Abdullatif-Al-Sheikh-Muslim-Brotherhood-harmed-Islam-.</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9"/>
              </a:rPr>
              <a:t>html</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Evangelical Christians see Trump as 'man of God‘: Major evangelical leaders such as Franklin Graham and Jerry Falwell Jr. defend Trump and see him as an ally in the culture wars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Jerusalem Post, 9/1/2018</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https://www.jpost.com/American-Politics/Evangelical-Christians-see-Trump-as-man-of-God-566249</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US </a:t>
            </a: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Senator Chris Murphy exposes US government complicity in the ongoing war, blockade, and cholera in Yemen,</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Senator Chris Murphy,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Published on 11/14/2017,</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https://www.youtube.com/watch?v=YcdzEPaLyWk</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FFFF"/>
                </a:solidFill>
                <a:effectLst/>
                <a:uLnTx/>
                <a:uFillTx/>
                <a:latin typeface="Times New Roman" pitchFamily="18" charset="0"/>
                <a:ea typeface="+mn-ea"/>
                <a:cs typeface="Arial" charset="0"/>
              </a:rPr>
              <a:t>Prophet Muhammad said: “The best jihad is a word of truth flung in the face of a tyrant</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alt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Sunan</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Ibn </a:t>
            </a:r>
            <a:r>
              <a:rPr kumimoji="0" lang="en-US" altLang="en-US" sz="1000" b="0" i="0" u="none" strike="noStrike" kern="1200" cap="none" spc="0" normalizeH="0" baseline="0" noProof="0" dirty="0" err="1" smtClean="0">
                <a:ln>
                  <a:noFill/>
                </a:ln>
                <a:solidFill>
                  <a:srgbClr val="FFFF00"/>
                </a:solidFill>
                <a:effectLst/>
                <a:uLnTx/>
                <a:uFillTx/>
                <a:latin typeface="Times New Roman" pitchFamily="18" charset="0"/>
                <a:ea typeface="+mn-ea"/>
                <a:cs typeface="Arial" charset="0"/>
              </a:rPr>
              <a:t>Majeh</a:t>
            </a:r>
            <a:endPar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“You who believe, obey God and the Messenger, and those in authority among you..” </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Quran 4:59</a:t>
            </a:r>
            <a:endPar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p:txBody>
      </p:sp>
      <p:cxnSp>
        <p:nvCxnSpPr>
          <p:cNvPr id="4" name="Straight Connector 3"/>
          <p:cNvCxnSpPr/>
          <p:nvPr/>
        </p:nvCxnSpPr>
        <p:spPr bwMode="auto">
          <a:xfrm>
            <a:off x="0" y="1600200"/>
            <a:ext cx="915851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1295400"/>
            <a:ext cx="911497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2209800"/>
            <a:ext cx="911497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14514" y="3276600"/>
            <a:ext cx="915851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29028" y="4648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29028"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4343400"/>
            <a:ext cx="915851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486400"/>
            <a:ext cx="911497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a:off x="0" y="5943600"/>
            <a:ext cx="915851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0" y="6248400"/>
            <a:ext cx="911497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2971800"/>
            <a:ext cx="911497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0" y="5029200"/>
            <a:ext cx="915851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117349211"/>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8" name="Title 1"/>
          <p:cNvSpPr>
            <a:spLocks noGrp="1"/>
          </p:cNvSpPr>
          <p:nvPr>
            <p:ph type="title"/>
          </p:nvPr>
        </p:nvSpPr>
        <p:spPr>
          <a:xfrm>
            <a:off x="0" y="0"/>
            <a:ext cx="9144000" cy="914400"/>
          </a:xfrm>
        </p:spPr>
        <p:txBody>
          <a:bodyPr/>
          <a:lstStyle/>
          <a:p>
            <a:r>
              <a:rPr lang="en-US" altLang="en-US" sz="3200" b="1" smtClean="0"/>
              <a:t>The Jackson-Vanik Amendment</a:t>
            </a:r>
            <a:r>
              <a:rPr lang="en-US" altLang="en-US" sz="4000" b="1" smtClean="0"/>
              <a:t/>
            </a:r>
            <a:br>
              <a:rPr lang="en-US" altLang="en-US" sz="4000" b="1" smtClean="0"/>
            </a:br>
            <a:r>
              <a:rPr lang="en-US" altLang="en-US" sz="1300" smtClean="0">
                <a:solidFill>
                  <a:schemeClr val="tx1"/>
                </a:solidFill>
              </a:rPr>
              <a:t>[“the United States shall not conclude any commercial agreement with any such country, during the period beginning with the date on which </a:t>
            </a:r>
            <a:r>
              <a:rPr lang="en-US" altLang="en-US" sz="1300" b="1" smtClean="0"/>
              <a:t>the President determines that such country— (1) denies its citizens the right or opportunity to emigrate”]</a:t>
            </a:r>
          </a:p>
        </p:txBody>
      </p:sp>
      <p:sp>
        <p:nvSpPr>
          <p:cNvPr id="182275" name="Content Placeholder 2"/>
          <p:cNvSpPr>
            <a:spLocks noGrp="1"/>
          </p:cNvSpPr>
          <p:nvPr>
            <p:ph idx="1"/>
          </p:nvPr>
        </p:nvSpPr>
        <p:spPr>
          <a:xfrm>
            <a:off x="0" y="914400"/>
            <a:ext cx="9144000" cy="5943600"/>
          </a:xfrm>
        </p:spPr>
        <p:txBody>
          <a:bodyPr/>
          <a:lstStyle/>
          <a:p>
            <a:pPr>
              <a:buFontTx/>
              <a:buNone/>
              <a:defRPr/>
            </a:pPr>
            <a:r>
              <a:rPr lang="en-US" sz="1600" dirty="0" smtClean="0"/>
              <a:t>“</a:t>
            </a:r>
            <a:r>
              <a:rPr lang="en-US" sz="1400" dirty="0" smtClean="0"/>
              <a:t>During the Cold War, the United States and the West used the issue of human rights as a platform to question the policies and ultimately the legitimacy of the Soviet Union. One aspect of that strategy was the Jackson-</a:t>
            </a:r>
            <a:r>
              <a:rPr lang="en-US" sz="1400" dirty="0" err="1" smtClean="0"/>
              <a:t>Vanik</a:t>
            </a:r>
            <a:r>
              <a:rPr lang="en-US" sz="1400" dirty="0" smtClean="0"/>
              <a:t> amendment to the 1974 Trade Act, which denied normal trading relations to non-market economies that restricted emigration rights. </a:t>
            </a:r>
            <a:r>
              <a:rPr lang="en-US" sz="1400" b="1" dirty="0" smtClean="0">
                <a:solidFill>
                  <a:schemeClr val="tx2"/>
                </a:solidFill>
              </a:rPr>
              <a:t>The amendment was particularly targeted to the Soviet Union’s practice at the time to deny Jews permission to emigrate</a:t>
            </a:r>
            <a:r>
              <a:rPr lang="en-US" sz="1400" dirty="0" smtClean="0"/>
              <a:t>.” </a:t>
            </a:r>
            <a:r>
              <a:rPr lang="en-US" sz="900" dirty="0" smtClean="0"/>
              <a:t>The Legacy and Consequences of Jackson-</a:t>
            </a:r>
            <a:r>
              <a:rPr lang="en-US" sz="900" dirty="0" err="1" smtClean="0"/>
              <a:t>Vanik</a:t>
            </a:r>
            <a:r>
              <a:rPr lang="en-US" sz="900" dirty="0" smtClean="0"/>
              <a:t>: Reassessing Human Rights in 21st Century Russia , When: February 4, 2010; Where: Woodrow Wilson Center, 1300 Pennsylvania Ave., NW, Washington, DC, </a:t>
            </a:r>
            <a:r>
              <a:rPr lang="en-US" sz="900" dirty="0" smtClean="0">
                <a:hlinkClick r:id="rId2"/>
              </a:rPr>
              <a:t>http://www.wilsoncenter.org/index.cfm?topic_id=1424&amp;fuseaction=topics.item&amp;news_id=588828</a:t>
            </a:r>
            <a:endParaRPr lang="en-US" sz="900" dirty="0"/>
          </a:p>
          <a:p>
            <a:pPr>
              <a:buFontTx/>
              <a:buNone/>
              <a:defRPr/>
            </a:pPr>
            <a:r>
              <a:rPr lang="en-US" sz="1400" dirty="0" smtClean="0"/>
              <a:t>According to some, former US Secretary of State Henry Kissinger’s duplicity regarding Jackson-</a:t>
            </a:r>
            <a:r>
              <a:rPr lang="en-US" sz="1400" dirty="0" err="1" smtClean="0"/>
              <a:t>Vanik</a:t>
            </a:r>
            <a:r>
              <a:rPr lang="en-US" sz="1400" dirty="0" smtClean="0"/>
              <a:t> “would come to involve hiding a secret letter in which the Soviets backed off from a deal under which they would be waived from Jackson-</a:t>
            </a:r>
            <a:r>
              <a:rPr lang="en-US" sz="1400" dirty="0" err="1" smtClean="0"/>
              <a:t>Vanik</a:t>
            </a:r>
            <a:r>
              <a:rPr lang="en-US" sz="1400" dirty="0" smtClean="0"/>
              <a:t> in exchange for allowing 60,000 Jews to emigrate. (The jig was up only when the Soviets angrily printed the letter in one of their newspapers.)”</a:t>
            </a:r>
            <a:r>
              <a:rPr lang="en-US" sz="1600" dirty="0" smtClean="0"/>
              <a:t> </a:t>
            </a:r>
            <a:r>
              <a:rPr lang="en-US" sz="1200" dirty="0" smtClean="0"/>
              <a:t>JTA, 12/13/2010, </a:t>
            </a:r>
            <a:r>
              <a:rPr lang="en-US" sz="900" dirty="0" smtClean="0">
                <a:hlinkClick r:id="rId3"/>
              </a:rPr>
              <a:t>http://blogs.jta.org/politics/</a:t>
            </a:r>
            <a:endParaRPr lang="en-US" sz="900" dirty="0" smtClean="0"/>
          </a:p>
          <a:p>
            <a:pPr>
              <a:defRPr/>
            </a:pPr>
            <a:endParaRPr lang="en-US" sz="200" dirty="0" smtClean="0"/>
          </a:p>
          <a:p>
            <a:pPr>
              <a:defRPr/>
            </a:pPr>
            <a:endParaRPr lang="en-US" sz="200" dirty="0" smtClean="0"/>
          </a:p>
          <a:p>
            <a:pPr>
              <a:defRPr/>
            </a:pPr>
            <a:r>
              <a:rPr lang="en-US" sz="200" dirty="0" smtClean="0"/>
              <a:t>The Administration has begun consultations with Congress and interested groups on the possibility of graduating Russia and other countries of the former Soviet Union from the provisions of the Jackson-</a:t>
            </a:r>
            <a:r>
              <a:rPr lang="en-US" sz="200" dirty="0" err="1" smtClean="0"/>
              <a:t>Vanik</a:t>
            </a:r>
            <a:r>
              <a:rPr lang="en-US" sz="200" dirty="0" smtClean="0"/>
              <a:t> amendment. </a:t>
            </a:r>
          </a:p>
          <a:p>
            <a:pPr marL="0" indent="0">
              <a:buFontTx/>
              <a:buNone/>
              <a:defRPr/>
            </a:pPr>
            <a:r>
              <a:rPr lang="en-US" sz="1400" dirty="0" smtClean="0"/>
              <a:t>“The Jackson-</a:t>
            </a:r>
            <a:r>
              <a:rPr lang="en-US" sz="1400" dirty="0" err="1" smtClean="0"/>
              <a:t>Vanik</a:t>
            </a:r>
            <a:r>
              <a:rPr lang="en-US" sz="1400" dirty="0" smtClean="0"/>
              <a:t> Amendment is contained in Title IV of the 1974 Trade Act. It effectively denies unconditional normal trade relations to certain countries</a:t>
            </a:r>
            <a:r>
              <a:rPr lang="en-US" sz="200" dirty="0" smtClean="0"/>
              <a:t>, including Russia, that had non-market economies and that restricted emigration rights.  Normal trade relations may be extended, on a conditional basis, to a country subject to the law only if the President determines that it complies with the freedom of emigration requirements of the amendment.  Semi-annual reports on continued compliance of that country must be submitted to Congress.  The President may also waive the emigration requirements. </a:t>
            </a:r>
          </a:p>
          <a:p>
            <a:pPr>
              <a:defRPr/>
            </a:pPr>
            <a:r>
              <a:rPr lang="en-US" sz="200" dirty="0" smtClean="0"/>
              <a:t>Since 1994, Russia has been found in compliance with the Amendment's freedom of emigration requirements.  It continues to be subject to semi-annual compliance reviews.  Ending the application of the Jackson-</a:t>
            </a:r>
            <a:r>
              <a:rPr lang="en-US" sz="200" dirty="0" err="1" smtClean="0"/>
              <a:t>Vanik</a:t>
            </a:r>
            <a:r>
              <a:rPr lang="en-US" sz="200" dirty="0" smtClean="0"/>
              <a:t> provisions to Russia requires legislation by Congress.  This is a prerequisite to the extending unconditional or permanent normal trade relations to Russia. </a:t>
            </a:r>
          </a:p>
          <a:p>
            <a:pPr marL="0" indent="0">
              <a:buFontTx/>
              <a:buNone/>
              <a:defRPr/>
            </a:pPr>
            <a:r>
              <a:rPr lang="en-US" sz="1400" dirty="0" smtClean="0"/>
              <a:t>Jackson-</a:t>
            </a:r>
            <a:r>
              <a:rPr lang="en-US" sz="1400" dirty="0" err="1" smtClean="0"/>
              <a:t>Vanik</a:t>
            </a:r>
            <a:r>
              <a:rPr lang="en-US" sz="1400" dirty="0" smtClean="0"/>
              <a:t> has been an extraordinary success in securing freedom of emigration in the Soviet Union and its successor states.  Since 1975, 573,000 refugees -- many of them Jews, evangelical Christians and Catholics -- from areas of the former Soviet Union have been resettled in the United States.  The Russian Jewish community in the United States today numbers between 750,000 and 1 million, though some estimates are twice as high.  </a:t>
            </a:r>
            <a:r>
              <a:rPr lang="en-US" sz="1400" b="1" dirty="0" smtClean="0">
                <a:solidFill>
                  <a:schemeClr val="tx2"/>
                </a:solidFill>
              </a:rPr>
              <a:t>An estimated 1 million more Jews have immigrated to Israel during that time.</a:t>
            </a:r>
            <a:r>
              <a:rPr lang="en-US" sz="1400" dirty="0" smtClean="0"/>
              <a:t> For fiscal year 2001, 3,875 refugees from Russia were resettled.”–</a:t>
            </a:r>
            <a:r>
              <a:rPr lang="en-US" sz="1600" dirty="0" smtClean="0"/>
              <a:t>The White House, </a:t>
            </a:r>
            <a:r>
              <a:rPr lang="en-US" sz="1600" dirty="0" smtClean="0">
                <a:hlinkClick r:id="rId4"/>
              </a:rPr>
              <a:t>http://georgewbush-</a:t>
            </a:r>
            <a:r>
              <a:rPr lang="en-US" sz="900" dirty="0" smtClean="0">
                <a:hlinkClick r:id="rId4"/>
              </a:rPr>
              <a:t>whitehouse.archives.gov/news/releases/2001/11/20011113-16.html</a:t>
            </a:r>
            <a:r>
              <a:rPr lang="en-US" sz="900" dirty="0" smtClean="0"/>
              <a:t> </a:t>
            </a:r>
          </a:p>
          <a:p>
            <a:pPr marL="0" indent="0">
              <a:buFontTx/>
              <a:buNone/>
              <a:defRPr/>
            </a:pPr>
            <a:endParaRPr lang="en-US" sz="800" dirty="0" smtClean="0"/>
          </a:p>
          <a:p>
            <a:pPr marL="0" indent="0">
              <a:buFontTx/>
              <a:buNone/>
              <a:defRPr/>
            </a:pPr>
            <a:r>
              <a:rPr lang="en-US" sz="1400" dirty="0" smtClean="0"/>
              <a:t>“That [Jewish] emigration [</a:t>
            </a:r>
            <a:r>
              <a:rPr lang="en-US" sz="1400" dirty="0" smtClean="0">
                <a:solidFill>
                  <a:srgbClr val="FFFFFF"/>
                </a:solidFill>
              </a:rPr>
              <a:t>from </a:t>
            </a:r>
            <a:r>
              <a:rPr lang="en-US" sz="1400" dirty="0">
                <a:solidFill>
                  <a:srgbClr val="FFFFFF"/>
                </a:solidFill>
              </a:rPr>
              <a:t>the Soviet </a:t>
            </a:r>
            <a:r>
              <a:rPr lang="en-US" sz="1400" dirty="0" smtClean="0">
                <a:solidFill>
                  <a:srgbClr val="FFFFFF"/>
                </a:solidFill>
              </a:rPr>
              <a:t>Union] </a:t>
            </a:r>
            <a:r>
              <a:rPr lang="en-US" sz="1400" dirty="0" smtClean="0"/>
              <a:t>existed </a:t>
            </a:r>
            <a:r>
              <a:rPr lang="en-US" sz="1400" dirty="0"/>
              <a:t>at all was due to the actions of "realists" in the White </a:t>
            </a:r>
            <a:r>
              <a:rPr lang="en-US" sz="1400" dirty="0" smtClean="0"/>
              <a:t>House…  In </a:t>
            </a:r>
            <a:r>
              <a:rPr lang="en-US" sz="1400" dirty="0"/>
              <a:t>1969, we introduced it into the presidential channel as a humanitarian issue because we judged that a foreign policy confrontation would lead to rejection and an increase of tensions with the Soviets. As a result, Jewish emigration rose from 700 a year in 1969 to near 40,000 in 1972. The total in Nixon's first term was more than 100,000. We also submitted, with some success, several hundred hardship cases at regular intervals. To maintain this flow by quiet diplomacy, we never used these figures for political purposes</a:t>
            </a:r>
            <a:r>
              <a:rPr lang="en-US" sz="1400" dirty="0" smtClean="0"/>
              <a:t>.” </a:t>
            </a:r>
            <a:r>
              <a:rPr lang="en-US" sz="1400" dirty="0"/>
              <a:t>Henry Kissing, </a:t>
            </a:r>
            <a:r>
              <a:rPr lang="en-US" sz="1400" dirty="0" smtClean="0"/>
              <a:t>Washington Post, 12/26/2010, </a:t>
            </a:r>
            <a:r>
              <a:rPr lang="en-US" sz="1400" dirty="0" smtClean="0">
                <a:hlinkClick r:id="rId5"/>
              </a:rPr>
              <a:t>http</a:t>
            </a:r>
            <a:r>
              <a:rPr lang="en-US" sz="1400" dirty="0">
                <a:hlinkClick r:id="rId5"/>
              </a:rPr>
              <a:t>://</a:t>
            </a:r>
            <a:r>
              <a:rPr lang="en-US" sz="1400" dirty="0" smtClean="0">
                <a:hlinkClick r:id="rId5"/>
              </a:rPr>
              <a:t>www.washingtonpost.com/wp-dyn/content/article/2010/12/23/AR2010122304552.html</a:t>
            </a:r>
            <a:r>
              <a:rPr lang="en-US" sz="1400" dirty="0" smtClean="0"/>
              <a:t> </a:t>
            </a:r>
          </a:p>
        </p:txBody>
      </p:sp>
      <p:cxnSp>
        <p:nvCxnSpPr>
          <p:cNvPr id="311300" name="Straight Connector 4"/>
          <p:cNvCxnSpPr>
            <a:cxnSpLocks noChangeShapeType="1"/>
          </p:cNvCxnSpPr>
          <p:nvPr/>
        </p:nvCxnSpPr>
        <p:spPr bwMode="auto">
          <a:xfrm>
            <a:off x="-14288" y="3733800"/>
            <a:ext cx="9144001"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1" name="Straight Connector 4"/>
          <p:cNvCxnSpPr>
            <a:cxnSpLocks noChangeShapeType="1"/>
          </p:cNvCxnSpPr>
          <p:nvPr/>
        </p:nvCxnSpPr>
        <p:spPr bwMode="auto">
          <a:xfrm>
            <a:off x="0" y="2209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2" name="Straight Connector 8"/>
          <p:cNvCxnSpPr>
            <a:cxnSpLocks noChangeShapeType="1"/>
          </p:cNvCxnSpPr>
          <p:nvPr/>
        </p:nvCxnSpPr>
        <p:spPr bwMode="auto">
          <a:xfrm>
            <a:off x="-76200" y="3276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3" name="Straight Connector 2"/>
          <p:cNvCxnSpPr>
            <a:cxnSpLocks noChangeShapeType="1"/>
          </p:cNvCxnSpPr>
          <p:nvPr/>
        </p:nvCxnSpPr>
        <p:spPr bwMode="auto">
          <a:xfrm>
            <a:off x="0" y="914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11304" name="Straight Connector 4"/>
          <p:cNvCxnSpPr>
            <a:cxnSpLocks noChangeShapeType="1"/>
          </p:cNvCxnSpPr>
          <p:nvPr/>
        </p:nvCxnSpPr>
        <p:spPr bwMode="auto">
          <a:xfrm>
            <a:off x="0" y="5181600"/>
            <a:ext cx="912971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629060313"/>
      </p:ext>
    </p:extLst>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Rectangle 1"/>
          <p:cNvSpPr>
            <a:spLocks noChangeArrowheads="1"/>
          </p:cNvSpPr>
          <p:nvPr/>
        </p:nvSpPr>
        <p:spPr bwMode="auto">
          <a:xfrm>
            <a:off x="-32657" y="5233055"/>
            <a:ext cx="292825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Turkey ‘allows Syria rebel training’---</a:t>
            </a:r>
            <a:r>
              <a:rPr lang="en-US" altLang="en-US" sz="1600" b="0" dirty="0"/>
              <a:t>BBC, 10/13/2014, </a:t>
            </a:r>
            <a:r>
              <a:rPr lang="en-US" altLang="en-US" sz="800" dirty="0">
                <a:hlinkClick r:id="rId2"/>
              </a:rPr>
              <a:t>http://www.bbc.com/news/world-middle-east-29591916</a:t>
            </a:r>
            <a:r>
              <a:rPr lang="en-US" altLang="en-US" sz="800" dirty="0"/>
              <a:t>   </a:t>
            </a:r>
          </a:p>
        </p:txBody>
      </p:sp>
      <p:sp>
        <p:nvSpPr>
          <p:cNvPr id="338947" name="Rectangle 6"/>
          <p:cNvSpPr>
            <a:spLocks noChangeArrowheads="1"/>
          </p:cNvSpPr>
          <p:nvPr/>
        </p:nvSpPr>
        <p:spPr bwMode="auto">
          <a:xfrm>
            <a:off x="1" y="6165503"/>
            <a:ext cx="304800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a:solidFill>
                  <a:schemeClr val="tx2"/>
                </a:solidFill>
              </a:rPr>
              <a:t>Saudis to Host Syrian Rebel Training--</a:t>
            </a:r>
            <a:r>
              <a:rPr lang="en-US" altLang="en-US" sz="1600" b="0" dirty="0" err="1"/>
              <a:t>ABCNews</a:t>
            </a:r>
            <a:r>
              <a:rPr lang="en-US" altLang="en-US" sz="1600" b="0" dirty="0"/>
              <a:t>, 9/10/2014, </a:t>
            </a:r>
            <a:r>
              <a:rPr lang="en-US" altLang="en-US" sz="300" dirty="0">
                <a:hlinkClick r:id="rId3"/>
              </a:rPr>
              <a:t>http://abcnews.go.com/Politics/wireStory/us-official-saudis-host-syrian-rebel-training-25418990</a:t>
            </a:r>
            <a:r>
              <a:rPr lang="en-US" altLang="en-US" sz="300" dirty="0"/>
              <a:t>  </a:t>
            </a:r>
          </a:p>
        </p:txBody>
      </p:sp>
      <p:pic>
        <p:nvPicPr>
          <p:cNvPr id="338948" name="Picture 12" descr="http://media.farsnews.com/media/Uploaded/Files/Images/1394/04/02/1394040200037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2"/>
            <a:ext cx="4781550" cy="523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949" name="Rectangle 1"/>
          <p:cNvSpPr>
            <a:spLocks noChangeArrowheads="1"/>
          </p:cNvSpPr>
          <p:nvPr/>
        </p:nvSpPr>
        <p:spPr bwMode="auto">
          <a:xfrm>
            <a:off x="4321629" y="4953000"/>
            <a:ext cx="485775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7200">
                <a:solidFill>
                  <a:schemeClr val="tx1"/>
                </a:solidFill>
                <a:latin typeface="Times New Roman" pitchFamily="18" charset="0"/>
                <a:cs typeface="Arial" pitchFamily="34" charset="0"/>
              </a:defRPr>
            </a:lvl1pPr>
            <a:lvl2pPr marL="742950" indent="-285750" eaLnBrk="0" hangingPunct="0">
              <a:defRPr sz="7200">
                <a:solidFill>
                  <a:schemeClr val="tx1"/>
                </a:solidFill>
                <a:latin typeface="Times New Roman" pitchFamily="18" charset="0"/>
                <a:cs typeface="Arial" pitchFamily="34" charset="0"/>
              </a:defRPr>
            </a:lvl2pPr>
            <a:lvl3pPr marL="1143000" indent="-228600" eaLnBrk="0" hangingPunct="0">
              <a:defRPr sz="7200">
                <a:solidFill>
                  <a:schemeClr val="tx1"/>
                </a:solidFill>
                <a:latin typeface="Times New Roman" pitchFamily="18" charset="0"/>
                <a:cs typeface="Arial" pitchFamily="34" charset="0"/>
              </a:defRPr>
            </a:lvl3pPr>
            <a:lvl4pPr marL="1600200" indent="-228600" eaLnBrk="0" hangingPunct="0">
              <a:defRPr sz="7200">
                <a:solidFill>
                  <a:schemeClr val="tx1"/>
                </a:solidFill>
                <a:latin typeface="Times New Roman" pitchFamily="18" charset="0"/>
                <a:cs typeface="Arial" pitchFamily="34" charset="0"/>
              </a:defRPr>
            </a:lvl4pPr>
            <a:lvl5pPr marL="2057400" indent="-228600" eaLnBrk="0" hangingPunct="0">
              <a:defRPr sz="72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72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72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72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7200">
                <a:solidFill>
                  <a:schemeClr val="tx1"/>
                </a:solidFill>
                <a:latin typeface="Times New Roman" pitchFamily="18" charset="0"/>
                <a:cs typeface="Arial" pitchFamily="34" charset="0"/>
              </a:defRPr>
            </a:lvl9pPr>
          </a:lstStyle>
          <a:p>
            <a:pPr eaLnBrk="1" hangingPunct="1"/>
            <a:r>
              <a:rPr lang="en-US" altLang="en-US" sz="900" dirty="0">
                <a:hlinkClick r:id="rId5"/>
              </a:rPr>
              <a:t>http://media.farsnews.com/media/Uploaded/Files/Images/1394/04/02/13940402000375.jpg</a:t>
            </a:r>
            <a:endParaRPr lang="en-US" altLang="en-US" sz="900" dirty="0"/>
          </a:p>
        </p:txBody>
      </p:sp>
      <p:sp>
        <p:nvSpPr>
          <p:cNvPr id="338950" name="Rectangle 2"/>
          <p:cNvSpPr>
            <a:spLocks noChangeArrowheads="1"/>
          </p:cNvSpPr>
          <p:nvPr/>
        </p:nvSpPr>
        <p:spPr bwMode="auto">
          <a:xfrm>
            <a:off x="0" y="0"/>
            <a:ext cx="434340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7200">
                <a:solidFill>
                  <a:schemeClr val="tx1"/>
                </a:solidFill>
                <a:latin typeface="Times New Roman" pitchFamily="18" charset="0"/>
                <a:cs typeface="Arial" pitchFamily="34" charset="0"/>
              </a:defRPr>
            </a:lvl1pPr>
            <a:lvl2pPr marL="742950" indent="-285750" eaLnBrk="0" hangingPunct="0">
              <a:defRPr sz="7200">
                <a:solidFill>
                  <a:schemeClr val="tx1"/>
                </a:solidFill>
                <a:latin typeface="Times New Roman" pitchFamily="18" charset="0"/>
                <a:cs typeface="Arial" pitchFamily="34" charset="0"/>
              </a:defRPr>
            </a:lvl2pPr>
            <a:lvl3pPr marL="1143000" indent="-228600" eaLnBrk="0" hangingPunct="0">
              <a:defRPr sz="7200">
                <a:solidFill>
                  <a:schemeClr val="tx1"/>
                </a:solidFill>
                <a:latin typeface="Times New Roman" pitchFamily="18" charset="0"/>
                <a:cs typeface="Arial" pitchFamily="34" charset="0"/>
              </a:defRPr>
            </a:lvl3pPr>
            <a:lvl4pPr marL="1600200" indent="-228600" eaLnBrk="0" hangingPunct="0">
              <a:defRPr sz="7200">
                <a:solidFill>
                  <a:schemeClr val="tx1"/>
                </a:solidFill>
                <a:latin typeface="Times New Roman" pitchFamily="18" charset="0"/>
                <a:cs typeface="Arial" pitchFamily="34" charset="0"/>
              </a:defRPr>
            </a:lvl4pPr>
            <a:lvl5pPr marL="2057400" indent="-228600" eaLnBrk="0" hangingPunct="0">
              <a:defRPr sz="7200">
                <a:solidFill>
                  <a:schemeClr val="tx1"/>
                </a:solidFill>
                <a:latin typeface="Times New Roman" pitchFamily="18" charset="0"/>
                <a:cs typeface="Arial" pitchFamily="34" charset="0"/>
              </a:defRPr>
            </a:lvl5pPr>
            <a:lvl6pPr marL="2514600" indent="-228600" eaLnBrk="0" fontAlgn="base" hangingPunct="0">
              <a:spcBef>
                <a:spcPct val="0"/>
              </a:spcBef>
              <a:spcAft>
                <a:spcPct val="0"/>
              </a:spcAft>
              <a:defRPr sz="7200">
                <a:solidFill>
                  <a:schemeClr val="tx1"/>
                </a:solidFill>
                <a:latin typeface="Times New Roman" pitchFamily="18" charset="0"/>
                <a:cs typeface="Arial" pitchFamily="34" charset="0"/>
              </a:defRPr>
            </a:lvl6pPr>
            <a:lvl7pPr marL="2971800" indent="-228600" eaLnBrk="0" fontAlgn="base" hangingPunct="0">
              <a:spcBef>
                <a:spcPct val="0"/>
              </a:spcBef>
              <a:spcAft>
                <a:spcPct val="0"/>
              </a:spcAft>
              <a:defRPr sz="7200">
                <a:solidFill>
                  <a:schemeClr val="tx1"/>
                </a:solidFill>
                <a:latin typeface="Times New Roman" pitchFamily="18" charset="0"/>
                <a:cs typeface="Arial" pitchFamily="34" charset="0"/>
              </a:defRPr>
            </a:lvl7pPr>
            <a:lvl8pPr marL="3429000" indent="-228600" eaLnBrk="0" fontAlgn="base" hangingPunct="0">
              <a:spcBef>
                <a:spcPct val="0"/>
              </a:spcBef>
              <a:spcAft>
                <a:spcPct val="0"/>
              </a:spcAft>
              <a:defRPr sz="7200">
                <a:solidFill>
                  <a:schemeClr val="tx1"/>
                </a:solidFill>
                <a:latin typeface="Times New Roman" pitchFamily="18" charset="0"/>
                <a:cs typeface="Arial" pitchFamily="34" charset="0"/>
              </a:defRPr>
            </a:lvl8pPr>
            <a:lvl9pPr marL="3886200" indent="-228600" eaLnBrk="0" fontAlgn="base" hangingPunct="0">
              <a:spcBef>
                <a:spcPct val="0"/>
              </a:spcBef>
              <a:spcAft>
                <a:spcPct val="0"/>
              </a:spcAft>
              <a:defRPr sz="7200">
                <a:solidFill>
                  <a:schemeClr val="tx1"/>
                </a:solidFill>
                <a:latin typeface="Times New Roman" pitchFamily="18" charset="0"/>
                <a:cs typeface="Arial" pitchFamily="34" charset="0"/>
              </a:defRPr>
            </a:lvl9pPr>
          </a:lstStyle>
          <a:p>
            <a:pPr eaLnBrk="1" hangingPunct="1"/>
            <a:r>
              <a:rPr lang="en-US" altLang="en-US" sz="2800" b="1" dirty="0" err="1">
                <a:solidFill>
                  <a:schemeClr val="tx2"/>
                </a:solidFill>
              </a:rPr>
              <a:t>Saudileaks</a:t>
            </a:r>
            <a:r>
              <a:rPr lang="en-US" altLang="en-US" sz="2800" b="1" dirty="0">
                <a:solidFill>
                  <a:schemeClr val="tx2"/>
                </a:solidFill>
              </a:rPr>
              <a:t> 18: S. Arabia Deposited $575mln to Ex-Iraqi Speaker's Account after Mosul's Fall</a:t>
            </a:r>
          </a:p>
          <a:p>
            <a:pPr eaLnBrk="1" hangingPunct="1"/>
            <a:r>
              <a:rPr lang="en-US" altLang="en-US" sz="1400" b="0" dirty="0"/>
              <a:t>TEHRAN (FNA)- Former Iraqi Parliament Speaker Osama al-</a:t>
            </a:r>
            <a:r>
              <a:rPr lang="en-US" altLang="en-US" sz="1400" b="0" dirty="0" err="1"/>
              <a:t>Nujaifi</a:t>
            </a:r>
            <a:r>
              <a:rPr lang="en-US" altLang="en-US" sz="1400" b="0" dirty="0"/>
              <a:t> received over half a billion dollars from the Saudi government 13 days after the fall of Mosul city by the ISIL in 2014, according to one of the documents gained and released by the Yemen Cyber Army after its May hacking of the Saudi Foreign Ministry.</a:t>
            </a:r>
          </a:p>
          <a:p>
            <a:pPr eaLnBrk="1" hangingPunct="1"/>
            <a:r>
              <a:rPr lang="en-US" altLang="en-US" sz="1400" b="0" dirty="0"/>
              <a:t>The Saudi Foreign Ministry was hacked by the Yemen Cyber Army in May, and a copy of its information was sent to FNA and another one to the whistleblower website WikiLeaks. </a:t>
            </a:r>
          </a:p>
          <a:p>
            <a:pPr eaLnBrk="1" hangingPunct="1"/>
            <a:r>
              <a:rPr lang="en-US" altLang="en-US" sz="1400" b="0" dirty="0"/>
              <a:t>One of the documents released by the YCA showed a letter written by Director General of the Saudi Interior Ministry Bandar bin </a:t>
            </a:r>
            <a:r>
              <a:rPr lang="en-US" altLang="en-US" sz="1400" b="0" dirty="0" err="1"/>
              <a:t>Abdulaziz</a:t>
            </a:r>
            <a:r>
              <a:rPr lang="en-US" altLang="en-US" sz="1400" b="0" dirty="0"/>
              <a:t> Al Saud to </a:t>
            </a:r>
            <a:r>
              <a:rPr lang="en-US" altLang="en-US" sz="1400" b="0" dirty="0" err="1"/>
              <a:t>Nujaifi</a:t>
            </a:r>
            <a:r>
              <a:rPr lang="en-US" altLang="en-US" sz="1400" b="0" dirty="0"/>
              <a:t> saying that Riyadh had deposited $575mln to a Turkish bank 13 days after Mosul's fall on June 10, 2014. </a:t>
            </a:r>
            <a:r>
              <a:rPr lang="en-US" altLang="en-US" sz="1400" b="0" dirty="0">
                <a:solidFill>
                  <a:schemeClr val="tx2"/>
                </a:solidFill>
              </a:rPr>
              <a:t>FARS News Agency, </a:t>
            </a:r>
            <a:r>
              <a:rPr lang="en-US" altLang="en-US" sz="1400" b="0" dirty="0" smtClean="0">
                <a:solidFill>
                  <a:schemeClr val="tx2"/>
                </a:solidFill>
              </a:rPr>
              <a:t>6/23/2015, </a:t>
            </a:r>
            <a:r>
              <a:rPr lang="en-US" altLang="en-US" sz="500" b="0" dirty="0" smtClean="0">
                <a:solidFill>
                  <a:schemeClr val="tx2"/>
                </a:solidFill>
                <a:hlinkClick r:id="rId6"/>
              </a:rPr>
              <a:t>http</a:t>
            </a:r>
            <a:r>
              <a:rPr lang="en-US" altLang="en-US" sz="500" b="0" dirty="0">
                <a:solidFill>
                  <a:schemeClr val="tx2"/>
                </a:solidFill>
                <a:hlinkClick r:id="rId6"/>
              </a:rPr>
              <a:t>://english.farsnews.com/newstext.aspx?nn=1394040200097</a:t>
            </a:r>
            <a:r>
              <a:rPr lang="en-US" altLang="en-US" sz="1000" b="0" dirty="0">
                <a:solidFill>
                  <a:schemeClr val="tx2"/>
                </a:solidFill>
                <a:hlinkClick r:id="rId6"/>
              </a:rPr>
              <a:t>1</a:t>
            </a:r>
            <a:r>
              <a:rPr lang="en-US" altLang="en-US" sz="1000" b="0" dirty="0">
                <a:solidFill>
                  <a:schemeClr val="tx2"/>
                </a:solidFill>
              </a:rPr>
              <a:t> </a:t>
            </a:r>
          </a:p>
        </p:txBody>
      </p:sp>
      <p:cxnSp>
        <p:nvCxnSpPr>
          <p:cNvPr id="338951" name="Straight Connector 4"/>
          <p:cNvCxnSpPr>
            <a:cxnSpLocks noChangeShapeType="1"/>
          </p:cNvCxnSpPr>
          <p:nvPr/>
        </p:nvCxnSpPr>
        <p:spPr bwMode="auto">
          <a:xfrm>
            <a:off x="-32657" y="5262979"/>
            <a:ext cx="9176657" cy="0"/>
          </a:xfrm>
          <a:prstGeom prst="line">
            <a:avLst/>
          </a:prstGeom>
          <a:noFill/>
          <a:ln w="9525" algn="ctr">
            <a:solidFill>
              <a:schemeClr val="tx1"/>
            </a:solidFill>
            <a:round/>
            <a:headEnd/>
            <a:tailEnd/>
          </a:ln>
        </p:spPr>
      </p:cxnSp>
      <p:sp>
        <p:nvSpPr>
          <p:cNvPr id="2" name="Rectangle 1"/>
          <p:cNvSpPr/>
          <p:nvPr/>
        </p:nvSpPr>
        <p:spPr>
          <a:xfrm>
            <a:off x="3167743" y="5262979"/>
            <a:ext cx="5957207" cy="1600438"/>
          </a:xfrm>
          <a:prstGeom prst="rect">
            <a:avLst/>
          </a:prstGeom>
        </p:spPr>
        <p:txBody>
          <a:bodyPr wrap="square">
            <a:spAutoFit/>
          </a:bodyPr>
          <a:lstStyle/>
          <a:p>
            <a:r>
              <a:rPr lang="en-US" sz="1800" b="0" dirty="0"/>
              <a:t>WikiLeaks founder Julian Assange said on Russia’s Rossiya-1 TV channel: "</a:t>
            </a:r>
            <a:r>
              <a:rPr lang="en-US" sz="1800" dirty="0">
                <a:solidFill>
                  <a:schemeClr val="tx2"/>
                </a:solidFill>
              </a:rPr>
              <a:t>Saudi has been one of the dogs of the United States in the Middle East on a leash, and you think the man is walking a dog, but sometimes, if it is a big dog, the dog starts pulling a man</a:t>
            </a:r>
            <a:r>
              <a:rPr lang="en-US" sz="1800" b="0" dirty="0"/>
              <a:t>." Sputnik International, 6/28/2015, </a:t>
            </a:r>
            <a:r>
              <a:rPr lang="en-US" sz="800" b="0" dirty="0">
                <a:hlinkClick r:id="rId7"/>
              </a:rPr>
              <a:t>http://</a:t>
            </a:r>
            <a:r>
              <a:rPr lang="en-US" sz="800" b="0" dirty="0" smtClean="0">
                <a:hlinkClick r:id="rId7"/>
              </a:rPr>
              <a:t>sputniknews.com/middleeast/20150628/1023947807.html</a:t>
            </a:r>
            <a:r>
              <a:rPr lang="en-US" sz="800" b="0" dirty="0" smtClean="0"/>
              <a:t> </a:t>
            </a:r>
            <a:endParaRPr lang="en-US" sz="800" b="0" dirty="0"/>
          </a:p>
        </p:txBody>
      </p:sp>
      <p:cxnSp>
        <p:nvCxnSpPr>
          <p:cNvPr id="6" name="Straight Connector 5"/>
          <p:cNvCxnSpPr/>
          <p:nvPr/>
        </p:nvCxnSpPr>
        <p:spPr bwMode="auto">
          <a:xfrm>
            <a:off x="3048001" y="5262979"/>
            <a:ext cx="0" cy="1600438"/>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32657" y="6063198"/>
            <a:ext cx="3048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03123415"/>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www.reagan.utexas.edu/archives/photographs/large/c12820-3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93816" y="762000"/>
            <a:ext cx="286447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4" name="Rectangle 3"/>
          <p:cNvSpPr>
            <a:spLocks noChangeArrowheads="1"/>
          </p:cNvSpPr>
          <p:nvPr/>
        </p:nvSpPr>
        <p:spPr bwMode="auto">
          <a:xfrm>
            <a:off x="6293816" y="2590800"/>
            <a:ext cx="287717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600" dirty="0" smtClean="0">
                <a:solidFill>
                  <a:srgbClr val="FFFF00"/>
                </a:solidFill>
                <a:cs typeface="Arial" pitchFamily="34" charset="0"/>
              </a:rPr>
              <a:t>President Reagan meeting with Afghan Freedom Fighters [</a:t>
            </a:r>
            <a:r>
              <a:rPr lang="en-US" altLang="en-US" sz="1600" dirty="0" err="1" smtClean="0">
                <a:solidFill>
                  <a:srgbClr val="FFFF00"/>
                </a:solidFill>
                <a:cs typeface="Arial" pitchFamily="34" charset="0"/>
              </a:rPr>
              <a:t>jihadis</a:t>
            </a:r>
            <a:r>
              <a:rPr lang="en-US" altLang="en-US" sz="1600" dirty="0" smtClean="0">
                <a:solidFill>
                  <a:srgbClr val="FFFF00"/>
                </a:solidFill>
                <a:cs typeface="Arial" pitchFamily="34" charset="0"/>
              </a:rPr>
              <a:t>] to discuss Soviet atrocities in Afghanistan, </a:t>
            </a:r>
            <a:r>
              <a:rPr lang="en-US" altLang="en-US" sz="1600" dirty="0">
                <a:solidFill>
                  <a:srgbClr val="FFFFFF"/>
                </a:solidFill>
                <a:cs typeface="Arial" pitchFamily="34" charset="0"/>
              </a:rPr>
              <a:t>2/2/1983, </a:t>
            </a:r>
            <a:r>
              <a:rPr lang="en-US" altLang="en-US" sz="200" dirty="0">
                <a:solidFill>
                  <a:srgbClr val="FFFFFF"/>
                </a:solidFill>
                <a:cs typeface="Arial" pitchFamily="34" charset="0"/>
                <a:hlinkClick r:id="rId3"/>
              </a:rPr>
              <a:t>https://</a:t>
            </a:r>
            <a:r>
              <a:rPr lang="en-US" altLang="en-US" sz="200" dirty="0" smtClean="0">
                <a:solidFill>
                  <a:srgbClr val="FFFFFF"/>
                </a:solidFill>
                <a:cs typeface="Arial" pitchFamily="34" charset="0"/>
                <a:hlinkClick r:id="rId3"/>
              </a:rPr>
              <a:t>reaganlibrary.archives.gov/archives/photographs/atwork.html</a:t>
            </a:r>
            <a:r>
              <a:rPr lang="en-US" altLang="en-US" sz="200" dirty="0" smtClean="0">
                <a:solidFill>
                  <a:srgbClr val="FFFFFF"/>
                </a:solidFill>
                <a:cs typeface="Arial" pitchFamily="34" charset="0"/>
              </a:rPr>
              <a:t> </a:t>
            </a:r>
          </a:p>
        </p:txBody>
      </p:sp>
      <p:sp>
        <p:nvSpPr>
          <p:cNvPr id="3" name="TextBox 2"/>
          <p:cNvSpPr txBox="1"/>
          <p:nvPr/>
        </p:nvSpPr>
        <p:spPr>
          <a:xfrm>
            <a:off x="0" y="0"/>
            <a:ext cx="9144000" cy="723900"/>
          </a:xfrm>
          <a:prstGeom prst="rect">
            <a:avLst/>
          </a:prstGeom>
          <a:noFill/>
        </p:spPr>
        <p:txBody>
          <a:bodyPr>
            <a:spAutoFit/>
          </a:bodyPr>
          <a:lstStyle/>
          <a:p>
            <a:pPr>
              <a:defRPr/>
            </a:pPr>
            <a:r>
              <a:rPr lang="en-US" sz="4100" b="1" dirty="0">
                <a:solidFill>
                  <a:srgbClr val="FFFF00"/>
                </a:solidFill>
                <a:latin typeface="Times New Roman"/>
                <a:cs typeface="Arial" pitchFamily="34" charset="0"/>
              </a:rPr>
              <a:t>Origins of the Afghan jihad of the 1980s</a:t>
            </a:r>
          </a:p>
        </p:txBody>
      </p:sp>
      <p:cxnSp>
        <p:nvCxnSpPr>
          <p:cNvPr id="117772" name="Straight Connector 5"/>
          <p:cNvCxnSpPr>
            <a:cxnSpLocks noChangeShapeType="1"/>
          </p:cNvCxnSpPr>
          <p:nvPr/>
        </p:nvCxnSpPr>
        <p:spPr bwMode="auto">
          <a:xfrm>
            <a:off x="0" y="685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 name="Rectangle 1"/>
          <p:cNvSpPr/>
          <p:nvPr/>
        </p:nvSpPr>
        <p:spPr>
          <a:xfrm>
            <a:off x="0" y="685800"/>
            <a:ext cx="6172201" cy="1323439"/>
          </a:xfrm>
          <a:prstGeom prst="rect">
            <a:avLst/>
          </a:prstGeom>
        </p:spPr>
        <p:txBody>
          <a:bodyPr wrap="square">
            <a:spAutoFit/>
          </a:bodyPr>
          <a:lstStyle/>
          <a:p>
            <a:pPr fontAlgn="auto">
              <a:spcBef>
                <a:spcPts val="0"/>
              </a:spcBef>
              <a:spcAft>
                <a:spcPts val="0"/>
              </a:spcAft>
            </a:pPr>
            <a:r>
              <a:rPr lang="en-US" sz="1600" dirty="0" smtClean="0">
                <a:solidFill>
                  <a:srgbClr val="FFFF00"/>
                </a:solidFill>
                <a:latin typeface="Times New Roman"/>
                <a:cs typeface="+mn-cs"/>
              </a:rPr>
              <a:t>“</a:t>
            </a:r>
            <a:r>
              <a:rPr lang="en-US" sz="1600" dirty="0">
                <a:solidFill>
                  <a:srgbClr val="FFFF00"/>
                </a:solidFill>
                <a:latin typeface="Times New Roman"/>
                <a:cs typeface="+mn-cs"/>
              </a:rPr>
              <a:t>Let's begin with </a:t>
            </a:r>
            <a:r>
              <a:rPr lang="en-US" sz="1600" dirty="0" smtClean="0">
                <a:solidFill>
                  <a:srgbClr val="FFFF00"/>
                </a:solidFill>
                <a:latin typeface="Times New Roman"/>
                <a:cs typeface="+mn-cs"/>
              </a:rPr>
              <a:t>Afghanistan… In </a:t>
            </a:r>
            <a:r>
              <a:rPr lang="en-US" sz="1600" dirty="0">
                <a:solidFill>
                  <a:srgbClr val="FFFF00"/>
                </a:solidFill>
                <a:latin typeface="Times New Roman"/>
                <a:cs typeface="+mn-cs"/>
              </a:rPr>
              <a:t>8 years more than a million Afghans have been killed; more than 5 million have been driven into </a:t>
            </a:r>
            <a:r>
              <a:rPr lang="en-US" sz="1600" dirty="0" smtClean="0">
                <a:solidFill>
                  <a:srgbClr val="FFFF00"/>
                </a:solidFill>
                <a:latin typeface="Times New Roman"/>
                <a:cs typeface="+mn-cs"/>
              </a:rPr>
              <a:t>exile… Let </a:t>
            </a:r>
            <a:r>
              <a:rPr lang="en-US" sz="1600" dirty="0">
                <a:solidFill>
                  <a:srgbClr val="FFFF00"/>
                </a:solidFill>
                <a:latin typeface="Times New Roman"/>
                <a:cs typeface="+mn-cs"/>
              </a:rPr>
              <a:t>me repeat: We will continue to support the </a:t>
            </a:r>
            <a:r>
              <a:rPr lang="en-US" sz="1600" dirty="0" smtClean="0">
                <a:solidFill>
                  <a:srgbClr val="FFFF00"/>
                </a:solidFill>
                <a:latin typeface="Times New Roman"/>
                <a:cs typeface="+mn-cs"/>
              </a:rPr>
              <a:t>Mujahidin” </a:t>
            </a:r>
            <a:r>
              <a:rPr lang="en-US" sz="1600" dirty="0" smtClean="0">
                <a:solidFill>
                  <a:srgbClr val="FFFFFF"/>
                </a:solidFill>
                <a:latin typeface="Times New Roman"/>
                <a:cs typeface="+mn-cs"/>
              </a:rPr>
              <a:t>[</a:t>
            </a:r>
            <a:r>
              <a:rPr lang="en-US" sz="1600" dirty="0">
                <a:solidFill>
                  <a:srgbClr val="FFFFFF"/>
                </a:solidFill>
                <a:latin typeface="Times New Roman"/>
                <a:cs typeface="+mn-cs"/>
              </a:rPr>
              <a:t>President Ronald Reagan’s] Remarks to the World Affairs Council of Western Massachusetts in </a:t>
            </a:r>
            <a:r>
              <a:rPr lang="en-US" sz="1600" dirty="0" smtClean="0">
                <a:solidFill>
                  <a:srgbClr val="FFFFFF"/>
                </a:solidFill>
                <a:latin typeface="Times New Roman"/>
                <a:cs typeface="+mn-cs"/>
              </a:rPr>
              <a:t>Springfield</a:t>
            </a:r>
            <a:r>
              <a:rPr lang="en-US" sz="1600" dirty="0">
                <a:solidFill>
                  <a:srgbClr val="FFFFFF"/>
                </a:solidFill>
                <a:latin typeface="Times New Roman"/>
                <a:cs typeface="+mn-cs"/>
              </a:rPr>
              <a:t>, April 21, 1988</a:t>
            </a:r>
            <a:r>
              <a:rPr lang="en-US" sz="1600" dirty="0">
                <a:solidFill>
                  <a:srgbClr val="FFFF00"/>
                </a:solidFill>
                <a:latin typeface="Times New Roman"/>
                <a:cs typeface="+mn-cs"/>
              </a:rPr>
              <a:t>, </a:t>
            </a:r>
            <a:r>
              <a:rPr lang="en-US" sz="500" dirty="0">
                <a:solidFill>
                  <a:srgbClr val="FFFF00"/>
                </a:solidFill>
                <a:latin typeface="Times New Roman"/>
                <a:cs typeface="+mn-cs"/>
                <a:hlinkClick r:id="rId4"/>
              </a:rPr>
              <a:t>https://</a:t>
            </a:r>
            <a:r>
              <a:rPr lang="en-US" sz="500" dirty="0" smtClean="0">
                <a:solidFill>
                  <a:srgbClr val="FFFF00"/>
                </a:solidFill>
                <a:latin typeface="Times New Roman"/>
                <a:cs typeface="+mn-cs"/>
                <a:hlinkClick r:id="rId4"/>
              </a:rPr>
              <a:t>www.youtube.com/watch?v=G0TsBjFX7Fk</a:t>
            </a:r>
            <a:r>
              <a:rPr lang="en-US" sz="500" dirty="0" smtClean="0">
                <a:solidFill>
                  <a:srgbClr val="FFFF00"/>
                </a:solidFill>
                <a:latin typeface="Times New Roman"/>
                <a:cs typeface="+mn-cs"/>
              </a:rPr>
              <a:t> </a:t>
            </a:r>
          </a:p>
        </p:txBody>
      </p:sp>
      <p:pic>
        <p:nvPicPr>
          <p:cNvPr id="16" name="Picture 2" descr="https://reaganlibrary.archives.gov/archives/photographs/large/c45019-1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93816" y="3962400"/>
            <a:ext cx="2877172" cy="191811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293816" y="5943600"/>
            <a:ext cx="2850184" cy="907941"/>
          </a:xfrm>
          <a:prstGeom prst="rect">
            <a:avLst/>
          </a:prstGeom>
        </p:spPr>
        <p:txBody>
          <a:bodyPr wrap="square">
            <a:spAutoFit/>
          </a:bodyPr>
          <a:lstStyle/>
          <a:p>
            <a:pPr fontAlgn="auto">
              <a:spcBef>
                <a:spcPts val="0"/>
              </a:spcBef>
              <a:spcAft>
                <a:spcPts val="0"/>
              </a:spcAft>
            </a:pPr>
            <a:r>
              <a:rPr lang="en-US" dirty="0">
                <a:solidFill>
                  <a:srgbClr val="FFFF00"/>
                </a:solidFill>
                <a:latin typeface="Times New Roman"/>
                <a:cs typeface="+mn-cs"/>
              </a:rPr>
              <a:t>President Reagan meeting with Congressman David Dreier and </a:t>
            </a:r>
            <a:r>
              <a:rPr lang="en-US" dirty="0" err="1">
                <a:solidFill>
                  <a:srgbClr val="FFFF00"/>
                </a:solidFill>
                <a:latin typeface="Times New Roman"/>
                <a:cs typeface="+mn-cs"/>
              </a:rPr>
              <a:t>Hazrat</a:t>
            </a:r>
            <a:r>
              <a:rPr lang="en-US" dirty="0">
                <a:solidFill>
                  <a:srgbClr val="FFFF00"/>
                </a:solidFill>
                <a:latin typeface="Times New Roman"/>
                <a:cs typeface="+mn-cs"/>
              </a:rPr>
              <a:t> Khan from Afghanistan, injured by Soviets, in the oval office</a:t>
            </a:r>
            <a:r>
              <a:rPr lang="en-US" dirty="0">
                <a:solidFill>
                  <a:srgbClr val="FFFFFF"/>
                </a:solidFill>
                <a:latin typeface="Times New Roman"/>
                <a:cs typeface="+mn-cs"/>
              </a:rPr>
              <a:t>. 1/27/88. </a:t>
            </a:r>
            <a:r>
              <a:rPr lang="en-US" sz="500" dirty="0">
                <a:solidFill>
                  <a:srgbClr val="FFFFFF"/>
                </a:solidFill>
                <a:latin typeface="Times New Roman"/>
                <a:cs typeface="+mn-cs"/>
                <a:hlinkClick r:id="rId3"/>
              </a:rPr>
              <a:t>https://</a:t>
            </a:r>
            <a:r>
              <a:rPr lang="en-US" sz="500" dirty="0" smtClean="0">
                <a:solidFill>
                  <a:srgbClr val="FFFFFF"/>
                </a:solidFill>
                <a:latin typeface="Times New Roman"/>
                <a:cs typeface="+mn-cs"/>
                <a:hlinkClick r:id="rId3"/>
              </a:rPr>
              <a:t>reaganlibrary.archives.gov/archives/photographs/atwork.html</a:t>
            </a:r>
            <a:r>
              <a:rPr lang="en-US" sz="500" dirty="0" smtClean="0">
                <a:solidFill>
                  <a:srgbClr val="FFFFFF"/>
                </a:solidFill>
                <a:latin typeface="Times New Roman"/>
                <a:cs typeface="+mn-cs"/>
              </a:rPr>
              <a:t> </a:t>
            </a:r>
            <a:endParaRPr lang="en-US" sz="500" dirty="0">
              <a:solidFill>
                <a:srgbClr val="FFFFFF"/>
              </a:solidFill>
              <a:latin typeface="Times New Roman"/>
              <a:cs typeface="+mn-cs"/>
            </a:endParaRPr>
          </a:p>
        </p:txBody>
      </p:sp>
      <p:sp>
        <p:nvSpPr>
          <p:cNvPr id="7" name="Rectangle 6"/>
          <p:cNvSpPr/>
          <p:nvPr/>
        </p:nvSpPr>
        <p:spPr>
          <a:xfrm>
            <a:off x="-13082" y="1981200"/>
            <a:ext cx="6185283" cy="4924425"/>
          </a:xfrm>
          <a:prstGeom prst="rect">
            <a:avLst/>
          </a:prstGeom>
        </p:spPr>
        <p:txBody>
          <a:bodyPr wrap="square">
            <a:spAutoFit/>
          </a:bodyPr>
          <a:lstStyle/>
          <a:p>
            <a:r>
              <a:rPr lang="en-US" altLang="en-US" sz="1600" dirty="0" smtClean="0">
                <a:solidFill>
                  <a:srgbClr val="FFFFFF"/>
                </a:solidFill>
                <a:latin typeface="Times New Roman"/>
                <a:cs typeface="Arial" pitchFamily="34" charset="0"/>
              </a:rPr>
              <a:t>US </a:t>
            </a:r>
            <a:r>
              <a:rPr lang="en-US" altLang="en-US" sz="1600" dirty="0">
                <a:solidFill>
                  <a:srgbClr val="FFFFFF"/>
                </a:solidFill>
                <a:latin typeface="Times New Roman"/>
                <a:cs typeface="Arial" pitchFamily="34" charset="0"/>
              </a:rPr>
              <a:t>Secretary of State George </a:t>
            </a:r>
            <a:r>
              <a:rPr lang="en-US" altLang="en-US" sz="1600" dirty="0" smtClean="0">
                <a:solidFill>
                  <a:srgbClr val="FFFFFF"/>
                </a:solidFill>
                <a:latin typeface="Times New Roman"/>
                <a:cs typeface="Arial" pitchFamily="34" charset="0"/>
              </a:rPr>
              <a:t>Shultz </a:t>
            </a:r>
            <a:r>
              <a:rPr lang="en-US" altLang="en-US" sz="1600" dirty="0">
                <a:solidFill>
                  <a:srgbClr val="FFFFFF"/>
                </a:solidFill>
                <a:latin typeface="Times New Roman"/>
                <a:cs typeface="Arial" pitchFamily="34" charset="0"/>
              </a:rPr>
              <a:t>wrote that Ronald Reagan put </a:t>
            </a:r>
            <a:r>
              <a:rPr lang="en-US" altLang="en-US" sz="1600" b="1" dirty="0">
                <a:solidFill>
                  <a:srgbClr val="FFFFFF"/>
                </a:solidFill>
                <a:latin typeface="Times New Roman"/>
                <a:cs typeface="Arial" pitchFamily="34" charset="0"/>
              </a:rPr>
              <a:t>“</a:t>
            </a:r>
            <a:r>
              <a:rPr lang="en-US" altLang="en-US" sz="1600" b="1" dirty="0">
                <a:solidFill>
                  <a:srgbClr val="FFFF00"/>
                </a:solidFill>
                <a:latin typeface="Times New Roman"/>
                <a:cs typeface="Arial" pitchFamily="34" charset="0"/>
              </a:rPr>
              <a:t>Soviet Jewry at the top of his agenda</a:t>
            </a:r>
            <a:r>
              <a:rPr lang="en-US" altLang="en-US" sz="1600" b="1" dirty="0">
                <a:solidFill>
                  <a:srgbClr val="FFFFFF"/>
                </a:solidFill>
                <a:latin typeface="Times New Roman"/>
                <a:cs typeface="Arial" pitchFamily="34" charset="0"/>
              </a:rPr>
              <a:t>”---</a:t>
            </a:r>
            <a:r>
              <a:rPr lang="en-US" altLang="en-US" sz="1600" i="1" dirty="0">
                <a:solidFill>
                  <a:srgbClr val="FFFFFF"/>
                </a:solidFill>
                <a:latin typeface="Times New Roman"/>
                <a:cs typeface="Arial" pitchFamily="34" charset="0"/>
              </a:rPr>
              <a:t>The Jewish Movement in the Soviet Union</a:t>
            </a:r>
            <a:r>
              <a:rPr lang="en-US" altLang="en-US" sz="1600" b="1" dirty="0">
                <a:solidFill>
                  <a:srgbClr val="FFFFFF"/>
                </a:solidFill>
                <a:latin typeface="Times New Roman"/>
                <a:cs typeface="Arial" pitchFamily="34" charset="0"/>
              </a:rPr>
              <a:t>, </a:t>
            </a:r>
            <a:r>
              <a:rPr lang="en-US" altLang="en-US" sz="1600" dirty="0">
                <a:solidFill>
                  <a:srgbClr val="FFFFFF"/>
                </a:solidFill>
                <a:latin typeface="Times New Roman"/>
                <a:cs typeface="Arial" pitchFamily="34" charset="0"/>
              </a:rPr>
              <a:t>p. 420</a:t>
            </a:r>
            <a:r>
              <a:rPr lang="en-US" altLang="en-US" sz="1600" dirty="0" smtClean="0">
                <a:solidFill>
                  <a:srgbClr val="FFFFFF"/>
                </a:solidFill>
                <a:latin typeface="Times New Roman"/>
                <a:cs typeface="Arial" pitchFamily="34" charset="0"/>
              </a:rPr>
              <a:t>.</a:t>
            </a:r>
          </a:p>
          <a:p>
            <a:r>
              <a:rPr lang="en-US" altLang="en-US" sz="1600" b="1" dirty="0" smtClean="0">
                <a:solidFill>
                  <a:srgbClr val="FFFF00"/>
                </a:solidFill>
                <a:latin typeface="Times New Roman"/>
                <a:cs typeface="Arial" pitchFamily="34" charset="0"/>
              </a:rPr>
              <a:t>“</a:t>
            </a:r>
            <a:r>
              <a:rPr lang="en-US" altLang="en-US" sz="1600" b="1" dirty="0">
                <a:solidFill>
                  <a:srgbClr val="FFFF00"/>
                </a:solidFill>
                <a:latin typeface="Times New Roman"/>
                <a:cs typeface="Arial" pitchFamily="34" charset="0"/>
              </a:rPr>
              <a:t>Statement on the International Day of Concern for Soviet Jews, March 15, </a:t>
            </a:r>
            <a:r>
              <a:rPr lang="en-US" altLang="en-US" sz="1600" b="1" dirty="0" smtClean="0">
                <a:solidFill>
                  <a:srgbClr val="FFFF00"/>
                </a:solidFill>
                <a:latin typeface="Times New Roman"/>
                <a:cs typeface="Arial" pitchFamily="34" charset="0"/>
              </a:rPr>
              <a:t>1984:  </a:t>
            </a:r>
            <a:r>
              <a:rPr lang="en-US" altLang="en-US" sz="1600" dirty="0" smtClean="0">
                <a:solidFill>
                  <a:srgbClr val="FFFF00"/>
                </a:solidFill>
                <a:latin typeface="Times New Roman"/>
                <a:cs typeface="Arial" pitchFamily="34" charset="0"/>
              </a:rPr>
              <a:t>…</a:t>
            </a:r>
            <a:r>
              <a:rPr lang="en-US" altLang="en-US" sz="1600" dirty="0">
                <a:solidFill>
                  <a:srgbClr val="FFFF00"/>
                </a:solidFill>
                <a:latin typeface="Times New Roman"/>
                <a:cs typeface="Arial" pitchFamily="34" charset="0"/>
              </a:rPr>
              <a:t>The United States Government </a:t>
            </a:r>
            <a:r>
              <a:rPr lang="en-US" altLang="en-US" sz="1600" dirty="0" smtClean="0">
                <a:solidFill>
                  <a:srgbClr val="FFFF00"/>
                </a:solidFill>
                <a:latin typeface="Times New Roman"/>
                <a:cs typeface="Arial" pitchFamily="34" charset="0"/>
              </a:rPr>
              <a:t>[…] actively </a:t>
            </a:r>
            <a:r>
              <a:rPr lang="en-US" altLang="en-US" sz="1600" dirty="0">
                <a:solidFill>
                  <a:srgbClr val="FFFF00"/>
                </a:solidFill>
                <a:latin typeface="Times New Roman"/>
                <a:cs typeface="Arial" pitchFamily="34" charset="0"/>
              </a:rPr>
              <a:t>supported the right of Soviet Jews </a:t>
            </a:r>
            <a:r>
              <a:rPr lang="en-US" altLang="en-US" sz="1600" dirty="0" smtClean="0">
                <a:solidFill>
                  <a:srgbClr val="FFFF00"/>
                </a:solidFill>
                <a:latin typeface="Times New Roman"/>
                <a:cs typeface="Arial" pitchFamily="34" charset="0"/>
              </a:rPr>
              <a:t>[…] to </a:t>
            </a:r>
            <a:r>
              <a:rPr lang="en-US" altLang="en-US" sz="1600" dirty="0">
                <a:solidFill>
                  <a:srgbClr val="FFFF00"/>
                </a:solidFill>
                <a:latin typeface="Times New Roman"/>
                <a:cs typeface="Arial" pitchFamily="34" charset="0"/>
              </a:rPr>
              <a:t>emigrate from the U.S.S.R. if they so </a:t>
            </a:r>
            <a:r>
              <a:rPr lang="en-US" altLang="en-US" sz="1600" dirty="0" smtClean="0">
                <a:solidFill>
                  <a:srgbClr val="FFFF00"/>
                </a:solidFill>
                <a:latin typeface="Times New Roman"/>
                <a:cs typeface="Arial" pitchFamily="34" charset="0"/>
              </a:rPr>
              <a:t>choose.” </a:t>
            </a:r>
            <a:r>
              <a:rPr lang="en-US" altLang="en-US" sz="1000" dirty="0">
                <a:solidFill>
                  <a:srgbClr val="FFFF00"/>
                </a:solidFill>
                <a:latin typeface="Times New Roman"/>
                <a:cs typeface="Arial" pitchFamily="34" charset="0"/>
                <a:hlinkClick r:id="rId6"/>
              </a:rPr>
              <a:t>https://</a:t>
            </a:r>
            <a:r>
              <a:rPr lang="en-US" altLang="en-US" sz="1000" dirty="0" smtClean="0">
                <a:solidFill>
                  <a:srgbClr val="FFFF00"/>
                </a:solidFill>
                <a:latin typeface="Times New Roman"/>
                <a:cs typeface="Arial" pitchFamily="34" charset="0"/>
                <a:hlinkClick r:id="rId6"/>
              </a:rPr>
              <a:t>reaganlibrary.archives.gov/archives/speeches/1984/84mar.htm</a:t>
            </a:r>
            <a:r>
              <a:rPr lang="en-US" altLang="en-US" sz="1000" dirty="0" smtClean="0">
                <a:solidFill>
                  <a:srgbClr val="FFFF00"/>
                </a:solidFill>
                <a:latin typeface="Times New Roman"/>
                <a:cs typeface="Arial" pitchFamily="34" charset="0"/>
              </a:rPr>
              <a:t> </a:t>
            </a:r>
          </a:p>
          <a:p>
            <a:r>
              <a:rPr lang="en-US" altLang="en-US" sz="1300" dirty="0" smtClean="0">
                <a:solidFill>
                  <a:srgbClr val="FFFF00"/>
                </a:solidFill>
                <a:latin typeface="Times New Roman"/>
                <a:cs typeface="Arial" pitchFamily="34" charset="0"/>
              </a:rPr>
              <a:t>A </a:t>
            </a:r>
            <a:r>
              <a:rPr lang="en-US" altLang="en-US" sz="1300" dirty="0">
                <a:solidFill>
                  <a:srgbClr val="FFFF00"/>
                </a:solidFill>
                <a:latin typeface="Times New Roman"/>
                <a:cs typeface="Arial" pitchFamily="34" charset="0"/>
              </a:rPr>
              <a:t>specially equipped C-141 </a:t>
            </a:r>
            <a:r>
              <a:rPr lang="en-US" altLang="en-US" sz="1300" dirty="0" err="1">
                <a:solidFill>
                  <a:srgbClr val="FFFF00"/>
                </a:solidFill>
                <a:latin typeface="Times New Roman"/>
                <a:cs typeface="Arial" pitchFamily="34" charset="0"/>
              </a:rPr>
              <a:t>Starlifter</a:t>
            </a:r>
            <a:r>
              <a:rPr lang="en-US" altLang="en-US" sz="1300" dirty="0">
                <a:solidFill>
                  <a:srgbClr val="FFFF00"/>
                </a:solidFill>
                <a:latin typeface="Times New Roman"/>
                <a:cs typeface="Arial" pitchFamily="34" charset="0"/>
              </a:rPr>
              <a:t> transport carrying William Casey touched down at a military air base south of Islamabad in October 1984 for a secret visit by the CIA director to plan strategy for the war against Soviet forces in Afghanistan. Helicopters lifted Casey to three secret training camps near the Afghan border, where he watched </a:t>
            </a:r>
            <a:r>
              <a:rPr lang="en-US" altLang="en-US" sz="1300" dirty="0" err="1">
                <a:solidFill>
                  <a:srgbClr val="FFFF00"/>
                </a:solidFill>
                <a:latin typeface="Times New Roman"/>
                <a:cs typeface="Arial" pitchFamily="34" charset="0"/>
              </a:rPr>
              <a:t>mujaheddin</a:t>
            </a:r>
            <a:r>
              <a:rPr lang="en-US" altLang="en-US" sz="1300" dirty="0">
                <a:solidFill>
                  <a:srgbClr val="FFFF00"/>
                </a:solidFill>
                <a:latin typeface="Times New Roman"/>
                <a:cs typeface="Arial" pitchFamily="34" charset="0"/>
              </a:rPr>
              <a:t> rebels fire heavy weapons and learn to make bombs with CIA-supplied plastic explosives and detonators... Casey wanted to ship subversive propaganda through Afghanistan to the Soviet Union's predominantly Muslim southern republics. The Pakistanis agreed, and the CIA soon supplied thousands of Korans," </a:t>
            </a:r>
            <a:r>
              <a:rPr lang="en-US" altLang="en-US" sz="1300" dirty="0">
                <a:solidFill>
                  <a:srgbClr val="FFFFFF"/>
                </a:solidFill>
                <a:latin typeface="Times New Roman"/>
                <a:cs typeface="Arial" pitchFamily="34" charset="0"/>
              </a:rPr>
              <a:t>The Washington Post, 7/19/1992, </a:t>
            </a:r>
            <a:r>
              <a:rPr lang="en-US" altLang="en-US" sz="800" dirty="0">
                <a:solidFill>
                  <a:srgbClr val="FFFFFF"/>
                </a:solidFill>
                <a:latin typeface="Times New Roman"/>
                <a:cs typeface="Arial" pitchFamily="34" charset="0"/>
                <a:hlinkClick r:id="rId7"/>
              </a:rPr>
              <a:t>http://</a:t>
            </a:r>
            <a:r>
              <a:rPr lang="en-US" altLang="en-US" sz="800" dirty="0" smtClean="0">
                <a:solidFill>
                  <a:srgbClr val="FFFFFF"/>
                </a:solidFill>
                <a:latin typeface="Times New Roman"/>
                <a:cs typeface="Arial" pitchFamily="34" charset="0"/>
                <a:hlinkClick r:id="rId7"/>
              </a:rPr>
              <a:t>www.globalissues.org/article/258/anatomy-of-a-victory-cias-covert-afghan-war</a:t>
            </a:r>
            <a:endParaRPr lang="en-US" altLang="en-US" sz="800" dirty="0" smtClean="0">
              <a:solidFill>
                <a:srgbClr val="FFFFFF"/>
              </a:solidFill>
              <a:latin typeface="Times New Roman"/>
              <a:cs typeface="Arial" pitchFamily="34" charset="0"/>
            </a:endParaRPr>
          </a:p>
          <a:p>
            <a:r>
              <a:rPr lang="en-US" altLang="en-US" sz="800" dirty="0" smtClean="0">
                <a:solidFill>
                  <a:srgbClr val="FFFFFF"/>
                </a:solidFill>
                <a:latin typeface="Times New Roman"/>
                <a:cs typeface="Arial" pitchFamily="34" charset="0"/>
              </a:rPr>
              <a:t> </a:t>
            </a:r>
          </a:p>
          <a:p>
            <a:r>
              <a:rPr lang="en-US" altLang="en-US" sz="1300" b="1" dirty="0" smtClean="0">
                <a:solidFill>
                  <a:srgbClr val="FFFF00"/>
                </a:solidFill>
                <a:latin typeface="Times New Roman"/>
                <a:cs typeface="Arial" pitchFamily="34" charset="0"/>
              </a:rPr>
              <a:t>President </a:t>
            </a:r>
            <a:r>
              <a:rPr lang="en-US" altLang="en-US" sz="1300" b="1" dirty="0">
                <a:solidFill>
                  <a:srgbClr val="FFFF00"/>
                </a:solidFill>
                <a:latin typeface="Times New Roman"/>
                <a:cs typeface="Arial" pitchFamily="34" charset="0"/>
              </a:rPr>
              <a:t>Reagan nominated Jewish Neoconservative Paul D. Wolfowitz to be an Assistant Secretary of State</a:t>
            </a:r>
            <a:r>
              <a:rPr lang="en-US" altLang="en-US" sz="1300" dirty="0">
                <a:solidFill>
                  <a:srgbClr val="FFFFFF"/>
                </a:solidFill>
                <a:latin typeface="Times New Roman"/>
                <a:cs typeface="Arial" pitchFamily="34" charset="0"/>
              </a:rPr>
              <a:t>, October 28, </a:t>
            </a:r>
            <a:r>
              <a:rPr lang="en-US" altLang="en-US" sz="1300" dirty="0" smtClean="0">
                <a:solidFill>
                  <a:srgbClr val="FFFFFF"/>
                </a:solidFill>
                <a:latin typeface="Times New Roman"/>
                <a:cs typeface="Arial" pitchFamily="34" charset="0"/>
              </a:rPr>
              <a:t>1982 (Wolfowitz was the actual </a:t>
            </a:r>
            <a:r>
              <a:rPr lang="en-US" altLang="en-US" sz="1300" dirty="0" smtClean="0">
                <a:solidFill>
                  <a:srgbClr val="FFFF00"/>
                </a:solidFill>
                <a:latin typeface="Times New Roman"/>
                <a:cs typeface="Arial" pitchFamily="34" charset="0"/>
              </a:rPr>
              <a:t>architect of the Iraq war of 2003 </a:t>
            </a:r>
            <a:r>
              <a:rPr lang="en-US" altLang="en-US" sz="1300" dirty="0" smtClean="0">
                <a:solidFill>
                  <a:srgbClr val="FFFFFF"/>
                </a:solidFill>
                <a:latin typeface="Times New Roman"/>
                <a:cs typeface="Arial" pitchFamily="34" charset="0"/>
              </a:rPr>
              <a:t>when he was </a:t>
            </a:r>
            <a:r>
              <a:rPr lang="en-US" altLang="en-US" sz="1300" b="1" dirty="0" smtClean="0">
                <a:solidFill>
                  <a:srgbClr val="FFFF00"/>
                </a:solidFill>
                <a:latin typeface="Times New Roman"/>
                <a:cs typeface="Arial" pitchFamily="34" charset="0"/>
              </a:rPr>
              <a:t>Deputy Secretary of Defense</a:t>
            </a:r>
            <a:r>
              <a:rPr lang="en-US" altLang="en-US" sz="1300" dirty="0" smtClean="0">
                <a:solidFill>
                  <a:srgbClr val="FFFFFF"/>
                </a:solidFill>
                <a:latin typeface="Times New Roman"/>
                <a:cs typeface="Arial" pitchFamily="34" charset="0"/>
              </a:rPr>
              <a:t>)</a:t>
            </a:r>
          </a:p>
          <a:p>
            <a:endParaRPr lang="en-US" altLang="en-US" sz="200" dirty="0" smtClean="0">
              <a:solidFill>
                <a:srgbClr val="FFFFFF"/>
              </a:solidFill>
              <a:latin typeface="Times New Roman"/>
              <a:cs typeface="Arial" pitchFamily="34" charset="0"/>
            </a:endParaRPr>
          </a:p>
          <a:p>
            <a:r>
              <a:rPr lang="en-US" altLang="en-US" sz="1300" b="1" dirty="0">
                <a:solidFill>
                  <a:srgbClr val="FFFF00"/>
                </a:solidFill>
                <a:latin typeface="Times New Roman"/>
                <a:cs typeface="Arial" pitchFamily="34" charset="0"/>
              </a:rPr>
              <a:t>President Nixon was reported saying (in the Nixon-era Oval Office tapes released by the Nixon Library) that the United States “can’t blow up the world because of it [the emigration of Jews from the Soviet Union].”---</a:t>
            </a:r>
            <a:r>
              <a:rPr lang="en-US" altLang="en-US" sz="1300" dirty="0">
                <a:solidFill>
                  <a:srgbClr val="FFFFFF"/>
                </a:solidFill>
                <a:latin typeface="Times New Roman"/>
                <a:cs typeface="Arial" pitchFamily="34" charset="0"/>
              </a:rPr>
              <a:t>JTA, 12/13/2010, </a:t>
            </a:r>
            <a:r>
              <a:rPr lang="en-US" altLang="en-US" sz="800" dirty="0">
                <a:solidFill>
                  <a:srgbClr val="FFFFFF"/>
                </a:solidFill>
                <a:latin typeface="Times New Roman"/>
                <a:cs typeface="Arial" pitchFamily="34" charset="0"/>
                <a:hlinkClick r:id="rId8"/>
              </a:rPr>
              <a:t>http://blogs.jta.org/politics</a:t>
            </a:r>
            <a:r>
              <a:rPr lang="en-US" altLang="en-US" sz="800" dirty="0" smtClean="0">
                <a:solidFill>
                  <a:srgbClr val="FFFFFF"/>
                </a:solidFill>
                <a:latin typeface="Times New Roman"/>
                <a:cs typeface="Arial" pitchFamily="34" charset="0"/>
                <a:hlinkClick r:id="rId8"/>
              </a:rPr>
              <a:t>/</a:t>
            </a:r>
            <a:r>
              <a:rPr lang="en-US" altLang="en-US" sz="800" dirty="0" smtClean="0">
                <a:solidFill>
                  <a:srgbClr val="FFFFFF"/>
                </a:solidFill>
                <a:latin typeface="Times New Roman"/>
                <a:cs typeface="Arial" pitchFamily="34" charset="0"/>
              </a:rPr>
              <a:t> </a:t>
            </a:r>
            <a:endParaRPr lang="en-US" altLang="en-US" sz="800" dirty="0">
              <a:solidFill>
                <a:srgbClr val="FFFFFF"/>
              </a:solidFill>
              <a:latin typeface="Times New Roman"/>
              <a:cs typeface="Arial" pitchFamily="34" charset="0"/>
            </a:endParaRPr>
          </a:p>
        </p:txBody>
      </p:sp>
      <p:cxnSp>
        <p:nvCxnSpPr>
          <p:cNvPr id="11" name="Straight Connector 10"/>
          <p:cNvCxnSpPr/>
          <p:nvPr/>
        </p:nvCxnSpPr>
        <p:spPr bwMode="auto">
          <a:xfrm>
            <a:off x="-27296" y="1981200"/>
            <a:ext cx="619949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6172201" y="685800"/>
            <a:ext cx="0" cy="617220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27432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0" y="37338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13081" y="5486400"/>
            <a:ext cx="618528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0" y="6172200"/>
            <a:ext cx="61722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0" y="685800"/>
            <a:ext cx="0" cy="61722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062497942"/>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9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26988"/>
            <a:ext cx="3195638" cy="40735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0"/>
            <a:ext cx="5943600" cy="3939540"/>
          </a:xfrm>
          <a:prstGeom prst="rect">
            <a:avLst/>
          </a:prstGeom>
          <a:no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Anatoly </a:t>
            </a:r>
            <a:r>
              <a:rPr kumimoji="0" lang="en-US" sz="2400" b="0" i="0" u="none" strike="noStrike" kern="1200" cap="none" spc="0" normalizeH="0" baseline="0" noProof="0" dirty="0" err="1">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Shcharansky</a:t>
            </a:r>
            <a:r>
              <a:rPr kumimoji="0" lang="en-US" sz="24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 one of the Zionist leaders of the Jewish Movement in the Soviet Union, has suggested that </a:t>
            </a:r>
            <a:r>
              <a:rPr kumimoji="0" lang="en-US" sz="24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“the Jewish emigration movement was a significant factor in the Soviet Union’s final disintegration</a:t>
            </a:r>
            <a:r>
              <a:rPr kumimoji="0" lang="en-US" sz="24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pitchFamily="18" charset="0"/>
                <a:ea typeface="+mn-ea"/>
                <a:cs typeface="Arial" charset="0"/>
              </a:rPr>
              <a:t>.” </a:t>
            </a:r>
            <a:r>
              <a:rPr kumimoji="0" lang="en-US" sz="12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Yaacov</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Ro’i</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“Introduction: From Disaffection to Political Opportunity and Activism,” In The Jewish Movement in the Soviet Union, edited by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Yaacov</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Ro’i</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With an Epilogue by George P. Shultz, Woodrow Wilson Center Press Washington, DC; The John Hopkins University Press, Baltimore, 2012, pp. 1-12, page 11</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Natan</a:t>
            </a:r>
            <a:r>
              <a:rPr kumimoji="0" lang="en-US" sz="16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6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Sharansky</a:t>
            </a:r>
            <a:r>
              <a:rPr kumimoji="0" lang="en-US" sz="16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600" b="1" i="0" u="none" strike="noStrike" kern="1200" cap="none" spc="0" normalizeH="0" baseline="0" noProof="0" dirty="0">
                <a:ln>
                  <a:noFill/>
                </a:ln>
                <a:solidFill>
                  <a:srgbClr val="FFFF00"/>
                </a:solidFill>
                <a:effectLst/>
                <a:uLnTx/>
                <a:uFillTx/>
                <a:latin typeface="Times New Roman" pitchFamily="18" charset="0"/>
                <a:ea typeface="+mn-ea"/>
                <a:cs typeface="Arial" charset="0"/>
              </a:rPr>
              <a:t>“Having been raised as an assimilated Jew in the Soviet Union, I discovered my Jewish identity and belonging to the Jewish people thanks to Israel,”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Jerusalem Post, 12/10/2019,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https://</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www.jpost.com/Israel-News/Genesis-Prize-Foundation-names-Natan-Sharansky-2020-winner-610432</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289796" name="Rectangle 1"/>
          <p:cNvSpPr>
            <a:spLocks noChangeArrowheads="1"/>
          </p:cNvSpPr>
          <p:nvPr/>
        </p:nvSpPr>
        <p:spPr bwMode="auto">
          <a:xfrm>
            <a:off x="25400" y="4032250"/>
            <a:ext cx="9113838"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“(JTA) — A local politician from the party of Russian President Vladimir Putin has accused Jews of destroying Russia… The Russian Jewish Congress condemned the lawmaker.” </a:t>
            </a:r>
            <a:r>
              <a:rPr kumimoji="0" lang="en-US" altLang="en-US" sz="2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JTA, 2/14/2014,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4"/>
              </a:rPr>
              <a:t>http://www.jta.org/2014/02/14/news-opinion/world/pro-kremlin-lawmaker-jews-destroyed-russia</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Bin Laden and al-Qaida's other leaders claim they destroyed the Soviet Union---</a:t>
            </a:r>
            <a:r>
              <a:rPr kumimoji="0" lang="en-US" altLang="en-US" sz="2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Guardian, 9/27/2011,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5"/>
              </a:rPr>
              <a:t>http://www.theguardian.com/world/2011/sep/27/10-myths-about-afghanistan</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p>
        </p:txBody>
      </p:sp>
      <p:cxnSp>
        <p:nvCxnSpPr>
          <p:cNvPr id="289797" name="Straight Connector 9"/>
          <p:cNvCxnSpPr>
            <a:cxnSpLocks noChangeShapeType="1"/>
          </p:cNvCxnSpPr>
          <p:nvPr/>
        </p:nvCxnSpPr>
        <p:spPr bwMode="auto">
          <a:xfrm>
            <a:off x="25400" y="4032250"/>
            <a:ext cx="5918200" cy="1428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25400" y="5791200"/>
            <a:ext cx="9118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25400" y="2895600"/>
            <a:ext cx="591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5943600" y="2895600"/>
            <a:ext cx="0" cy="1150938"/>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981097342"/>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6988"/>
            <a:ext cx="2286000" cy="6884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0" y="0"/>
            <a:ext cx="2133600" cy="6740307"/>
          </a:xfrm>
          <a:prstGeom prst="rect">
            <a:avLst/>
          </a:prstGeom>
          <a:noFill/>
        </p:spPr>
        <p:txBody>
          <a:bodyPr wrap="square">
            <a:spAutoFit/>
          </a:bodyPr>
          <a:lstStyle/>
          <a:p>
            <a:pPr eaLnBrk="0" hangingPunct="0">
              <a:defRPr/>
            </a:pPr>
            <a:r>
              <a:rPr lang="en-US" sz="1800" dirty="0">
                <a:solidFill>
                  <a:srgbClr val="FFFF00"/>
                </a:solidFill>
                <a:cs typeface="+mn-cs"/>
              </a:rPr>
              <a:t>The complex “Western” campaign for Soviet Jews began in 1952-53 with the creation of the Israeli Liaison Bureau, better known under its code name </a:t>
            </a:r>
            <a:r>
              <a:rPr lang="en-US" sz="1800" b="1" dirty="0" err="1">
                <a:solidFill>
                  <a:srgbClr val="FFFF00"/>
                </a:solidFill>
                <a:effectLst>
                  <a:outerShdw blurRad="38100" dist="38100" dir="2700000" algn="tl">
                    <a:srgbClr val="000000">
                      <a:alpha val="43137"/>
                    </a:srgbClr>
                  </a:outerShdw>
                </a:effectLst>
                <a:cs typeface="+mn-cs"/>
              </a:rPr>
              <a:t>Nativ</a:t>
            </a:r>
            <a:r>
              <a:rPr lang="en-US" sz="1800" dirty="0">
                <a:solidFill>
                  <a:srgbClr val="FFFF00"/>
                </a:solidFill>
                <a:cs typeface="+mn-cs"/>
              </a:rPr>
              <a:t>, and continued until 1989-91</a:t>
            </a:r>
          </a:p>
          <a:p>
            <a:pPr eaLnBrk="0" hangingPunct="0">
              <a:defRPr/>
            </a:pPr>
            <a:r>
              <a:rPr lang="en-US" sz="1800" dirty="0" smtClean="0">
                <a:solidFill>
                  <a:srgbClr val="FFFF00"/>
                </a:solidFill>
                <a:cs typeface="+mn-cs"/>
              </a:rPr>
              <a:t>Once </a:t>
            </a:r>
            <a:r>
              <a:rPr lang="en-US" sz="1800" dirty="0">
                <a:solidFill>
                  <a:srgbClr val="FFFF00"/>
                </a:solidFill>
                <a:cs typeface="+mn-cs"/>
              </a:rPr>
              <a:t>the Israelis lit a fire underneath it, the Soviet Jewish cause was embraced by widening circles of American Jews, both among the American Jewish establishment with the guidance of </a:t>
            </a:r>
            <a:r>
              <a:rPr lang="en-US" sz="1800" b="1" dirty="0" err="1">
                <a:solidFill>
                  <a:srgbClr val="FFFF00"/>
                </a:solidFill>
                <a:effectLst>
                  <a:outerShdw blurRad="38100" dist="38100" dir="2700000" algn="tl">
                    <a:srgbClr val="000000">
                      <a:alpha val="43137"/>
                    </a:srgbClr>
                  </a:outerShdw>
                </a:effectLst>
                <a:cs typeface="+mn-cs"/>
              </a:rPr>
              <a:t>Nativ</a:t>
            </a:r>
            <a:r>
              <a:rPr lang="en-US" sz="1800" dirty="0">
                <a:solidFill>
                  <a:srgbClr val="FFFF00"/>
                </a:solidFill>
                <a:cs typeface="+mn-cs"/>
              </a:rPr>
              <a:t> and among Jewish grassroots groups</a:t>
            </a:r>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0"/>
            <a:ext cx="2286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858000" y="-26988"/>
            <a:ext cx="2286001" cy="6740307"/>
          </a:xfrm>
          <a:prstGeom prst="rect">
            <a:avLst/>
          </a:prstGeom>
        </p:spPr>
        <p:txBody>
          <a:bodyPr wrap="square">
            <a:spAutoFit/>
          </a:bodyPr>
          <a:lstStyle/>
          <a:p>
            <a:pPr eaLnBrk="0" hangingPunct="0"/>
            <a:r>
              <a:rPr lang="en-US" altLang="en-US" sz="1800" dirty="0">
                <a:solidFill>
                  <a:srgbClr val="FFFF00"/>
                </a:solidFill>
                <a:cs typeface="+mn-cs"/>
              </a:rPr>
              <a:t>More than a million Jews have come out of he Soviet Union since the movement began... </a:t>
            </a:r>
          </a:p>
          <a:p>
            <a:pPr eaLnBrk="0" hangingPunct="0"/>
            <a:r>
              <a:rPr lang="en-US" altLang="en-US" sz="1800" dirty="0" smtClean="0">
                <a:solidFill>
                  <a:srgbClr val="FFFF00"/>
                </a:solidFill>
                <a:cs typeface="+mn-cs"/>
              </a:rPr>
              <a:t>This </a:t>
            </a:r>
            <a:r>
              <a:rPr lang="en-US" altLang="en-US" sz="1800" dirty="0">
                <a:solidFill>
                  <a:srgbClr val="FFFF00"/>
                </a:solidFill>
                <a:cs typeface="+mn-cs"/>
              </a:rPr>
              <a:t>has to be seen as one of the great exoduses in Jewish history. The means for bringing this emigration about was the Soviet Jewry movement (SJM), a mobilization of Jews and their friends throughout the world to bring pressure on the Communist </a:t>
            </a:r>
            <a:r>
              <a:rPr lang="en-US" altLang="en-US" sz="1800" dirty="0" smtClean="0">
                <a:solidFill>
                  <a:srgbClr val="FFFF00"/>
                </a:solidFill>
                <a:cs typeface="+mn-cs"/>
              </a:rPr>
              <a:t>regime… </a:t>
            </a:r>
            <a:endParaRPr lang="en-US" altLang="en-US" sz="1800" dirty="0">
              <a:solidFill>
                <a:srgbClr val="FFFF00"/>
              </a:solidFill>
              <a:cs typeface="+mn-cs"/>
            </a:endParaRPr>
          </a:p>
          <a:p>
            <a:pPr eaLnBrk="0" hangingPunct="0"/>
            <a:r>
              <a:rPr lang="en-US" altLang="en-US" sz="1800" dirty="0" smtClean="0">
                <a:solidFill>
                  <a:srgbClr val="FFFF00"/>
                </a:solidFill>
                <a:cs typeface="+mn-cs"/>
              </a:rPr>
              <a:t>The </a:t>
            </a:r>
            <a:r>
              <a:rPr lang="en-US" altLang="en-US" sz="1800" dirty="0">
                <a:solidFill>
                  <a:srgbClr val="FFFF00"/>
                </a:solidFill>
                <a:cs typeface="+mn-cs"/>
              </a:rPr>
              <a:t>SJM began not in the United States but in Israel…. </a:t>
            </a:r>
          </a:p>
          <a:p>
            <a:pPr eaLnBrk="0" hangingPunct="0"/>
            <a:r>
              <a:rPr lang="en-US" altLang="en-US" sz="1800" dirty="0" smtClean="0">
                <a:solidFill>
                  <a:srgbClr val="FFFF00"/>
                </a:solidFill>
                <a:cs typeface="+mn-cs"/>
              </a:rPr>
              <a:t>The </a:t>
            </a:r>
            <a:r>
              <a:rPr lang="en-US" altLang="en-US" sz="1800" dirty="0">
                <a:solidFill>
                  <a:srgbClr val="FFFF00"/>
                </a:solidFill>
                <a:cs typeface="+mn-cs"/>
              </a:rPr>
              <a:t>SJM developed against the backdrop of the cold war” </a:t>
            </a:r>
          </a:p>
        </p:txBody>
      </p:sp>
      <p:sp>
        <p:nvSpPr>
          <p:cNvPr id="5" name="TextBox 4"/>
          <p:cNvSpPr txBox="1"/>
          <p:nvPr/>
        </p:nvSpPr>
        <p:spPr>
          <a:xfrm>
            <a:off x="5314890" y="3003686"/>
            <a:ext cx="800219" cy="461665"/>
          </a:xfrm>
          <a:prstGeom prst="rect">
            <a:avLst/>
          </a:prstGeom>
          <a:noFill/>
        </p:spPr>
        <p:txBody>
          <a:bodyPr wrap="none" rtlCol="0">
            <a:spAutoFit/>
          </a:bodyPr>
          <a:lstStyle/>
          <a:p>
            <a:pPr eaLnBrk="0" hangingPunct="0"/>
            <a:r>
              <a:rPr lang="en-US" sz="2400" b="1" dirty="0" smtClean="0">
                <a:solidFill>
                  <a:srgbClr val="FFFFFF"/>
                </a:solidFill>
                <a:cs typeface="+mn-cs"/>
              </a:rPr>
              <a:t>1999</a:t>
            </a:r>
            <a:endParaRPr lang="en-US" sz="2400" b="1" dirty="0">
              <a:solidFill>
                <a:srgbClr val="FFFFFF"/>
              </a:solidFill>
              <a:cs typeface="+mn-cs"/>
            </a:endParaRPr>
          </a:p>
        </p:txBody>
      </p:sp>
    </p:spTree>
    <p:extLst>
      <p:ext uri="{BB962C8B-B14F-4D97-AF65-F5344CB8AC3E}">
        <p14:creationId xmlns:p14="http://schemas.microsoft.com/office/powerpoint/2010/main" val="3648240485"/>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5" name="TextBox 1"/>
          <p:cNvSpPr txBox="1">
            <a:spLocks noChangeArrowheads="1"/>
          </p:cNvSpPr>
          <p:nvPr/>
        </p:nvSpPr>
        <p:spPr bwMode="auto">
          <a:xfrm>
            <a:off x="0" y="0"/>
            <a:ext cx="9144000" cy="687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CIA and the origins of Jihadism and terrorism in Afghanistan &amp; Syria</a:t>
            </a:r>
            <a:endParaRPr kumimoji="0" lang="en-US" altLang="en-US" sz="2200" b="1"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charset="0"/>
              </a:rPr>
              <a:t>CIA Mission involves "conducting effective covert action as directed by </a:t>
            </a:r>
            <a:r>
              <a:rPr kumimoji="0" lang="en-US" altLang="en-US" sz="18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the</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800" b="1" i="0" u="none" strike="noStrike" kern="1200" cap="none" spc="0" normalizeH="0" baseline="0" noProof="0" dirty="0">
                <a:ln>
                  <a:noFill/>
                </a:ln>
                <a:solidFill>
                  <a:srgbClr val="FFFF00"/>
                </a:solidFill>
                <a:effectLst/>
                <a:uLnTx/>
                <a:uFillTx/>
                <a:latin typeface="Times New Roman" pitchFamily="18" charset="0"/>
                <a:ea typeface="+mn-ea"/>
                <a:cs typeface="Arial" charset="0"/>
              </a:rPr>
              <a:t>President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CIA, Posted: Apr 04, 2007 03:54 PM, Last Updated: Mar 24, 2016 12:17 PM</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2"/>
              </a:rPr>
              <a:t>https://www.cia.gov/about-cia/cia-vision-mission-values</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“Generally speaking, covert actions are activities that the CIA might undertake in other countries to accomplish a US foreign policy objective without the hand of the US government becoming known or apparent to the outside world</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Thus, it is something different from “collection”: it is doing something in another country beyond merely gathering information. The Agency might use the same people for both kinds of activity, but functionally, the Agency and the Congress have treated these roles differently</a:t>
            </a:r>
            <a:r>
              <a:rPr kumimoji="0" lang="en-US" altLang="en-US" sz="1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altLang="en-US" sz="1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CIA</a:t>
            </a:r>
            <a:r>
              <a:rPr kumimoji="0" lang="en-US" altLang="en-US" sz="1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OVERSIGHT OF COVERT ACTION</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3"/>
              </a:rPr>
              <a:t>https://www.cia.gov/library/center-for-the-study-of-intelligence/csi-publications/books-and-monographs/agency-and-the-hill/12-The%20Agency%20and%20the%20Hill_Part2-Chapter9.pdf</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three monotheistic religions in the area have in common a repugnance to the atheism of communist doctrine and this factor could become an important asset in promoting Western objectives in the area [p.4]. </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Annex to NSC 129, Top Secret Security, April 7, 1952,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https://nsarchive2.gwu.edu/NSAEBB/NSAEBB78/propaganda%20059.pdf</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Following the Iranian revolution and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BEFORE the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Soviet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military intervention in Afghanistan in December 1979,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United States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President Carter signed a covert action finding in January 1980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[actually July 3, 1979,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https://dgibbs.faculty.arizona.edu/sites/dgibbs.faculty.arizona.edu/files/afghan-ip.pdf</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authorizing the CIA to equip Afghan tribal resistance forces (collectively known as the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mujahedin</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with weapons. To keep US involvement secret, the operation would acquire Soviet weapons through countries like China and Egypt and transport them to the resistance forces through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Pakistan</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In 1981 the new Reagan administration began to increase the funding of the Afghan program and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Saudi Arabia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matched US funding.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CIA, Afghanistan: 1979–87,</a:t>
            </a:r>
            <a:r>
              <a:rPr kumimoji="0" lang="en-US" altLang="en-US" sz="16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3"/>
              </a:rPr>
              <a:t>https://www.cia.gov/library/center-for-the-study-of-intelligence/csi-publications/books-and-monographs/agency-and-the-hill/12-The%20Agency%20and%20the%20Hill_Part2-Chapter9.pdf</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charset="0"/>
              </a:rPr>
              <a:t>CIA ramping up covert training program for moderate Syrian rebels</a:t>
            </a:r>
            <a:r>
              <a:rPr kumimoji="0" lang="en-US" altLang="en-US" sz="18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Washington Post, 10/2/2013</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6"/>
              </a:rPr>
              <a:t>https://www.washingtonpost.com/world/national-security/cia-ramping-up-covert-training-program-for-moderate-syrian-rebels/2013/10/02/a0bba084-2af6-11e3-8ade-a1f23cda135e_story.html</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Virginian State Senator Richard Black: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"Indeed, ISIS did not even exist until the U.S. invaded Iraq and then Syria. The Syrian government effectively suppressed every hint of terrorism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until CIA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program Timber Sycamore began supplying arms and jihadist recruits to terrorists in Syria around 2012. The U.S., UK, France, Saudi Arabia and Qatar deliberately established terror networks in Syria in an effort to overthrow the nation,”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VT, 12/14/2019,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https://www.veteranstoday.com/2019/12/14/terrorism-is-us-policy-in-syria-senator-richard-black</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a:t>
            </a:r>
            <a:r>
              <a:rPr kumimoji="0" lang="en-US" sz="800" b="0" i="0" u="sng"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a:t>
            </a:r>
            <a:r>
              <a:rPr kumimoji="0" lang="en-US" sz="800" b="0" i="0" u="sng"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Behind the Sudden Death of a $1 Billion Secret C.I.A. War in Syria</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 New York Times, 8/2/2017, </a:t>
            </a:r>
            <a:r>
              <a:rPr kumimoji="0" lang="en-US" sz="500" b="0" i="0" u="sng"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https://www.nytimes.com/2017/08/02/world/middleeast/cia-syria-rebel-arm-train-trump.html</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Qatari Foreign Minister on coalition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war against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Syria</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9"/>
              </a:rPr>
              <a:t>https://</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9"/>
              </a:rPr>
              <a:t>www.youtube.com/watch?v=9f33l30kQxg</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https://journal-neo.org/2017/11/18/revelations-of-a-high-profile-qatari-officials-reveal-a-wider-anti-syria-conspiracy</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0"/>
              </a:rPr>
              <a:t>/</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Saudi Crown Prince </a:t>
            </a:r>
            <a:r>
              <a:rPr kumimoji="0" lang="en-US" altLang="en-US" sz="14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honoured</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by the </a:t>
            </a:r>
            <a:r>
              <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CIA,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Diplomat Magazine, 2/13/2017,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http://www.diplomatmagazine.nl/2017/02/13/saudi-crown-prince-honoured-cia</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1"/>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Spread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of Wahhabism was done at request of West during Cold War – Saudi crown prince</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RT, 3/28/2018</a:t>
            </a:r>
            <a:r>
              <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2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2"/>
              </a:rPr>
              <a:t>https://www.rt.com/news/422563-saudi-wahhabism-western-countries/</a:t>
            </a:r>
            <a:r>
              <a:rPr kumimoji="0" lang="en-US" altLang="en-US" sz="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p:txBody>
      </p:sp>
      <p:cxnSp>
        <p:nvCxnSpPr>
          <p:cNvPr id="5" name="Straight Connector 4"/>
          <p:cNvCxnSpPr/>
          <p:nvPr/>
        </p:nvCxnSpPr>
        <p:spPr bwMode="auto">
          <a:xfrm>
            <a:off x="0" y="4572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2971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220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914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 name="Straight Connector 2"/>
          <p:cNvCxnSpPr/>
          <p:nvPr/>
        </p:nvCxnSpPr>
        <p:spPr bwMode="auto">
          <a:xfrm>
            <a:off x="0" y="4953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943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5715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0" y="6477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flipH="1">
            <a:off x="-457200" y="381000"/>
            <a:ext cx="76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0" y="38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195547904"/>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p:cNvSpPr>
            <a:spLocks noGrp="1"/>
          </p:cNvSpPr>
          <p:nvPr>
            <p:ph type="title"/>
          </p:nvPr>
        </p:nvSpPr>
        <p:spPr>
          <a:xfrm>
            <a:off x="0" y="0"/>
            <a:ext cx="4419600" cy="838202"/>
          </a:xfrm>
        </p:spPr>
        <p:txBody>
          <a:bodyPr/>
          <a:lstStyle/>
          <a:p>
            <a:r>
              <a:rPr lang="en-US" altLang="en-US" sz="3200" dirty="0"/>
              <a:t> </a:t>
            </a:r>
            <a:r>
              <a:rPr lang="en-US" altLang="en-US" sz="2800" b="1" dirty="0"/>
              <a:t>The Christian Zionist Branch of the Israel Lobby</a:t>
            </a:r>
          </a:p>
        </p:txBody>
      </p:sp>
      <p:sp>
        <p:nvSpPr>
          <p:cNvPr id="231427" name="Content Placeholder 2"/>
          <p:cNvSpPr>
            <a:spLocks noGrp="1"/>
          </p:cNvSpPr>
          <p:nvPr>
            <p:ph idx="1"/>
          </p:nvPr>
        </p:nvSpPr>
        <p:spPr>
          <a:xfrm>
            <a:off x="9525" y="914400"/>
            <a:ext cx="5807075" cy="2466440"/>
          </a:xfrm>
        </p:spPr>
        <p:txBody>
          <a:bodyPr/>
          <a:lstStyle/>
          <a:p>
            <a:pPr marL="0" indent="0">
              <a:buFontTx/>
              <a:buNone/>
              <a:defRPr/>
            </a:pPr>
            <a:r>
              <a:rPr lang="en-US" altLang="en-US" sz="1000" dirty="0"/>
              <a:t>(1) provides financial support to the Jewish settler movement              </a:t>
            </a:r>
          </a:p>
          <a:p>
            <a:pPr marL="0" indent="0">
              <a:buFontTx/>
              <a:buNone/>
              <a:defRPr/>
            </a:pPr>
            <a:r>
              <a:rPr lang="en-US" altLang="en-US" sz="1000" dirty="0"/>
              <a:t>(2) opposes any territorial concession to the Palestinians</a:t>
            </a:r>
          </a:p>
          <a:p>
            <a:pPr marL="0" indent="0">
              <a:buFontTx/>
              <a:buNone/>
              <a:defRPr/>
            </a:pPr>
            <a:r>
              <a:rPr lang="en-US" altLang="en-US" sz="1000" dirty="0"/>
              <a:t>(3) contributes to tourism in Israel, a lucrative economic sector generating </a:t>
            </a:r>
          </a:p>
          <a:p>
            <a:pPr marL="0" indent="0">
              <a:buFontTx/>
              <a:buNone/>
              <a:defRPr/>
            </a:pPr>
            <a:r>
              <a:rPr lang="en-US" altLang="en-US" sz="1000" dirty="0"/>
              <a:t>$2.8 billion in 2004 p138 and 400 </a:t>
            </a:r>
            <a:r>
              <a:rPr lang="en-US" altLang="en-US" sz="900" dirty="0" smtClean="0"/>
              <a:t>[</a:t>
            </a:r>
            <a:r>
              <a:rPr lang="en-US" altLang="en-US" sz="900" dirty="0" smtClean="0">
                <a:solidFill>
                  <a:schemeClr val="tx2"/>
                </a:solidFill>
              </a:rPr>
              <a:t>4.5 </a:t>
            </a:r>
            <a:r>
              <a:rPr lang="en-US" altLang="en-US" sz="900" dirty="0">
                <a:solidFill>
                  <a:schemeClr val="tx2"/>
                </a:solidFill>
              </a:rPr>
              <a:t>million tourists visited Israel in 2019, </a:t>
            </a:r>
            <a:r>
              <a:rPr lang="en-US" altLang="en-US" sz="900" dirty="0" smtClean="0">
                <a:solidFill>
                  <a:schemeClr val="tx2"/>
                </a:solidFill>
              </a:rPr>
              <a:t>JP, 1/5/2020</a:t>
            </a:r>
            <a:r>
              <a:rPr lang="en-US" altLang="en-US" sz="900" dirty="0" smtClean="0"/>
              <a:t>]</a:t>
            </a:r>
            <a:r>
              <a:rPr lang="en-US" altLang="en-US" sz="1000" dirty="0" smtClean="0"/>
              <a:t> </a:t>
            </a:r>
            <a:endParaRPr lang="en-US" altLang="en-US" sz="1000" dirty="0"/>
          </a:p>
          <a:p>
            <a:pPr marL="0" indent="0">
              <a:buFontTx/>
              <a:buNone/>
              <a:defRPr/>
            </a:pPr>
            <a:r>
              <a:rPr lang="en-US" altLang="en-US" sz="1000" dirty="0">
                <a:solidFill>
                  <a:srgbClr val="FFFF00"/>
                </a:solidFill>
              </a:rPr>
              <a:t>(4) </a:t>
            </a:r>
            <a:r>
              <a:rPr lang="en-US" altLang="en-US" sz="1000" b="1" dirty="0">
                <a:solidFill>
                  <a:srgbClr val="FFFF00"/>
                </a:solidFill>
              </a:rPr>
              <a:t>Yet the influence of the Christian Zionists should not be overstated</a:t>
            </a:r>
          </a:p>
          <a:p>
            <a:pPr marL="0" indent="0">
              <a:buFontTx/>
              <a:buNone/>
              <a:defRPr/>
            </a:pPr>
            <a:r>
              <a:rPr lang="en-US" altLang="en-US" sz="1000" dirty="0"/>
              <a:t>(5) In sharp contrast to the groups like AIPAC, Christian Zionists lack the organizational capacity to analyze national security topic </a:t>
            </a:r>
          </a:p>
          <a:p>
            <a:pPr marL="0" indent="0">
              <a:buFontTx/>
              <a:buNone/>
              <a:defRPr/>
            </a:pPr>
            <a:r>
              <a:rPr lang="en-US" altLang="en-US" sz="1000" dirty="0"/>
              <a:t>(6) They lack the organizational capacity to offer specific legislation guidance on concrete foreign policy issues</a:t>
            </a:r>
          </a:p>
          <a:p>
            <a:pPr marL="0" indent="0">
              <a:buFontTx/>
              <a:buNone/>
              <a:defRPr/>
            </a:pPr>
            <a:r>
              <a:rPr lang="en-US" altLang="en-US" sz="1000" dirty="0"/>
              <a:t>(7) They also lack the financial power of the major pro-Israel groups</a:t>
            </a:r>
          </a:p>
          <a:p>
            <a:pPr marL="0" indent="0">
              <a:buFontTx/>
              <a:buNone/>
              <a:defRPr/>
            </a:pPr>
            <a:r>
              <a:rPr lang="en-US" altLang="en-US" sz="1000" dirty="0"/>
              <a:t>(8) They do not have the same media presence when it comes to the Middle East issues</a:t>
            </a:r>
          </a:p>
          <a:p>
            <a:pPr marL="0" indent="0">
              <a:buNone/>
              <a:defRPr/>
            </a:pPr>
            <a:r>
              <a:rPr lang="en-US" altLang="en-US" sz="1000" dirty="0">
                <a:solidFill>
                  <a:schemeClr val="tx2"/>
                </a:solidFill>
              </a:rPr>
              <a:t>(9) </a:t>
            </a:r>
            <a:r>
              <a:rPr lang="en-US" altLang="en-US" sz="1400" b="1" dirty="0">
                <a:solidFill>
                  <a:schemeClr val="tx2"/>
                </a:solidFill>
              </a:rPr>
              <a:t>Therefore Christian Zionists “are best seen as a significant adjunct to the Jewish elements of the lobby, but not its most important part</a:t>
            </a:r>
            <a:r>
              <a:rPr lang="en-US" altLang="en-US" sz="1400" dirty="0"/>
              <a:t>”---</a:t>
            </a:r>
            <a:r>
              <a:rPr lang="en-US" altLang="en-US" sz="1000" dirty="0"/>
              <a:t>Source: John </a:t>
            </a:r>
            <a:r>
              <a:rPr lang="en-US" altLang="en-US" sz="1000" dirty="0" err="1"/>
              <a:t>Mearsheimer</a:t>
            </a:r>
            <a:r>
              <a:rPr lang="en-US" altLang="en-US" sz="1000" dirty="0"/>
              <a:t> and Stephen Walt, </a:t>
            </a:r>
            <a:r>
              <a:rPr lang="en-US" altLang="en-US" sz="1000" i="1" dirty="0"/>
              <a:t>The Israel lobby and U.S. foreign policy </a:t>
            </a:r>
            <a:r>
              <a:rPr lang="en-US" altLang="en-US" sz="1000" dirty="0"/>
              <a:t>(2007), p. 132-139  </a:t>
            </a:r>
            <a:r>
              <a:rPr lang="en-US" altLang="en-US" sz="300" b="1" dirty="0">
                <a:hlinkClick r:id="rId3"/>
              </a:rPr>
              <a:t>https://www.youtube.com/watch?v=aRyVzVNY1fI</a:t>
            </a:r>
            <a:r>
              <a:rPr lang="en-US" altLang="en-US" sz="300" b="1" dirty="0"/>
              <a:t>  </a:t>
            </a:r>
          </a:p>
          <a:p>
            <a:pPr marL="0" indent="0">
              <a:buFontTx/>
              <a:buNone/>
              <a:defRPr/>
            </a:pPr>
            <a:endParaRPr lang="en-US" altLang="en-US" sz="1000" dirty="0"/>
          </a:p>
        </p:txBody>
      </p:sp>
      <p:sp>
        <p:nvSpPr>
          <p:cNvPr id="254980" name="TextBox 1"/>
          <p:cNvSpPr txBox="1">
            <a:spLocks noChangeArrowheads="1"/>
          </p:cNvSpPr>
          <p:nvPr/>
        </p:nvSpPr>
        <p:spPr bwMode="auto">
          <a:xfrm>
            <a:off x="4419600" y="0"/>
            <a:ext cx="4724400" cy="1869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300" b="1" i="0" u="none" strike="noStrike" kern="1200" cap="none" spc="0" normalizeH="0" baseline="0" noProof="0" dirty="0">
                <a:ln>
                  <a:noFill/>
                </a:ln>
                <a:solidFill>
                  <a:srgbClr val="FFFF00"/>
                </a:solidFill>
                <a:effectLst/>
                <a:uLnTx/>
                <a:uFillTx/>
                <a:latin typeface="Times New Roman" pitchFamily="18" charset="0"/>
                <a:ea typeface="+mn-ea"/>
                <a:cs typeface="Arial" charset="0"/>
              </a:rPr>
              <a:t>Former Congressman Paul Findley notes the paradox</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“Mainline Christians who accept the legitimacy of the Jewish faith but question some policies of the Jewish state are branded anti-Semitic, while evangelical Christians who back Israel but doubt the theological validity of Judaism are welcome as allies.” </a:t>
            </a:r>
            <a:r>
              <a:rPr kumimoji="0" lang="en-US" alt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Christian Science Monitor, August 2, 1985,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4"/>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://www.csmonitor.com/1985/0802/bfindl-f.html</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The Evangelical-Jewish Alliance</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 Christian Century, June 28, 2003,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http://www.religion-online.org/article/the-evangelical-jewish-alliance/</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1"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Evangelicals Declare Trump A Friend Of The Jews, </a:t>
            </a:r>
            <a:r>
              <a:rPr kumimoji="0" lang="en-US" altLang="en-US" sz="105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12/12/2017,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https://forward.com/fast-forward/389860/evangelicals-declare-trump-a-friend-of-the-jews/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p:txBody>
      </p:sp>
      <p:cxnSp>
        <p:nvCxnSpPr>
          <p:cNvPr id="254981" name="Straight Connector 8"/>
          <p:cNvCxnSpPr>
            <a:cxnSpLocks noChangeShapeType="1"/>
          </p:cNvCxnSpPr>
          <p:nvPr/>
        </p:nvCxnSpPr>
        <p:spPr bwMode="auto">
          <a:xfrm>
            <a:off x="4419600" y="-12700"/>
            <a:ext cx="0" cy="18415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54982" name="Straight Connector 15"/>
          <p:cNvCxnSpPr>
            <a:cxnSpLocks noChangeShapeType="1"/>
          </p:cNvCxnSpPr>
          <p:nvPr/>
        </p:nvCxnSpPr>
        <p:spPr bwMode="auto">
          <a:xfrm flipH="1">
            <a:off x="4419600" y="1828800"/>
            <a:ext cx="4724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54983" name="TextBox 1"/>
          <p:cNvSpPr txBox="1">
            <a:spLocks noChangeArrowheads="1"/>
          </p:cNvSpPr>
          <p:nvPr/>
        </p:nvSpPr>
        <p:spPr bwMode="auto">
          <a:xfrm>
            <a:off x="5715000" y="1828800"/>
            <a:ext cx="3429001" cy="442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[Israeli Prime Minister Binyamin Netanyahu] </a:t>
            </a:r>
            <a:r>
              <a:rPr kumimoji="0" lang="en-US" altLang="en-US" sz="1100" b="1" i="0" u="none" strike="noStrike" kern="1200" cap="none" spc="0" normalizeH="0" baseline="0" noProof="0" dirty="0">
                <a:ln>
                  <a:noFill/>
                </a:ln>
                <a:solidFill>
                  <a:srgbClr val="FFFFFF"/>
                </a:solidFill>
                <a:effectLst/>
                <a:uLnTx/>
                <a:uFillTx/>
                <a:latin typeface="Times New Roman" pitchFamily="18" charset="0"/>
                <a:ea typeface="+mn-ea"/>
                <a:cs typeface="Arial" charset="0"/>
              </a:rPr>
              <a:t>Bibi: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Christian Zionists our top friends,</a:t>
            </a:r>
            <a:r>
              <a:rPr kumimoji="0" lang="en-US" altLang="en-US" sz="11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Jerusalem Post, 4/7/2008,</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http://www.jpost.com/Israel/Bibi-Christian-Zionists-our-top-friends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Stephen Bannon [executive chairman of Breitbart News]: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Proud Christian Zionist”,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VT, 11/15/2017,  </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https://www.veteranstoday.com/2017/11/15/stephen-bannon-im-a-proud-christian-zionist/</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Allies for Armageddon: The Rise of Christian Zionism</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VT, 11/28/2017, </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9"/>
              </a:rPr>
              <a:t>https://www.amazon.com/Allies-Armageddon-Rise-Christian-Zionism/dp/0300116985?tag=veteranstoday-20</a:t>
            </a:r>
            <a:r>
              <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Leader of Christian Zionists Named Head of Campus Anti-BDS Group,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Forward, 7/8/2015,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0"/>
              </a:rPr>
              <a:t>http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://forward.com/news/311662/leader-of-christian-zionists-named-head-of-adelson-campus-anti-bds-group/</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Jonathan Farrell: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Why I'm a Christian Zionist</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 Global Jewish Channel (GJC), 9/10/2017,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https://www.youtube.com/watch?v=e0w06Ro5pcY&amp;list=PLEVTqoofQtWO7topNOIO8EDp1c3PNwCxi&amp;index=10</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Noor </a:t>
            </a:r>
            <a:r>
              <a:rPr kumimoji="0" lang="en-US" altLang="en-US" sz="11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Dahri</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I'm a Muslim Zionist. Here's why</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Thankfully, the Arab countries of the Gulf are slowly realizing that Israel is not an enemy, GJC, 11/5/2017,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2"/>
              </a:rPr>
              <a:t>https://www.youtube.com/watch?v=BC9GlA55sCI&amp;list=PLEVTqoofQtWO7topNOIO8EDp1c3PNwCxi&amp;index=2</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How the White House is courting evangelicals on its Israeli-Palestinian peace plan</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NCR, 3/29/2019,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3"/>
              </a:rPr>
              <a:t>https://</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3"/>
              </a:rPr>
              <a:t>www.ncronline.org/news/politics/how-white-house-courting-evangelicals-its-israeli-palestinian-peace-plan</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US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Senator Biden: “</a:t>
            </a:r>
            <a:r>
              <a:rPr kumimoji="0" lang="en-US" alt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 am a Zionist </a:t>
            </a:r>
            <a:r>
              <a:rPr kumimoji="0" lang="en-US" alt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…You don't have to be a Jew to be a Zionist</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altLang="en-US" sz="9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Shalom TV, 3/27/2007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254984" name="Straight Connector 5"/>
          <p:cNvCxnSpPr>
            <a:cxnSpLocks noChangeShapeType="1"/>
          </p:cNvCxnSpPr>
          <p:nvPr/>
        </p:nvCxnSpPr>
        <p:spPr bwMode="auto">
          <a:xfrm>
            <a:off x="5715000" y="1828800"/>
            <a:ext cx="0" cy="3733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1" y="3581400"/>
            <a:ext cx="57149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Rectangle 1"/>
          <p:cNvSpPr/>
          <p:nvPr/>
        </p:nvSpPr>
        <p:spPr>
          <a:xfrm>
            <a:off x="0" y="3532019"/>
            <a:ext cx="5715000" cy="233910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a:t>
            </a:r>
            <a:r>
              <a:rPr kumimoji="0" 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housands</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of [Evangelical/Zionist] Christians coming to the [Israeli-occupied Palestinian] West Bank to work for free for Jewish settlers [who do not believe in Jesus],"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12/7/2018,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4"/>
              </a:rPr>
              <a:t>https://forward.com/news/415630/inside-the-evangelical-money-flowing-into-the-west-bank</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Rabbi </a:t>
            </a:r>
            <a:r>
              <a:rPr kumimoji="0" 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Yechiel</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Eckstein raised millions in Christian donations for Israel. Now the late activist’s daughter steps into his shoes,</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Forward, 2/26/2019</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5"/>
              </a:rPr>
              <a:t>https://www.jta.org/2019/02/26/israel/rabbi-yechiel-eckstein-raised-millions-in-christian-donations-for-israel-now-the-late-activists-daughter-steps-into-his-shoes</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Israeli Rabbi </a:t>
            </a:r>
            <a:r>
              <a:rPr kumimoji="0" lang="en-US" sz="10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Ovadia</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Yosef said: “The sole purpose of non-Jews is to serve Jews”,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Jewish Telegraphic Agency, October 7, 2013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6"/>
              </a:rPr>
              <a:t>http://www.jta.org/2013/10/07/life-religion/ovadia-yosef-founder-of-shas-and-sephardi-sage-dies-at-93</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Evangelicals Led Drive To Name Jerusalem As Capital, AIPAC Stayed On Sidelines... Vice President Mike Pence, has served as Christian Zionists’ main channel to the White House</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12/6/2017,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7"/>
              </a:rPr>
              <a:t>https://forward.com/news/national/389233/evangelicals-led-drive-to-name-jerusalem-as-capital-aipac-stayed-on-sidelin/</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This Jewish Group </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Israel365,</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8"/>
              </a:rPr>
              <a:t>https://www.israel365.com/</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Uses ‘Biblical Prophecy’ To Grow Christian Support For Israel</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Forward, 9/8/2018, </a:t>
            </a:r>
            <a:r>
              <a:rPr kumimoji="0" 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9"/>
              </a:rPr>
              <a:t>https://forward.com/news/israel/403254/israeli-evangelical-news-website-mixes-current-events-with-biblical</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9"/>
              </a:rPr>
              <a:t>/</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3" name="Rectangle 2"/>
          <p:cNvSpPr/>
          <p:nvPr/>
        </p:nvSpPr>
        <p:spPr>
          <a:xfrm>
            <a:off x="0" y="5544737"/>
            <a:ext cx="9144000" cy="129266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 Vice President Michael] Pence will be the first sitting vice president or president to speak to the Christian Zionist organization in its 11-year history</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Washington Post, 7/17/2017</a:t>
            </a:r>
            <a:r>
              <a:rPr kumimoji="0" 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20"/>
              </a:rPr>
              <a:t>https://www.washingtonpost.com/news/made-by-history/wp/2017/07/17/what-you-need-to-know-about-mike-pences-speech-to-christians-united-for-israel/?utm_term=.cb4e4e2efa51</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Why Do Fundamentalist Christians Support Israel – Right Or Wrong? </a:t>
            </a:r>
            <a:r>
              <a:rPr kumimoji="0" lang="en-US" sz="1100" b="0" i="0" u="none" strike="noStrike" kern="1200" cap="none" spc="0" normalizeH="0" baseline="0" noProof="0" dirty="0">
                <a:ln>
                  <a:noFill/>
                </a:ln>
                <a:solidFill>
                  <a:srgbClr val="FFFFFF"/>
                </a:solidFill>
                <a:effectLst/>
                <a:uLnTx/>
                <a:uFillTx/>
                <a:latin typeface="Times New Roman" pitchFamily="18" charset="0"/>
                <a:ea typeface="+mn-ea"/>
                <a:cs typeface="Arial" charset="0"/>
              </a:rPr>
              <a:t>VT, 12/14/2018,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21"/>
              </a:rPr>
              <a:t>https://www.veteranstoday.com/2018/12/14/why-do-fundamentalist-christians-support-israel-right-or-wrong/</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3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The Scofield Bible—The Book That Made Zionists of America’s Evangelical Christians,</a:t>
            </a:r>
            <a:r>
              <a:rPr kumimoji="0" 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22"/>
              </a:rPr>
              <a:t>https://www.wrmea.org/2015-october/the-scofield-bible-the-book-that-made-zionists-of-americas-evangelical-christians.html</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Church heads against Israeli 'racist bill that will harm Christians',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Jerusalem Post, 12/22/2018</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23"/>
              </a:rPr>
              <a:t>https://www.jpost.com/Israel-News/Church-heads-against-Israeli-racist-bill-that-will-harm-Christians-575064</a:t>
            </a:r>
            <a:r>
              <a:rPr kumimoji="0" lang="en-US" sz="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p>
        </p:txBody>
      </p:sp>
      <p:cxnSp>
        <p:nvCxnSpPr>
          <p:cNvPr id="7" name="Straight Connector 6"/>
          <p:cNvCxnSpPr/>
          <p:nvPr/>
        </p:nvCxnSpPr>
        <p:spPr bwMode="auto">
          <a:xfrm>
            <a:off x="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632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5715000" y="3276600"/>
            <a:ext cx="3505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5715000" y="28956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4343400"/>
            <a:ext cx="5715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4419600" y="1219200"/>
            <a:ext cx="4724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4419600" y="1524000"/>
            <a:ext cx="4800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5715000" y="24384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flipV="1">
            <a:off x="5715000" y="4190999"/>
            <a:ext cx="3429000"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5715000" y="3733800"/>
            <a:ext cx="342900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5715000" y="51816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5715000" y="4800600"/>
            <a:ext cx="342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a:off x="55562" y="3962400"/>
            <a:ext cx="56594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0" y="6553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9525" y="4724400"/>
            <a:ext cx="57054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9525" y="5181600"/>
            <a:ext cx="57054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825072862"/>
      </p:ext>
    </p:extLst>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5560636" y="-13993"/>
            <a:ext cx="3576832" cy="2372336"/>
          </a:xfrm>
        </p:spPr>
        <p:txBody>
          <a:bodyPr/>
          <a:lstStyle/>
          <a:p>
            <a:pPr algn="l"/>
            <a:r>
              <a:rPr lang="en-US" altLang="en-US" sz="2800" b="1" dirty="0"/>
              <a:t>Moran steps down from leadership post </a:t>
            </a:r>
            <a:br>
              <a:rPr lang="en-US" altLang="en-US" sz="2800" b="1" dirty="0"/>
            </a:br>
            <a:r>
              <a:rPr lang="en-US" altLang="en-US" sz="2800" b="1" i="1" dirty="0"/>
              <a:t>Lawmaker under fire for saying Jews push war with Iraq</a:t>
            </a:r>
          </a:p>
        </p:txBody>
      </p:sp>
      <p:sp>
        <p:nvSpPr>
          <p:cNvPr id="66563" name="Rectangle 3"/>
          <p:cNvSpPr>
            <a:spLocks noGrp="1" noChangeArrowheads="1"/>
          </p:cNvSpPr>
          <p:nvPr>
            <p:ph sz="half" idx="1"/>
          </p:nvPr>
        </p:nvSpPr>
        <p:spPr>
          <a:xfrm rot="156579">
            <a:off x="5721104" y="2495973"/>
            <a:ext cx="3414893" cy="1389405"/>
          </a:xfrm>
        </p:spPr>
        <p:txBody>
          <a:bodyPr/>
          <a:lstStyle/>
          <a:p>
            <a:pPr>
              <a:lnSpc>
                <a:spcPct val="80000"/>
              </a:lnSpc>
              <a:buFontTx/>
              <a:buNone/>
            </a:pPr>
            <a:r>
              <a:rPr lang="en-US" altLang="en-US" sz="1600" dirty="0"/>
              <a:t>CNN, March 14, 2003. </a:t>
            </a:r>
            <a:r>
              <a:rPr lang="en-US" altLang="en-US" sz="1600" dirty="0">
                <a:hlinkClick r:id="rId3"/>
              </a:rPr>
              <a:t>http://www.cnn.com/2003/ALLPOLITICS/03/14/moran.remarks/index.html</a:t>
            </a:r>
            <a:endParaRPr lang="en-US" altLang="en-US" sz="1600" dirty="0"/>
          </a:p>
        </p:txBody>
      </p:sp>
      <p:sp>
        <p:nvSpPr>
          <p:cNvPr id="66564" name="Rectangle 5"/>
          <p:cNvSpPr>
            <a:spLocks noGrp="1" noChangeArrowheads="1"/>
          </p:cNvSpPr>
          <p:nvPr>
            <p:ph sz="half" idx="2"/>
          </p:nvPr>
        </p:nvSpPr>
        <p:spPr>
          <a:xfrm>
            <a:off x="19865" y="2710383"/>
            <a:ext cx="2256430" cy="609600"/>
          </a:xfrm>
        </p:spPr>
        <p:txBody>
          <a:bodyPr/>
          <a:lstStyle/>
          <a:p>
            <a:pPr>
              <a:lnSpc>
                <a:spcPct val="80000"/>
              </a:lnSpc>
              <a:buFontTx/>
              <a:buNone/>
            </a:pPr>
            <a:r>
              <a:rPr lang="en-US" altLang="en-US" sz="1600" dirty="0"/>
              <a:t>CNN, March 11, 2003, </a:t>
            </a:r>
            <a:r>
              <a:rPr lang="en-US" altLang="en-US" sz="1100" dirty="0">
                <a:hlinkClick r:id="rId4"/>
              </a:rPr>
              <a:t>http://www.cnn.com/2003/ALLPOLITICS/03/11/moran.jews/index.html</a:t>
            </a:r>
            <a:r>
              <a:rPr lang="en-US" altLang="en-US" sz="1100" dirty="0"/>
              <a:t> </a:t>
            </a:r>
          </a:p>
        </p:txBody>
      </p:sp>
      <p:pic>
        <p:nvPicPr>
          <p:cNvPr id="66565" name="Picture 7" descr="Rep. Jim Moran issued an apology, but a Jewish leader called it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8204" y="0"/>
            <a:ext cx="3018964" cy="3319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6" name="Rectangle 8"/>
          <p:cNvSpPr>
            <a:spLocks noChangeArrowheads="1"/>
          </p:cNvSpPr>
          <p:nvPr/>
        </p:nvSpPr>
        <p:spPr bwMode="auto">
          <a:xfrm>
            <a:off x="0" y="0"/>
            <a:ext cx="25908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Lawmaker under fire for saying Jews support Iraq war</a:t>
            </a:r>
            <a:br>
              <a:rPr kumimoji="0" lang="en-US" altLang="en-US" sz="2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br>
            <a:r>
              <a:rPr kumimoji="0" lang="en-US" altLang="en-US" sz="2400" b="1" i="1"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Moran apologizes; White House blasts comments</a:t>
            </a:r>
          </a:p>
        </p:txBody>
      </p:sp>
      <p:sp>
        <p:nvSpPr>
          <p:cNvPr id="66567" name="Text Box 9"/>
          <p:cNvSpPr txBox="1">
            <a:spLocks noChangeArrowheads="1"/>
          </p:cNvSpPr>
          <p:nvPr/>
        </p:nvSpPr>
        <p:spPr bwMode="auto">
          <a:xfrm>
            <a:off x="2424127" y="1858369"/>
            <a:ext cx="16764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The </a:t>
            </a:r>
            <a:r>
              <a:rPr kumimoji="0" lang="en-US" altLang="en-US" sz="2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Iraq War </a:t>
            </a:r>
            <a:r>
              <a:rPr kumimoji="0" lang="en-US" altLang="en-US" sz="2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Began March 19, 2003</a:t>
            </a:r>
          </a:p>
        </p:txBody>
      </p:sp>
      <p:sp>
        <p:nvSpPr>
          <p:cNvPr id="66569" name="Line 11"/>
          <p:cNvSpPr>
            <a:spLocks noChangeShapeType="1"/>
          </p:cNvSpPr>
          <p:nvPr/>
        </p:nvSpPr>
        <p:spPr bwMode="auto">
          <a:xfrm flipH="1" flipV="1">
            <a:off x="21857" y="3429000"/>
            <a:ext cx="9144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7200" b="0" i="0" u="none" strike="noStrike" kern="1200" cap="none" spc="0" normalizeH="0" baseline="0" noProof="0">
              <a:ln>
                <a:noFill/>
              </a:ln>
              <a:solidFill>
                <a:srgbClr val="FFFFFF"/>
              </a:solidFill>
              <a:effectLst/>
              <a:uLnTx/>
              <a:uFillTx/>
              <a:latin typeface="Times New Roman" pitchFamily="18" charset="0"/>
              <a:ea typeface="+mn-ea"/>
              <a:cs typeface="Arial" pitchFamily="34" charset="0"/>
            </a:endParaRPr>
          </a:p>
        </p:txBody>
      </p:sp>
      <p:sp>
        <p:nvSpPr>
          <p:cNvPr id="2" name="Rectangle 1"/>
          <p:cNvSpPr/>
          <p:nvPr/>
        </p:nvSpPr>
        <p:spPr>
          <a:xfrm>
            <a:off x="-1" y="3491805"/>
            <a:ext cx="7879444" cy="138499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Watch</a:t>
            </a:r>
            <a:r>
              <a:rPr kumimoji="0" lang="en-US" sz="2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[Former US Congresswoman] Cynthia McKinney: US Lawmakers FORCED to Support </a:t>
            </a:r>
            <a:r>
              <a:rPr kumimoji="0" lang="en-US" sz="2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 </a:t>
            </a:r>
            <a:r>
              <a:rPr kumimoji="0" lang="en-US" sz="2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6"/>
              </a:rPr>
              <a:t>https</a:t>
            </a:r>
            <a:r>
              <a:rPr kumimoji="0" lang="en-US" sz="2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6"/>
              </a:rPr>
              <a:t>://www.youtube.com/watch?v=w_VNOk7Wv5A</a:t>
            </a:r>
            <a:r>
              <a:rPr kumimoji="0" lang="en-US" sz="2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p>
        </p:txBody>
      </p:sp>
      <p:pic>
        <p:nvPicPr>
          <p:cNvPr id="93186" name="Picture 2" descr="Cynthia McKinney.jp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24800" y="3453122"/>
            <a:ext cx="1242785" cy="157607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557727" y="1342681"/>
            <a:ext cx="914400" cy="203132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9"/>
              </a:rPr>
              <a:t>https://www.youtube.com/watch?v=nF1pVexReqA</a:t>
            </a:r>
            <a:r>
              <a:rPr kumimoji="0" lang="en-US" sz="1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18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5" name="Straight Connector 4"/>
          <p:cNvCxnSpPr/>
          <p:nvPr/>
        </p:nvCxnSpPr>
        <p:spPr bwMode="auto">
          <a:xfrm>
            <a:off x="19865" y="5105400"/>
            <a:ext cx="911760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14" name="Picture 13" descr="https://gallery.mailchimp.com/7827e5047bcc469bca1de3547/images/4536fb08-0544-4328-a736-16f383fe5685.png"/>
          <p:cNvPicPr/>
          <p:nvPr/>
        </p:nvPicPr>
        <p:blipFill>
          <a:blip r:embed="rId10">
            <a:extLst>
              <a:ext uri="{28A0092B-C50C-407E-A947-70E740481C1C}">
                <a14:useLocalDpi xmlns:a14="http://schemas.microsoft.com/office/drawing/2010/main" val="0"/>
              </a:ext>
            </a:extLst>
          </a:blip>
          <a:srcRect/>
          <a:stretch>
            <a:fillRect/>
          </a:stretch>
        </p:blipFill>
        <p:spPr bwMode="auto">
          <a:xfrm>
            <a:off x="5257800" y="5109583"/>
            <a:ext cx="3879668" cy="1646817"/>
          </a:xfrm>
          <a:prstGeom prst="rect">
            <a:avLst/>
          </a:prstGeom>
          <a:noFill/>
          <a:ln>
            <a:noFill/>
          </a:ln>
        </p:spPr>
      </p:pic>
      <p:sp>
        <p:nvSpPr>
          <p:cNvPr id="6" name="Rectangle 5"/>
          <p:cNvSpPr/>
          <p:nvPr/>
        </p:nvSpPr>
        <p:spPr>
          <a:xfrm>
            <a:off x="0" y="5105400"/>
            <a:ext cx="5257800" cy="178510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“Visit your district, not Israel” 65.7 percent of Americans tell </a:t>
            </a:r>
            <a:r>
              <a:rPr kumimoji="0" lang="en-US" sz="20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Congress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IRmep</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Poll: 41 House Democrats are now visiting Israel during the Congressional recess on a trip funded by a tax-exempt pro-Israel charity linked to the U.S. Israel lobby group AIPAC. Source: </a:t>
            </a:r>
            <a:r>
              <a:rPr kumimoji="0" lang="en-US" sz="14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IRmep</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representative poll of 2,000 American adults through Google Surveys on August </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8-10 [2019</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1"/>
              </a:rPr>
              <a:t>https://www.irmep.org/polls</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1"/>
              </a:rPr>
              <a:t>/</a:t>
            </a:r>
            <a:endParaRPr kumimoji="0" lang="en-US" sz="16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Tree>
    <p:extLst>
      <p:ext uri="{BB962C8B-B14F-4D97-AF65-F5344CB8AC3E}">
        <p14:creationId xmlns:p14="http://schemas.microsoft.com/office/powerpoint/2010/main" val="1503499557"/>
      </p:ext>
    </p:extLst>
  </p:cSld>
  <p:clrMapOvr>
    <a:masterClrMapping/>
  </p:clrMapOvr>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3" descr="http://www.wrmea.org/images/stories/Nov-Dec_2012/kucinic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62000"/>
            <a:ext cx="4191000" cy="2744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9507" name="TextBox 1"/>
          <p:cNvSpPr txBox="1">
            <a:spLocks noChangeArrowheads="1"/>
          </p:cNvSpPr>
          <p:nvPr/>
        </p:nvSpPr>
        <p:spPr bwMode="auto">
          <a:xfrm>
            <a:off x="4191000" y="0"/>
            <a:ext cx="4960938" cy="7048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600" dirty="0">
                <a:solidFill>
                  <a:srgbClr val="FFFFFF"/>
                </a:solidFill>
                <a:cs typeface="+mn-cs"/>
              </a:rPr>
              <a:t>Ten years ago today the debate over the Iraq war came to Congress in the form of a resolution promoted by the Bush administration. The war in Iraq will cost the United States as much as $5 trillion. It played a role in spurring the global financial crisis. Four thousand, four hundred and eighty eight Americans were killed. More than 33,000 were injured</a:t>
            </a:r>
            <a:r>
              <a:rPr lang="en-US" altLang="en-US" sz="1600" dirty="0" smtClean="0">
                <a:solidFill>
                  <a:srgbClr val="FFFFFF"/>
                </a:solidFill>
                <a:cs typeface="+mn-cs"/>
              </a:rPr>
              <a:t>. As </a:t>
            </a:r>
            <a:r>
              <a:rPr lang="en-US" altLang="en-US" sz="1600" dirty="0">
                <a:solidFill>
                  <a:srgbClr val="FFFFFF"/>
                </a:solidFill>
                <a:cs typeface="+mn-cs"/>
              </a:rPr>
              <a:t>many as 1,000,000 innocent Iraqi civilians were killed. The monetary cost of the war to Iraq is incalculable. A sectarian civil war has ravaged Iraq for nearly a decade. Iraq has become home to al-Qaeda. </a:t>
            </a:r>
            <a:r>
              <a:rPr lang="en-US" altLang="en-US" sz="1600" dirty="0" smtClean="0">
                <a:solidFill>
                  <a:srgbClr val="FFFFFF"/>
                </a:solidFill>
                <a:cs typeface="+mn-cs"/>
              </a:rPr>
              <a:t>The </a:t>
            </a:r>
            <a:r>
              <a:rPr lang="en-US" altLang="en-US" sz="1600" dirty="0">
                <a:solidFill>
                  <a:srgbClr val="FFFFFF"/>
                </a:solidFill>
                <a:cs typeface="+mn-cs"/>
              </a:rPr>
              <a:t>war in Iraq was sold to Congress and the American people with easily disproved lies. We must learn from this dark period in American history to ensure that we do not repeat the same mistakes. And we must hold accountable those who misled the American public. </a:t>
            </a:r>
            <a:r>
              <a:rPr lang="en-US" altLang="en-US" sz="1600" dirty="0">
                <a:solidFill>
                  <a:srgbClr val="FFFF00"/>
                </a:solidFill>
                <a:cs typeface="+mn-cs"/>
              </a:rPr>
              <a:t>--Former presidential candidate Rep. Dennis Kucinich, Washington Report on Middle East Affairs, November/December 2012, Page 11,</a:t>
            </a:r>
          </a:p>
          <a:p>
            <a:pPr>
              <a:spcBef>
                <a:spcPct val="0"/>
              </a:spcBef>
              <a:buFontTx/>
              <a:buNone/>
            </a:pPr>
            <a:r>
              <a:rPr lang="en-US" altLang="en-US" sz="1000" dirty="0">
                <a:solidFill>
                  <a:srgbClr val="FFFFFF"/>
                </a:solidFill>
                <a:cs typeface="+mn-cs"/>
                <a:hlinkClick r:id="rId4"/>
              </a:rPr>
              <a:t>http://</a:t>
            </a:r>
            <a:r>
              <a:rPr lang="en-US" altLang="en-US" sz="1000" dirty="0" smtClean="0">
                <a:solidFill>
                  <a:srgbClr val="FFFFFF"/>
                </a:solidFill>
                <a:cs typeface="+mn-cs"/>
                <a:hlinkClick r:id="rId4"/>
              </a:rPr>
              <a:t>www.wrmea.org/wrmea-archives/520-washington-report-archives-2011-2015/nov-dec-2012/11464-what-they-said-iraq-ten-years-a-million-lives-and-trillions-of-dollars-later.html</a:t>
            </a:r>
            <a:endParaRPr lang="en-US" altLang="en-US" sz="1000" dirty="0" smtClean="0">
              <a:solidFill>
                <a:srgbClr val="FFFFFF"/>
              </a:solidFill>
              <a:cs typeface="+mn-cs"/>
            </a:endParaRPr>
          </a:p>
          <a:p>
            <a:pPr>
              <a:spcBef>
                <a:spcPct val="0"/>
              </a:spcBef>
              <a:buFontTx/>
              <a:buNone/>
            </a:pPr>
            <a:endParaRPr lang="en-US" altLang="en-US" sz="500" dirty="0" smtClean="0">
              <a:solidFill>
                <a:srgbClr val="FFFFFF"/>
              </a:solidFill>
              <a:cs typeface="+mn-cs"/>
            </a:endParaRPr>
          </a:p>
          <a:p>
            <a:pPr>
              <a:spcBef>
                <a:spcPct val="0"/>
              </a:spcBef>
              <a:buFontTx/>
              <a:buNone/>
            </a:pPr>
            <a:r>
              <a:rPr lang="en-US" altLang="en-US" sz="2400" b="1" dirty="0" err="1">
                <a:solidFill>
                  <a:srgbClr val="FFFF00"/>
                </a:solidFill>
                <a:cs typeface="+mn-cs"/>
              </a:rPr>
              <a:t>Chilcot</a:t>
            </a:r>
            <a:r>
              <a:rPr lang="en-US" altLang="en-US" sz="2400" b="1" dirty="0">
                <a:solidFill>
                  <a:srgbClr val="FFFF00"/>
                </a:solidFill>
                <a:cs typeface="+mn-cs"/>
              </a:rPr>
              <a:t>: Intelligence reports confirm Iraq war created ISIS </a:t>
            </a:r>
            <a:r>
              <a:rPr lang="en-US" altLang="en-US" sz="2400" dirty="0">
                <a:solidFill>
                  <a:srgbClr val="FFFFFF"/>
                </a:solidFill>
                <a:cs typeface="+mn-cs"/>
              </a:rPr>
              <a:t>. RT, 7/7/2016, </a:t>
            </a:r>
            <a:r>
              <a:rPr lang="en-US" altLang="en-US" sz="1400" dirty="0">
                <a:solidFill>
                  <a:srgbClr val="FFFFFF"/>
                </a:solidFill>
                <a:cs typeface="+mn-cs"/>
                <a:hlinkClick r:id="rId5"/>
              </a:rPr>
              <a:t>https://</a:t>
            </a:r>
            <a:r>
              <a:rPr lang="en-US" altLang="en-US" sz="1400" dirty="0" smtClean="0">
                <a:solidFill>
                  <a:srgbClr val="FFFFFF"/>
                </a:solidFill>
                <a:cs typeface="+mn-cs"/>
                <a:hlinkClick r:id="rId5"/>
              </a:rPr>
              <a:t>www.rt.com/uk/349872-invasion-created-isis-intelligence</a:t>
            </a:r>
          </a:p>
          <a:p>
            <a:pPr>
              <a:spcBef>
                <a:spcPct val="0"/>
              </a:spcBef>
              <a:buFontTx/>
              <a:buNone/>
            </a:pPr>
            <a:r>
              <a:rPr lang="en-US" altLang="en-US" sz="2400" b="1" dirty="0" smtClean="0">
                <a:solidFill>
                  <a:srgbClr val="FFFF00"/>
                </a:solidFill>
                <a:cs typeface="+mn-cs"/>
              </a:rPr>
              <a:t>Death </a:t>
            </a:r>
            <a:r>
              <a:rPr lang="en-US" altLang="en-US" sz="2400" b="1" dirty="0">
                <a:solidFill>
                  <a:srgbClr val="FFFF00"/>
                </a:solidFill>
                <a:cs typeface="+mn-cs"/>
              </a:rPr>
              <a:t>toll from devastating ISIS truck bomb in Baghdad rises to nearly 300</a:t>
            </a:r>
            <a:r>
              <a:rPr lang="en-US" altLang="en-US" sz="1800" b="1" dirty="0" smtClean="0">
                <a:solidFill>
                  <a:srgbClr val="FFFF00"/>
                </a:solidFill>
                <a:cs typeface="+mn-cs"/>
              </a:rPr>
              <a:t>, </a:t>
            </a:r>
            <a:r>
              <a:rPr lang="en-US" altLang="en-US" sz="1800" dirty="0" smtClean="0">
                <a:solidFill>
                  <a:srgbClr val="FFFFFF"/>
                </a:solidFill>
                <a:cs typeface="+mn-cs"/>
              </a:rPr>
              <a:t>CNN, 7/7/2016,  </a:t>
            </a:r>
            <a:r>
              <a:rPr lang="en-US" altLang="en-US" sz="1000" dirty="0">
                <a:solidFill>
                  <a:srgbClr val="FFFFFF"/>
                </a:solidFill>
                <a:cs typeface="+mn-cs"/>
                <a:hlinkClick r:id="rId6"/>
              </a:rPr>
              <a:t>http://www.cnn.com/2016/07/07/middleeast/iraq-baghdad-bomb-toll-rises</a:t>
            </a:r>
            <a:r>
              <a:rPr lang="en-US" altLang="en-US" sz="1200" dirty="0" smtClean="0">
                <a:solidFill>
                  <a:srgbClr val="FFFFFF"/>
                </a:solidFill>
                <a:cs typeface="+mn-cs"/>
                <a:hlinkClick r:id="rId6"/>
              </a:rPr>
              <a:t>/</a:t>
            </a:r>
            <a:r>
              <a:rPr lang="en-US" altLang="en-US" sz="1200" dirty="0" smtClean="0">
                <a:solidFill>
                  <a:srgbClr val="FFFFFF"/>
                </a:solidFill>
                <a:cs typeface="+mn-cs"/>
              </a:rPr>
              <a:t> </a:t>
            </a:r>
          </a:p>
        </p:txBody>
      </p:sp>
      <p:sp>
        <p:nvSpPr>
          <p:cNvPr id="149508" name="Rectangle 2"/>
          <p:cNvSpPr>
            <a:spLocks noChangeArrowheads="1"/>
          </p:cNvSpPr>
          <p:nvPr/>
        </p:nvSpPr>
        <p:spPr bwMode="auto">
          <a:xfrm>
            <a:off x="0" y="0"/>
            <a:ext cx="441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0" hangingPunct="0">
              <a:spcBef>
                <a:spcPct val="0"/>
              </a:spcBef>
              <a:buFontTx/>
              <a:buNone/>
            </a:pPr>
            <a:r>
              <a:rPr lang="en-US" altLang="en-US" sz="2400" b="1" dirty="0">
                <a:solidFill>
                  <a:srgbClr val="FFFF00"/>
                </a:solidFill>
                <a:cs typeface="+mn-cs"/>
              </a:rPr>
              <a:t>Iraq: Ten Years, a Million Lives and Trillions Of Dollars Later </a:t>
            </a:r>
          </a:p>
        </p:txBody>
      </p:sp>
      <p:sp>
        <p:nvSpPr>
          <p:cNvPr id="149509" name="Rectangle 3"/>
          <p:cNvSpPr>
            <a:spLocks noChangeArrowheads="1"/>
          </p:cNvSpPr>
          <p:nvPr/>
        </p:nvSpPr>
        <p:spPr bwMode="auto">
          <a:xfrm>
            <a:off x="0" y="3505200"/>
            <a:ext cx="419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0" hangingPunct="0">
              <a:spcBef>
                <a:spcPct val="0"/>
              </a:spcBef>
              <a:buFontTx/>
              <a:buNone/>
            </a:pPr>
            <a:r>
              <a:rPr lang="en-US" altLang="en-US" sz="1100" i="1" dirty="0">
                <a:solidFill>
                  <a:srgbClr val="FFFFFF"/>
                </a:solidFill>
                <a:cs typeface="+mn-cs"/>
              </a:rPr>
              <a:t>Iraqis inspect the site of a car bomb in central Baghdad’s </a:t>
            </a:r>
            <a:r>
              <a:rPr lang="en-US" altLang="en-US" sz="1100" i="1" dirty="0" err="1">
                <a:solidFill>
                  <a:srgbClr val="FFFFFF"/>
                </a:solidFill>
                <a:cs typeface="+mn-cs"/>
              </a:rPr>
              <a:t>Karrada</a:t>
            </a:r>
            <a:r>
              <a:rPr lang="en-US" altLang="en-US" sz="1100" i="1" dirty="0">
                <a:solidFill>
                  <a:srgbClr val="FFFFFF"/>
                </a:solidFill>
                <a:cs typeface="+mn-cs"/>
              </a:rPr>
              <a:t> district, Sept. 30, 2012. Nine car bombs and a shooting occurred that day in six Iraqi cities and towns, killing at least 15 people and wounding 42, officials said. (W.G. Dunlop/AFP/</a:t>
            </a:r>
            <a:r>
              <a:rPr lang="en-US" altLang="en-US" sz="1100" i="1" dirty="0" err="1">
                <a:solidFill>
                  <a:srgbClr val="FFFFFF"/>
                </a:solidFill>
                <a:cs typeface="+mn-cs"/>
              </a:rPr>
              <a:t>GettyImages</a:t>
            </a:r>
            <a:r>
              <a:rPr lang="en-US" altLang="en-US" sz="1100" i="1" dirty="0">
                <a:solidFill>
                  <a:srgbClr val="FFFFFF"/>
                </a:solidFill>
                <a:cs typeface="+mn-cs"/>
              </a:rPr>
              <a:t>)</a:t>
            </a:r>
            <a:endParaRPr lang="en-US" altLang="en-US" sz="1100" dirty="0">
              <a:solidFill>
                <a:srgbClr val="FFFFFF"/>
              </a:solidFill>
              <a:cs typeface="+mn-cs"/>
            </a:endParaRPr>
          </a:p>
        </p:txBody>
      </p:sp>
      <p:sp>
        <p:nvSpPr>
          <p:cNvPr id="149510" name="Rectangle 2"/>
          <p:cNvSpPr>
            <a:spLocks noChangeArrowheads="1"/>
          </p:cNvSpPr>
          <p:nvPr/>
        </p:nvSpPr>
        <p:spPr bwMode="auto">
          <a:xfrm>
            <a:off x="0" y="4351853"/>
            <a:ext cx="4191000" cy="2400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itchFamily="18" charset="0"/>
              </a:defRPr>
            </a:lvl1pPr>
            <a:lvl2pPr marL="742950" indent="-285750">
              <a:spcBef>
                <a:spcPct val="20000"/>
              </a:spcBef>
              <a:buChar char="–"/>
              <a:defRPr sz="2800">
                <a:solidFill>
                  <a:schemeClr val="tx1"/>
                </a:solidFill>
                <a:latin typeface="Times New Roman" pitchFamily="18" charset="0"/>
              </a:defRPr>
            </a:lvl2pPr>
            <a:lvl3pPr marL="1143000" indent="-228600">
              <a:spcBef>
                <a:spcPct val="20000"/>
              </a:spcBef>
              <a:buChar char="•"/>
              <a:defRPr sz="2400">
                <a:solidFill>
                  <a:schemeClr val="tx1"/>
                </a:solidFill>
                <a:latin typeface="Times New Roman" pitchFamily="18" charset="0"/>
              </a:defRPr>
            </a:lvl3pPr>
            <a:lvl4pPr marL="1600200" indent="-228600">
              <a:spcBef>
                <a:spcPct val="20000"/>
              </a:spcBef>
              <a:buChar char="–"/>
              <a:defRPr sz="2000">
                <a:solidFill>
                  <a:schemeClr val="tx1"/>
                </a:solidFill>
                <a:latin typeface="Times New Roman" pitchFamily="18" charset="0"/>
              </a:defRPr>
            </a:lvl4pPr>
            <a:lvl5pPr marL="2057400" indent="-22860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0" hangingPunct="0">
              <a:spcBef>
                <a:spcPct val="0"/>
              </a:spcBef>
              <a:buFontTx/>
              <a:buNone/>
            </a:pPr>
            <a:r>
              <a:rPr lang="en-US" altLang="en-US" sz="2000" b="1" dirty="0" smtClean="0">
                <a:solidFill>
                  <a:srgbClr val="FFFF00"/>
                </a:solidFill>
                <a:cs typeface="+mn-cs"/>
              </a:rPr>
              <a:t>Civilian </a:t>
            </a:r>
            <a:r>
              <a:rPr lang="en-US" altLang="en-US" sz="2000" b="1" dirty="0">
                <a:solidFill>
                  <a:srgbClr val="FFFF00"/>
                </a:solidFill>
                <a:cs typeface="+mn-cs"/>
              </a:rPr>
              <a:t>death toll in Iraq doubles to 17,000 in 2014 ‘due to rise of ISIS’</a:t>
            </a:r>
            <a:r>
              <a:rPr lang="en-US" altLang="en-US" sz="2000" dirty="0">
                <a:solidFill>
                  <a:srgbClr val="FFFFFF"/>
                </a:solidFill>
                <a:cs typeface="+mn-cs"/>
              </a:rPr>
              <a:t>---</a:t>
            </a:r>
            <a:r>
              <a:rPr lang="en-US" altLang="en-US" sz="1000" dirty="0">
                <a:solidFill>
                  <a:srgbClr val="FFFFFF"/>
                </a:solidFill>
                <a:cs typeface="+mn-cs"/>
              </a:rPr>
              <a:t>RT, 1/1/2015, </a:t>
            </a:r>
            <a:r>
              <a:rPr lang="en-US" altLang="en-US" sz="1000" dirty="0">
                <a:solidFill>
                  <a:srgbClr val="FFFFFF"/>
                </a:solidFill>
                <a:cs typeface="+mn-cs"/>
                <a:hlinkClick r:id="rId7"/>
              </a:rPr>
              <a:t>http://rt.com/news/219223-iraq-civilian-death-toll/</a:t>
            </a:r>
            <a:r>
              <a:rPr lang="en-US" altLang="en-US" sz="1000" dirty="0">
                <a:solidFill>
                  <a:srgbClr val="FFFFFF"/>
                </a:solidFill>
                <a:cs typeface="+mn-cs"/>
              </a:rPr>
              <a:t> </a:t>
            </a:r>
            <a:endParaRPr lang="en-US" altLang="en-US" sz="1000" dirty="0" smtClean="0">
              <a:solidFill>
                <a:srgbClr val="FFFFFF"/>
              </a:solidFill>
              <a:cs typeface="+mn-cs"/>
            </a:endParaRPr>
          </a:p>
          <a:p>
            <a:pPr eaLnBrk="0" hangingPunct="0">
              <a:spcBef>
                <a:spcPct val="0"/>
              </a:spcBef>
              <a:buFontTx/>
              <a:buNone/>
            </a:pPr>
            <a:r>
              <a:rPr lang="en-US" altLang="en-US" sz="1800" b="1" dirty="0" smtClean="0">
                <a:solidFill>
                  <a:srgbClr val="FFFF00"/>
                </a:solidFill>
                <a:cs typeface="+mn-cs"/>
              </a:rPr>
              <a:t>An </a:t>
            </a:r>
            <a:r>
              <a:rPr lang="en-US" altLang="en-US" sz="1800" b="1" dirty="0">
                <a:solidFill>
                  <a:srgbClr val="FFFF00"/>
                </a:solidFill>
                <a:cs typeface="+mn-cs"/>
              </a:rPr>
              <a:t>average of 20 American veterans committed suicide daily in 2014, the US Department of Veterans Affairs revealed in its “most comprehensive” study of vet suicide rates yet</a:t>
            </a:r>
            <a:r>
              <a:rPr lang="en-US" altLang="en-US" sz="1800" b="1" dirty="0" smtClean="0">
                <a:solidFill>
                  <a:srgbClr val="FFFF00"/>
                </a:solidFill>
                <a:cs typeface="+mn-cs"/>
              </a:rPr>
              <a:t>. </a:t>
            </a:r>
            <a:r>
              <a:rPr lang="en-US" altLang="en-US" sz="1000" dirty="0" smtClean="0">
                <a:solidFill>
                  <a:srgbClr val="FFFFFF"/>
                </a:solidFill>
                <a:cs typeface="+mn-cs"/>
              </a:rPr>
              <a:t> </a:t>
            </a:r>
            <a:r>
              <a:rPr lang="en-US" altLang="en-US" sz="1800" dirty="0">
                <a:solidFill>
                  <a:srgbClr val="FFFFFF"/>
                </a:solidFill>
                <a:cs typeface="+mn-cs"/>
              </a:rPr>
              <a:t>RT, 7/8/2016</a:t>
            </a:r>
            <a:r>
              <a:rPr lang="en-US" altLang="en-US" sz="1000" dirty="0">
                <a:solidFill>
                  <a:srgbClr val="FFFFFF"/>
                </a:solidFill>
                <a:cs typeface="+mn-cs"/>
              </a:rPr>
              <a:t>, </a:t>
            </a:r>
            <a:r>
              <a:rPr lang="en-US" altLang="en-US" sz="1000" dirty="0">
                <a:solidFill>
                  <a:srgbClr val="FFFFFF"/>
                </a:solidFill>
                <a:cs typeface="+mn-cs"/>
                <a:hlinkClick r:id="rId8"/>
              </a:rPr>
              <a:t>https://www.rt.com/usa/350048-20-veterans-committed-suicide-every</a:t>
            </a:r>
            <a:r>
              <a:rPr lang="en-US" altLang="en-US" sz="1000" dirty="0" smtClean="0">
                <a:solidFill>
                  <a:srgbClr val="FFFFFF"/>
                </a:solidFill>
                <a:cs typeface="+mn-cs"/>
                <a:hlinkClick r:id="rId8"/>
              </a:rPr>
              <a:t>/</a:t>
            </a:r>
            <a:r>
              <a:rPr lang="en-US" altLang="en-US" sz="1000" dirty="0" smtClean="0">
                <a:solidFill>
                  <a:srgbClr val="FFFFFF"/>
                </a:solidFill>
                <a:cs typeface="+mn-cs"/>
              </a:rPr>
              <a:t> </a:t>
            </a:r>
            <a:endParaRPr lang="en-US" altLang="en-US" sz="1000" dirty="0">
              <a:solidFill>
                <a:srgbClr val="FFFFFF"/>
              </a:solidFill>
              <a:cs typeface="+mn-cs"/>
            </a:endParaRPr>
          </a:p>
        </p:txBody>
      </p:sp>
      <p:cxnSp>
        <p:nvCxnSpPr>
          <p:cNvPr id="149511" name="Straight Connector 4"/>
          <p:cNvCxnSpPr>
            <a:cxnSpLocks noChangeShapeType="1"/>
          </p:cNvCxnSpPr>
          <p:nvPr/>
        </p:nvCxnSpPr>
        <p:spPr bwMode="auto">
          <a:xfrm flipH="1">
            <a:off x="0" y="4356419"/>
            <a:ext cx="4191000" cy="4536"/>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9512" name="Straight Connector 5"/>
          <p:cNvCxnSpPr>
            <a:cxnSpLocks noChangeShapeType="1"/>
          </p:cNvCxnSpPr>
          <p:nvPr/>
        </p:nvCxnSpPr>
        <p:spPr bwMode="auto">
          <a:xfrm flipV="1">
            <a:off x="4191000" y="4356419"/>
            <a:ext cx="0" cy="251064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 name="Straight Connector 5"/>
          <p:cNvCxnSpPr/>
          <p:nvPr/>
        </p:nvCxnSpPr>
        <p:spPr bwMode="auto">
          <a:xfrm>
            <a:off x="0" y="5181600"/>
            <a:ext cx="4191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4191000" y="4557486"/>
            <a:ext cx="4953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4183062" y="5516362"/>
            <a:ext cx="49609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515948543"/>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idx="1"/>
          </p:nvPr>
        </p:nvSpPr>
        <p:spPr>
          <a:xfrm>
            <a:off x="0" y="0"/>
            <a:ext cx="9144000" cy="6934200"/>
          </a:xfrm>
        </p:spPr>
        <p:txBody>
          <a:bodyPr/>
          <a:lstStyle/>
          <a:p>
            <a:pPr marL="0" indent="0">
              <a:lnSpc>
                <a:spcPct val="80000"/>
              </a:lnSpc>
              <a:buNone/>
            </a:pPr>
            <a:r>
              <a:rPr lang="en-US" altLang="en-US" sz="1800" b="1" dirty="0">
                <a:solidFill>
                  <a:schemeClr val="tx2"/>
                </a:solidFill>
              </a:rPr>
              <a:t>A Strategy for Israel in the </a:t>
            </a:r>
            <a:r>
              <a:rPr lang="en-US" altLang="en-US" sz="1800" b="1" dirty="0" smtClean="0">
                <a:solidFill>
                  <a:schemeClr val="tx2"/>
                </a:solidFill>
              </a:rPr>
              <a:t>1980s:</a:t>
            </a:r>
            <a:r>
              <a:rPr lang="en-US" altLang="en-US" sz="1800" dirty="0" smtClean="0"/>
              <a:t> </a:t>
            </a:r>
            <a:r>
              <a:rPr lang="en-US" altLang="en-US" sz="1400" dirty="0"/>
              <a:t>The idea that all the Arab states should be broken down, by Israel, into small units, occurs again and again in Israeli strategic thinking. For example, Ze'ev Schiff, the military correspondent of </a:t>
            </a:r>
            <a:r>
              <a:rPr lang="en-US" altLang="en-US" sz="1400" dirty="0" err="1"/>
              <a:t>Ha'aretz</a:t>
            </a:r>
            <a:r>
              <a:rPr lang="en-US" altLang="en-US" sz="1400" dirty="0"/>
              <a:t> (and probably the most knowledgeable in Israel, on this topic) writes about the "best" that can happen for Israeli interests in Iraq: "The dissolution of Iraq into a Shi'ite state, a Sunni state and the separation of the Kurdish part" (</a:t>
            </a:r>
            <a:r>
              <a:rPr lang="en-US" altLang="en-US" sz="1400" dirty="0" err="1"/>
              <a:t>Ha'aretz</a:t>
            </a:r>
            <a:r>
              <a:rPr lang="en-US" altLang="en-US" sz="1400" dirty="0"/>
              <a:t> 6/2/1982). </a:t>
            </a:r>
            <a:r>
              <a:rPr lang="en-US" altLang="en-US" sz="1400" dirty="0">
                <a:solidFill>
                  <a:schemeClr val="tx2"/>
                </a:solidFill>
              </a:rPr>
              <a:t>by </a:t>
            </a:r>
            <a:r>
              <a:rPr lang="en-US" altLang="en-US" sz="1400" dirty="0" err="1">
                <a:solidFill>
                  <a:schemeClr val="tx2"/>
                </a:solidFill>
              </a:rPr>
              <a:t>Oded</a:t>
            </a:r>
            <a:r>
              <a:rPr lang="en-US" altLang="en-US" sz="1400" dirty="0">
                <a:solidFill>
                  <a:schemeClr val="tx2"/>
                </a:solidFill>
              </a:rPr>
              <a:t> </a:t>
            </a:r>
            <a:r>
              <a:rPr lang="en-US" altLang="en-US" sz="1400" dirty="0" err="1">
                <a:solidFill>
                  <a:schemeClr val="tx2"/>
                </a:solidFill>
              </a:rPr>
              <a:t>Yinon</a:t>
            </a:r>
            <a:r>
              <a:rPr lang="en-US" altLang="en-US" sz="1400" dirty="0">
                <a:solidFill>
                  <a:schemeClr val="tx2"/>
                </a:solidFill>
              </a:rPr>
              <a:t> (with a foreword by, and translated by Israel </a:t>
            </a:r>
            <a:r>
              <a:rPr lang="en-US" altLang="en-US" sz="1400" dirty="0" err="1">
                <a:solidFill>
                  <a:schemeClr val="tx2"/>
                </a:solidFill>
              </a:rPr>
              <a:t>Shahak</a:t>
            </a:r>
            <a:r>
              <a:rPr lang="en-US" altLang="en-US" sz="1400" dirty="0" smtClean="0"/>
              <a:t>), </a:t>
            </a:r>
            <a:r>
              <a:rPr lang="en-US" altLang="en-US" sz="500" dirty="0" smtClean="0">
                <a:hlinkClick r:id="rId3"/>
              </a:rPr>
              <a:t>http</a:t>
            </a:r>
            <a:r>
              <a:rPr lang="en-US" altLang="en-US" sz="500" dirty="0">
                <a:hlinkClick r:id="rId3"/>
              </a:rPr>
              <a:t>://</a:t>
            </a:r>
            <a:r>
              <a:rPr lang="en-US" altLang="en-US" sz="500" dirty="0" smtClean="0">
                <a:hlinkClick r:id="rId3"/>
              </a:rPr>
              <a:t>cosmos.ucc.ie/cs1064/jabowen/IPSC/articles/article0005345.html#6n</a:t>
            </a:r>
            <a:r>
              <a:rPr lang="en-US" altLang="en-US" sz="500" dirty="0" smtClean="0"/>
              <a:t> </a:t>
            </a:r>
          </a:p>
          <a:p>
            <a:pPr marL="0" indent="0">
              <a:lnSpc>
                <a:spcPct val="80000"/>
              </a:lnSpc>
              <a:buNone/>
            </a:pPr>
            <a:r>
              <a:rPr lang="en-US" altLang="en-US" sz="1800" b="1" dirty="0" smtClean="0">
                <a:solidFill>
                  <a:schemeClr val="tx2"/>
                </a:solidFill>
              </a:rPr>
              <a:t>A </a:t>
            </a:r>
            <a:r>
              <a:rPr lang="en-US" altLang="en-US" sz="1800" b="1" dirty="0">
                <a:solidFill>
                  <a:schemeClr val="tx2"/>
                </a:solidFill>
              </a:rPr>
              <a:t>Clean Break: A New Strategy for Securing the Realm </a:t>
            </a:r>
            <a:r>
              <a:rPr lang="en-US" altLang="en-US" sz="1800" b="1" dirty="0" smtClean="0">
                <a:solidFill>
                  <a:schemeClr val="tx2"/>
                </a:solidFill>
              </a:rPr>
              <a:t>[Israel], </a:t>
            </a:r>
            <a:r>
              <a:rPr lang="en-US" altLang="en-US" sz="1000" dirty="0" smtClean="0"/>
              <a:t>Prepared </a:t>
            </a:r>
            <a:r>
              <a:rPr lang="en-US" altLang="en-US" sz="1000" dirty="0"/>
              <a:t>by the Jerusalem-based</a:t>
            </a:r>
            <a:r>
              <a:rPr lang="en-US" altLang="en-US" sz="1000" i="1" dirty="0"/>
              <a:t> </a:t>
            </a:r>
            <a:r>
              <a:rPr lang="en-US" altLang="en-US" sz="1000" b="1" i="1" dirty="0"/>
              <a:t>Institute for Advanced Strategic and Political Studies</a:t>
            </a:r>
            <a:r>
              <a:rPr lang="en-US" altLang="en-US" sz="1000" i="1" dirty="0"/>
              <a:t>' Study Group on a New Israeli Strategy Toward </a:t>
            </a:r>
            <a:r>
              <a:rPr lang="en-US" altLang="en-US" sz="1000" i="1" dirty="0" smtClean="0"/>
              <a:t>2000: </a:t>
            </a:r>
            <a:r>
              <a:rPr lang="en-US" altLang="en-US" sz="1000" dirty="0" smtClean="0"/>
              <a:t>A report prepared in 1996 by a neoconservative study group led by Richard </a:t>
            </a:r>
            <a:r>
              <a:rPr lang="en-US" altLang="en-US" sz="1000" dirty="0" err="1" smtClean="0"/>
              <a:t>Perle</a:t>
            </a:r>
            <a:r>
              <a:rPr lang="en-US" altLang="en-US" sz="1000" dirty="0" smtClean="0"/>
              <a:t> for Israeli Prime Minister Benjamin Netanyahu. We read in the report: </a:t>
            </a:r>
            <a:r>
              <a:rPr lang="en-US" altLang="en-US" sz="1000" b="1" dirty="0" smtClean="0">
                <a:solidFill>
                  <a:schemeClr val="tx2"/>
                </a:solidFill>
              </a:rPr>
              <a:t> </a:t>
            </a:r>
            <a:r>
              <a:rPr lang="en-US" altLang="en-US" sz="1000" dirty="0">
                <a:solidFill>
                  <a:schemeClr val="tx2"/>
                </a:solidFill>
              </a:rPr>
              <a:t>“Israel can shape its strategic environment, in cooperation with Turkey and Jordan, by weakening, containing, and even rolling back Syria. This effort can focus on removing Saddam Hussein from power in Iraq — an important Israeli strategic objective in its own right — as a means of foiling Syria’s regional </a:t>
            </a:r>
            <a:r>
              <a:rPr lang="en-US" altLang="en-US" sz="1000" dirty="0" smtClean="0">
                <a:solidFill>
                  <a:schemeClr val="tx2"/>
                </a:solidFill>
              </a:rPr>
              <a:t>ambitions.”</a:t>
            </a:r>
          </a:p>
          <a:p>
            <a:pPr>
              <a:lnSpc>
                <a:spcPct val="80000"/>
              </a:lnSpc>
              <a:buFontTx/>
              <a:buNone/>
            </a:pPr>
            <a:r>
              <a:rPr lang="en-US" altLang="en-US" sz="1000" dirty="0" smtClean="0"/>
              <a:t>Participants in the Study Group on "A New Israeli Strategy Toward 2000:" </a:t>
            </a:r>
          </a:p>
          <a:p>
            <a:pPr marL="0" indent="0">
              <a:lnSpc>
                <a:spcPct val="80000"/>
              </a:lnSpc>
              <a:buNone/>
            </a:pPr>
            <a:r>
              <a:rPr lang="en-US" altLang="en-US" sz="1000" b="1" dirty="0" smtClean="0"/>
              <a:t>Richard </a:t>
            </a:r>
            <a:r>
              <a:rPr lang="en-US" altLang="en-US" sz="1000" b="1" dirty="0" err="1" smtClean="0"/>
              <a:t>Perle</a:t>
            </a:r>
            <a:r>
              <a:rPr lang="en-US" altLang="en-US" sz="1000" b="1" dirty="0"/>
              <a:t> </a:t>
            </a:r>
            <a:r>
              <a:rPr lang="en-US" altLang="en-US" sz="1000" b="1" dirty="0" smtClean="0"/>
              <a:t>[ </a:t>
            </a:r>
            <a:r>
              <a:rPr lang="en-US" altLang="en-US" sz="500" b="1" dirty="0" smtClean="0">
                <a:hlinkClick r:id="rId4"/>
              </a:rPr>
              <a:t>https</a:t>
            </a:r>
            <a:r>
              <a:rPr lang="en-US" altLang="en-US" sz="500" b="1" dirty="0">
                <a:hlinkClick r:id="rId4"/>
              </a:rPr>
              <a:t>://</a:t>
            </a:r>
            <a:r>
              <a:rPr lang="en-US" altLang="en-US" sz="500" b="1" dirty="0" smtClean="0">
                <a:hlinkClick r:id="rId4"/>
              </a:rPr>
              <a:t>www.pbs.org/thinktank/transcript1017.html</a:t>
            </a:r>
            <a:r>
              <a:rPr lang="en-US" altLang="en-US" sz="500" b="1" dirty="0" smtClean="0"/>
              <a:t> </a:t>
            </a:r>
            <a:r>
              <a:rPr lang="en-US" altLang="en-US" sz="1000" b="1" dirty="0" smtClean="0"/>
              <a:t>]</a:t>
            </a:r>
            <a:r>
              <a:rPr lang="en-US" altLang="en-US" sz="1000" dirty="0" smtClean="0"/>
              <a:t>, American Enterprise Institute, Study Group Leader </a:t>
            </a:r>
          </a:p>
          <a:p>
            <a:pPr marL="0" indent="0">
              <a:lnSpc>
                <a:spcPct val="80000"/>
              </a:lnSpc>
              <a:buNone/>
            </a:pPr>
            <a:r>
              <a:rPr lang="en-US" altLang="en-US" sz="1000" b="1" dirty="0" smtClean="0"/>
              <a:t>James Colbert</a:t>
            </a:r>
            <a:r>
              <a:rPr lang="en-US" altLang="en-US" sz="1000" dirty="0" smtClean="0"/>
              <a:t>, Jewish Institute for National Security Affairs</a:t>
            </a:r>
          </a:p>
          <a:p>
            <a:pPr marL="0" indent="0">
              <a:lnSpc>
                <a:spcPct val="80000"/>
              </a:lnSpc>
              <a:buNone/>
            </a:pPr>
            <a:r>
              <a:rPr lang="en-US" altLang="en-US" sz="1000" b="1" dirty="0" smtClean="0"/>
              <a:t>Charles Fairbanks</a:t>
            </a:r>
            <a:r>
              <a:rPr lang="en-US" altLang="en-US" sz="1000" dirty="0" smtClean="0"/>
              <a:t>, Jr., Johns Hopkins University/SAIS</a:t>
            </a:r>
          </a:p>
          <a:p>
            <a:pPr marL="0" indent="0">
              <a:lnSpc>
                <a:spcPct val="80000"/>
              </a:lnSpc>
              <a:buNone/>
            </a:pPr>
            <a:r>
              <a:rPr lang="en-US" altLang="en-US" sz="1000" b="1" dirty="0" smtClean="0"/>
              <a:t>Douglas </a:t>
            </a:r>
            <a:r>
              <a:rPr lang="en-US" altLang="en-US" sz="1000" b="1" dirty="0" err="1" smtClean="0"/>
              <a:t>Feith</a:t>
            </a:r>
            <a:r>
              <a:rPr lang="en-US" altLang="en-US" sz="1000" dirty="0" smtClean="0"/>
              <a:t>, </a:t>
            </a:r>
            <a:r>
              <a:rPr lang="en-US" altLang="en-US" sz="1000" dirty="0" err="1" smtClean="0"/>
              <a:t>Feith</a:t>
            </a:r>
            <a:r>
              <a:rPr lang="en-US" altLang="en-US" sz="1000" dirty="0" smtClean="0"/>
              <a:t> and Zell Associates</a:t>
            </a:r>
          </a:p>
          <a:p>
            <a:pPr marL="0" indent="0">
              <a:lnSpc>
                <a:spcPct val="80000"/>
              </a:lnSpc>
              <a:buNone/>
            </a:pPr>
            <a:r>
              <a:rPr lang="en-US" altLang="en-US" sz="1000" b="1" dirty="0" smtClean="0"/>
              <a:t>Robert </a:t>
            </a:r>
            <a:r>
              <a:rPr lang="en-US" altLang="en-US" sz="1000" b="1" dirty="0" err="1" smtClean="0"/>
              <a:t>Loewenberg</a:t>
            </a:r>
            <a:r>
              <a:rPr lang="en-US" altLang="en-US" sz="1000" dirty="0" smtClean="0"/>
              <a:t>, President, Institute for Advanced Strategic and Political Studies</a:t>
            </a:r>
          </a:p>
          <a:p>
            <a:pPr marL="0" indent="0">
              <a:lnSpc>
                <a:spcPct val="80000"/>
              </a:lnSpc>
              <a:buNone/>
            </a:pPr>
            <a:r>
              <a:rPr lang="en-US" altLang="en-US" sz="1000" b="1" dirty="0" smtClean="0"/>
              <a:t>Jonathan </a:t>
            </a:r>
            <a:r>
              <a:rPr lang="en-US" altLang="en-US" sz="1000" b="1" dirty="0" err="1" smtClean="0"/>
              <a:t>Torop</a:t>
            </a:r>
            <a:r>
              <a:rPr lang="en-US" altLang="en-US" sz="1000" dirty="0" smtClean="0"/>
              <a:t>, The Washington Institute for Near East Policy</a:t>
            </a:r>
          </a:p>
          <a:p>
            <a:pPr marL="0" indent="0">
              <a:lnSpc>
                <a:spcPct val="80000"/>
              </a:lnSpc>
              <a:buNone/>
            </a:pPr>
            <a:r>
              <a:rPr lang="en-US" altLang="en-US" sz="1000" b="1" dirty="0" smtClean="0"/>
              <a:t>David </a:t>
            </a:r>
            <a:r>
              <a:rPr lang="en-US" altLang="en-US" sz="1000" b="1" dirty="0" err="1" smtClean="0"/>
              <a:t>Wurmser</a:t>
            </a:r>
            <a:r>
              <a:rPr lang="en-US" altLang="en-US" sz="1000" dirty="0" smtClean="0"/>
              <a:t>, Institute for Advanced Strategic and Political Studies</a:t>
            </a:r>
          </a:p>
          <a:p>
            <a:pPr marL="0" indent="0">
              <a:lnSpc>
                <a:spcPct val="80000"/>
              </a:lnSpc>
              <a:buNone/>
            </a:pPr>
            <a:r>
              <a:rPr lang="en-US" altLang="en-US" sz="1000" b="1" dirty="0" err="1" smtClean="0"/>
              <a:t>Meyrav</a:t>
            </a:r>
            <a:r>
              <a:rPr lang="en-US" altLang="en-US" sz="1000" b="1" dirty="0" smtClean="0"/>
              <a:t> </a:t>
            </a:r>
            <a:r>
              <a:rPr lang="en-US" altLang="en-US" sz="1000" b="1" dirty="0" err="1" smtClean="0"/>
              <a:t>Wurmser</a:t>
            </a:r>
            <a:r>
              <a:rPr lang="en-US" altLang="en-US" sz="1000" dirty="0" smtClean="0"/>
              <a:t>, Johns Hopkins University </a:t>
            </a:r>
            <a:r>
              <a:rPr lang="en-US" altLang="en-US" sz="1000" dirty="0"/>
              <a:t>    </a:t>
            </a:r>
            <a:r>
              <a:rPr lang="en-US" altLang="en-US" sz="500" dirty="0">
                <a:hlinkClick r:id="rId5"/>
              </a:rPr>
              <a:t>http://</a:t>
            </a:r>
            <a:r>
              <a:rPr lang="en-US" altLang="en-US" sz="500" dirty="0" smtClean="0">
                <a:hlinkClick r:id="rId5"/>
              </a:rPr>
              <a:t>www.informationclearinghouse.info/article1438.htm</a:t>
            </a:r>
            <a:endParaRPr lang="en-US" altLang="en-US" sz="500" dirty="0" smtClean="0"/>
          </a:p>
          <a:p>
            <a:pPr marL="0" indent="0">
              <a:lnSpc>
                <a:spcPct val="80000"/>
              </a:lnSpc>
              <a:buNone/>
            </a:pPr>
            <a:endParaRPr lang="en-US" altLang="en-US" sz="500" dirty="0" smtClean="0"/>
          </a:p>
          <a:p>
            <a:pPr marL="0" indent="0">
              <a:lnSpc>
                <a:spcPct val="80000"/>
              </a:lnSpc>
              <a:buNone/>
            </a:pPr>
            <a:r>
              <a:rPr lang="en-US" altLang="en-US" sz="1400" dirty="0" smtClean="0">
                <a:solidFill>
                  <a:schemeClr val="tx2"/>
                </a:solidFill>
              </a:rPr>
              <a:t>“ </a:t>
            </a:r>
            <a:r>
              <a:rPr lang="en-US" altLang="en-US" sz="1400" dirty="0">
                <a:solidFill>
                  <a:schemeClr val="tx2"/>
                </a:solidFill>
              </a:rPr>
              <a:t>If we destroy the Taliban in Afghanistan, and I’m confident we will, and we then go on to destroy the regime of Saddam Hussein, and we certainly could if we chose to do so, I think we would have an impressive case to make to the Syrians… We could deliver a short message, a two-word message: “You're next</a:t>
            </a:r>
            <a:r>
              <a:rPr lang="en-US" altLang="en-US" sz="1400" dirty="0"/>
              <a:t>.”---- Richard </a:t>
            </a:r>
            <a:r>
              <a:rPr lang="en-US" altLang="en-US" sz="1400" dirty="0" err="1"/>
              <a:t>Perle</a:t>
            </a:r>
            <a:r>
              <a:rPr lang="en-US" altLang="en-US" sz="1400" dirty="0"/>
              <a:t>, Chairman of the Defense Policy Board, an advisory panel to the Defense Department, and a resident fellow of </a:t>
            </a:r>
            <a:r>
              <a:rPr lang="en-US" altLang="en-US" sz="1200" dirty="0"/>
              <a:t>the American Enterprise Institute, “Next Stop, Iraq,” </a:t>
            </a:r>
            <a:r>
              <a:rPr lang="en-US" altLang="en-US" sz="1400" dirty="0"/>
              <a:t>FPRI, 11/14/2001,  </a:t>
            </a:r>
            <a:r>
              <a:rPr lang="en-US" altLang="en-US" sz="1400" dirty="0">
                <a:hlinkClick r:id="rId6"/>
              </a:rPr>
              <a:t>http://www.fpri.org/article/2012/08/next-stop-iraq</a:t>
            </a:r>
            <a:r>
              <a:rPr lang="en-US" altLang="en-US" sz="1400" dirty="0" smtClean="0">
                <a:hlinkClick r:id="rId6"/>
              </a:rPr>
              <a:t>/</a:t>
            </a:r>
            <a:r>
              <a:rPr lang="en-US" altLang="en-US" sz="1400" dirty="0" smtClean="0"/>
              <a:t>  </a:t>
            </a:r>
          </a:p>
          <a:p>
            <a:pPr marL="0" indent="0">
              <a:lnSpc>
                <a:spcPct val="80000"/>
              </a:lnSpc>
              <a:buNone/>
            </a:pPr>
            <a:r>
              <a:rPr lang="en-US" altLang="en-US" sz="1400" dirty="0" smtClean="0">
                <a:solidFill>
                  <a:schemeClr val="tx2"/>
                </a:solidFill>
              </a:rPr>
              <a:t>US </a:t>
            </a:r>
            <a:r>
              <a:rPr lang="en-US" altLang="en-US" sz="1400" dirty="0">
                <a:solidFill>
                  <a:schemeClr val="tx2"/>
                </a:solidFill>
              </a:rPr>
              <a:t>Secretary of State Colin Powell has called on Syria and Lebanon to end all support for </a:t>
            </a:r>
            <a:r>
              <a:rPr lang="en-US" altLang="en-US" sz="1400" dirty="0" smtClean="0">
                <a:solidFill>
                  <a:schemeClr val="tx2"/>
                </a:solidFill>
              </a:rPr>
              <a:t>[anti-Israel] groups </a:t>
            </a:r>
            <a:r>
              <a:rPr lang="en-US" altLang="en-US" sz="1400" dirty="0">
                <a:solidFill>
                  <a:schemeClr val="tx2"/>
                </a:solidFill>
              </a:rPr>
              <a:t>Washington classifies as terrorist </a:t>
            </a:r>
            <a:r>
              <a:rPr lang="en-US" altLang="en-US" sz="1400" dirty="0" err="1">
                <a:solidFill>
                  <a:schemeClr val="tx2"/>
                </a:solidFill>
              </a:rPr>
              <a:t>organisations</a:t>
            </a:r>
            <a:r>
              <a:rPr lang="en-US" altLang="en-US" sz="1400" dirty="0">
                <a:solidFill>
                  <a:schemeClr val="tx2"/>
                </a:solidFill>
              </a:rPr>
              <a:t>. </a:t>
            </a:r>
            <a:r>
              <a:rPr lang="en-US" altLang="en-US" sz="1400" dirty="0"/>
              <a:t>BBC, 5/3/2003</a:t>
            </a:r>
            <a:r>
              <a:rPr lang="en-US" altLang="en-US" sz="1400" dirty="0">
                <a:solidFill>
                  <a:schemeClr val="tx2"/>
                </a:solidFill>
              </a:rPr>
              <a:t>, </a:t>
            </a:r>
            <a:r>
              <a:rPr lang="en-US" altLang="en-US" sz="1400" dirty="0">
                <a:solidFill>
                  <a:schemeClr val="tx2"/>
                </a:solidFill>
                <a:hlinkClick r:id="rId7"/>
              </a:rPr>
              <a:t>http://</a:t>
            </a:r>
            <a:r>
              <a:rPr lang="en-US" altLang="en-US" sz="1400" dirty="0" smtClean="0">
                <a:solidFill>
                  <a:schemeClr val="tx2"/>
                </a:solidFill>
                <a:hlinkClick r:id="rId7"/>
              </a:rPr>
              <a:t>news.bbc.co.uk/2/hi/middle_east/2995483.stm</a:t>
            </a:r>
            <a:r>
              <a:rPr lang="en-US" altLang="en-US" sz="1400" dirty="0" smtClean="0">
                <a:solidFill>
                  <a:schemeClr val="tx2"/>
                </a:solidFill>
              </a:rPr>
              <a:t> </a:t>
            </a:r>
          </a:p>
          <a:p>
            <a:pPr marL="0" indent="0">
              <a:lnSpc>
                <a:spcPct val="80000"/>
              </a:lnSpc>
              <a:buNone/>
            </a:pPr>
            <a:endParaRPr lang="en-US" altLang="en-US" sz="300" dirty="0">
              <a:solidFill>
                <a:schemeClr val="tx2"/>
              </a:solidFill>
            </a:endParaRPr>
          </a:p>
          <a:p>
            <a:pPr marL="0" indent="0">
              <a:lnSpc>
                <a:spcPct val="80000"/>
              </a:lnSpc>
              <a:buNone/>
            </a:pPr>
            <a:r>
              <a:rPr lang="en-US" altLang="en-US" sz="1400" dirty="0" smtClean="0">
                <a:solidFill>
                  <a:schemeClr val="tx2"/>
                </a:solidFill>
              </a:rPr>
              <a:t>The </a:t>
            </a:r>
            <a:r>
              <a:rPr lang="en-US" altLang="en-US" sz="1400" dirty="0">
                <a:solidFill>
                  <a:schemeClr val="tx2"/>
                </a:solidFill>
              </a:rPr>
              <a:t>Obama administration said repeatedly that Syrian President Assad “must go” before ending the Syria war which killed hundreds of thousands of Syrians and threw millions into refugee camps,  </a:t>
            </a:r>
            <a:r>
              <a:rPr lang="en-US" altLang="en-US" sz="1400" dirty="0" smtClean="0"/>
              <a:t>published </a:t>
            </a:r>
            <a:r>
              <a:rPr lang="en-US" altLang="en-US" sz="1000" dirty="0" smtClean="0"/>
              <a:t>9/24/2014, </a:t>
            </a:r>
            <a:r>
              <a:rPr lang="en-US" altLang="en-US" sz="800" dirty="0" smtClean="0">
                <a:hlinkClick r:id="rId8"/>
              </a:rPr>
              <a:t>https</a:t>
            </a:r>
            <a:r>
              <a:rPr lang="en-US" altLang="en-US" sz="800" dirty="0">
                <a:hlinkClick r:id="rId8"/>
              </a:rPr>
              <a:t>://</a:t>
            </a:r>
            <a:r>
              <a:rPr lang="en-US" altLang="en-US" sz="800" dirty="0" smtClean="0">
                <a:hlinkClick r:id="rId8"/>
              </a:rPr>
              <a:t>www.youtube.com/watch?v=SSBRk10E5R8</a:t>
            </a:r>
            <a:r>
              <a:rPr lang="en-US" altLang="en-US" sz="800" dirty="0" smtClean="0"/>
              <a:t>   </a:t>
            </a:r>
          </a:p>
          <a:p>
            <a:pPr marL="0" indent="0">
              <a:lnSpc>
                <a:spcPct val="80000"/>
              </a:lnSpc>
              <a:buNone/>
            </a:pPr>
            <a:endParaRPr lang="en-US" altLang="en-US" sz="300" dirty="0" smtClean="0"/>
          </a:p>
          <a:p>
            <a:pPr marL="0" indent="0">
              <a:lnSpc>
                <a:spcPct val="80000"/>
              </a:lnSpc>
              <a:buNone/>
            </a:pPr>
            <a:r>
              <a:rPr lang="en-US" altLang="en-US" sz="1400" dirty="0">
                <a:solidFill>
                  <a:schemeClr val="tx2"/>
                </a:solidFill>
              </a:rPr>
              <a:t>Hillary Clinton Email Achieve informs us that  Assad “must go” because that is “the best way to help  Israel,” </a:t>
            </a:r>
            <a:r>
              <a:rPr lang="en-US" altLang="en-US" sz="1400" dirty="0" smtClean="0"/>
              <a:t>US Department of State, 11/30/2015, </a:t>
            </a:r>
            <a:r>
              <a:rPr lang="en-US" altLang="en-US" sz="800" dirty="0" smtClean="0">
                <a:hlinkClick r:id="rId9"/>
              </a:rPr>
              <a:t>https</a:t>
            </a:r>
            <a:r>
              <a:rPr lang="en-US" altLang="en-US" sz="800" dirty="0">
                <a:hlinkClick r:id="rId9"/>
              </a:rPr>
              <a:t>://</a:t>
            </a:r>
            <a:r>
              <a:rPr lang="en-US" altLang="en-US" sz="800" dirty="0" smtClean="0">
                <a:hlinkClick r:id="rId9"/>
              </a:rPr>
              <a:t>wikileaks.org/clinton-emails/Clinton_Email_November_Release/C05794498.pdf</a:t>
            </a:r>
            <a:r>
              <a:rPr lang="en-US" altLang="en-US" sz="800" dirty="0" smtClean="0"/>
              <a:t> </a:t>
            </a:r>
          </a:p>
          <a:p>
            <a:pPr marL="0" indent="0">
              <a:lnSpc>
                <a:spcPct val="80000"/>
              </a:lnSpc>
              <a:buNone/>
            </a:pPr>
            <a:endParaRPr lang="en-US" altLang="en-US" sz="500" dirty="0" smtClean="0"/>
          </a:p>
          <a:p>
            <a:pPr marL="0" indent="0">
              <a:lnSpc>
                <a:spcPct val="80000"/>
              </a:lnSpc>
              <a:buNone/>
            </a:pPr>
            <a:r>
              <a:rPr lang="en-US" altLang="en-US" sz="1400" dirty="0">
                <a:solidFill>
                  <a:schemeClr val="tx2"/>
                </a:solidFill>
              </a:rPr>
              <a:t>Donald Trump, "We Spent $6 Trillion Dollars In The Middle East! We Could Have Rebuilt Our Country!" </a:t>
            </a:r>
            <a:r>
              <a:rPr lang="en-US" altLang="en-US" sz="500" dirty="0">
                <a:hlinkClick r:id="rId10"/>
              </a:rPr>
              <a:t>https://</a:t>
            </a:r>
            <a:r>
              <a:rPr lang="en-US" altLang="en-US" sz="500" dirty="0" smtClean="0">
                <a:hlinkClick r:id="rId10"/>
              </a:rPr>
              <a:t>www.youtube.com/watch?v=1jF2M5-knXk</a:t>
            </a:r>
            <a:r>
              <a:rPr lang="en-US" altLang="en-US" sz="500" dirty="0" smtClean="0"/>
              <a:t> </a:t>
            </a:r>
          </a:p>
          <a:p>
            <a:pPr marL="0" indent="0">
              <a:lnSpc>
                <a:spcPct val="80000"/>
              </a:lnSpc>
              <a:buNone/>
            </a:pPr>
            <a:endParaRPr lang="en-US" altLang="en-US" sz="300" dirty="0" smtClean="0"/>
          </a:p>
          <a:p>
            <a:pPr marL="0" indent="0">
              <a:lnSpc>
                <a:spcPct val="80000"/>
              </a:lnSpc>
              <a:buNone/>
            </a:pPr>
            <a:r>
              <a:rPr lang="en-US" altLang="en-US" sz="1000" b="1" dirty="0" smtClean="0">
                <a:solidFill>
                  <a:schemeClr val="tx2"/>
                </a:solidFill>
              </a:rPr>
              <a:t>Israel </a:t>
            </a:r>
            <a:r>
              <a:rPr lang="en-US" altLang="en-US" sz="1000" b="1" dirty="0">
                <a:solidFill>
                  <a:schemeClr val="tx2"/>
                </a:solidFill>
              </a:rPr>
              <a:t>Secretly Armed and Funded 12 Syrian Rebel Groups, Report Says</a:t>
            </a:r>
            <a:r>
              <a:rPr lang="en-US" altLang="en-US" sz="1000" dirty="0"/>
              <a:t>, </a:t>
            </a:r>
            <a:r>
              <a:rPr lang="en-US" altLang="en-US" sz="1000" dirty="0" err="1"/>
              <a:t>Haaretz</a:t>
            </a:r>
            <a:r>
              <a:rPr lang="en-US" altLang="en-US" sz="1000" dirty="0"/>
              <a:t>, 9/6/2018, </a:t>
            </a:r>
            <a:r>
              <a:rPr lang="en-US" altLang="en-US" sz="500" dirty="0">
                <a:hlinkClick r:id="rId11"/>
              </a:rPr>
              <a:t>https://</a:t>
            </a:r>
            <a:r>
              <a:rPr lang="en-US" altLang="en-US" sz="500" dirty="0" smtClean="0">
                <a:hlinkClick r:id="rId11"/>
              </a:rPr>
              <a:t>www.haaretz.com/israel-news/report-israel-secretly-armed-and-funded-12-syrian-rebel-groups-1.6462729</a:t>
            </a:r>
            <a:r>
              <a:rPr lang="en-US" altLang="en-US" sz="500" dirty="0" smtClean="0"/>
              <a:t>    </a:t>
            </a:r>
          </a:p>
          <a:p>
            <a:pPr marL="0" indent="0">
              <a:lnSpc>
                <a:spcPct val="80000"/>
              </a:lnSpc>
              <a:buNone/>
            </a:pPr>
            <a:endParaRPr lang="en-US" altLang="en-US" sz="300" dirty="0"/>
          </a:p>
          <a:p>
            <a:pPr marL="0" indent="0">
              <a:lnSpc>
                <a:spcPct val="80000"/>
              </a:lnSpc>
              <a:buNone/>
            </a:pPr>
            <a:r>
              <a:rPr lang="en-US" altLang="en-US" sz="1000" b="1" dirty="0" smtClean="0">
                <a:solidFill>
                  <a:schemeClr val="tx2"/>
                </a:solidFill>
              </a:rPr>
              <a:t>Inside </a:t>
            </a:r>
            <a:r>
              <a:rPr lang="en-US" altLang="en-US" sz="1000" b="1" dirty="0">
                <a:solidFill>
                  <a:schemeClr val="tx2"/>
                </a:solidFill>
              </a:rPr>
              <a:t>Israel’s Secret Program to Back Syrian Rebels</a:t>
            </a:r>
            <a:r>
              <a:rPr lang="en-US" altLang="en-US" sz="1000" dirty="0">
                <a:solidFill>
                  <a:schemeClr val="tx2"/>
                </a:solidFill>
              </a:rPr>
              <a:t>,</a:t>
            </a:r>
            <a:r>
              <a:rPr lang="en-US" altLang="en-US" sz="1000" dirty="0"/>
              <a:t> Foreign Policy, 9/6/2018, </a:t>
            </a:r>
            <a:r>
              <a:rPr lang="en-US" altLang="en-US" sz="500" dirty="0">
                <a:hlinkClick r:id="rId12"/>
              </a:rPr>
              <a:t>https://foreignpolicy.com/2018/09/06/in-secret-program-israel-armed-and-funded-rebel-groups-in-southern-syria</a:t>
            </a:r>
            <a:r>
              <a:rPr lang="en-US" altLang="en-US" sz="500" dirty="0" smtClean="0">
                <a:hlinkClick r:id="rId12"/>
              </a:rPr>
              <a:t>/</a:t>
            </a:r>
            <a:r>
              <a:rPr lang="en-US" altLang="en-US" sz="500" dirty="0" smtClean="0"/>
              <a:t> </a:t>
            </a:r>
          </a:p>
          <a:p>
            <a:pPr marL="0" indent="0">
              <a:lnSpc>
                <a:spcPct val="80000"/>
              </a:lnSpc>
              <a:buNone/>
            </a:pPr>
            <a:endParaRPr lang="en-US" altLang="en-US" sz="300" dirty="0"/>
          </a:p>
          <a:p>
            <a:pPr marL="0" indent="0">
              <a:lnSpc>
                <a:spcPct val="80000"/>
              </a:lnSpc>
              <a:buNone/>
            </a:pPr>
            <a:r>
              <a:rPr lang="en-US" altLang="en-US" sz="1000" b="1" dirty="0" smtClean="0">
                <a:solidFill>
                  <a:schemeClr val="tx2"/>
                </a:solidFill>
              </a:rPr>
              <a:t>Israel </a:t>
            </a:r>
            <a:r>
              <a:rPr lang="en-US" altLang="en-US" sz="1000" b="1" dirty="0">
                <a:solidFill>
                  <a:schemeClr val="tx2"/>
                </a:solidFill>
              </a:rPr>
              <a:t>Struck 200 Targets in Syria in the Past Year and a Half</a:t>
            </a:r>
            <a:r>
              <a:rPr lang="en-US" altLang="en-US" sz="1000" dirty="0"/>
              <a:t>, </a:t>
            </a:r>
            <a:r>
              <a:rPr lang="en-US" altLang="en-US" sz="1000" dirty="0" err="1"/>
              <a:t>Haaretz</a:t>
            </a:r>
            <a:r>
              <a:rPr lang="en-US" altLang="en-US" sz="1000" dirty="0"/>
              <a:t>, 9/4/2018, </a:t>
            </a:r>
            <a:r>
              <a:rPr lang="en-US" altLang="en-US" sz="500" dirty="0">
                <a:hlinkClick r:id="rId13"/>
              </a:rPr>
              <a:t>https://www.haaretz.com/israel-news/.</a:t>
            </a:r>
            <a:r>
              <a:rPr lang="en-US" altLang="en-US" sz="500" dirty="0" smtClean="0">
                <a:hlinkClick r:id="rId13"/>
              </a:rPr>
              <a:t>premium-israel-struck-200-targets-in-syria-in-the-past-year-and-a-half-1.6450610</a:t>
            </a:r>
            <a:r>
              <a:rPr lang="en-US" altLang="en-US" sz="500" dirty="0" smtClean="0"/>
              <a:t>   </a:t>
            </a:r>
          </a:p>
          <a:p>
            <a:pPr marL="0" indent="0">
              <a:lnSpc>
                <a:spcPct val="80000"/>
              </a:lnSpc>
              <a:buNone/>
            </a:pPr>
            <a:endParaRPr lang="en-US" altLang="en-US" sz="300" dirty="0"/>
          </a:p>
          <a:p>
            <a:pPr marL="0" indent="0">
              <a:lnSpc>
                <a:spcPct val="80000"/>
              </a:lnSpc>
              <a:buNone/>
            </a:pPr>
            <a:r>
              <a:rPr lang="en-US" altLang="en-US" sz="1000" b="1" dirty="0" smtClean="0">
                <a:solidFill>
                  <a:schemeClr val="tx2"/>
                </a:solidFill>
              </a:rPr>
              <a:t>Israel </a:t>
            </a:r>
            <a:r>
              <a:rPr lang="en-US" altLang="en-US" sz="1000" b="1" dirty="0">
                <a:solidFill>
                  <a:schemeClr val="tx2"/>
                </a:solidFill>
              </a:rPr>
              <a:t>Gives Secret Aid to Syrian Rebels, </a:t>
            </a:r>
            <a:r>
              <a:rPr lang="en-US" altLang="en-US" sz="1000" dirty="0"/>
              <a:t>The Wall Street Journal, 6/18/2017, </a:t>
            </a:r>
            <a:r>
              <a:rPr lang="en-US" altLang="en-US" sz="500" dirty="0">
                <a:hlinkClick r:id="rId14"/>
              </a:rPr>
              <a:t>https://</a:t>
            </a:r>
            <a:r>
              <a:rPr lang="en-US" altLang="en-US" sz="500" dirty="0" smtClean="0">
                <a:hlinkClick r:id="rId14"/>
              </a:rPr>
              <a:t>www.wsj.com/articles/israel-gives-secret-aid-to-syrian-rebels-1497813430</a:t>
            </a:r>
            <a:r>
              <a:rPr lang="en-US" altLang="en-US" sz="500" dirty="0" smtClean="0"/>
              <a:t> </a:t>
            </a:r>
          </a:p>
          <a:p>
            <a:pPr marL="0" indent="0">
              <a:lnSpc>
                <a:spcPct val="80000"/>
              </a:lnSpc>
              <a:buNone/>
            </a:pPr>
            <a:endParaRPr lang="en-US" altLang="en-US" sz="300" dirty="0"/>
          </a:p>
          <a:p>
            <a:pPr marL="0" indent="0">
              <a:lnSpc>
                <a:spcPct val="80000"/>
              </a:lnSpc>
              <a:buNone/>
            </a:pPr>
            <a:r>
              <a:rPr lang="en-US" altLang="en-US" sz="1000" b="1" dirty="0" smtClean="0">
                <a:solidFill>
                  <a:schemeClr val="tx2"/>
                </a:solidFill>
              </a:rPr>
              <a:t>Israel </a:t>
            </a:r>
            <a:r>
              <a:rPr lang="en-US" altLang="en-US" sz="1000" b="1" dirty="0">
                <a:solidFill>
                  <a:schemeClr val="tx2"/>
                </a:solidFill>
              </a:rPr>
              <a:t>acknowledges it is helping Syrian rebel fighters, </a:t>
            </a:r>
            <a:r>
              <a:rPr lang="en-US" altLang="en-US" sz="1000" dirty="0"/>
              <a:t>Times of </a:t>
            </a:r>
            <a:r>
              <a:rPr lang="en-US" altLang="en-US" sz="1000" dirty="0" err="1"/>
              <a:t>Israe</a:t>
            </a:r>
            <a:r>
              <a:rPr lang="en-US" altLang="en-US" sz="1000" dirty="0"/>
              <a:t>, 6/29/2015, </a:t>
            </a:r>
            <a:r>
              <a:rPr lang="en-US" altLang="en-US" sz="500" dirty="0">
                <a:hlinkClick r:id="rId15"/>
              </a:rPr>
              <a:t>https://www.timesofisrael.com/yaalon-syrian-rebels-keeping-druze-safe-in-exchange-for-israeli-aid</a:t>
            </a:r>
            <a:r>
              <a:rPr lang="en-US" altLang="en-US" sz="500" dirty="0" smtClean="0">
                <a:hlinkClick r:id="rId15"/>
              </a:rPr>
              <a:t>/</a:t>
            </a:r>
            <a:r>
              <a:rPr lang="en-US" altLang="en-US" sz="500" dirty="0" smtClean="0"/>
              <a:t> </a:t>
            </a:r>
            <a:endParaRPr lang="en-US" altLang="en-US" sz="500" dirty="0"/>
          </a:p>
          <a:p>
            <a:pPr marL="0" indent="0">
              <a:lnSpc>
                <a:spcPct val="80000"/>
              </a:lnSpc>
              <a:buNone/>
            </a:pPr>
            <a:r>
              <a:rPr lang="en-US" altLang="en-US" sz="1000" dirty="0"/>
              <a:t>"</a:t>
            </a:r>
            <a:r>
              <a:rPr lang="en-US" altLang="en-US" sz="1000" b="1" dirty="0">
                <a:solidFill>
                  <a:schemeClr val="tx2"/>
                </a:solidFill>
              </a:rPr>
              <a:t>Since the Iranian revolution in 1979, Syria and Iran have maintained a strategic alliance</a:t>
            </a:r>
            <a:r>
              <a:rPr lang="en-US" altLang="en-US" sz="1000" dirty="0"/>
              <a:t>." Source: Syria's alignment with Iran and efforts to encourage Syrian defection, Rasmussen, Zachary Bret. The University of Utah, ProQuest Dissertations Publishing, 2011. 1488722. </a:t>
            </a:r>
          </a:p>
          <a:p>
            <a:pPr marL="0" indent="0">
              <a:lnSpc>
                <a:spcPct val="80000"/>
              </a:lnSpc>
              <a:buNone/>
            </a:pPr>
            <a:endParaRPr lang="en-US" altLang="en-US" sz="1000" dirty="0"/>
          </a:p>
        </p:txBody>
      </p:sp>
      <p:cxnSp>
        <p:nvCxnSpPr>
          <p:cNvPr id="3" name="Straight Connector 2"/>
          <p:cNvCxnSpPr/>
          <p:nvPr/>
        </p:nvCxnSpPr>
        <p:spPr bwMode="auto">
          <a:xfrm>
            <a:off x="0" y="990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31242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4038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4419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334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1" name="TextBox 10"/>
          <p:cNvSpPr txBox="1"/>
          <p:nvPr/>
        </p:nvSpPr>
        <p:spPr>
          <a:xfrm>
            <a:off x="5103669" y="1723817"/>
            <a:ext cx="4046681" cy="1400383"/>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U.S</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General Wesley Clark: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U.S</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Military Plan To Overthrow 7 Countries In 5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Years. </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WATCH</a:t>
            </a:r>
            <a:r>
              <a:rPr kumimoji="0" lang="en-US" sz="1000" b="0" i="0" u="sng"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the </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first 2mn:40s </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video clip: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6"/>
              </a:rPr>
              <a:t>https://</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6"/>
              </a:rPr>
              <a:t>www.youtube.com/watch?v=hss1xDQPooo</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Dividing </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Iraq – From Op-Eds, To News, To Truth</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Global Research, 5/29/2017,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7"/>
              </a:rPr>
              <a:t>https://</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7"/>
              </a:rPr>
              <a:t>www.globalresearch.ca/tracing-the-history-of-the-partitioning-of-iraq/5592441</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US </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Senator Biden proposes partitioning Iraq into 3 regions</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NBC News, 5/1/2006,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8"/>
              </a:rPr>
              <a:t>http://www.nbcnews.com/id/12572371/ns/world_news-mideast_n_africa/t/biden-proposes-partitioning-iraq-regions</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8"/>
              </a:rPr>
              <a:t>/</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As soon as Baghdad fell in mid-April 2003, Israeli leaders began urging the United States to concentrate on Damascus</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sz="3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Mearsheimer</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and Walt, The Israel Lobby, page 272</a:t>
            </a:r>
            <a:endPar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3" name="Straight Connector 12"/>
          <p:cNvCxnSpPr/>
          <p:nvPr/>
        </p:nvCxnSpPr>
        <p:spPr bwMode="auto">
          <a:xfrm>
            <a:off x="5103669" y="1676399"/>
            <a:ext cx="0" cy="137160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5103669" y="1676399"/>
            <a:ext cx="4040331" cy="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6350" y="5562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5103669" y="3048000"/>
            <a:ext cx="404668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6350" y="4876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5103669" y="2057400"/>
            <a:ext cx="404668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Straight Connector 24"/>
          <p:cNvCxnSpPr/>
          <p:nvPr/>
        </p:nvCxnSpPr>
        <p:spPr bwMode="auto">
          <a:xfrm>
            <a:off x="5103669" y="2362200"/>
            <a:ext cx="404668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7" name="Straight Connector 26"/>
          <p:cNvCxnSpPr/>
          <p:nvPr/>
        </p:nvCxnSpPr>
        <p:spPr bwMode="auto">
          <a:xfrm>
            <a:off x="5103669" y="2667000"/>
            <a:ext cx="404668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238820749"/>
      </p:ext>
    </p:extLst>
  </p:cSld>
  <p:clrMapOvr>
    <a:masterClrMapping/>
  </p:clrMapOvr>
  <p:transition>
    <p:random/>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Title 1"/>
          <p:cNvSpPr>
            <a:spLocks noGrp="1"/>
          </p:cNvSpPr>
          <p:nvPr>
            <p:ph type="title"/>
          </p:nvPr>
        </p:nvSpPr>
        <p:spPr>
          <a:xfrm>
            <a:off x="0" y="0"/>
            <a:ext cx="3429000" cy="2209800"/>
          </a:xfrm>
        </p:spPr>
        <p:txBody>
          <a:bodyPr/>
          <a:lstStyle/>
          <a:p>
            <a:r>
              <a:rPr lang="en-US" altLang="en-US" sz="2800" b="1" smtClean="0"/>
              <a:t>Arms Airlift to Syria Rebels Expands, With Aid From C.I.A</a:t>
            </a:r>
            <a:r>
              <a:rPr lang="en-US" altLang="en-US" sz="3200" b="1" smtClean="0"/>
              <a:t/>
            </a:r>
            <a:br>
              <a:rPr lang="en-US" altLang="en-US" sz="3200" b="1" smtClean="0"/>
            </a:br>
            <a:r>
              <a:rPr lang="en-US" altLang="en-US" sz="1800" b="1" smtClean="0">
                <a:solidFill>
                  <a:schemeClr val="tx1"/>
                </a:solidFill>
              </a:rPr>
              <a:t>The New York Times, 3/24/2013, </a:t>
            </a:r>
            <a:br>
              <a:rPr lang="en-US" altLang="en-US" sz="1800" b="1" smtClean="0">
                <a:solidFill>
                  <a:schemeClr val="tx1"/>
                </a:solidFill>
              </a:rPr>
            </a:br>
            <a:r>
              <a:rPr lang="en-US" altLang="en-US" sz="800" smtClean="0">
                <a:solidFill>
                  <a:schemeClr val="tx1"/>
                </a:solidFill>
                <a:hlinkClick r:id="rId2"/>
              </a:rPr>
              <a:t>http://www.nytimes.com/2013/03/25/world/middleeast/arms-airlift-to-syrian-rebels-expands-with-cia-aid.html</a:t>
            </a:r>
            <a:r>
              <a:rPr lang="en-US" altLang="en-US" sz="800" smtClean="0">
                <a:solidFill>
                  <a:schemeClr val="tx1"/>
                </a:solidFill>
              </a:rPr>
              <a:t> </a:t>
            </a:r>
          </a:p>
        </p:txBody>
      </p:sp>
      <p:sp>
        <p:nvSpPr>
          <p:cNvPr id="236547" name="Content Placeholder 2"/>
          <p:cNvSpPr>
            <a:spLocks noGrp="1"/>
          </p:cNvSpPr>
          <p:nvPr>
            <p:ph idx="1"/>
          </p:nvPr>
        </p:nvSpPr>
        <p:spPr>
          <a:xfrm>
            <a:off x="0" y="2209800"/>
            <a:ext cx="3352800" cy="1600200"/>
          </a:xfrm>
        </p:spPr>
        <p:txBody>
          <a:bodyPr/>
          <a:lstStyle/>
          <a:p>
            <a:pPr marL="0" indent="0">
              <a:buFontTx/>
              <a:buNone/>
            </a:pPr>
            <a:r>
              <a:rPr lang="en-US" altLang="en-US" sz="2200" b="1" dirty="0" smtClean="0">
                <a:solidFill>
                  <a:schemeClr val="tx2"/>
                </a:solidFill>
              </a:rPr>
              <a:t>Turkey Smuggled Jihadist Fighters into Syria, </a:t>
            </a:r>
            <a:r>
              <a:rPr lang="en-US" altLang="en-US" sz="2200" dirty="0" smtClean="0"/>
              <a:t>Israel National News, 6/5/2015, </a:t>
            </a:r>
            <a:r>
              <a:rPr lang="en-US" altLang="en-US" sz="1000" dirty="0" smtClean="0">
                <a:hlinkClick r:id="rId3"/>
              </a:rPr>
              <a:t>http://www.israelnationalnews.com/News/News.aspx/196350#.VXLy3ZvbLDc</a:t>
            </a:r>
            <a:r>
              <a:rPr lang="en-US" altLang="en-US" sz="1000" dirty="0" smtClean="0"/>
              <a:t> </a:t>
            </a:r>
          </a:p>
        </p:txBody>
      </p:sp>
      <p:sp>
        <p:nvSpPr>
          <p:cNvPr id="236548" name="Rectangle 3"/>
          <p:cNvSpPr>
            <a:spLocks noChangeArrowheads="1"/>
          </p:cNvSpPr>
          <p:nvPr/>
        </p:nvSpPr>
        <p:spPr bwMode="auto">
          <a:xfrm>
            <a:off x="3352800" y="0"/>
            <a:ext cx="5791200" cy="674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000" b="1" dirty="0">
                <a:solidFill>
                  <a:srgbClr val="FFFF00"/>
                </a:solidFill>
                <a:cs typeface="Arial" pitchFamily="34" charset="0"/>
              </a:rPr>
              <a:t>Defense Intelligence Agency: “Establish a Salafist Principality in Syria”, Facilitate Rise of Islamic State </a:t>
            </a:r>
            <a:r>
              <a:rPr lang="en-US" altLang="en-US" sz="2000" b="1" dirty="0" smtClean="0">
                <a:solidFill>
                  <a:srgbClr val="FFFF00"/>
                </a:solidFill>
                <a:cs typeface="Arial" pitchFamily="34" charset="0"/>
              </a:rPr>
              <a:t>[i.e., Caliphate] “In </a:t>
            </a:r>
            <a:r>
              <a:rPr lang="en-US" altLang="en-US" sz="2000" b="1" dirty="0">
                <a:solidFill>
                  <a:srgbClr val="FFFF00"/>
                </a:solidFill>
                <a:cs typeface="Arial" pitchFamily="34" charset="0"/>
              </a:rPr>
              <a:t>Order to Isolate the Syrian Regime”---Declassified DIA document</a:t>
            </a:r>
          </a:p>
          <a:p>
            <a:pPr eaLnBrk="1" hangingPunct="1">
              <a:spcBef>
                <a:spcPct val="0"/>
              </a:spcBef>
              <a:buFontTx/>
              <a:buNone/>
            </a:pPr>
            <a:r>
              <a:rPr lang="en-US" altLang="en-US" sz="1800" dirty="0" smtClean="0">
                <a:solidFill>
                  <a:srgbClr val="FFFFFF"/>
                </a:solidFill>
                <a:cs typeface="Arial" pitchFamily="34" charset="0"/>
              </a:rPr>
              <a:t>On </a:t>
            </a:r>
            <a:r>
              <a:rPr lang="en-US" altLang="en-US" sz="1800" dirty="0">
                <a:solidFill>
                  <a:srgbClr val="FFFFFF"/>
                </a:solidFill>
                <a:cs typeface="Arial" pitchFamily="34" charset="0"/>
              </a:rPr>
              <a:t>Monday, May 18, 2015, the conservative government watchdog group Judicial Watch published a selection of formerly classified documents obtained from the U.S. Department of Defense and State Department through a federal lawsuit…</a:t>
            </a:r>
          </a:p>
          <a:p>
            <a:pPr eaLnBrk="1" hangingPunct="1">
              <a:spcBef>
                <a:spcPct val="0"/>
              </a:spcBef>
              <a:buFontTx/>
              <a:buNone/>
            </a:pPr>
            <a:r>
              <a:rPr lang="en-US" altLang="en-US" sz="1800" dirty="0" smtClean="0">
                <a:solidFill>
                  <a:srgbClr val="FFFFFF"/>
                </a:solidFill>
                <a:cs typeface="Arial" pitchFamily="34" charset="0"/>
              </a:rPr>
              <a:t>The </a:t>
            </a:r>
            <a:r>
              <a:rPr lang="en-US" altLang="en-US" sz="1800" dirty="0">
                <a:solidFill>
                  <a:srgbClr val="FFFFFF"/>
                </a:solidFill>
                <a:cs typeface="Arial" pitchFamily="34" charset="0"/>
              </a:rPr>
              <a:t>DIA report, formerly classified “SECRET//NOFORN” and dated </a:t>
            </a:r>
            <a:r>
              <a:rPr lang="en-US" altLang="en-US" sz="1800" dirty="0">
                <a:solidFill>
                  <a:srgbClr val="FFFF00"/>
                </a:solidFill>
                <a:cs typeface="Arial" pitchFamily="34" charset="0"/>
              </a:rPr>
              <a:t>August 12, 2012</a:t>
            </a:r>
            <a:r>
              <a:rPr lang="en-US" altLang="en-US" sz="1800" dirty="0">
                <a:solidFill>
                  <a:srgbClr val="FFFFFF"/>
                </a:solidFill>
                <a:cs typeface="Arial" pitchFamily="34" charset="0"/>
              </a:rPr>
              <a:t>, was circulated widely among various government agencies, including CENTCOM, the CIA, FBI, DHS, NGA, State Dept., and many others.</a:t>
            </a:r>
          </a:p>
          <a:p>
            <a:pPr eaLnBrk="1" hangingPunct="1">
              <a:spcBef>
                <a:spcPct val="0"/>
              </a:spcBef>
              <a:buFontTx/>
              <a:buNone/>
            </a:pPr>
            <a:r>
              <a:rPr lang="en-US" altLang="en-US" sz="1800" dirty="0" smtClean="0">
                <a:solidFill>
                  <a:srgbClr val="FFFF00"/>
                </a:solidFill>
                <a:cs typeface="Arial" pitchFamily="34" charset="0"/>
              </a:rPr>
              <a:t>This </a:t>
            </a:r>
            <a:r>
              <a:rPr lang="en-US" altLang="en-US" sz="1800" dirty="0">
                <a:solidFill>
                  <a:srgbClr val="FFFF00"/>
                </a:solidFill>
                <a:cs typeface="Arial" pitchFamily="34" charset="0"/>
              </a:rPr>
              <a:t>is the highest level internal U.S. intelligence confirmation of the theory that western governments fundamentally see ISIS as their own tool for regime change in Syria.  </a:t>
            </a:r>
            <a:r>
              <a:rPr lang="en-US" altLang="en-US" sz="1800" dirty="0">
                <a:solidFill>
                  <a:srgbClr val="FFFFFF"/>
                </a:solidFill>
                <a:cs typeface="Arial" pitchFamily="34" charset="0"/>
              </a:rPr>
              <a:t>Global Research, 5/22/2015, </a:t>
            </a:r>
            <a:r>
              <a:rPr lang="en-US" altLang="en-US" sz="500" dirty="0">
                <a:solidFill>
                  <a:srgbClr val="FFFFFF"/>
                </a:solidFill>
                <a:cs typeface="Arial" pitchFamily="34" charset="0"/>
                <a:hlinkClick r:id="rId4"/>
              </a:rPr>
              <a:t>http://www.globalresearch.ca/defense-intelligence-agency-create-a-salafist-principality-in-syria-facilitate-rise-of-islamic-state-in-order-to-isolate-the-syrian-regime/5451216</a:t>
            </a:r>
            <a:r>
              <a:rPr lang="en-US" altLang="en-US" sz="500" dirty="0">
                <a:solidFill>
                  <a:srgbClr val="FFFFFF"/>
                </a:solidFill>
                <a:cs typeface="Arial" pitchFamily="34" charset="0"/>
              </a:rPr>
              <a:t> </a:t>
            </a:r>
            <a:endParaRPr lang="en-US" altLang="en-US" sz="500" dirty="0" smtClean="0">
              <a:solidFill>
                <a:srgbClr val="FFFFFF"/>
              </a:solidFill>
              <a:cs typeface="Arial" pitchFamily="34" charset="0"/>
            </a:endParaRPr>
          </a:p>
          <a:p>
            <a:pPr eaLnBrk="1" hangingPunct="1">
              <a:spcBef>
                <a:spcPct val="0"/>
              </a:spcBef>
              <a:buFontTx/>
              <a:buNone/>
            </a:pPr>
            <a:r>
              <a:rPr lang="en-US" altLang="en-US" sz="2200" b="1" dirty="0" smtClean="0">
                <a:solidFill>
                  <a:srgbClr val="FFFF00"/>
                </a:solidFill>
                <a:cs typeface="Arial" pitchFamily="34" charset="0"/>
              </a:rPr>
              <a:t>US </a:t>
            </a:r>
            <a:r>
              <a:rPr lang="en-US" altLang="en-US" sz="2200" b="1" dirty="0">
                <a:solidFill>
                  <a:srgbClr val="FFFF00"/>
                </a:solidFill>
                <a:cs typeface="Arial" pitchFamily="34" charset="0"/>
              </a:rPr>
              <a:t>ex-intelligence chief [Lieutenant General Michael Flynn] on ISIS rise: It was 'a willful Washington decision'---</a:t>
            </a:r>
            <a:r>
              <a:rPr lang="en-US" altLang="en-US" sz="1800" dirty="0">
                <a:solidFill>
                  <a:srgbClr val="FFFFFF"/>
                </a:solidFill>
                <a:cs typeface="Arial" pitchFamily="34" charset="0"/>
              </a:rPr>
              <a:t>RT, 8/10/2015, </a:t>
            </a:r>
            <a:r>
              <a:rPr lang="en-US" altLang="en-US" sz="800" dirty="0">
                <a:solidFill>
                  <a:srgbClr val="FFFFFF"/>
                </a:solidFill>
                <a:cs typeface="Arial" pitchFamily="34" charset="0"/>
                <a:hlinkClick r:id="rId5"/>
              </a:rPr>
              <a:t>https://www.rt.com/usa/312050-dia-flynn-islamic-state</a:t>
            </a:r>
            <a:r>
              <a:rPr lang="en-US" altLang="en-US" sz="800" dirty="0" smtClean="0">
                <a:solidFill>
                  <a:srgbClr val="FFFFFF"/>
                </a:solidFill>
                <a:cs typeface="Arial" pitchFamily="34" charset="0"/>
                <a:hlinkClick r:id="rId5"/>
              </a:rPr>
              <a:t>/</a:t>
            </a:r>
            <a:r>
              <a:rPr lang="en-US" altLang="en-US" sz="800" dirty="0" smtClean="0">
                <a:solidFill>
                  <a:srgbClr val="FFFFFF"/>
                </a:solidFill>
                <a:cs typeface="Arial" pitchFamily="34" charset="0"/>
              </a:rPr>
              <a:t> </a:t>
            </a:r>
          </a:p>
          <a:p>
            <a:pPr eaLnBrk="1" hangingPunct="1">
              <a:spcBef>
                <a:spcPct val="0"/>
              </a:spcBef>
              <a:buFontTx/>
              <a:buNone/>
            </a:pPr>
            <a:endParaRPr lang="en-US" altLang="en-US" sz="300" dirty="0" smtClean="0">
              <a:solidFill>
                <a:srgbClr val="FFFFFF"/>
              </a:solidFill>
              <a:cs typeface="Arial" pitchFamily="34" charset="0"/>
            </a:endParaRPr>
          </a:p>
          <a:p>
            <a:pPr eaLnBrk="1" hangingPunct="1">
              <a:spcBef>
                <a:spcPct val="0"/>
              </a:spcBef>
              <a:buFontTx/>
              <a:buNone/>
            </a:pPr>
            <a:r>
              <a:rPr lang="en-US" altLang="en-US" sz="1800" b="1" dirty="0">
                <a:solidFill>
                  <a:srgbClr val="FFFF00"/>
                </a:solidFill>
                <a:cs typeface="Arial" pitchFamily="34" charset="0"/>
              </a:rPr>
              <a:t>Saudi cleric swears </a:t>
            </a:r>
            <a:r>
              <a:rPr lang="en-US" altLang="en-US" sz="1800" b="1" dirty="0" smtClean="0">
                <a:solidFill>
                  <a:srgbClr val="FFFF00"/>
                </a:solidFill>
                <a:cs typeface="Arial" pitchFamily="34" charset="0"/>
              </a:rPr>
              <a:t>by God that </a:t>
            </a:r>
            <a:r>
              <a:rPr lang="en-US" altLang="en-US" sz="1800" b="1" dirty="0">
                <a:solidFill>
                  <a:srgbClr val="FFFF00"/>
                </a:solidFill>
                <a:cs typeface="Arial" pitchFamily="34" charset="0"/>
              </a:rPr>
              <a:t>the </a:t>
            </a:r>
            <a:r>
              <a:rPr lang="en-US" altLang="en-US" sz="1800" b="1" dirty="0" smtClean="0">
                <a:solidFill>
                  <a:srgbClr val="FFFF00"/>
                </a:solidFill>
                <a:cs typeface="Arial" pitchFamily="34" charset="0"/>
              </a:rPr>
              <a:t>Caliphate </a:t>
            </a:r>
            <a:r>
              <a:rPr lang="en-US" altLang="en-US" sz="1800" b="1" dirty="0">
                <a:solidFill>
                  <a:srgbClr val="FFFF00"/>
                </a:solidFill>
                <a:cs typeface="Arial" pitchFamily="34" charset="0"/>
              </a:rPr>
              <a:t>is </a:t>
            </a:r>
            <a:r>
              <a:rPr lang="en-US" altLang="en-US" sz="1800" b="1" dirty="0" smtClean="0">
                <a:solidFill>
                  <a:srgbClr val="FFFF00"/>
                </a:solidFill>
                <a:cs typeface="Arial" pitchFamily="34" charset="0"/>
              </a:rPr>
              <a:t>coming! </a:t>
            </a:r>
            <a:r>
              <a:rPr lang="en-US" altLang="en-US" sz="1800" dirty="0" smtClean="0">
                <a:solidFill>
                  <a:srgbClr val="FFFF00"/>
                </a:solidFill>
                <a:cs typeface="Arial" pitchFamily="34" charset="0"/>
                <a:hlinkClick r:id="rId6"/>
              </a:rPr>
              <a:t>https</a:t>
            </a:r>
            <a:r>
              <a:rPr lang="en-US" altLang="en-US" sz="1800" dirty="0">
                <a:solidFill>
                  <a:srgbClr val="FFFF00"/>
                </a:solidFill>
                <a:cs typeface="Arial" pitchFamily="34" charset="0"/>
                <a:hlinkClick r:id="rId6"/>
              </a:rPr>
              <a:t>://</a:t>
            </a:r>
            <a:r>
              <a:rPr lang="en-US" altLang="en-US" sz="1800" dirty="0" smtClean="0">
                <a:solidFill>
                  <a:srgbClr val="FFFF00"/>
                </a:solidFill>
                <a:cs typeface="Arial" pitchFamily="34" charset="0"/>
                <a:hlinkClick r:id="rId6"/>
              </a:rPr>
              <a:t>www.youtube.com/watch?v=E33T3vAK968</a:t>
            </a:r>
            <a:endParaRPr lang="en-US" altLang="en-US" sz="1800" dirty="0">
              <a:solidFill>
                <a:srgbClr val="FFFFFF"/>
              </a:solidFill>
              <a:cs typeface="Arial" pitchFamily="34" charset="0"/>
            </a:endParaRPr>
          </a:p>
        </p:txBody>
      </p:sp>
      <p:cxnSp>
        <p:nvCxnSpPr>
          <p:cNvPr id="236549" name="Straight Connector 5"/>
          <p:cNvCxnSpPr>
            <a:cxnSpLocks noChangeShapeType="1"/>
          </p:cNvCxnSpPr>
          <p:nvPr/>
        </p:nvCxnSpPr>
        <p:spPr bwMode="auto">
          <a:xfrm>
            <a:off x="33528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36550" name="Rectangle 1"/>
          <p:cNvSpPr>
            <a:spLocks noChangeArrowheads="1"/>
          </p:cNvSpPr>
          <p:nvPr/>
        </p:nvSpPr>
        <p:spPr bwMode="auto">
          <a:xfrm>
            <a:off x="0" y="3657600"/>
            <a:ext cx="3352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a:solidFill>
                  <a:srgbClr val="FFFF00"/>
                </a:solidFill>
                <a:cs typeface="Arial" pitchFamily="34" charset="0"/>
              </a:rPr>
              <a:t>Iranian cartoon contest links US, Israel to ISIS</a:t>
            </a:r>
          </a:p>
          <a:p>
            <a:pPr eaLnBrk="1" hangingPunct="1">
              <a:spcBef>
                <a:spcPct val="0"/>
              </a:spcBef>
              <a:buFontTx/>
              <a:buNone/>
            </a:pPr>
            <a:r>
              <a:rPr lang="en-US" altLang="en-US" sz="2400" dirty="0">
                <a:solidFill>
                  <a:srgbClr val="FFFFFF"/>
                </a:solidFill>
                <a:cs typeface="Arial" pitchFamily="34" charset="0"/>
              </a:rPr>
              <a:t>J</a:t>
            </a:r>
            <a:r>
              <a:rPr lang="en-US" altLang="en-US" sz="1800" dirty="0">
                <a:solidFill>
                  <a:srgbClr val="FFFFFF"/>
                </a:solidFill>
                <a:cs typeface="Arial" pitchFamily="34" charset="0"/>
              </a:rPr>
              <a:t>erusalem Post, 5/25/2015, </a:t>
            </a:r>
            <a:r>
              <a:rPr lang="en-US" altLang="en-US" sz="500" dirty="0">
                <a:solidFill>
                  <a:srgbClr val="FFFFFF"/>
                </a:solidFill>
                <a:cs typeface="Arial" pitchFamily="34" charset="0"/>
                <a:hlinkClick r:id="rId7"/>
              </a:rPr>
              <a:t>http://www.jpost.com/Middle-East/ISIS-cartoon-contest-in-Tehran-draws-works-from-forty-countries-404012</a:t>
            </a:r>
            <a:r>
              <a:rPr lang="en-US" altLang="en-US" sz="500" dirty="0">
                <a:solidFill>
                  <a:srgbClr val="FFFFFF"/>
                </a:solidFill>
                <a:cs typeface="Arial" pitchFamily="34" charset="0"/>
              </a:rPr>
              <a:t>   </a:t>
            </a:r>
          </a:p>
        </p:txBody>
      </p:sp>
      <p:pic>
        <p:nvPicPr>
          <p:cNvPr id="236551" name="Picture 7" descr="ISIS Iran cartoon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4935538"/>
            <a:ext cx="3352800" cy="191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36552" name="Straight Connector 4"/>
          <p:cNvCxnSpPr>
            <a:cxnSpLocks noChangeShapeType="1"/>
          </p:cNvCxnSpPr>
          <p:nvPr/>
        </p:nvCxnSpPr>
        <p:spPr bwMode="auto">
          <a:xfrm>
            <a:off x="0" y="3716338"/>
            <a:ext cx="3352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236553" name="Straight Connector 2"/>
          <p:cNvCxnSpPr>
            <a:cxnSpLocks noChangeShapeType="1"/>
          </p:cNvCxnSpPr>
          <p:nvPr/>
        </p:nvCxnSpPr>
        <p:spPr bwMode="auto">
          <a:xfrm>
            <a:off x="0" y="2209800"/>
            <a:ext cx="33528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3352800" y="4935538"/>
            <a:ext cx="5791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3352800" y="6096000"/>
            <a:ext cx="5791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483166977"/>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1666" name="Picture 2" descr="المؤتمر يأتي غداة تقديم الإبراهيمي تقريره إلى مجلس الأمن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 y="1466850"/>
            <a:ext cx="9175750" cy="539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1668" name="Rectangle 2"/>
          <p:cNvSpPr>
            <a:spLocks noChangeArrowheads="1"/>
          </p:cNvSpPr>
          <p:nvPr/>
        </p:nvSpPr>
        <p:spPr bwMode="auto">
          <a:xfrm>
            <a:off x="15193" y="4227"/>
            <a:ext cx="5014007"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War On/In Syria; Why?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Obama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administration: Syrian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President Assad “must go</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3"/>
              </a:rPr>
              <a:t>https://</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3"/>
              </a:rPr>
              <a:t>www.youtube.com/watch?v=SSBRk10E5R8</a:t>
            </a:r>
            <a:endPar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3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Why? Clinton Email: because </a:t>
            </a:r>
            <a:r>
              <a:rPr kumimoji="0" lang="en-US" sz="13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that is “the best way to help  Israel,”</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4"/>
              </a:rPr>
              <a:t>https://wikileaks.org/clinton-emails/Clinton_Email_November_Release/C05794498.pdf</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5"/>
              </a:rPr>
              <a:t>/</a:t>
            </a:r>
            <a:r>
              <a:rPr kumimoji="0" lang="en-US" alt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241669" name="TextBox 1"/>
          <p:cNvSpPr txBox="1">
            <a:spLocks noChangeArrowheads="1"/>
          </p:cNvSpPr>
          <p:nvPr/>
        </p:nvSpPr>
        <p:spPr bwMode="auto">
          <a:xfrm>
            <a:off x="7987027" y="2514600"/>
            <a:ext cx="7759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Saudi Foreign Minister</a:t>
            </a:r>
          </a:p>
        </p:txBody>
      </p:sp>
      <p:sp>
        <p:nvSpPr>
          <p:cNvPr id="241670" name="Rectangle 2"/>
          <p:cNvSpPr>
            <a:spLocks noChangeArrowheads="1"/>
          </p:cNvSpPr>
          <p:nvPr/>
        </p:nvSpPr>
        <p:spPr bwMode="auto">
          <a:xfrm>
            <a:off x="6356350" y="2416314"/>
            <a:ext cx="1263650"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Qatari Foreign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Minister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6"/>
              </a:rPr>
              <a:t>https</a:t>
            </a:r>
            <a:r>
              <a:rPr kumimoji="0" lang="en-US" alt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6"/>
              </a:rPr>
              <a:t>://</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6"/>
              </a:rPr>
              <a:t>www.youtube.com/watch?v=9f33l30kQxg</a:t>
            </a:r>
            <a:r>
              <a:rPr kumimoji="0" lang="en-US" alt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7"/>
              </a:rPr>
              <a:t>https://journal-neo.org/2017/11/18/revelations-of-a-high-profile-qatari-officials-reveal-a-wider-anti-syria-conspiracy</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7"/>
              </a:rPr>
              <a:t>/</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p:txBody>
      </p:sp>
      <p:sp>
        <p:nvSpPr>
          <p:cNvPr id="241671" name="Rectangle 3"/>
          <p:cNvSpPr>
            <a:spLocks noChangeArrowheads="1"/>
          </p:cNvSpPr>
          <p:nvPr/>
        </p:nvSpPr>
        <p:spPr bwMode="auto">
          <a:xfrm>
            <a:off x="5181600" y="2935069"/>
            <a:ext cx="9779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Turkish Foreign Minister</a:t>
            </a:r>
          </a:p>
        </p:txBody>
      </p:sp>
      <p:sp>
        <p:nvSpPr>
          <p:cNvPr id="241672" name="Rectangle 4"/>
          <p:cNvSpPr>
            <a:spLocks noChangeArrowheads="1"/>
          </p:cNvSpPr>
          <p:nvPr/>
        </p:nvSpPr>
        <p:spPr bwMode="auto">
          <a:xfrm>
            <a:off x="3429001" y="2170093"/>
            <a:ext cx="9461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Islamist rebel </a:t>
            </a:r>
            <a:r>
              <a:rPr kumimoji="0" lang="en-US" alt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chief</a:t>
            </a:r>
          </a:p>
        </p:txBody>
      </p:sp>
      <p:sp>
        <p:nvSpPr>
          <p:cNvPr id="241673" name="Rectangle 5"/>
          <p:cNvSpPr>
            <a:spLocks noChangeArrowheads="1"/>
          </p:cNvSpPr>
          <p:nvPr/>
        </p:nvSpPr>
        <p:spPr bwMode="auto">
          <a:xfrm>
            <a:off x="2286000" y="2209800"/>
            <a:ext cx="838200" cy="87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U.S. Secretary of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State</a:t>
            </a:r>
            <a:endPar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8"/>
              </a:rPr>
              <a:t>https</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8"/>
              </a:rPr>
              <a:t>://www.youtube.com/watch?v=t3KfmjdviHM</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241681" name="TextBox 1"/>
          <p:cNvSpPr txBox="1">
            <a:spLocks noChangeArrowheads="1"/>
          </p:cNvSpPr>
          <p:nvPr/>
        </p:nvSpPr>
        <p:spPr bwMode="auto">
          <a:xfrm>
            <a:off x="22694" y="3575983"/>
            <a:ext cx="9121306"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Google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planned to help Syria rebels to bring down Assad regime, leaked Hillary Clinton emails claim,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Independent, 3/22/2016</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9"/>
              </a:rPr>
              <a:t>http://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9"/>
              </a:rPr>
              <a:t>www.independent.co.uk/life-style/gadgets-and-tech/news/google-syria-rebels-defection-hillary-clinton-emails-wikileaks-a6946121.html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Israeli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Rabbi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Ovadia</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Yosef said: “The sole purpose of non-Jews is to serve Jews</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while Israeli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Prime Minister Benjamin Netanyahu said: Rabbi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Ovadia</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"worked greatly to enhance Jewish heritage</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Jewish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Telegraphic Agency, October 7, 2013 </a:t>
            </a:r>
            <a:r>
              <a:rPr kumimoji="0" lang="en-US" altLang="en-US" sz="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0"/>
              </a:rPr>
              <a:t>http://</a:t>
            </a:r>
            <a:r>
              <a:rPr kumimoji="0" lang="en-US" altLang="en-US" sz="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0"/>
              </a:rPr>
              <a:t>www.jta.org/2013/10/07/life-religion/ovadia-yosef-founder-of-shas-and-sephardi-sage-dies-at-93</a:t>
            </a:r>
            <a:r>
              <a:rPr kumimoji="0" lang="en-US" altLang="en-US" sz="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Top [Qatar-based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Egyptian]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cleric </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Qaradawi</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calls for Jihad against Hezbollah, Assad in Syria, </a:t>
            </a:r>
            <a:r>
              <a:rPr kumimoji="0" lang="en-US" altLang="en-US" sz="1400" b="0" i="0" u="none" strike="noStrike" kern="1200" cap="none" spc="0" normalizeH="0" baseline="0" noProof="0" dirty="0" err="1">
                <a:ln>
                  <a:noFill/>
                </a:ln>
                <a:solidFill>
                  <a:srgbClr val="FFFFFF"/>
                </a:solidFill>
                <a:effectLst/>
                <a:uLnTx/>
                <a:uFillTx/>
                <a:latin typeface="Times New Roman" pitchFamily="18" charset="0"/>
                <a:ea typeface="+mn-ea"/>
                <a:cs typeface="Arial" pitchFamily="34" charset="0"/>
              </a:rPr>
              <a:t>Alarabiya</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6/2/2013</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1"/>
              </a:rPr>
              <a:t>http://</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1"/>
              </a:rPr>
              <a:t>english.alarabiya.net/en/News/middle-east/2013/06/02/Top-cleric-Qaradawi-calls-for-Jihad-against-Hezbollah-Assad-in-Syria.html</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Former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Mossad head Dagan: Israel should do whatever it can to bring down Syria’s Assad,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Jewish Telegraphic Agency, April 29, 2013</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2"/>
              </a:rPr>
              <a:t>http://</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2"/>
              </a:rPr>
              <a:t>www.haaretz.com/news/diplomacy-defense/former-mossad-head-dagan-israel-should-do-whatever-it-can-to-bring-down-syria-s-assad.premium-1.518081</a:t>
            </a:r>
            <a:r>
              <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Saudi cleric Mohamad al-</a:t>
            </a:r>
            <a:r>
              <a:rPr kumimoji="0" lang="en-US" altLang="en-US" sz="14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Arifi</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declares </a:t>
            </a:r>
            <a:r>
              <a:rPr kumimoji="0" lang="en-US" altLang="en-US" sz="1400" b="0" i="0" u="none" strike="noStrike" kern="1200" cap="none" spc="0" normalizeH="0" baseline="0" noProof="0" dirty="0" err="1" smtClean="0">
                <a:ln>
                  <a:noFill/>
                </a:ln>
                <a:solidFill>
                  <a:srgbClr val="FFFF00"/>
                </a:solidFill>
                <a:effectLst/>
                <a:uLnTx/>
                <a:uFillTx/>
                <a:latin typeface="Times New Roman" pitchFamily="18" charset="0"/>
                <a:ea typeface="+mn-ea"/>
                <a:cs typeface="Arial" pitchFamily="34" charset="0"/>
              </a:rPr>
              <a:t>Jihadim</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against Syria,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3"/>
              </a:rPr>
              <a:t>https://</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3"/>
              </a:rPr>
              <a:t>www.youtube.com/watch?v=TadzfSjZ6yM</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American cleric John Hagee on Iran/Hamas/Hezbollah/Syria</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7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4"/>
              </a:rPr>
              <a:t>https://</a:t>
            </a:r>
            <a:r>
              <a:rPr kumimoji="0" lang="en-US" altLang="en-US" sz="7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4"/>
              </a:rPr>
              <a:t>www.youtube.com/watch?v=nZZM-8F_JYk</a:t>
            </a:r>
            <a:r>
              <a:rPr kumimoji="0" lang="en-US" altLang="en-US" sz="7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  </a:t>
            </a:r>
            <a:r>
              <a:rPr kumimoji="0" lang="en-US" altLang="en-US" sz="7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5"/>
              </a:rPr>
              <a:t>https://</a:t>
            </a:r>
            <a:r>
              <a:rPr kumimoji="0" lang="en-US" altLang="en-US" sz="7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5"/>
              </a:rPr>
              <a:t>www.youtube.com/watch?v=unwH2hUuyKo</a:t>
            </a:r>
            <a:r>
              <a:rPr kumimoji="0" lang="en-US" altLang="en-US" sz="7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American Rabbi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David Weiss Rips the Ideology of Zionism,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Published on May 4, 2009, </a:t>
            </a:r>
            <a:r>
              <a:rPr kumimoji="0" lang="en-US" alt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6"/>
              </a:rPr>
              <a:t>https://</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6"/>
              </a:rPr>
              <a:t>www.youtube.com/watch?v=P_ZiVRedU-4</a:t>
            </a:r>
            <a:r>
              <a:rPr kumimoji="0" lang="en-US" alt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 urged the United States to change the regimes in both Iraq and Syria, </a:t>
            </a:r>
            <a:r>
              <a:rPr kumimoji="0" lang="en-US" alt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pitchFamily="34" charset="0"/>
              </a:rPr>
              <a:t>Mearsheimer</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&amp; Walt, The Israel Lobby, p. 272</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UN puts cost of Syria war destruction at $388 billion (excluding economic cost of 'human loss' due to death and displacement),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Times of Israel, 8/8/2018</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17"/>
              </a:rPr>
              <a:t>https://www.timesofisrael.com/un-puts-cost-of-syria-war-destruction-at-388-billion/</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MBS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[Saudi Crown Prince Mohammed bin Salman]: "Al-Qaeda leaders, ISIS leaders, they were all Muslim Brotherhood first. Osama bin Laden, Ayman al-Zawahiri, </a:t>
            </a:r>
            <a:endPar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leader of ISIS. This is very clear... We used the Muslim Brotherhood in the Cold War—we did, both of us [Saudi Arabia and the United States]... This is what </a:t>
            </a:r>
            <a:endPar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America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wanted us to do." </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MBS also </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recognized the Jewish people’s right to “their own land.”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The Atlantic, 4/2/2018</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8"/>
              </a:rPr>
              <a:t>https://www.theatlantic.com/international/archive/2018/04/mohammed-bin-salman-iran-israel/557036</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8"/>
              </a:rPr>
              <a:t>/</a:t>
            </a:r>
            <a:r>
              <a:rPr kumimoji="0" lang="en-US" altLang="en-US" sz="4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2" name="Rectangle 1"/>
          <p:cNvSpPr/>
          <p:nvPr/>
        </p:nvSpPr>
        <p:spPr>
          <a:xfrm>
            <a:off x="5029201" y="0"/>
            <a:ext cx="4102099" cy="121571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Netanyahu </a:t>
            </a:r>
            <a:r>
              <a:rPr kumimoji="0" lang="en-US" sz="1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and </a:t>
            </a:r>
            <a:r>
              <a:rPr kumimoji="0" lang="en-US" sz="12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Graham,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9"/>
              </a:rPr>
              <a:t>https</a:t>
            </a:r>
            <a:r>
              <a:rPr kumimoji="0" lang="en-US" sz="8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9"/>
              </a:rPr>
              <a:t>://</a:t>
            </a: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19"/>
              </a:rPr>
              <a:t>www.youtube.com/watch?v=QjZj1YGXetk</a:t>
            </a:r>
            <a:r>
              <a:rPr kumimoji="0" lang="en-US" sz="800" b="0"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Friedman </a:t>
            </a:r>
            <a:r>
              <a:rPr kumimoji="0" lang="en-US" sz="1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joins </a:t>
            </a:r>
            <a:r>
              <a:rPr kumimoji="0" lang="en-US" sz="12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Graham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20"/>
              </a:rPr>
              <a:t>https</a:t>
            </a:r>
            <a:r>
              <a:rPr kumimoji="0" lang="en-US" sz="8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20"/>
              </a:rPr>
              <a:t>://</a:t>
            </a:r>
            <a:r>
              <a:rPr kumimoji="0" lang="en-US" sz="8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hlinkClick r:id="rId20"/>
              </a:rPr>
              <a:t>www.youtube.com/watch?v=VsRDwfFWEQc</a:t>
            </a:r>
            <a:r>
              <a:rPr kumimoji="0" lang="en-US" sz="800" b="1" i="0" u="none" strike="noStrike" kern="120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Times New Roman"/>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5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What </a:t>
            </a:r>
            <a:r>
              <a:rPr kumimoji="0" lang="en-US" alt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Do Israelis Think About Americans</a:t>
            </a:r>
            <a:r>
              <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1"/>
              </a:rPr>
              <a:t>http</a:t>
            </a:r>
            <a:r>
              <a:rPr kumimoji="0" lang="en-US" altLang="en-US" sz="5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1"/>
              </a:rPr>
              <a:t>://forward.com/articles/216074/what-do-israelis-think-about-americans-start-with</a:t>
            </a:r>
            <a:r>
              <a:rPr kumimoji="0" lang="en-US" alt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1"/>
              </a:rPr>
              <a:t>/</a:t>
            </a:r>
            <a:r>
              <a:rPr kumimoji="0" lang="en-US" altLang="en-US" sz="5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5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p:txBody>
      </p:sp>
      <p:sp>
        <p:nvSpPr>
          <p:cNvPr id="241688" name="TextBox 2"/>
          <p:cNvSpPr txBox="1">
            <a:spLocks noChangeArrowheads="1"/>
          </p:cNvSpPr>
          <p:nvPr/>
        </p:nvSpPr>
        <p:spPr bwMode="auto">
          <a:xfrm>
            <a:off x="2895600" y="2362200"/>
            <a:ext cx="7715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UK Foreign Secretary</a:t>
            </a:r>
          </a:p>
        </p:txBody>
      </p:sp>
      <p:cxnSp>
        <p:nvCxnSpPr>
          <p:cNvPr id="241690" name="Straight Connector 3"/>
          <p:cNvCxnSpPr>
            <a:cxnSpLocks noChangeShapeType="1"/>
          </p:cNvCxnSpPr>
          <p:nvPr/>
        </p:nvCxnSpPr>
        <p:spPr bwMode="auto">
          <a:xfrm>
            <a:off x="5029200" y="-22057"/>
            <a:ext cx="1" cy="1176219"/>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4" name="Rectangle 3"/>
          <p:cNvSpPr/>
          <p:nvPr/>
        </p:nvSpPr>
        <p:spPr>
          <a:xfrm>
            <a:off x="7467600" y="20187"/>
            <a:ext cx="1684338" cy="93871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Obama asks Congress for $500 million to train Syria rebels</a:t>
            </a:r>
            <a:r>
              <a:rPr kumimoji="0" lang="en-US" sz="13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Los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Angeles Times, 6/26/2014</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2"/>
              </a:rPr>
              <a:t>http://www.latimes.com/world/middleeast/la-fg-obama-syria-20140627-story.html</a:t>
            </a:r>
            <a:endPar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3"/>
              </a:rPr>
              <a:t>http://</a:t>
            </a:r>
            <a:r>
              <a:rPr kumimoji="0" lang="en-US" sz="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3"/>
              </a:rPr>
              <a:t>www.globalresearch.ca/twenty-six-things-about-the-islamic-state-isil-that-obama-does-not-want-you-to-know-about/5414735</a:t>
            </a:r>
            <a:r>
              <a:rPr kumimoji="0" lang="en-US" sz="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p:txBody>
      </p:sp>
      <p:cxnSp>
        <p:nvCxnSpPr>
          <p:cNvPr id="6" name="Straight Connector 5"/>
          <p:cNvCxnSpPr/>
          <p:nvPr/>
        </p:nvCxnSpPr>
        <p:spPr bwMode="auto">
          <a:xfrm>
            <a:off x="7467600" y="-22057"/>
            <a:ext cx="0" cy="118318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7467600" y="1143000"/>
            <a:ext cx="168433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Rectangle 4"/>
          <p:cNvSpPr/>
          <p:nvPr/>
        </p:nvSpPr>
        <p:spPr>
          <a:xfrm>
            <a:off x="15192" y="1219200"/>
            <a:ext cx="7127288" cy="39624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Syria: Assad's full interview with RT and Russian journalists in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Damascus, </a:t>
            </a:r>
            <a:r>
              <a:rPr kumimoji="0" lang="en-US" sz="7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4"/>
              </a:rPr>
              <a:t>https</a:t>
            </a:r>
            <a:r>
              <a:rPr kumimoji="0" lang="en-US" sz="7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4"/>
              </a:rPr>
              <a:t>://</a:t>
            </a:r>
            <a:r>
              <a:rPr kumimoji="0" lang="en-US" sz="7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4"/>
              </a:rPr>
              <a:t>www.youtube.com/watch?v=QUmYnA22oI4</a:t>
            </a:r>
            <a:r>
              <a:rPr kumimoji="0" lang="en-US" sz="7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p:txBody>
      </p:sp>
      <p:sp>
        <p:nvSpPr>
          <p:cNvPr id="11" name="Rectangle 10"/>
          <p:cNvSpPr/>
          <p:nvPr/>
        </p:nvSpPr>
        <p:spPr>
          <a:xfrm>
            <a:off x="-16557" y="1066800"/>
            <a:ext cx="9137864" cy="30777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Iran cooperates with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Russia in </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 </a:t>
            </a:r>
            <a:r>
              <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5"/>
              </a:rPr>
              <a:t>https://</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5"/>
              </a:rPr>
              <a:t>www.youtube.com/watch?v=qBB4rv9fgkQ</a:t>
            </a: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China helps Syria</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sz="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26"/>
              </a:rPr>
              <a:t>https://</a:t>
            </a:r>
            <a:r>
              <a:rPr kumimoji="0" lang="en-US" sz="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26"/>
              </a:rPr>
              <a:t>www.youtube.com/watch?v=pzuPA5_E6FI</a:t>
            </a:r>
            <a:r>
              <a:rPr kumimoji="0" lang="en-US" sz="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5" name="Straight Connector 14"/>
          <p:cNvCxnSpPr/>
          <p:nvPr/>
        </p:nvCxnSpPr>
        <p:spPr bwMode="auto">
          <a:xfrm>
            <a:off x="-15875" y="1143000"/>
            <a:ext cx="748347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15875" y="1371600"/>
            <a:ext cx="915420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 name="Rectangle 9"/>
          <p:cNvSpPr/>
          <p:nvPr/>
        </p:nvSpPr>
        <p:spPr>
          <a:xfrm>
            <a:off x="15192" y="3118991"/>
            <a:ext cx="3180129" cy="53860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Israeli] Housing Minister: Assad needs to be assassinated</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Israel National News, 5/6/2017,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7"/>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7"/>
              </a:rPr>
              <a:t>www.israelnationalnews.com/News/News.aspx/229717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7" name="Rectangle 6"/>
          <p:cNvSpPr/>
          <p:nvPr/>
        </p:nvSpPr>
        <p:spPr>
          <a:xfrm>
            <a:off x="8686801" y="6400800"/>
            <a:ext cx="548639" cy="13849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This brings to mind a Roman-Persian rivalry map on the eve of the advent of Islam, </a:t>
            </a:r>
            <a:r>
              <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8"/>
              </a:rPr>
              <a:t>https://</a:t>
            </a:r>
            <a:r>
              <a:rPr kumimoji="0" lang="en-US" sz="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8"/>
              </a:rPr>
              <a:t>upload.wikimedia.org/wikipedia/commons/4/40/NE_565ad.jpg</a:t>
            </a:r>
            <a:r>
              <a:rPr kumimoji="0" lang="en-US" sz="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8" name="Straight Connector 17"/>
          <p:cNvCxnSpPr/>
          <p:nvPr/>
        </p:nvCxnSpPr>
        <p:spPr bwMode="auto">
          <a:xfrm>
            <a:off x="-16557" y="3618131"/>
            <a:ext cx="920024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15875" y="39624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2" name="Straight Connector 21"/>
          <p:cNvCxnSpPr/>
          <p:nvPr/>
        </p:nvCxnSpPr>
        <p:spPr bwMode="auto">
          <a:xfrm>
            <a:off x="0" y="4419600"/>
            <a:ext cx="916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15193" y="4800600"/>
            <a:ext cx="916849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6" name="Straight Connector 25"/>
          <p:cNvCxnSpPr/>
          <p:nvPr/>
        </p:nvCxnSpPr>
        <p:spPr bwMode="auto">
          <a:xfrm>
            <a:off x="-15875" y="51054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8" name="Straight Connector 27"/>
          <p:cNvCxnSpPr/>
          <p:nvPr/>
        </p:nvCxnSpPr>
        <p:spPr bwMode="auto">
          <a:xfrm>
            <a:off x="0" y="5334000"/>
            <a:ext cx="916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0" name="Straight Connector 29"/>
          <p:cNvCxnSpPr/>
          <p:nvPr/>
        </p:nvCxnSpPr>
        <p:spPr bwMode="auto">
          <a:xfrm>
            <a:off x="-15875" y="55626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1664" name="Straight Connector 241663"/>
          <p:cNvCxnSpPr/>
          <p:nvPr/>
        </p:nvCxnSpPr>
        <p:spPr bwMode="auto">
          <a:xfrm>
            <a:off x="-15875" y="5943600"/>
            <a:ext cx="919956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 name="Rectangle 2"/>
          <p:cNvSpPr/>
          <p:nvPr/>
        </p:nvSpPr>
        <p:spPr>
          <a:xfrm>
            <a:off x="2326157" y="2246785"/>
            <a:ext cx="528186" cy="13849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9" name="Rectangle 8"/>
          <p:cNvSpPr/>
          <p:nvPr/>
        </p:nvSpPr>
        <p:spPr>
          <a:xfrm>
            <a:off x="6159500" y="3195935"/>
            <a:ext cx="3060700" cy="46166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Israel hits ‘military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airport west of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Damascus’</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Syria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Times, 1/13/2017</a:t>
            </a:r>
            <a:r>
              <a:rPr kumimoji="0" lang="en-US" sz="1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sz="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29"/>
              </a:rPr>
              <a:t>http://</a:t>
            </a:r>
            <a:r>
              <a:rPr kumimoji="0" lang="en-US" sz="200" b="1"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29"/>
              </a:rPr>
              <a:t>syriatimes.sy/index.php/news/local/28648-new-occupation-missile-attack-on-mezzeh-military-airport-west-of-damascus</a:t>
            </a:r>
            <a:r>
              <a:rPr kumimoji="0" lang="en-US" sz="200" b="1"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200" b="1"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4" name="Straight Connector 13"/>
          <p:cNvCxnSpPr/>
          <p:nvPr/>
        </p:nvCxnSpPr>
        <p:spPr bwMode="auto">
          <a:xfrm>
            <a:off x="5029200" y="381000"/>
            <a:ext cx="243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5019040" y="762000"/>
            <a:ext cx="24383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Rectangle 11"/>
          <p:cNvSpPr/>
          <p:nvPr/>
        </p:nvSpPr>
        <p:spPr>
          <a:xfrm>
            <a:off x="7080250" y="1447800"/>
            <a:ext cx="2103437" cy="83099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WSJ: Gulf States Offer to Normalize Ties with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Zionist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Entity,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Al </a:t>
            </a:r>
            <a:r>
              <a:rPr kumimoji="0" lang="en-US" sz="1200" b="0" i="0" u="none" strike="noStrike" kern="1200" cap="none" spc="0" normalizeH="0" baseline="0" noProof="0" dirty="0" err="1" smtClean="0">
                <a:ln>
                  <a:noFill/>
                </a:ln>
                <a:solidFill>
                  <a:srgbClr val="FFFFFF"/>
                </a:solidFill>
                <a:effectLst/>
                <a:uLnTx/>
                <a:uFillTx/>
                <a:latin typeface="Times New Roman" pitchFamily="18" charset="0"/>
                <a:ea typeface="+mn-ea"/>
                <a:cs typeface="Arial" pitchFamily="34" charset="0"/>
              </a:rPr>
              <a:t>Manar</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TV, 5/16/2017,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0"/>
              </a:rPr>
              <a:t>http://english.almanar.com.lb/263811</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16" name="Rectangle 15"/>
          <p:cNvSpPr/>
          <p:nvPr/>
        </p:nvSpPr>
        <p:spPr>
          <a:xfrm>
            <a:off x="4572000" y="2016204"/>
            <a:ext cx="1174750" cy="1031051"/>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Who's with the US on Syria airstrike and who isn't</a:t>
            </a:r>
            <a:r>
              <a:rPr kumimoji="0" 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endParaRPr kumimoji="0" 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CNN</a:t>
            </a:r>
            <a:r>
              <a:rPr kumimoji="0" 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4/7/2017,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1"/>
              </a:rPr>
              <a:t>http://</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1"/>
              </a:rPr>
              <a:t>www.cnn.com/2017/04/07/world/syria-us-strike-world-reaction/index.html</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1" name="Straight Connector 20"/>
          <p:cNvCxnSpPr/>
          <p:nvPr/>
        </p:nvCxnSpPr>
        <p:spPr bwMode="auto">
          <a:xfrm>
            <a:off x="22694" y="685800"/>
            <a:ext cx="501400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9" name="Rectangle 18"/>
          <p:cNvSpPr/>
          <p:nvPr/>
        </p:nvSpPr>
        <p:spPr>
          <a:xfrm>
            <a:off x="3312161" y="3124200"/>
            <a:ext cx="1945639" cy="47705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US Vice President Biden </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blames US </a:t>
            </a: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allies </a:t>
            </a:r>
            <a:r>
              <a:rPr kumimoji="0" lang="en-US" sz="10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for rise of ISIS, </a:t>
            </a:r>
            <a:r>
              <a:rPr kumimoji="0" lang="en-US" sz="10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2"/>
              </a:rPr>
              <a:t>https://</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32"/>
              </a:rPr>
              <a:t>www.youtube.com/watch?v=AoQO81hKC3A</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241677" name="Straight Connector 241676"/>
          <p:cNvCxnSpPr/>
          <p:nvPr/>
        </p:nvCxnSpPr>
        <p:spPr bwMode="auto">
          <a:xfrm>
            <a:off x="22694" y="6324600"/>
            <a:ext cx="926652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Straight Connector 24"/>
          <p:cNvCxnSpPr/>
          <p:nvPr/>
        </p:nvCxnSpPr>
        <p:spPr bwMode="auto">
          <a:xfrm>
            <a:off x="22694" y="5791200"/>
            <a:ext cx="922727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9" name="Straight Connector 28"/>
          <p:cNvCxnSpPr/>
          <p:nvPr/>
        </p:nvCxnSpPr>
        <p:spPr bwMode="auto">
          <a:xfrm flipV="1">
            <a:off x="3312161" y="3124200"/>
            <a:ext cx="0" cy="47705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1665" name="Straight Connector 241664"/>
          <p:cNvCxnSpPr/>
          <p:nvPr/>
        </p:nvCxnSpPr>
        <p:spPr bwMode="auto">
          <a:xfrm>
            <a:off x="3312161" y="3108961"/>
            <a:ext cx="1869438" cy="15239"/>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1674" name="Straight Connector 241673"/>
          <p:cNvCxnSpPr/>
          <p:nvPr/>
        </p:nvCxnSpPr>
        <p:spPr bwMode="auto">
          <a:xfrm>
            <a:off x="5181600" y="3160931"/>
            <a:ext cx="0" cy="440323"/>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31" name="Straight Connector 30"/>
          <p:cNvCxnSpPr/>
          <p:nvPr/>
        </p:nvCxnSpPr>
        <p:spPr bwMode="auto">
          <a:xfrm>
            <a:off x="8610600" y="6324600"/>
            <a:ext cx="0" cy="551623"/>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41675" name="Rectangle 241674"/>
          <p:cNvSpPr/>
          <p:nvPr/>
        </p:nvSpPr>
        <p:spPr>
          <a:xfrm>
            <a:off x="8533542" y="2569458"/>
            <a:ext cx="659885" cy="63094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3"/>
              </a:rPr>
              <a:t>https://</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3"/>
              </a:rPr>
              <a:t>www.veteranstoday.com/2019/02/03/saudi-arabia-says-it-went-nuclear-in-2014-and-america-knows-it</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23" name="Rectangle 22"/>
          <p:cNvSpPr/>
          <p:nvPr/>
        </p:nvSpPr>
        <p:spPr>
          <a:xfrm>
            <a:off x="-21321" y="1582579"/>
            <a:ext cx="7049818" cy="253916"/>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5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 Virginia State Senator Richard Black on the war in/on Syria (45mn</a:t>
            </a:r>
            <a:r>
              <a:rPr kumimoji="0" lang="en-US" sz="105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4"/>
              </a:rPr>
              <a:t>https://</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4"/>
              </a:rPr>
              <a:t>www.youtube.com/watch?v=FR_s9Uff5NQ</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Tree>
    <p:extLst>
      <p:ext uri="{BB962C8B-B14F-4D97-AF65-F5344CB8AC3E}">
        <p14:creationId xmlns:p14="http://schemas.microsoft.com/office/powerpoint/2010/main" val="443546165"/>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5" y="0"/>
            <a:ext cx="9305925" cy="1295400"/>
          </a:xfrm>
        </p:spPr>
        <p:txBody>
          <a:bodyPr/>
          <a:lstStyle/>
          <a:p>
            <a:pPr>
              <a:defRPr/>
            </a:pPr>
            <a:r>
              <a:rPr lang="en-US" sz="5400" b="1" dirty="0" smtClean="0">
                <a:effectLst>
                  <a:outerShdw blurRad="38100" dist="38100" dir="2700000" algn="tl">
                    <a:srgbClr val="000000">
                      <a:alpha val="43137"/>
                    </a:srgbClr>
                  </a:outerShdw>
                </a:effectLst>
              </a:rPr>
              <a:t>[U.S. Senator Rand] Paul: US has been arming ISIS in Syria</a:t>
            </a:r>
            <a:endParaRPr lang="en-US" sz="5400" b="1" dirty="0">
              <a:effectLst>
                <a:outerShdw blurRad="38100" dist="38100" dir="2700000" algn="tl">
                  <a:srgbClr val="000000">
                    <a:alpha val="43137"/>
                  </a:srgbClr>
                </a:outerShdw>
              </a:effectLst>
            </a:endParaRPr>
          </a:p>
        </p:txBody>
      </p:sp>
      <p:sp>
        <p:nvSpPr>
          <p:cNvPr id="183299" name="Content Placeholder 2"/>
          <p:cNvSpPr>
            <a:spLocks noGrp="1"/>
          </p:cNvSpPr>
          <p:nvPr>
            <p:ph idx="1"/>
          </p:nvPr>
        </p:nvSpPr>
        <p:spPr>
          <a:xfrm>
            <a:off x="0" y="1371600"/>
            <a:ext cx="9144000" cy="5486400"/>
          </a:xfrm>
        </p:spPr>
        <p:txBody>
          <a:bodyPr/>
          <a:lstStyle/>
          <a:p>
            <a:pPr marL="0" indent="0">
              <a:buFontTx/>
              <a:buNone/>
            </a:pPr>
            <a:r>
              <a:rPr lang="en-US" altLang="en-US" sz="1600" dirty="0" smtClean="0"/>
              <a:t>Sen. Rand Paul (R-Ky.) said Sunday that the Sunni militants taking over Iraq have quickly gained power because the United States has armed their group in Syria.  “I think we have to understand first how we got here,” he said on CNN’s “State of the Union.” “We have been arming [the Islamic State in Iraq and Syria] ISIS in Syria.” ISIS, an al Qaeda offshoot, has been collaborating with the Syrian rebels whom the Obama administration has been arming in their efforts to overthrow Syrian President Bashar al-Assad, Paul explained. </a:t>
            </a:r>
            <a:r>
              <a:rPr lang="en-US" altLang="en-US" sz="1600" dirty="0" smtClean="0">
                <a:solidFill>
                  <a:schemeClr val="tx2"/>
                </a:solidFill>
              </a:rPr>
              <a:t>The Hill, 6/22/2014, </a:t>
            </a:r>
            <a:r>
              <a:rPr lang="en-US" altLang="en-US" sz="1000" dirty="0" smtClean="0">
                <a:solidFill>
                  <a:schemeClr val="tx2"/>
                </a:solidFill>
                <a:hlinkClick r:id="rId2"/>
              </a:rPr>
              <a:t>http://thehill.com/policy/international/210168-us-has-been-arming-isis-in-syria-sen-paul-claims</a:t>
            </a:r>
            <a:r>
              <a:rPr lang="en-US" altLang="en-US" sz="1000" dirty="0" smtClean="0">
                <a:solidFill>
                  <a:schemeClr val="tx2"/>
                </a:solidFill>
              </a:rPr>
              <a:t> </a:t>
            </a:r>
          </a:p>
          <a:p>
            <a:pPr marL="0" indent="0">
              <a:buFontTx/>
              <a:buNone/>
            </a:pPr>
            <a:r>
              <a:rPr lang="en-US" altLang="en-US" sz="1800" dirty="0" smtClean="0"/>
              <a:t>President Obama may have justified arming ISIS when he said in an interview with CBS News: "</a:t>
            </a:r>
            <a:r>
              <a:rPr lang="en-US" altLang="en-US" sz="1800" dirty="0" smtClean="0">
                <a:solidFill>
                  <a:schemeClr val="tx2"/>
                </a:solidFill>
              </a:rPr>
              <a:t>I think this notion that somehow there was this ready-made, moderate Syrian force that was able to defeat Assad is simply not true." </a:t>
            </a:r>
            <a:r>
              <a:rPr lang="en-US" altLang="en-US" sz="1400" dirty="0" smtClean="0"/>
              <a:t>The Washington Post, 6/22/2014, </a:t>
            </a:r>
            <a:r>
              <a:rPr lang="en-US" altLang="en-US" sz="1000" dirty="0" smtClean="0">
                <a:hlinkClick r:id="rId3"/>
              </a:rPr>
              <a:t>http://www.washingtonpost.com/blogs/post-politics/wp/2014/06/22/obama-says-isis-poses-a-medium-and-long-term-threat-to-americans</a:t>
            </a:r>
            <a:r>
              <a:rPr lang="en-US" altLang="en-US" sz="1000" dirty="0" smtClean="0"/>
              <a:t> </a:t>
            </a:r>
          </a:p>
          <a:p>
            <a:pPr marL="0" indent="0">
              <a:buFontTx/>
              <a:buNone/>
            </a:pPr>
            <a:r>
              <a:rPr lang="en-US" altLang="en-US" sz="1400" b="1" dirty="0" smtClean="0">
                <a:solidFill>
                  <a:schemeClr val="tx2"/>
                </a:solidFill>
              </a:rPr>
              <a:t>The reason, President Obama added, “that we did not just start taking a bunch of airstrikes all across Iraq as soon as ISIL came in was because that would have taken the pressure off of [Prime Minister Nuri Kamal] al-Maliki.” </a:t>
            </a:r>
            <a:r>
              <a:rPr lang="en-US" altLang="en-US" sz="1400" dirty="0" smtClean="0"/>
              <a:t>The New York Times, 8/8/2014, </a:t>
            </a:r>
            <a:r>
              <a:rPr lang="en-US" altLang="en-US" sz="800" b="1" dirty="0" smtClean="0">
                <a:solidFill>
                  <a:schemeClr val="tx2"/>
                </a:solidFill>
                <a:hlinkClick r:id="rId4"/>
              </a:rPr>
              <a:t>https</a:t>
            </a:r>
            <a:r>
              <a:rPr lang="en-US" altLang="en-US" sz="800" b="1" dirty="0">
                <a:solidFill>
                  <a:schemeClr val="tx2"/>
                </a:solidFill>
                <a:hlinkClick r:id="rId4"/>
              </a:rPr>
              <a:t>://</a:t>
            </a:r>
            <a:r>
              <a:rPr lang="en-US" altLang="en-US" sz="800" b="1" dirty="0" smtClean="0">
                <a:solidFill>
                  <a:schemeClr val="tx2"/>
                </a:solidFill>
                <a:hlinkClick r:id="rId4"/>
              </a:rPr>
              <a:t>www.nytimes.com/2014/08/09/opinion/president-obama-thomas-l-friedman-iraq-and-world-affairs.html</a:t>
            </a:r>
            <a:endParaRPr lang="en-US" altLang="en-US" sz="800" b="1" dirty="0" smtClean="0">
              <a:solidFill>
                <a:schemeClr val="tx2"/>
              </a:solidFill>
            </a:endParaRPr>
          </a:p>
          <a:p>
            <a:pPr marL="0" indent="0">
              <a:buFontTx/>
              <a:buNone/>
            </a:pPr>
            <a:r>
              <a:rPr lang="en-US" altLang="en-US" sz="1600" b="1" dirty="0" smtClean="0">
                <a:solidFill>
                  <a:schemeClr val="tx2"/>
                </a:solidFill>
              </a:rPr>
              <a:t>We will stand by Isis until Maliki steps down, says leader of Iraq's biggest tribe, </a:t>
            </a:r>
            <a:r>
              <a:rPr lang="en-US" altLang="en-US" sz="1600" dirty="0" smtClean="0"/>
              <a:t>The Telegraph, 6/29/2014, </a:t>
            </a:r>
            <a:r>
              <a:rPr lang="en-US" altLang="en-US" sz="800" b="1" dirty="0" smtClean="0">
                <a:solidFill>
                  <a:schemeClr val="tx2"/>
                </a:solidFill>
                <a:hlinkClick r:id="rId5"/>
              </a:rPr>
              <a:t>http://www.telegraph.co.uk/news/worldnews/middleeast/iraq/10934438/We-will-stand-by-Isis-until-Maliki-steps-down-says-leader-of-Iraqs-biggest-tribe.html</a:t>
            </a:r>
            <a:r>
              <a:rPr lang="en-US" altLang="en-US" sz="800" b="1" dirty="0" smtClean="0">
                <a:solidFill>
                  <a:schemeClr val="tx2"/>
                </a:solidFill>
              </a:rPr>
              <a:t> </a:t>
            </a:r>
          </a:p>
          <a:p>
            <a:pPr marL="0" indent="0">
              <a:buFontTx/>
              <a:buNone/>
            </a:pPr>
            <a:r>
              <a:rPr lang="en-US" altLang="en-US" sz="1800" b="1" dirty="0" smtClean="0">
                <a:solidFill>
                  <a:schemeClr val="tx2"/>
                </a:solidFill>
              </a:rPr>
              <a:t>U.S. Troops to Begin Establishing Syrian Opposition Training Sites, </a:t>
            </a:r>
            <a:r>
              <a:rPr lang="en-US" altLang="en-US" sz="1600" dirty="0" smtClean="0"/>
              <a:t>Jan. 23, 2015 –DoD</a:t>
            </a:r>
            <a:r>
              <a:rPr lang="en-US" altLang="en-US" sz="1400" dirty="0" smtClean="0"/>
              <a:t>, </a:t>
            </a:r>
            <a:r>
              <a:rPr lang="en-US" altLang="en-US" sz="1400" dirty="0" smtClean="0">
                <a:hlinkClick r:id="rId6"/>
              </a:rPr>
              <a:t>http://www.defense.gov/news/newsarticle.aspx?id=128026</a:t>
            </a:r>
            <a:r>
              <a:rPr lang="en-US" altLang="en-US" sz="1400" dirty="0" smtClean="0"/>
              <a:t>  </a:t>
            </a:r>
          </a:p>
          <a:p>
            <a:pPr marL="0" indent="0">
              <a:buFontTx/>
              <a:buNone/>
            </a:pPr>
            <a:r>
              <a:rPr lang="en-US" altLang="en-US" sz="1600" b="1" dirty="0">
                <a:solidFill>
                  <a:schemeClr val="tx2"/>
                </a:solidFill>
              </a:rPr>
              <a:t>US ex-intelligence chief [Lieutenant General Michael Flynn] on ISIS rise: It was 'a willful Washington decision'-</a:t>
            </a:r>
            <a:r>
              <a:rPr lang="en-US" altLang="en-US" sz="1400" dirty="0"/>
              <a:t>--RT, 8/10/2015, </a:t>
            </a:r>
            <a:r>
              <a:rPr lang="en-US" altLang="en-US" sz="1400" dirty="0">
                <a:hlinkClick r:id="rId7"/>
              </a:rPr>
              <a:t>https://www.rt.com/usa/312050-dia-flynn-islamic-state</a:t>
            </a:r>
            <a:r>
              <a:rPr lang="en-US" altLang="en-US" sz="1400" dirty="0" smtClean="0">
                <a:hlinkClick r:id="rId7"/>
              </a:rPr>
              <a:t>/</a:t>
            </a:r>
            <a:r>
              <a:rPr lang="en-US" altLang="en-US" sz="1400" dirty="0" smtClean="0"/>
              <a:t>  </a:t>
            </a:r>
            <a:endParaRPr lang="en-US" altLang="en-US" sz="1400" dirty="0"/>
          </a:p>
          <a:p>
            <a:pPr marL="0" indent="0">
              <a:buNone/>
            </a:pPr>
            <a:r>
              <a:rPr lang="en-US" altLang="en-US" sz="1800" b="1" dirty="0" smtClean="0">
                <a:solidFill>
                  <a:schemeClr val="tx2"/>
                </a:solidFill>
              </a:rPr>
              <a:t>US </a:t>
            </a:r>
            <a:r>
              <a:rPr lang="en-US" altLang="en-US" sz="1800" b="1" dirty="0">
                <a:solidFill>
                  <a:schemeClr val="tx2"/>
                </a:solidFill>
              </a:rPr>
              <a:t>contributed to ISIS creation, now tries to claim victory over it – Iraqi VP talks tough, </a:t>
            </a:r>
            <a:r>
              <a:rPr lang="en-US" altLang="en-US" sz="1400" dirty="0"/>
              <a:t>VT, 7/22/2017, </a:t>
            </a:r>
            <a:r>
              <a:rPr lang="en-US" altLang="en-US" sz="500" b="1" dirty="0">
                <a:solidFill>
                  <a:schemeClr val="tx2"/>
                </a:solidFill>
                <a:hlinkClick r:id="rId8"/>
              </a:rPr>
              <a:t>http://www.veteranstoday.com/2017/07/22/us-contributed-to-isis-creation-now-tries-to-claim-victory-over-it-iraqi-vp-talks-tough</a:t>
            </a:r>
            <a:r>
              <a:rPr lang="en-US" altLang="en-US" sz="500" b="1" dirty="0" smtClean="0">
                <a:solidFill>
                  <a:schemeClr val="tx2"/>
                </a:solidFill>
                <a:hlinkClick r:id="rId8"/>
              </a:rPr>
              <a:t>/</a:t>
            </a:r>
            <a:endParaRPr lang="en-US" altLang="en-US" sz="1400" dirty="0" smtClean="0"/>
          </a:p>
          <a:p>
            <a:pPr marL="0" indent="0">
              <a:buFontTx/>
              <a:buNone/>
            </a:pPr>
            <a:endParaRPr lang="en-US" altLang="en-US" sz="1400" dirty="0" smtClean="0"/>
          </a:p>
        </p:txBody>
      </p:sp>
      <p:cxnSp>
        <p:nvCxnSpPr>
          <p:cNvPr id="183300" name="Straight Connector 4"/>
          <p:cNvCxnSpPr>
            <a:cxnSpLocks noChangeShapeType="1"/>
          </p:cNvCxnSpPr>
          <p:nvPr/>
        </p:nvCxnSpPr>
        <p:spPr bwMode="auto">
          <a:xfrm>
            <a:off x="0" y="2895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3301" name="Straight Connector 3"/>
          <p:cNvCxnSpPr>
            <a:cxnSpLocks noChangeShapeType="1"/>
          </p:cNvCxnSpPr>
          <p:nvPr/>
        </p:nvCxnSpPr>
        <p:spPr bwMode="auto">
          <a:xfrm>
            <a:off x="0" y="3886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3302" name="Straight Connector 3"/>
          <p:cNvCxnSpPr>
            <a:cxnSpLocks noChangeShapeType="1"/>
          </p:cNvCxnSpPr>
          <p:nvPr/>
        </p:nvCxnSpPr>
        <p:spPr bwMode="auto">
          <a:xfrm>
            <a:off x="0" y="4572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3303" name="Straight Connector 3"/>
          <p:cNvCxnSpPr>
            <a:cxnSpLocks noChangeShapeType="1"/>
          </p:cNvCxnSpPr>
          <p:nvPr/>
        </p:nvCxnSpPr>
        <p:spPr bwMode="auto">
          <a:xfrm>
            <a:off x="0" y="61722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4" name="Straight Connector 3"/>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5700157"/>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145264448"/>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5" name="TextBox 1"/>
          <p:cNvSpPr txBox="1">
            <a:spLocks noChangeArrowheads="1"/>
          </p:cNvSpPr>
          <p:nvPr/>
        </p:nvSpPr>
        <p:spPr bwMode="auto">
          <a:xfrm>
            <a:off x="7239000" y="1148745"/>
            <a:ext cx="1874611" cy="5709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b="1" dirty="0" smtClean="0">
                <a:solidFill>
                  <a:srgbClr val="FFFF00"/>
                </a:solidFill>
                <a:cs typeface="Arial" pitchFamily="34" charset="0"/>
              </a:rPr>
              <a:t>'I Have Confirmed Evidence'</a:t>
            </a:r>
            <a:endParaRPr lang="en-US" altLang="en-US" sz="1800" b="1" dirty="0">
              <a:solidFill>
                <a:srgbClr val="FFFF00"/>
              </a:solidFill>
              <a:cs typeface="Arial" pitchFamily="34" charset="0"/>
            </a:endParaRPr>
          </a:p>
          <a:p>
            <a:pPr eaLnBrk="1" hangingPunct="1">
              <a:spcBef>
                <a:spcPct val="0"/>
              </a:spcBef>
              <a:buFontTx/>
              <a:buNone/>
            </a:pPr>
            <a:r>
              <a:rPr lang="en-US" altLang="en-US" sz="1800" dirty="0" smtClean="0">
                <a:solidFill>
                  <a:srgbClr val="FFFFFF"/>
                </a:solidFill>
                <a:effectLst>
                  <a:outerShdw blurRad="38100" dist="38100" dir="2700000" algn="tl">
                    <a:srgbClr val="000000">
                      <a:alpha val="43137"/>
                    </a:srgbClr>
                  </a:outerShdw>
                </a:effectLst>
                <a:cs typeface="Arial" pitchFamily="34" charset="0"/>
              </a:rPr>
              <a:t>Turkey’s </a:t>
            </a:r>
            <a:r>
              <a:rPr lang="en-US" altLang="en-US" sz="1800" dirty="0">
                <a:solidFill>
                  <a:srgbClr val="FFFFFF"/>
                </a:solidFill>
                <a:effectLst>
                  <a:outerShdw blurRad="38100" dist="38100" dir="2700000" algn="tl">
                    <a:srgbClr val="000000">
                      <a:alpha val="43137"/>
                    </a:srgbClr>
                  </a:outerShdw>
                </a:effectLst>
                <a:cs typeface="Arial" pitchFamily="34" charset="0"/>
              </a:rPr>
              <a:t>president </a:t>
            </a:r>
            <a:r>
              <a:rPr lang="en-US" altLang="en-US" sz="1800" dirty="0" err="1">
                <a:solidFill>
                  <a:srgbClr val="FFFFFF"/>
                </a:solidFill>
                <a:effectLst>
                  <a:outerShdw blurRad="38100" dist="38100" dir="2700000" algn="tl">
                    <a:srgbClr val="000000">
                      <a:alpha val="43137"/>
                    </a:srgbClr>
                  </a:outerShdw>
                </a:effectLst>
                <a:cs typeface="Arial" pitchFamily="34" charset="0"/>
              </a:rPr>
              <a:t>Recep</a:t>
            </a:r>
            <a:r>
              <a:rPr lang="en-US" altLang="en-US" sz="1800" dirty="0">
                <a:solidFill>
                  <a:srgbClr val="FFFFFF"/>
                </a:solidFill>
                <a:effectLst>
                  <a:outerShdw blurRad="38100" dist="38100" dir="2700000" algn="tl">
                    <a:srgbClr val="000000">
                      <a:alpha val="43137"/>
                    </a:srgbClr>
                  </a:outerShdw>
                </a:effectLst>
                <a:cs typeface="Arial" pitchFamily="34" charset="0"/>
              </a:rPr>
              <a:t> </a:t>
            </a:r>
            <a:r>
              <a:rPr lang="en-US" altLang="en-US" sz="1800" dirty="0" err="1">
                <a:solidFill>
                  <a:srgbClr val="FFFFFF"/>
                </a:solidFill>
                <a:effectLst>
                  <a:outerShdw blurRad="38100" dist="38100" dir="2700000" algn="tl">
                    <a:srgbClr val="000000">
                      <a:alpha val="43137"/>
                    </a:srgbClr>
                  </a:outerShdw>
                </a:effectLst>
                <a:cs typeface="Arial" pitchFamily="34" charset="0"/>
              </a:rPr>
              <a:t>Tayyip</a:t>
            </a:r>
            <a:r>
              <a:rPr lang="en-US" altLang="en-US" sz="1800" dirty="0">
                <a:solidFill>
                  <a:srgbClr val="FFFFFF"/>
                </a:solidFill>
                <a:effectLst>
                  <a:outerShdw blurRad="38100" dist="38100" dir="2700000" algn="tl">
                    <a:srgbClr val="000000">
                      <a:alpha val="43137"/>
                    </a:srgbClr>
                  </a:outerShdw>
                </a:effectLst>
                <a:cs typeface="Arial" pitchFamily="34" charset="0"/>
              </a:rPr>
              <a:t> Erdogan claims US-led coalition forces have ‘supported ISIS’, </a:t>
            </a:r>
            <a:r>
              <a:rPr lang="en-US" altLang="en-US" sz="1800" dirty="0" smtClean="0">
                <a:solidFill>
                  <a:srgbClr val="FFFFFF"/>
                </a:solidFill>
                <a:effectLst>
                  <a:outerShdw blurRad="38100" dist="38100" dir="2700000" algn="tl">
                    <a:srgbClr val="000000">
                      <a:alpha val="43137"/>
                    </a:srgbClr>
                  </a:outerShdw>
                </a:effectLst>
                <a:cs typeface="Arial" pitchFamily="34" charset="0"/>
              </a:rPr>
              <a:t> </a:t>
            </a:r>
            <a:r>
              <a:rPr lang="en-US" altLang="en-US" sz="1800" dirty="0" smtClean="0">
                <a:solidFill>
                  <a:srgbClr val="FFFF00"/>
                </a:solidFill>
                <a:effectLst>
                  <a:outerShdw blurRad="38100" dist="38100" dir="2700000" algn="tl">
                    <a:srgbClr val="000000">
                      <a:alpha val="43137"/>
                    </a:srgbClr>
                  </a:outerShdw>
                </a:effectLst>
                <a:cs typeface="Arial" pitchFamily="34" charset="0"/>
              </a:rPr>
              <a:t>The </a:t>
            </a:r>
            <a:r>
              <a:rPr lang="en-US" altLang="en-US" sz="1800" dirty="0">
                <a:solidFill>
                  <a:srgbClr val="FFFF00"/>
                </a:solidFill>
                <a:effectLst>
                  <a:outerShdw blurRad="38100" dist="38100" dir="2700000" algn="tl">
                    <a:srgbClr val="000000">
                      <a:alpha val="43137"/>
                    </a:srgbClr>
                  </a:outerShdw>
                </a:effectLst>
                <a:cs typeface="Arial" pitchFamily="34" charset="0"/>
              </a:rPr>
              <a:t>Sun, 12/27/2016, </a:t>
            </a:r>
            <a:r>
              <a:rPr lang="en-US" altLang="en-US" sz="500" dirty="0">
                <a:solidFill>
                  <a:srgbClr val="FFFF00"/>
                </a:solidFill>
                <a:cs typeface="Arial" pitchFamily="34" charset="0"/>
                <a:hlinkClick r:id="rId2"/>
              </a:rPr>
              <a:t>https://www.thesun.co.uk/news/2484782/turkeys-president-tayyip-erdogan-claims-us-led-coalition-forces-have-supported-isis</a:t>
            </a:r>
            <a:r>
              <a:rPr lang="en-US" altLang="en-US" sz="800" dirty="0" smtClean="0">
                <a:solidFill>
                  <a:srgbClr val="FFFF00"/>
                </a:solidFill>
                <a:cs typeface="Arial" pitchFamily="34" charset="0"/>
                <a:hlinkClick r:id="rId2"/>
              </a:rPr>
              <a:t>/</a:t>
            </a:r>
            <a:r>
              <a:rPr lang="en-US" altLang="en-US" sz="800" dirty="0" smtClean="0">
                <a:solidFill>
                  <a:srgbClr val="FFFF00"/>
                </a:solidFill>
                <a:cs typeface="Arial" pitchFamily="34" charset="0"/>
              </a:rPr>
              <a:t> </a:t>
            </a:r>
          </a:p>
          <a:p>
            <a:pPr eaLnBrk="1" hangingPunct="1">
              <a:spcBef>
                <a:spcPct val="0"/>
              </a:spcBef>
              <a:buFontTx/>
              <a:buNone/>
            </a:pPr>
            <a:r>
              <a:rPr lang="en-US" altLang="en-US" sz="1800" dirty="0" smtClean="0">
                <a:solidFill>
                  <a:srgbClr val="FFFF00"/>
                </a:solidFill>
                <a:cs typeface="Arial" pitchFamily="34" charset="0"/>
              </a:rPr>
              <a:t>Video </a:t>
            </a:r>
            <a:r>
              <a:rPr lang="en-US" altLang="en-US" sz="1800" dirty="0">
                <a:solidFill>
                  <a:srgbClr val="FFFF00"/>
                </a:solidFill>
                <a:cs typeface="Arial" pitchFamily="34" charset="0"/>
              </a:rPr>
              <a:t>clip: Erdogan: 'Confirmed evidence' US-led coalition supports ISIS &amp; other terrorists in Syria, </a:t>
            </a:r>
            <a:r>
              <a:rPr lang="en-US" altLang="en-US" sz="1800" dirty="0">
                <a:cs typeface="Arial" pitchFamily="34" charset="0"/>
              </a:rPr>
              <a:t>RT, 12/27/2016, </a:t>
            </a:r>
            <a:r>
              <a:rPr lang="en-US" altLang="en-US" sz="500" dirty="0">
                <a:cs typeface="Arial" pitchFamily="34" charset="0"/>
                <a:hlinkClick r:id="rId3"/>
              </a:rPr>
              <a:t>https://</a:t>
            </a:r>
            <a:r>
              <a:rPr lang="en-US" altLang="en-US" sz="500" dirty="0" smtClean="0">
                <a:cs typeface="Arial" pitchFamily="34" charset="0"/>
                <a:hlinkClick r:id="rId3"/>
              </a:rPr>
              <a:t>www.youtube.com/watch?v=3vAZK3_gH34</a:t>
            </a:r>
            <a:r>
              <a:rPr lang="en-US" altLang="en-US" sz="500" dirty="0" smtClean="0">
                <a:cs typeface="Arial" pitchFamily="34" charset="0"/>
              </a:rPr>
              <a:t> </a:t>
            </a:r>
            <a:endParaRPr lang="en-US" altLang="en-US" sz="500" dirty="0">
              <a:cs typeface="Arial" pitchFamily="34" charset="0"/>
            </a:endParaRPr>
          </a:p>
        </p:txBody>
      </p:sp>
      <p:sp>
        <p:nvSpPr>
          <p:cNvPr id="335876" name="TextBox 2"/>
          <p:cNvSpPr txBox="1">
            <a:spLocks noChangeArrowheads="1"/>
          </p:cNvSpPr>
          <p:nvPr/>
        </p:nvSpPr>
        <p:spPr bwMode="auto">
          <a:xfrm>
            <a:off x="0" y="1133356"/>
            <a:ext cx="7239000" cy="5724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2400" b="1" dirty="0" smtClean="0">
                <a:solidFill>
                  <a:srgbClr val="FFFF00"/>
                </a:solidFill>
                <a:cs typeface="Arial" pitchFamily="34" charset="0"/>
              </a:rPr>
              <a:t>Biden </a:t>
            </a:r>
            <a:r>
              <a:rPr lang="en-US" altLang="en-US" sz="2400" b="1" dirty="0">
                <a:solidFill>
                  <a:srgbClr val="FFFF00"/>
                </a:solidFill>
                <a:cs typeface="Arial" pitchFamily="34" charset="0"/>
              </a:rPr>
              <a:t>blames US allies </a:t>
            </a:r>
            <a:r>
              <a:rPr lang="en-US" altLang="en-US" sz="2400" b="1" dirty="0" smtClean="0">
                <a:solidFill>
                  <a:srgbClr val="FFFF00"/>
                </a:solidFill>
                <a:cs typeface="Arial" pitchFamily="34" charset="0"/>
              </a:rPr>
              <a:t>in Middle </a:t>
            </a:r>
            <a:r>
              <a:rPr lang="en-US" altLang="en-US" sz="2400" b="1" dirty="0">
                <a:solidFill>
                  <a:srgbClr val="FFFF00"/>
                </a:solidFill>
                <a:cs typeface="Arial" pitchFamily="34" charset="0"/>
              </a:rPr>
              <a:t>East for rise of </a:t>
            </a:r>
            <a:r>
              <a:rPr lang="en-US" altLang="en-US" sz="2400" b="1" dirty="0" smtClean="0">
                <a:solidFill>
                  <a:srgbClr val="FFFF00"/>
                </a:solidFill>
                <a:cs typeface="Arial" pitchFamily="34" charset="0"/>
              </a:rPr>
              <a:t>ISIS</a:t>
            </a:r>
          </a:p>
          <a:p>
            <a:pPr eaLnBrk="1" hangingPunct="1">
              <a:spcBef>
                <a:spcPct val="0"/>
              </a:spcBef>
              <a:buFontTx/>
              <a:buNone/>
            </a:pPr>
            <a:r>
              <a:rPr lang="en-US" altLang="en-US" sz="1800" dirty="0" smtClean="0">
                <a:solidFill>
                  <a:srgbClr val="FFFFFF"/>
                </a:solidFill>
                <a:cs typeface="Arial" pitchFamily="34" charset="0"/>
              </a:rPr>
              <a:t>RT</a:t>
            </a:r>
            <a:r>
              <a:rPr lang="en-US" altLang="en-US" sz="1800" dirty="0">
                <a:solidFill>
                  <a:srgbClr val="FFFFFF"/>
                </a:solidFill>
                <a:cs typeface="Arial" pitchFamily="34" charset="0"/>
              </a:rPr>
              <a:t>, October 03, 2014, video clip: </a:t>
            </a:r>
            <a:r>
              <a:rPr lang="en-US" altLang="en-US" sz="1000" dirty="0">
                <a:solidFill>
                  <a:srgbClr val="FFFF00"/>
                </a:solidFill>
                <a:cs typeface="Arial" pitchFamily="34" charset="0"/>
                <a:hlinkClick r:id="rId4"/>
              </a:rPr>
              <a:t>https://www.rt.com/news/192880-biden-isis-us-allies</a:t>
            </a:r>
            <a:r>
              <a:rPr lang="en-US" altLang="en-US" sz="1000" dirty="0" smtClean="0">
                <a:solidFill>
                  <a:srgbClr val="FFFF00"/>
                </a:solidFill>
                <a:cs typeface="Arial" pitchFamily="34" charset="0"/>
                <a:hlinkClick r:id="rId4"/>
              </a:rPr>
              <a:t>/</a:t>
            </a:r>
            <a:r>
              <a:rPr lang="en-US" altLang="en-US" sz="1000" dirty="0" smtClean="0">
                <a:solidFill>
                  <a:srgbClr val="FFFF00"/>
                </a:solidFill>
                <a:cs typeface="Arial" pitchFamily="34" charset="0"/>
              </a:rPr>
              <a:t>  </a:t>
            </a:r>
            <a:r>
              <a:rPr lang="en-US" altLang="en-US" sz="1000" dirty="0">
                <a:solidFill>
                  <a:srgbClr val="FFFF00"/>
                </a:solidFill>
                <a:cs typeface="Arial" pitchFamily="34" charset="0"/>
              </a:rPr>
              <a:t>, </a:t>
            </a:r>
            <a:r>
              <a:rPr lang="en-US" altLang="en-US" sz="1000" dirty="0">
                <a:solidFill>
                  <a:srgbClr val="FFFF00"/>
                </a:solidFill>
                <a:cs typeface="Arial" pitchFamily="34" charset="0"/>
                <a:hlinkClick r:id="rId5"/>
              </a:rPr>
              <a:t>https://</a:t>
            </a:r>
            <a:r>
              <a:rPr lang="en-US" altLang="en-US" sz="1000" dirty="0" smtClean="0">
                <a:solidFill>
                  <a:srgbClr val="FFFF00"/>
                </a:solidFill>
                <a:cs typeface="Arial" pitchFamily="34" charset="0"/>
                <a:hlinkClick r:id="rId5"/>
              </a:rPr>
              <a:t>www.youtube.com/watch?v=AoQO81hKC3A</a:t>
            </a:r>
            <a:r>
              <a:rPr lang="en-US" altLang="en-US" sz="1000" dirty="0" smtClean="0">
                <a:solidFill>
                  <a:srgbClr val="FFFF00"/>
                </a:solidFill>
                <a:cs typeface="Arial" pitchFamily="34" charset="0"/>
              </a:rPr>
              <a:t>  </a:t>
            </a:r>
          </a:p>
          <a:p>
            <a:pPr eaLnBrk="1" hangingPunct="1">
              <a:spcBef>
                <a:spcPct val="0"/>
              </a:spcBef>
              <a:buFontTx/>
              <a:buNone/>
            </a:pPr>
            <a:endParaRPr lang="en-US" altLang="en-US" sz="1200" dirty="0">
              <a:solidFill>
                <a:srgbClr val="FFFF00"/>
              </a:solidFill>
              <a:cs typeface="Arial" pitchFamily="34" charset="0"/>
            </a:endParaRPr>
          </a:p>
          <a:p>
            <a:pPr eaLnBrk="1" hangingPunct="1">
              <a:spcBef>
                <a:spcPct val="0"/>
              </a:spcBef>
              <a:buFontTx/>
              <a:buNone/>
            </a:pPr>
            <a:r>
              <a:rPr lang="en-US" altLang="en-US" sz="1800" b="1" dirty="0" smtClean="0">
                <a:solidFill>
                  <a:srgbClr val="FFFF00"/>
                </a:solidFill>
                <a:cs typeface="Arial" pitchFamily="34" charset="0"/>
              </a:rPr>
              <a:t>Two </a:t>
            </a:r>
            <a:r>
              <a:rPr lang="en-US" altLang="en-US" sz="1800" b="1" dirty="0">
                <a:solidFill>
                  <a:srgbClr val="FFFF00"/>
                </a:solidFill>
                <a:cs typeface="Arial" pitchFamily="34" charset="0"/>
              </a:rPr>
              <a:t>NATO allies accusing each other of helping </a:t>
            </a:r>
            <a:r>
              <a:rPr lang="en-US" altLang="en-US" sz="1800" b="1" dirty="0" smtClean="0">
                <a:solidFill>
                  <a:srgbClr val="FFFF00"/>
                </a:solidFill>
                <a:cs typeface="Arial" pitchFamily="34" charset="0"/>
              </a:rPr>
              <a:t>terrorists. Erdogan </a:t>
            </a:r>
            <a:r>
              <a:rPr lang="en-US" altLang="en-US" sz="1800" b="1" dirty="0">
                <a:solidFill>
                  <a:srgbClr val="FFFF00"/>
                </a:solidFill>
                <a:cs typeface="Arial" pitchFamily="34" charset="0"/>
              </a:rPr>
              <a:t>says U.S.-led coalition gives support to terrorist groups in Syria, </a:t>
            </a:r>
            <a:r>
              <a:rPr lang="en-US" altLang="en-US" sz="1800" dirty="0" smtClean="0">
                <a:solidFill>
                  <a:srgbClr val="FFFFFF"/>
                </a:solidFill>
                <a:cs typeface="Arial" pitchFamily="34" charset="0"/>
              </a:rPr>
              <a:t>Reuters, 12/27/2017</a:t>
            </a:r>
            <a:r>
              <a:rPr lang="en-US" altLang="en-US" sz="1800" dirty="0">
                <a:solidFill>
                  <a:srgbClr val="FFFF00"/>
                </a:solidFill>
                <a:cs typeface="Arial" pitchFamily="34" charset="0"/>
              </a:rPr>
              <a:t>, </a:t>
            </a:r>
            <a:r>
              <a:rPr lang="en-US" altLang="en-US" sz="1200" dirty="0">
                <a:solidFill>
                  <a:srgbClr val="FFFF00"/>
                </a:solidFill>
                <a:cs typeface="Arial" pitchFamily="34" charset="0"/>
                <a:hlinkClick r:id="rId6"/>
              </a:rPr>
              <a:t>http://</a:t>
            </a:r>
            <a:r>
              <a:rPr lang="en-US" altLang="en-US" sz="1200" dirty="0" smtClean="0">
                <a:solidFill>
                  <a:srgbClr val="FFFF00"/>
                </a:solidFill>
                <a:cs typeface="Arial" pitchFamily="34" charset="0"/>
                <a:hlinkClick r:id="rId6"/>
              </a:rPr>
              <a:t>www.reuters.com/article/us-mideast-crisis-syria-turkey-idUSKBN14G1EU</a:t>
            </a:r>
            <a:r>
              <a:rPr lang="en-US" altLang="en-US" sz="1200" dirty="0" smtClean="0">
                <a:solidFill>
                  <a:srgbClr val="FFFF00"/>
                </a:solidFill>
                <a:cs typeface="Arial" pitchFamily="34" charset="0"/>
              </a:rPr>
              <a:t> </a:t>
            </a:r>
            <a:endParaRPr lang="en-US" altLang="en-US" sz="1200" dirty="0">
              <a:solidFill>
                <a:srgbClr val="FFFF00"/>
              </a:solidFill>
              <a:cs typeface="Arial" pitchFamily="34" charset="0"/>
            </a:endParaRPr>
          </a:p>
          <a:p>
            <a:pPr eaLnBrk="1" hangingPunct="1">
              <a:spcBef>
                <a:spcPct val="0"/>
              </a:spcBef>
              <a:buFontTx/>
              <a:buNone/>
            </a:pPr>
            <a:endParaRPr lang="en-US" altLang="en-US" sz="1200" dirty="0">
              <a:solidFill>
                <a:srgbClr val="FFFF00"/>
              </a:solidFill>
              <a:cs typeface="Arial" pitchFamily="34" charset="0"/>
            </a:endParaRPr>
          </a:p>
          <a:p>
            <a:pPr eaLnBrk="1" hangingPunct="1">
              <a:spcBef>
                <a:spcPct val="0"/>
              </a:spcBef>
              <a:buFontTx/>
              <a:buNone/>
            </a:pPr>
            <a:r>
              <a:rPr lang="en-US" altLang="en-US" sz="1800" b="1" dirty="0" smtClean="0">
                <a:solidFill>
                  <a:srgbClr val="FFFF00"/>
                </a:solidFill>
                <a:cs typeface="Arial" pitchFamily="34" charset="0"/>
              </a:rPr>
              <a:t>"Turkey and the U.S., Ankara’s biggest ally in the Western defense organization NATO, are embroiled in a new row over the Syrian civil war and are publically accusing each other of helping terrorists." </a:t>
            </a:r>
            <a:r>
              <a:rPr lang="en-US" altLang="en-US" sz="1800" dirty="0" smtClean="0">
                <a:solidFill>
                  <a:srgbClr val="FFFFFF"/>
                </a:solidFill>
                <a:cs typeface="Arial" pitchFamily="34" charset="0"/>
              </a:rPr>
              <a:t>Daily </a:t>
            </a:r>
            <a:r>
              <a:rPr lang="en-US" altLang="en-US" sz="1800" dirty="0">
                <a:solidFill>
                  <a:srgbClr val="FFFFFF"/>
                </a:solidFill>
                <a:cs typeface="Arial" pitchFamily="34" charset="0"/>
              </a:rPr>
              <a:t>News, 8/1/2017</a:t>
            </a:r>
            <a:r>
              <a:rPr lang="en-US" altLang="en-US" sz="500" dirty="0">
                <a:solidFill>
                  <a:srgbClr val="FFFFFF"/>
                </a:solidFill>
                <a:cs typeface="Arial" pitchFamily="34" charset="0"/>
              </a:rPr>
              <a:t>, </a:t>
            </a:r>
            <a:r>
              <a:rPr lang="en-US" altLang="en-US" sz="500" dirty="0">
                <a:solidFill>
                  <a:srgbClr val="FFFFFF"/>
                </a:solidFill>
                <a:cs typeface="Arial" pitchFamily="34" charset="0"/>
                <a:hlinkClick r:id="rId7"/>
              </a:rPr>
              <a:t>http://</a:t>
            </a:r>
            <a:r>
              <a:rPr lang="en-US" altLang="en-US" sz="500" dirty="0" smtClean="0">
                <a:solidFill>
                  <a:srgbClr val="FFFFFF"/>
                </a:solidFill>
                <a:cs typeface="Arial" pitchFamily="34" charset="0"/>
                <a:hlinkClick r:id="rId7"/>
              </a:rPr>
              <a:t>www.hurriyetdailynews.com/two-nato-allies-accusing-each-other-of-helping-terrorists.aspx?PageID=238&amp;NID=116176&amp;NewsCatID=409</a:t>
            </a:r>
            <a:r>
              <a:rPr lang="en-US" altLang="en-US" sz="500" dirty="0" smtClean="0">
                <a:solidFill>
                  <a:srgbClr val="FFFFFF"/>
                </a:solidFill>
                <a:cs typeface="Arial" pitchFamily="34" charset="0"/>
              </a:rPr>
              <a:t> </a:t>
            </a:r>
            <a:endParaRPr lang="en-US" altLang="en-US" sz="500" dirty="0">
              <a:solidFill>
                <a:srgbClr val="FFFFFF"/>
              </a:solidFill>
              <a:cs typeface="Arial" pitchFamily="34" charset="0"/>
            </a:endParaRPr>
          </a:p>
          <a:p>
            <a:pPr eaLnBrk="1" hangingPunct="1">
              <a:spcBef>
                <a:spcPct val="0"/>
              </a:spcBef>
              <a:buFontTx/>
              <a:buNone/>
            </a:pPr>
            <a:endParaRPr lang="en-US" altLang="en-US" sz="1200" dirty="0" smtClean="0">
              <a:solidFill>
                <a:srgbClr val="FFFF00"/>
              </a:solidFill>
              <a:cs typeface="Arial" pitchFamily="34" charset="0"/>
            </a:endParaRPr>
          </a:p>
          <a:p>
            <a:pPr eaLnBrk="1" hangingPunct="1">
              <a:spcBef>
                <a:spcPct val="0"/>
              </a:spcBef>
              <a:buFontTx/>
              <a:buNone/>
            </a:pPr>
            <a:r>
              <a:rPr lang="en-US" altLang="en-US" sz="1800" b="1" dirty="0">
                <a:solidFill>
                  <a:srgbClr val="FFFF00"/>
                </a:solidFill>
                <a:cs typeface="Arial" pitchFamily="34" charset="0"/>
              </a:rPr>
              <a:t>Saudi, UAE, Bahrain, Egypt cut ties with Qatar over </a:t>
            </a:r>
            <a:r>
              <a:rPr lang="en-US" altLang="en-US" sz="1800" b="1" dirty="0" smtClean="0">
                <a:solidFill>
                  <a:srgbClr val="FFFF00"/>
                </a:solidFill>
                <a:cs typeface="Arial" pitchFamily="34" charset="0"/>
              </a:rPr>
              <a:t>terrorism. The </a:t>
            </a:r>
            <a:r>
              <a:rPr lang="en-US" altLang="en-US" sz="1800" b="1" dirty="0">
                <a:solidFill>
                  <a:srgbClr val="FFFF00"/>
                </a:solidFill>
                <a:cs typeface="Arial" pitchFamily="34" charset="0"/>
              </a:rPr>
              <a:t>UAE has given Qatar’s diplomatic mission in Abu Dhabi 48 hours to leave the country</a:t>
            </a:r>
            <a:r>
              <a:rPr lang="en-US" altLang="en-US" sz="1800" dirty="0">
                <a:solidFill>
                  <a:srgbClr val="FFFF00"/>
                </a:solidFill>
                <a:cs typeface="Arial" pitchFamily="34" charset="0"/>
              </a:rPr>
              <a:t>, </a:t>
            </a:r>
            <a:r>
              <a:rPr lang="en-US" altLang="en-US" sz="1800" dirty="0">
                <a:solidFill>
                  <a:srgbClr val="FFFFFF"/>
                </a:solidFill>
                <a:cs typeface="Arial" pitchFamily="34" charset="0"/>
              </a:rPr>
              <a:t>Gulf News, 6/5/2017, </a:t>
            </a:r>
          </a:p>
          <a:p>
            <a:pPr eaLnBrk="1" hangingPunct="1">
              <a:spcBef>
                <a:spcPct val="0"/>
              </a:spcBef>
              <a:buFontTx/>
              <a:buNone/>
            </a:pPr>
            <a:r>
              <a:rPr lang="en-US" altLang="en-US" sz="1200" dirty="0">
                <a:solidFill>
                  <a:srgbClr val="FFFF00"/>
                </a:solidFill>
                <a:cs typeface="Arial" pitchFamily="34" charset="0"/>
                <a:hlinkClick r:id="rId8"/>
              </a:rPr>
              <a:t>http://</a:t>
            </a:r>
            <a:r>
              <a:rPr lang="en-US" altLang="en-US" sz="1200" dirty="0" smtClean="0">
                <a:solidFill>
                  <a:srgbClr val="FFFF00"/>
                </a:solidFill>
                <a:cs typeface="Arial" pitchFamily="34" charset="0"/>
                <a:hlinkClick r:id="rId8"/>
              </a:rPr>
              <a:t>gulfnews.com/news/gulf/saudi-arabia/saudi-uae-bahrain-egypt-cut-ties-with-qatar-over-terrorism-1.2038481</a:t>
            </a:r>
            <a:r>
              <a:rPr lang="en-US" altLang="en-US" sz="1200" dirty="0" smtClean="0">
                <a:solidFill>
                  <a:srgbClr val="FFFF00"/>
                </a:solidFill>
                <a:cs typeface="Arial" pitchFamily="34" charset="0"/>
              </a:rPr>
              <a:t> </a:t>
            </a:r>
            <a:endParaRPr lang="en-US" altLang="en-US" sz="1200" dirty="0">
              <a:solidFill>
                <a:srgbClr val="FFFF00"/>
              </a:solidFill>
              <a:cs typeface="Arial" pitchFamily="34" charset="0"/>
            </a:endParaRPr>
          </a:p>
          <a:p>
            <a:pPr eaLnBrk="1" hangingPunct="1">
              <a:spcBef>
                <a:spcPct val="0"/>
              </a:spcBef>
              <a:buFontTx/>
              <a:buNone/>
            </a:pPr>
            <a:endParaRPr lang="en-US" altLang="en-US" sz="1200" dirty="0" smtClean="0">
              <a:solidFill>
                <a:srgbClr val="FFFF00"/>
              </a:solidFill>
              <a:cs typeface="Arial" pitchFamily="34" charset="0"/>
            </a:endParaRPr>
          </a:p>
          <a:p>
            <a:pPr eaLnBrk="1" hangingPunct="1">
              <a:spcBef>
                <a:spcPct val="0"/>
              </a:spcBef>
              <a:buFontTx/>
              <a:buNone/>
            </a:pPr>
            <a:r>
              <a:rPr lang="en-US" altLang="en-US" sz="1800" b="1" dirty="0" smtClean="0">
                <a:solidFill>
                  <a:srgbClr val="FFFF00"/>
                </a:solidFill>
                <a:cs typeface="Arial" pitchFamily="34" charset="0"/>
              </a:rPr>
              <a:t>Netanyahu </a:t>
            </a:r>
            <a:r>
              <a:rPr lang="en-US" altLang="en-US" sz="1800" b="1" dirty="0">
                <a:solidFill>
                  <a:srgbClr val="FFFF00"/>
                </a:solidFill>
                <a:cs typeface="Arial" pitchFamily="34" charset="0"/>
              </a:rPr>
              <a:t>Confirms: Israel Operates in Syria 'From Time to Time' </a:t>
            </a:r>
          </a:p>
          <a:p>
            <a:pPr eaLnBrk="1" hangingPunct="1">
              <a:spcBef>
                <a:spcPct val="0"/>
              </a:spcBef>
              <a:buFontTx/>
              <a:buNone/>
            </a:pPr>
            <a:r>
              <a:rPr lang="en-US" altLang="en-US" sz="1800" b="1" dirty="0">
                <a:solidFill>
                  <a:srgbClr val="FFFF00"/>
                </a:solidFill>
                <a:cs typeface="Arial" pitchFamily="34" charset="0"/>
              </a:rPr>
              <a:t>Prime Minister Benjamin Netanyahu said Tuesday “we operate in Syria from time to time to prevent Syria from becoming a front against us.” </a:t>
            </a:r>
            <a:r>
              <a:rPr lang="en-US" altLang="en-US" sz="1800" dirty="0" err="1">
                <a:solidFill>
                  <a:srgbClr val="FFFFFF"/>
                </a:solidFill>
                <a:cs typeface="Arial" pitchFamily="34" charset="0"/>
              </a:rPr>
              <a:t>Haaretz</a:t>
            </a:r>
            <a:r>
              <a:rPr lang="en-US" altLang="en-US" sz="1800" dirty="0">
                <a:solidFill>
                  <a:srgbClr val="FFFFFF"/>
                </a:solidFill>
                <a:cs typeface="Arial" pitchFamily="34" charset="0"/>
              </a:rPr>
              <a:t>, 12/1/2015, </a:t>
            </a:r>
            <a:r>
              <a:rPr lang="en-US" altLang="en-US" sz="1600" dirty="0">
                <a:solidFill>
                  <a:srgbClr val="FFFF00"/>
                </a:solidFill>
                <a:cs typeface="Arial" pitchFamily="34" charset="0"/>
                <a:hlinkClick r:id="rId9"/>
              </a:rPr>
              <a:t>http://www.haaretz.com/israel-news/.</a:t>
            </a:r>
            <a:r>
              <a:rPr lang="en-US" altLang="en-US" sz="1600" dirty="0" smtClean="0">
                <a:solidFill>
                  <a:srgbClr val="FFFF00"/>
                </a:solidFill>
                <a:cs typeface="Arial" pitchFamily="34" charset="0"/>
                <a:hlinkClick r:id="rId9"/>
              </a:rPr>
              <a:t>premium-1.689490</a:t>
            </a:r>
            <a:r>
              <a:rPr lang="en-US" altLang="en-US" sz="1600" dirty="0" smtClean="0">
                <a:solidFill>
                  <a:srgbClr val="FFFF00"/>
                </a:solidFill>
                <a:cs typeface="Arial" pitchFamily="34" charset="0"/>
              </a:rPr>
              <a:t> </a:t>
            </a:r>
            <a:endParaRPr lang="en-US" altLang="en-US" sz="1600" dirty="0">
              <a:solidFill>
                <a:srgbClr val="FFFF00"/>
              </a:solidFill>
              <a:cs typeface="Arial" pitchFamily="34" charset="0"/>
            </a:endParaRPr>
          </a:p>
        </p:txBody>
      </p:sp>
      <p:cxnSp>
        <p:nvCxnSpPr>
          <p:cNvPr id="335877" name="Straight Connector 6"/>
          <p:cNvCxnSpPr>
            <a:cxnSpLocks noChangeShapeType="1"/>
          </p:cNvCxnSpPr>
          <p:nvPr/>
        </p:nvCxnSpPr>
        <p:spPr bwMode="auto">
          <a:xfrm>
            <a:off x="41729" y="3048000"/>
            <a:ext cx="7239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5878" name="Straight Connector 8"/>
          <p:cNvCxnSpPr>
            <a:cxnSpLocks noChangeShapeType="1"/>
          </p:cNvCxnSpPr>
          <p:nvPr/>
        </p:nvCxnSpPr>
        <p:spPr bwMode="auto">
          <a:xfrm>
            <a:off x="7239000" y="1148745"/>
            <a:ext cx="0" cy="570925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5879" name="Straight Connector 2"/>
          <p:cNvCxnSpPr>
            <a:cxnSpLocks noChangeShapeType="1"/>
          </p:cNvCxnSpPr>
          <p:nvPr/>
        </p:nvCxnSpPr>
        <p:spPr bwMode="auto">
          <a:xfrm flipV="1">
            <a:off x="7239000" y="1148745"/>
            <a:ext cx="0" cy="90865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5880" name="Straight Connector 4"/>
          <p:cNvCxnSpPr>
            <a:cxnSpLocks noChangeShapeType="1"/>
          </p:cNvCxnSpPr>
          <p:nvPr/>
        </p:nvCxnSpPr>
        <p:spPr bwMode="auto">
          <a:xfrm flipH="1">
            <a:off x="0" y="2057400"/>
            <a:ext cx="7239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41729" y="4343400"/>
            <a:ext cx="7197271"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5486400"/>
            <a:ext cx="7239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1143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 name="TextBox 9"/>
          <p:cNvSpPr txBox="1"/>
          <p:nvPr/>
        </p:nvSpPr>
        <p:spPr>
          <a:xfrm>
            <a:off x="-1" y="0"/>
            <a:ext cx="9113611" cy="1015663"/>
          </a:xfrm>
          <a:prstGeom prst="rect">
            <a:avLst/>
          </a:prstGeom>
          <a:noFill/>
        </p:spPr>
        <p:txBody>
          <a:bodyPr wrap="square" rtlCol="0">
            <a:spAutoFit/>
          </a:bodyPr>
          <a:lstStyle/>
          <a:p>
            <a:pPr algn="ctr"/>
            <a:r>
              <a:rPr lang="en-US" sz="3000" b="1" dirty="0" smtClean="0">
                <a:solidFill>
                  <a:schemeClr val="tx2"/>
                </a:solidFill>
              </a:rPr>
              <a:t>Axis1 countries engage in terrorism blame game after their failure to bring down the Syrian government</a:t>
            </a:r>
            <a:endParaRPr lang="en-US" sz="3000" b="1" dirty="0">
              <a:solidFill>
                <a:schemeClr val="tx2"/>
              </a:solidFill>
            </a:endParaRPr>
          </a:p>
        </p:txBody>
      </p:sp>
    </p:spTree>
    <p:extLst>
      <p:ext uri="{BB962C8B-B14F-4D97-AF65-F5344CB8AC3E}">
        <p14:creationId xmlns:p14="http://schemas.microsoft.com/office/powerpoint/2010/main" val="4176571304"/>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6898" name="Picture 2" descr="Map: Flow of foreign fighters to Sy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0"/>
            <a:ext cx="5715000" cy="569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6899" name="TextBox 1"/>
          <p:cNvSpPr txBox="1">
            <a:spLocks noChangeArrowheads="1"/>
          </p:cNvSpPr>
          <p:nvPr/>
        </p:nvSpPr>
        <p:spPr bwMode="auto">
          <a:xfrm>
            <a:off x="0" y="0"/>
            <a:ext cx="3429000" cy="6355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Foreign fighters flow to Syria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Washington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Post, 10/11/2014, </a:t>
            </a:r>
            <a:r>
              <a:rPr kumimoji="0" lang="en-US" altLang="en-US" sz="5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3"/>
              </a:rPr>
              <a:t>http://www.was</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3"/>
              </a:rPr>
              <a:t>hingtonpost.com/world/foreign-fighters-flow-to-syria/2014/10/11/3d2549fa-5195-11e4-8c24-487e92bc997b_graphic.html</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According to the World Bank, the war in Syria destroyed the social and economic fabric of the country, killed over 320,000 people, displaced more than half the country's population, cost $226 billion to the country's economy, and led to the loss of 538,000 jobs annually between 2010 and 2015, </a:t>
            </a:r>
            <a:r>
              <a:rPr kumimoji="0" lang="en-US" altLang="en-US" sz="1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Daily Mail, 7/10/2017</a:t>
            </a:r>
            <a:r>
              <a:rPr kumimoji="0" lang="en-US" altLang="en-US" sz="14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4"/>
              </a:rPr>
              <a:t>http://</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4"/>
              </a:rPr>
              <a:t>www.dailymail.co.uk/wires/afp/article-4682362/War-cost-226-billion-Syria-economy-World-Bank.html</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9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Former </a:t>
            </a:r>
            <a:r>
              <a:rPr kumimoji="0" lang="en-US" altLang="en-US" sz="19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Prime Minister of Qatar Hamad Bin </a:t>
            </a:r>
            <a:r>
              <a:rPr kumimoji="0" lang="en-US" altLang="en-US" sz="19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Jassim</a:t>
            </a:r>
            <a:r>
              <a:rPr kumimoji="0" lang="en-US" altLang="en-US" sz="19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announced that a total of </a:t>
            </a:r>
            <a:r>
              <a:rPr kumimoji="0" lang="en-US" altLang="en-US" sz="19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$137 </a:t>
            </a:r>
            <a:r>
              <a:rPr kumimoji="0" lang="en-US" altLang="en-US" sz="19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billion </a:t>
            </a:r>
            <a:r>
              <a:rPr kumimoji="0" lang="en-US" altLang="en-US" sz="19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was </a:t>
            </a:r>
            <a:r>
              <a:rPr kumimoji="0" lang="en-US" altLang="en-US" sz="19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wasted on the attempts to topple </a:t>
            </a:r>
            <a:r>
              <a:rPr kumimoji="0" lang="en-US" altLang="en-US" sz="19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President Assad’s </a:t>
            </a:r>
            <a:r>
              <a:rPr kumimoji="0" lang="en-US" altLang="en-US" sz="19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government</a:t>
            </a:r>
            <a:r>
              <a:rPr kumimoji="0" lang="en-US" altLang="en-US" sz="19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VT, 11/28/2017, </a:t>
            </a:r>
            <a:r>
              <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5"/>
              </a:rPr>
              <a:t>https://www.veteranstoday.com/2017/11/28/revelations-of-a-high-profile-qatari-official-reveal-a-wider-anti-syria-conspiracy/comment-page-1</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5"/>
              </a:rPr>
              <a:t>/</a:t>
            </a:r>
            <a:r>
              <a:rPr kumimoji="0" lang="en-US" alt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336900" name="Rectangle 2"/>
          <p:cNvSpPr>
            <a:spLocks noChangeArrowheads="1"/>
          </p:cNvSpPr>
          <p:nvPr/>
        </p:nvSpPr>
        <p:spPr bwMode="auto">
          <a:xfrm>
            <a:off x="3429000" y="5697538"/>
            <a:ext cx="5715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00"/>
                </a:solidFill>
                <a:effectLst/>
                <a:uLnTx/>
                <a:uFillTx/>
                <a:latin typeface="Times New Roman" pitchFamily="18" charset="0"/>
                <a:ea typeface="+mn-ea"/>
                <a:cs typeface="Arial" pitchFamily="34" charset="0"/>
              </a:rPr>
              <a:t>Syria conflict: UK planned to train and equip 100,000 rebels, </a:t>
            </a:r>
            <a:r>
              <a:rPr kumimoji="0" lang="en-US" altLang="en-US" sz="1800" b="0" i="0" u="none" strike="noStrike" kern="1200" cap="none" spc="0" normalizeH="0" baseline="0" noProof="0">
                <a:ln>
                  <a:noFill/>
                </a:ln>
                <a:solidFill>
                  <a:srgbClr val="FFFFFF"/>
                </a:solidFill>
                <a:effectLst/>
                <a:uLnTx/>
                <a:uFillTx/>
                <a:latin typeface="Times New Roman" pitchFamily="18" charset="0"/>
                <a:ea typeface="+mn-ea"/>
                <a:cs typeface="Arial" pitchFamily="34" charset="0"/>
              </a:rPr>
              <a:t>BBC, 7/3/2014, </a:t>
            </a:r>
            <a:r>
              <a:rPr kumimoji="0" lang="en-US" altLang="en-US" sz="1600" b="0" i="0" u="none" strike="noStrike" kern="1200" cap="none" spc="0" normalizeH="0" baseline="0" noProof="0">
                <a:ln>
                  <a:noFill/>
                </a:ln>
                <a:solidFill>
                  <a:srgbClr val="FFFFFF"/>
                </a:solidFill>
                <a:effectLst/>
                <a:uLnTx/>
                <a:uFillTx/>
                <a:latin typeface="Times New Roman" pitchFamily="18" charset="0"/>
                <a:ea typeface="+mn-ea"/>
                <a:cs typeface="Arial" pitchFamily="34" charset="0"/>
                <a:hlinkClick r:id="rId6"/>
              </a:rPr>
              <a:t>http://www.bbc.com/news/uk-28148943</a:t>
            </a:r>
            <a:r>
              <a:rPr kumimoji="0" lang="en-US" altLang="en-US" sz="1600" b="0" i="0" u="none" strike="noStrike" kern="1200" cap="none" spc="0" normalizeH="0" baseline="0" noProof="0">
                <a:ln>
                  <a:noFill/>
                </a:ln>
                <a:solidFill>
                  <a:srgbClr val="FFFFFF"/>
                </a:solidFill>
                <a:effectLst/>
                <a:uLnTx/>
                <a:uFillTx/>
                <a:latin typeface="Times New Roman" pitchFamily="18" charset="0"/>
                <a:ea typeface="+mn-ea"/>
                <a:cs typeface="Arial" pitchFamily="34" charset="0"/>
              </a:rPr>
              <a:t>  </a:t>
            </a:r>
          </a:p>
        </p:txBody>
      </p:sp>
      <p:cxnSp>
        <p:nvCxnSpPr>
          <p:cNvPr id="336901" name="Straight Connector 4"/>
          <p:cNvCxnSpPr>
            <a:cxnSpLocks noChangeShapeType="1"/>
          </p:cNvCxnSpPr>
          <p:nvPr/>
        </p:nvCxnSpPr>
        <p:spPr bwMode="auto">
          <a:xfrm flipV="1">
            <a:off x="3429000" y="5697538"/>
            <a:ext cx="5718175" cy="1905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6902" name="Straight Connector 6"/>
          <p:cNvCxnSpPr>
            <a:cxnSpLocks noChangeShapeType="1"/>
          </p:cNvCxnSpPr>
          <p:nvPr/>
        </p:nvCxnSpPr>
        <p:spPr bwMode="auto">
          <a:xfrm>
            <a:off x="3440113" y="5718175"/>
            <a:ext cx="0" cy="625475"/>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6903" name="Straight Connector 2"/>
          <p:cNvCxnSpPr>
            <a:cxnSpLocks noChangeShapeType="1"/>
          </p:cNvCxnSpPr>
          <p:nvPr/>
        </p:nvCxnSpPr>
        <p:spPr bwMode="auto">
          <a:xfrm>
            <a:off x="0" y="1447800"/>
            <a:ext cx="344011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6904" name="Straight Connector 2"/>
          <p:cNvCxnSpPr>
            <a:cxnSpLocks noChangeShapeType="1"/>
          </p:cNvCxnSpPr>
          <p:nvPr/>
        </p:nvCxnSpPr>
        <p:spPr bwMode="auto">
          <a:xfrm>
            <a:off x="0" y="4343400"/>
            <a:ext cx="3429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36905" name="Straight Connector 5"/>
          <p:cNvCxnSpPr>
            <a:cxnSpLocks noChangeShapeType="1"/>
          </p:cNvCxnSpPr>
          <p:nvPr/>
        </p:nvCxnSpPr>
        <p:spPr bwMode="auto">
          <a:xfrm>
            <a:off x="0" y="634365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36906" name="Rectangle 7"/>
          <p:cNvSpPr>
            <a:spLocks noChangeArrowheads="1"/>
          </p:cNvSpPr>
          <p:nvPr/>
        </p:nvSpPr>
        <p:spPr bwMode="auto">
          <a:xfrm>
            <a:off x="-17463" y="6354763"/>
            <a:ext cx="914717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Obama: </a:t>
            </a:r>
            <a:r>
              <a:rPr kumimoji="0" lang="en-US" alt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“if </a:t>
            </a:r>
            <a:r>
              <a:rPr kumimoji="0" lang="en-US" altLang="en-US" sz="14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you look at the number of Americans killed since 9/11 by terrorism, it's less than 100. If you look at the number that have been killed by gun violence, it's in the tens of thousands.” </a:t>
            </a:r>
            <a:r>
              <a:rPr kumimoji="0" lang="en-US" altLang="en-US" sz="12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BBC, 7/24/2015</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7"/>
              </a:rPr>
              <a:t>http://</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7"/>
              </a:rPr>
              <a:t>www.bbc.com/news/world-us-canada-33646542</a:t>
            </a:r>
            <a:r>
              <a:rPr kumimoji="0" lang="en-US" alt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Tree>
    <p:extLst>
      <p:ext uri="{BB962C8B-B14F-4D97-AF65-F5344CB8AC3E}">
        <p14:creationId xmlns:p14="http://schemas.microsoft.com/office/powerpoint/2010/main" val="3867867030"/>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itle 1"/>
          <p:cNvSpPr>
            <a:spLocks noGrp="1"/>
          </p:cNvSpPr>
          <p:nvPr>
            <p:ph type="title"/>
          </p:nvPr>
        </p:nvSpPr>
        <p:spPr>
          <a:xfrm>
            <a:off x="0" y="0"/>
            <a:ext cx="9144000" cy="990600"/>
          </a:xfrm>
        </p:spPr>
        <p:txBody>
          <a:bodyPr/>
          <a:lstStyle/>
          <a:p>
            <a:r>
              <a:rPr lang="en-US" altLang="en-US" sz="3200" b="1" dirty="0" smtClean="0"/>
              <a:t>Islamic ethics and values of human brotherhood and the virtue of good deeds, words, and intentions</a:t>
            </a:r>
          </a:p>
        </p:txBody>
      </p:sp>
      <p:sp>
        <p:nvSpPr>
          <p:cNvPr id="89091" name="Content Placeholder 2"/>
          <p:cNvSpPr>
            <a:spLocks noGrp="1"/>
          </p:cNvSpPr>
          <p:nvPr>
            <p:ph idx="1"/>
          </p:nvPr>
        </p:nvSpPr>
        <p:spPr>
          <a:xfrm>
            <a:off x="0" y="990600"/>
            <a:ext cx="9144000" cy="5867400"/>
          </a:xfrm>
        </p:spPr>
        <p:txBody>
          <a:bodyPr/>
          <a:lstStyle/>
          <a:p>
            <a:pPr marL="0" indent="0">
              <a:buNone/>
              <a:defRPr/>
            </a:pPr>
            <a:r>
              <a:rPr lang="en-US" altLang="en-US" sz="1250" dirty="0" smtClean="0"/>
              <a:t>“</a:t>
            </a:r>
            <a:r>
              <a:rPr lang="en-US" altLang="en-US" sz="1250" b="1" dirty="0" smtClean="0">
                <a:solidFill>
                  <a:schemeClr val="tx2"/>
                </a:solidFill>
              </a:rPr>
              <a:t>People</a:t>
            </a:r>
            <a:r>
              <a:rPr lang="en-US" altLang="en-US" sz="1250" dirty="0" smtClean="0"/>
              <a:t>, We created you all from a single man and a single woman, and made you into nations and tribes so that you should get to know one another. In God's eyes, the most </a:t>
            </a:r>
            <a:r>
              <a:rPr lang="en-US" altLang="en-US" sz="1250" dirty="0" err="1" smtClean="0"/>
              <a:t>honoured</a:t>
            </a:r>
            <a:r>
              <a:rPr lang="en-US" altLang="en-US" sz="1250" dirty="0" smtClean="0"/>
              <a:t> of you are the ones most aware of Him: God is all knowing, all aware.” </a:t>
            </a:r>
            <a:r>
              <a:rPr lang="en-US" altLang="en-US" sz="1250" dirty="0" smtClean="0">
                <a:solidFill>
                  <a:schemeClr val="tx2"/>
                </a:solidFill>
              </a:rPr>
              <a:t>Quran 49:13</a:t>
            </a:r>
          </a:p>
          <a:p>
            <a:pPr marL="0" indent="0">
              <a:buNone/>
              <a:defRPr/>
            </a:pPr>
            <a:r>
              <a:rPr lang="en-US" altLang="en-US" sz="1250" dirty="0" smtClean="0"/>
              <a:t>“</a:t>
            </a:r>
            <a:r>
              <a:rPr lang="en-US" altLang="en-US" sz="1250" b="1" dirty="0" smtClean="0">
                <a:solidFill>
                  <a:schemeClr val="tx2"/>
                </a:solidFill>
              </a:rPr>
              <a:t>Believers</a:t>
            </a:r>
            <a:r>
              <a:rPr lang="en-US" altLang="en-US" sz="1250" dirty="0" smtClean="0"/>
              <a:t>, no one group of men should jeer at another, who may after all be better than them; no one group of women should jeer at another, who may after all be better than them; do not speak ill of one another; do not use offensive nicknames for one another, How bad it is to be called a mischief-maker after accepting faith! Those who do not repent of this </a:t>
            </a:r>
            <a:r>
              <a:rPr lang="en-US" altLang="en-US" sz="1250" dirty="0" err="1" smtClean="0"/>
              <a:t>behaviour</a:t>
            </a:r>
            <a:r>
              <a:rPr lang="en-US" altLang="en-US" sz="1250" dirty="0" smtClean="0"/>
              <a:t> are evildoers.” </a:t>
            </a:r>
            <a:r>
              <a:rPr lang="en-US" altLang="en-US" sz="1250" dirty="0" smtClean="0">
                <a:solidFill>
                  <a:schemeClr val="tx2"/>
                </a:solidFill>
              </a:rPr>
              <a:t>Quran 49:11</a:t>
            </a:r>
          </a:p>
          <a:p>
            <a:pPr marL="0" indent="0">
              <a:buNone/>
              <a:defRPr/>
            </a:pPr>
            <a:r>
              <a:rPr lang="en-US" altLang="en-US" sz="1250" dirty="0" smtClean="0"/>
              <a:t>“</a:t>
            </a:r>
            <a:r>
              <a:rPr lang="en-US" altLang="en-US" sz="1250" b="1" dirty="0" smtClean="0">
                <a:solidFill>
                  <a:schemeClr val="tx2"/>
                </a:solidFill>
              </a:rPr>
              <a:t>Believers</a:t>
            </a:r>
            <a:r>
              <a:rPr lang="en-US" altLang="en-US" sz="1250" dirty="0" smtClean="0"/>
              <a:t>, avoid making too many assumptions—some assumptions are sinful—and do not spy on one another or speak ill of people behind their backs: would any of you like to eat the flesh of your dead brother? No, you would hate it. So be mindful of God: God is ever relenting, most merciful.” </a:t>
            </a:r>
            <a:r>
              <a:rPr lang="en-US" altLang="en-US" sz="1250" dirty="0">
                <a:solidFill>
                  <a:schemeClr val="tx2"/>
                </a:solidFill>
              </a:rPr>
              <a:t>Quran </a:t>
            </a:r>
            <a:r>
              <a:rPr lang="en-US" altLang="en-US" sz="1250" dirty="0" smtClean="0">
                <a:solidFill>
                  <a:schemeClr val="tx2"/>
                </a:solidFill>
              </a:rPr>
              <a:t>49:12</a:t>
            </a:r>
          </a:p>
          <a:p>
            <a:pPr marL="0" indent="0">
              <a:buNone/>
              <a:defRPr/>
            </a:pPr>
            <a:r>
              <a:rPr lang="en-US" altLang="en-US" sz="1250" dirty="0"/>
              <a:t>“</a:t>
            </a:r>
            <a:r>
              <a:rPr lang="en-US" altLang="en-US" sz="1250" b="1" dirty="0">
                <a:solidFill>
                  <a:schemeClr val="tx2"/>
                </a:solidFill>
              </a:rPr>
              <a:t>Believers</a:t>
            </a:r>
            <a:r>
              <a:rPr lang="en-US" altLang="en-US" sz="1250" dirty="0"/>
              <a:t>, if a troublemaker brings you news, check it first, in case you wrong others unwittingly and later regret what you have done”</a:t>
            </a:r>
            <a:r>
              <a:rPr lang="en-US" altLang="en-US" sz="1250" dirty="0">
                <a:solidFill>
                  <a:schemeClr val="tx2"/>
                </a:solidFill>
              </a:rPr>
              <a:t> Quran </a:t>
            </a:r>
            <a:r>
              <a:rPr lang="en-US" altLang="en-US" sz="1250" dirty="0" smtClean="0">
                <a:solidFill>
                  <a:schemeClr val="tx2"/>
                </a:solidFill>
              </a:rPr>
              <a:t>49:6</a:t>
            </a:r>
            <a:endParaRPr lang="en-US" altLang="en-US" sz="1250" dirty="0">
              <a:solidFill>
                <a:schemeClr val="tx2"/>
              </a:solidFill>
            </a:endParaRPr>
          </a:p>
          <a:p>
            <a:pPr marL="0" indent="0">
              <a:buNone/>
              <a:defRPr/>
            </a:pPr>
            <a:r>
              <a:rPr lang="en-US" altLang="en-US" sz="1250" dirty="0" smtClean="0"/>
              <a:t>“</a:t>
            </a:r>
            <a:r>
              <a:rPr lang="en-US" altLang="en-US" sz="1250" b="1" dirty="0">
                <a:solidFill>
                  <a:schemeClr val="tx2"/>
                </a:solidFill>
              </a:rPr>
              <a:t>Whoever</a:t>
            </a:r>
            <a:r>
              <a:rPr lang="en-US" altLang="en-US" sz="1250" dirty="0"/>
              <a:t> has done an atom’s-weight of good will see </a:t>
            </a:r>
            <a:r>
              <a:rPr lang="en-US" altLang="en-US" sz="1250" dirty="0" smtClean="0"/>
              <a:t>it” </a:t>
            </a:r>
            <a:r>
              <a:rPr lang="en-US" altLang="en-US" sz="1250" dirty="0">
                <a:solidFill>
                  <a:schemeClr val="tx2"/>
                </a:solidFill>
              </a:rPr>
              <a:t>Quran </a:t>
            </a:r>
            <a:r>
              <a:rPr lang="en-US" altLang="en-US" sz="1250" dirty="0" smtClean="0">
                <a:solidFill>
                  <a:schemeClr val="tx2"/>
                </a:solidFill>
              </a:rPr>
              <a:t>99:7</a:t>
            </a:r>
            <a:endParaRPr lang="en-US" altLang="en-US" sz="1250" dirty="0">
              <a:solidFill>
                <a:schemeClr val="tx2"/>
              </a:solidFill>
            </a:endParaRPr>
          </a:p>
          <a:p>
            <a:pPr marL="0" indent="0">
              <a:buNone/>
              <a:defRPr/>
            </a:pPr>
            <a:r>
              <a:rPr lang="en-US" altLang="en-US" sz="1250" dirty="0" smtClean="0"/>
              <a:t>“But </a:t>
            </a:r>
            <a:r>
              <a:rPr lang="en-US" altLang="en-US" sz="1250" dirty="0"/>
              <a:t>[even in a battle] when you [believers] are offered a greeting, respond with a better one, or at least return it: God keeps account of everything” </a:t>
            </a:r>
            <a:r>
              <a:rPr lang="en-US" altLang="en-US" sz="1250" dirty="0">
                <a:solidFill>
                  <a:schemeClr val="tx2"/>
                </a:solidFill>
              </a:rPr>
              <a:t>Quran </a:t>
            </a:r>
            <a:r>
              <a:rPr lang="en-US" altLang="en-US" sz="1250" dirty="0" smtClean="0">
                <a:solidFill>
                  <a:schemeClr val="tx2"/>
                </a:solidFill>
              </a:rPr>
              <a:t>4:85-86</a:t>
            </a:r>
          </a:p>
          <a:p>
            <a:pPr marL="0" indent="0">
              <a:buNone/>
              <a:defRPr/>
            </a:pPr>
            <a:r>
              <a:rPr lang="en-US" altLang="en-US" sz="1250" dirty="0"/>
              <a:t>“God may still bring about </a:t>
            </a:r>
            <a:r>
              <a:rPr lang="en-US" altLang="en-US" sz="1250" dirty="0">
                <a:solidFill>
                  <a:schemeClr val="tx2"/>
                </a:solidFill>
              </a:rPr>
              <a:t>affection between you and your present enemies</a:t>
            </a:r>
            <a:r>
              <a:rPr lang="en-US" altLang="en-US" sz="1250" dirty="0"/>
              <a:t>—God is all powerful, God </a:t>
            </a:r>
            <a:r>
              <a:rPr lang="en-US" altLang="en-US" sz="1250" dirty="0" smtClean="0"/>
              <a:t>is most </a:t>
            </a:r>
            <a:r>
              <a:rPr lang="en-US" altLang="en-US" sz="1250" dirty="0"/>
              <a:t>forgiving and merciful— 8 and He does not forbid you to deal kindly and justly with anyone who has not fought you for your faith or driven you out of your homes: God loves the </a:t>
            </a:r>
            <a:r>
              <a:rPr lang="en-US" altLang="en-US" sz="1250" dirty="0" smtClean="0"/>
              <a:t>just. </a:t>
            </a:r>
            <a:r>
              <a:rPr lang="en-US" altLang="en-US" sz="1250" dirty="0"/>
              <a:t>9 But God forbids you to take as allies those who have fought against you for your faith, driven you out of your homes, and helped others to drive you out: any of you who take them as allies will truly be wrongdoers</a:t>
            </a:r>
            <a:r>
              <a:rPr lang="en-US" altLang="en-US" sz="1250" dirty="0" smtClean="0"/>
              <a:t>.” </a:t>
            </a:r>
            <a:r>
              <a:rPr lang="en-US" altLang="en-US" sz="1250" dirty="0" smtClean="0">
                <a:solidFill>
                  <a:schemeClr val="tx2"/>
                </a:solidFill>
              </a:rPr>
              <a:t>Quran </a:t>
            </a:r>
            <a:r>
              <a:rPr lang="en-US" altLang="en-US" sz="1250" dirty="0">
                <a:solidFill>
                  <a:schemeClr val="tx2"/>
                </a:solidFill>
              </a:rPr>
              <a:t>60:7-9</a:t>
            </a:r>
          </a:p>
          <a:p>
            <a:pPr marL="0" indent="0">
              <a:buNone/>
              <a:defRPr/>
            </a:pPr>
            <a:r>
              <a:rPr lang="en-US" altLang="en-US" sz="1250" dirty="0" smtClean="0">
                <a:solidFill>
                  <a:schemeClr val="tx2"/>
                </a:solidFill>
              </a:rPr>
              <a:t>Prophet Muhammad said</a:t>
            </a:r>
            <a:r>
              <a:rPr lang="en-US" altLang="en-US" sz="1250" dirty="0" smtClean="0"/>
              <a:t>: “All mankind is from Adam and Eve. An Arab has no superiority over a non-Arab, nor does a non-Arab have any superiority over an Arab; also a white has no superiority over a black, nor does a black have any superiority over a white except by piety and good action.” </a:t>
            </a:r>
            <a:r>
              <a:rPr lang="en-US" altLang="en-US" sz="1250" dirty="0" smtClean="0">
                <a:solidFill>
                  <a:schemeClr val="tx2"/>
                </a:solidFill>
              </a:rPr>
              <a:t>From Prophet Muhammad's Farewell Sermon</a:t>
            </a:r>
          </a:p>
          <a:p>
            <a:pPr marL="0" indent="0">
              <a:buNone/>
              <a:defRPr/>
            </a:pPr>
            <a:r>
              <a:rPr lang="en-US" altLang="en-US" sz="1250" dirty="0" smtClean="0">
                <a:solidFill>
                  <a:schemeClr val="tx2"/>
                </a:solidFill>
              </a:rPr>
              <a:t>Prophet Muhammad’</a:t>
            </a:r>
            <a:r>
              <a:rPr lang="en-US" altLang="en-US" sz="1250" dirty="0" smtClean="0"/>
              <a:t>s close companions include </a:t>
            </a:r>
            <a:r>
              <a:rPr lang="en-US" altLang="en-US" sz="1250" dirty="0"/>
              <a:t>Salman </a:t>
            </a:r>
            <a:r>
              <a:rPr lang="en-US" altLang="en-US" sz="1250" i="1" dirty="0"/>
              <a:t>the Persian</a:t>
            </a:r>
            <a:r>
              <a:rPr lang="en-US" altLang="en-US" sz="1250" dirty="0"/>
              <a:t>, Bilal </a:t>
            </a:r>
            <a:r>
              <a:rPr lang="en-US" altLang="en-US" sz="1250" i="1" dirty="0"/>
              <a:t>the </a:t>
            </a:r>
            <a:r>
              <a:rPr lang="en-US" altLang="en-US" sz="1250" i="1" dirty="0" smtClean="0"/>
              <a:t>Ethiopian, and </a:t>
            </a:r>
            <a:r>
              <a:rPr lang="en-US" altLang="en-US" sz="1250" dirty="0" err="1" smtClean="0"/>
              <a:t>Suhaib</a:t>
            </a:r>
            <a:r>
              <a:rPr lang="en-US" altLang="en-US" sz="1250" dirty="0" smtClean="0"/>
              <a:t> </a:t>
            </a:r>
            <a:r>
              <a:rPr lang="en-US" altLang="en-US" sz="1250" i="1" dirty="0"/>
              <a:t>the </a:t>
            </a:r>
            <a:r>
              <a:rPr lang="en-US" altLang="en-US" sz="1250" i="1" dirty="0" smtClean="0"/>
              <a:t>Roman</a:t>
            </a:r>
            <a:r>
              <a:rPr lang="en-US" altLang="en-US" sz="1250" dirty="0" smtClean="0"/>
              <a:t>. </a:t>
            </a:r>
            <a:r>
              <a:rPr lang="en-US" altLang="en-US" sz="1250" dirty="0" err="1" smtClean="0">
                <a:solidFill>
                  <a:schemeClr val="tx2"/>
                </a:solidFill>
              </a:rPr>
              <a:t>Aljami</a:t>
            </a:r>
            <a:r>
              <a:rPr lang="en-US" altLang="en-US" sz="1250" dirty="0" smtClean="0">
                <a:solidFill>
                  <a:schemeClr val="tx2"/>
                </a:solidFill>
              </a:rPr>
              <a:t>’ </a:t>
            </a:r>
            <a:r>
              <a:rPr lang="en-US" altLang="en-US" sz="1250" dirty="0" err="1" smtClean="0">
                <a:solidFill>
                  <a:schemeClr val="tx2"/>
                </a:solidFill>
              </a:rPr>
              <a:t>Alsagheer</a:t>
            </a:r>
            <a:endParaRPr lang="en-US" altLang="en-US" sz="1250" dirty="0" smtClean="0">
              <a:solidFill>
                <a:schemeClr val="tx2"/>
              </a:solidFill>
            </a:endParaRPr>
          </a:p>
          <a:p>
            <a:pPr marL="0" indent="0">
              <a:buNone/>
              <a:defRPr/>
            </a:pPr>
            <a:r>
              <a:rPr lang="en-US" altLang="en-US" sz="1250" dirty="0">
                <a:solidFill>
                  <a:schemeClr val="tx2"/>
                </a:solidFill>
              </a:rPr>
              <a:t>Prophet </a:t>
            </a:r>
            <a:r>
              <a:rPr lang="en-US" altLang="en-US" sz="1250" dirty="0" smtClean="0">
                <a:solidFill>
                  <a:schemeClr val="tx2"/>
                </a:solidFill>
              </a:rPr>
              <a:t>Muhammad said: </a:t>
            </a:r>
            <a:r>
              <a:rPr lang="en-US" altLang="en-US" sz="1250" dirty="0" smtClean="0"/>
              <a:t>“None </a:t>
            </a:r>
            <a:r>
              <a:rPr lang="en-US" altLang="en-US" sz="1250" dirty="0"/>
              <a:t>of you [truly] believes until he loves for his brother or for his neighbor that which he loves for </a:t>
            </a:r>
            <a:r>
              <a:rPr lang="en-US" altLang="en-US" sz="1250" dirty="0" smtClean="0"/>
              <a:t>himself.” </a:t>
            </a:r>
            <a:r>
              <a:rPr lang="en-US" altLang="en-US" sz="1250" dirty="0" err="1" smtClean="0">
                <a:solidFill>
                  <a:schemeClr val="tx2"/>
                </a:solidFill>
              </a:rPr>
              <a:t>Sahih</a:t>
            </a:r>
            <a:r>
              <a:rPr lang="en-US" altLang="en-US" sz="1250" dirty="0" smtClean="0">
                <a:solidFill>
                  <a:schemeClr val="tx2"/>
                </a:solidFill>
              </a:rPr>
              <a:t> Muslim</a:t>
            </a:r>
          </a:p>
          <a:p>
            <a:pPr marL="0" indent="0">
              <a:buNone/>
              <a:defRPr/>
            </a:pPr>
            <a:r>
              <a:rPr lang="en-US" altLang="en-US" sz="1250" dirty="0" smtClean="0">
                <a:solidFill>
                  <a:schemeClr val="tx2"/>
                </a:solidFill>
              </a:rPr>
              <a:t>Prophet </a:t>
            </a:r>
            <a:r>
              <a:rPr lang="en-US" altLang="en-US" sz="1250" dirty="0">
                <a:solidFill>
                  <a:schemeClr val="tx2"/>
                </a:solidFill>
              </a:rPr>
              <a:t>Muhammad said: </a:t>
            </a:r>
            <a:r>
              <a:rPr lang="en-US" altLang="en-US" sz="1250" dirty="0"/>
              <a:t>“Actions are only according to intentions, and to each only what he intended.”</a:t>
            </a:r>
            <a:r>
              <a:rPr lang="en-US" altLang="en-US" sz="1250" dirty="0">
                <a:solidFill>
                  <a:schemeClr val="tx2"/>
                </a:solidFill>
              </a:rPr>
              <a:t> </a:t>
            </a:r>
            <a:r>
              <a:rPr lang="en-US" altLang="en-US" sz="1250" dirty="0" err="1">
                <a:solidFill>
                  <a:schemeClr val="tx2"/>
                </a:solidFill>
              </a:rPr>
              <a:t>Sahih</a:t>
            </a:r>
            <a:r>
              <a:rPr lang="en-US" altLang="en-US" sz="1250" dirty="0">
                <a:solidFill>
                  <a:schemeClr val="tx2"/>
                </a:solidFill>
              </a:rPr>
              <a:t> Bukhari</a:t>
            </a:r>
          </a:p>
          <a:p>
            <a:pPr marL="0" indent="0">
              <a:buNone/>
              <a:defRPr/>
            </a:pPr>
            <a:r>
              <a:rPr lang="en-US" altLang="en-US" sz="1250" dirty="0" smtClean="0">
                <a:solidFill>
                  <a:schemeClr val="tx2"/>
                </a:solidFill>
              </a:rPr>
              <a:t>Prophet </a:t>
            </a:r>
            <a:r>
              <a:rPr lang="en-US" altLang="en-US" sz="1250" dirty="0">
                <a:solidFill>
                  <a:schemeClr val="tx2"/>
                </a:solidFill>
              </a:rPr>
              <a:t>Muhammad said: </a:t>
            </a:r>
            <a:r>
              <a:rPr lang="en-US" altLang="en-US" sz="1250" dirty="0"/>
              <a:t>"Verily, God does not look to your bodies nor to your faces but He looks to your hearts.”</a:t>
            </a:r>
            <a:r>
              <a:rPr lang="en-US" altLang="en-US" sz="1250" dirty="0">
                <a:solidFill>
                  <a:schemeClr val="tx2"/>
                </a:solidFill>
              </a:rPr>
              <a:t> </a:t>
            </a:r>
            <a:r>
              <a:rPr lang="en-US" altLang="en-US" sz="1250" dirty="0" err="1">
                <a:solidFill>
                  <a:schemeClr val="tx2"/>
                </a:solidFill>
              </a:rPr>
              <a:t>Sahih</a:t>
            </a:r>
            <a:r>
              <a:rPr lang="en-US" altLang="en-US" sz="1250" dirty="0">
                <a:solidFill>
                  <a:schemeClr val="tx2"/>
                </a:solidFill>
              </a:rPr>
              <a:t> Muslim </a:t>
            </a:r>
          </a:p>
          <a:p>
            <a:pPr marL="0" indent="0">
              <a:buNone/>
              <a:defRPr/>
            </a:pPr>
            <a:r>
              <a:rPr lang="en-US" altLang="en-US" sz="1250" dirty="0" smtClean="0">
                <a:solidFill>
                  <a:schemeClr val="tx2"/>
                </a:solidFill>
              </a:rPr>
              <a:t>Prophet Muhammad’s cousin, son-in-law, fourth </a:t>
            </a:r>
            <a:r>
              <a:rPr lang="en-US" altLang="en-US" sz="1250" dirty="0">
                <a:solidFill>
                  <a:schemeClr val="tx2"/>
                </a:solidFill>
              </a:rPr>
              <a:t>Muslim </a:t>
            </a:r>
            <a:r>
              <a:rPr lang="en-US" altLang="en-US" sz="1250" dirty="0" smtClean="0">
                <a:solidFill>
                  <a:schemeClr val="tx2"/>
                </a:solidFill>
              </a:rPr>
              <a:t>caliph/successor of Prophet Muhammad</a:t>
            </a:r>
            <a:r>
              <a:rPr lang="en-US" altLang="en-US" sz="1250" dirty="0">
                <a:solidFill>
                  <a:schemeClr val="tx2"/>
                </a:solidFill>
              </a:rPr>
              <a:t>, and the first imam and the ancestor of all subsequent imams in Islamic Shia </a:t>
            </a:r>
            <a:r>
              <a:rPr lang="en-US" altLang="en-US" sz="1250" dirty="0" smtClean="0">
                <a:solidFill>
                  <a:schemeClr val="tx2"/>
                </a:solidFill>
              </a:rPr>
              <a:t>schools, Ali said: </a:t>
            </a:r>
            <a:r>
              <a:rPr lang="en-US" altLang="en-US" sz="1250" dirty="0" smtClean="0"/>
              <a:t>“Humans are of two types: Either your brother in faith, or equal in humanity.” </a:t>
            </a:r>
            <a:r>
              <a:rPr lang="en-US" altLang="en-US" sz="1250" dirty="0" err="1" smtClean="0">
                <a:solidFill>
                  <a:schemeClr val="tx2"/>
                </a:solidFill>
              </a:rPr>
              <a:t>Nahjulbalagha</a:t>
            </a:r>
            <a:endParaRPr lang="en-US" altLang="en-US" sz="1250" dirty="0" smtClean="0">
              <a:solidFill>
                <a:schemeClr val="tx2"/>
              </a:solidFill>
            </a:endParaRPr>
          </a:p>
        </p:txBody>
      </p:sp>
      <p:cxnSp>
        <p:nvCxnSpPr>
          <p:cNvPr id="146436" name="Straight Connector 6"/>
          <p:cNvCxnSpPr>
            <a:cxnSpLocks noChangeShapeType="1"/>
          </p:cNvCxnSpPr>
          <p:nvPr/>
        </p:nvCxnSpPr>
        <p:spPr bwMode="auto">
          <a:xfrm>
            <a:off x="0" y="2667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6437" name="Straight Connector 8"/>
          <p:cNvCxnSpPr>
            <a:cxnSpLocks noChangeShapeType="1"/>
          </p:cNvCxnSpPr>
          <p:nvPr/>
        </p:nvCxnSpPr>
        <p:spPr bwMode="auto">
          <a:xfrm>
            <a:off x="0" y="30480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46438" name="Straight Connector 10"/>
          <p:cNvCxnSpPr>
            <a:cxnSpLocks noChangeShapeType="1"/>
          </p:cNvCxnSpPr>
          <p:nvPr/>
        </p:nvCxnSpPr>
        <p:spPr bwMode="auto">
          <a:xfrm>
            <a:off x="0" y="14478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40943" y="5359021"/>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2057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4495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105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40943" y="600729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4" name="Straight Connector 3"/>
          <p:cNvCxnSpPr/>
          <p:nvPr/>
        </p:nvCxnSpPr>
        <p:spPr bwMode="auto">
          <a:xfrm>
            <a:off x="0" y="3714466"/>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5750256"/>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0" y="3276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6248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flipV="1">
            <a:off x="40943" y="4552335"/>
            <a:ext cx="9103057" cy="19665"/>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http://s1.reutersmedia.net/resources/r/?m=02&amp;d=20150119&amp;t=2&amp;i=1017492847&amp;w=976&amp;fh=&amp;fw=&amp;ll=&amp;pl=&amp;r=2015-01-19T190016Z_5_GM1EB1J18TI01_RTRMADP_0_FRANCE-SHOOTING-CHECHNY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3050" cy="611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7459" name="Rectangle 1"/>
          <p:cNvSpPr>
            <a:spLocks noChangeArrowheads="1"/>
          </p:cNvSpPr>
          <p:nvPr/>
        </p:nvSpPr>
        <p:spPr bwMode="auto">
          <a:xfrm>
            <a:off x="17463" y="6078538"/>
            <a:ext cx="9144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1800" dirty="0">
                <a:solidFill>
                  <a:schemeClr val="tx2"/>
                </a:solidFill>
              </a:rPr>
              <a:t>People attend a rally to protest against satirical cartoons of prophet Mohammad, near the Heart of Chechnya mosque in Grozny, Chechnya, [Russia], January 19, 2015</a:t>
            </a:r>
            <a:r>
              <a:rPr lang="en-US" altLang="en-US" sz="1200" dirty="0"/>
              <a:t>. REUTERS/Eduard </a:t>
            </a:r>
            <a:r>
              <a:rPr lang="en-US" altLang="en-US" sz="1200" dirty="0" err="1"/>
              <a:t>Korniyenko</a:t>
            </a:r>
            <a:r>
              <a:rPr lang="en-US" altLang="en-US" sz="1200" dirty="0"/>
              <a:t/>
            </a:r>
            <a:br>
              <a:rPr lang="en-US" altLang="en-US" sz="1200" dirty="0"/>
            </a:br>
            <a:r>
              <a:rPr lang="en-US" altLang="en-US" sz="1200" dirty="0">
                <a:hlinkClick r:id="rId3" action="ppaction://hlinkfile"/>
              </a:rPr>
              <a:t>http://www.reuters.com/news/picture/chechens-protest-mohammad-cartoons?articleId=USRTR4M1JH</a:t>
            </a:r>
            <a:endParaRPr lang="en-US" altLang="en-US" sz="1200" dirty="0"/>
          </a:p>
        </p:txBody>
      </p:sp>
      <p:sp>
        <p:nvSpPr>
          <p:cNvPr id="147460" name="Rectangle 2"/>
          <p:cNvSpPr>
            <a:spLocks noChangeArrowheads="1"/>
          </p:cNvSpPr>
          <p:nvPr/>
        </p:nvSpPr>
        <p:spPr bwMode="auto">
          <a:xfrm>
            <a:off x="0" y="0"/>
            <a:ext cx="91440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US" altLang="en-US" sz="4200" b="1">
                <a:solidFill>
                  <a:schemeClr val="accent1"/>
                </a:solidFill>
              </a:rPr>
              <a:t>Chechens protest Mohammad cartoons</a:t>
            </a:r>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61" y="2971800"/>
            <a:ext cx="2549890" cy="38861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513378" y="0"/>
            <a:ext cx="6630621" cy="7063472"/>
          </a:xfrm>
          <a:prstGeom prst="rect">
            <a:avLst/>
          </a:prstGeom>
          <a:noFill/>
        </p:spPr>
        <p:txBody>
          <a:bodyPr wrap="square">
            <a:spAutoFit/>
          </a:bodyPr>
          <a:lstStyle/>
          <a:p>
            <a:pPr>
              <a:defRPr/>
            </a:pPr>
            <a:r>
              <a:rPr lang="en-US" sz="2200" b="1" dirty="0" smtClean="0">
                <a:solidFill>
                  <a:srgbClr val="FF0000"/>
                </a:solidFill>
              </a:rPr>
              <a:t>‘Muhammad cartoons’ and the Israeli Mossad </a:t>
            </a:r>
            <a:r>
              <a:rPr lang="en-US" sz="2200" b="1" dirty="0">
                <a:solidFill>
                  <a:srgbClr val="FF0000"/>
                </a:solidFill>
              </a:rPr>
              <a:t>strategy to polarize a West-East </a:t>
            </a:r>
            <a:r>
              <a:rPr lang="en-US" sz="2200" b="1" dirty="0" smtClean="0">
                <a:solidFill>
                  <a:srgbClr val="FF0000"/>
                </a:solidFill>
              </a:rPr>
              <a:t>confrontation:</a:t>
            </a:r>
            <a:endParaRPr lang="en-US" sz="2200" b="1" dirty="0">
              <a:solidFill>
                <a:srgbClr val="FF0000"/>
              </a:solidFill>
            </a:endParaRPr>
          </a:p>
          <a:p>
            <a:pPr marL="171450" indent="-171450">
              <a:buFont typeface="Arial" panose="020B0604020202020204" pitchFamily="34" charset="0"/>
              <a:buChar char="•"/>
              <a:defRPr/>
            </a:pPr>
            <a:r>
              <a:rPr lang="en-US" b="1" dirty="0" smtClean="0"/>
              <a:t>Dutch </a:t>
            </a:r>
            <a:r>
              <a:rPr lang="en-US" b="1" dirty="0"/>
              <a:t>anti-Islam politician [Geert] Wilders shows Mohammed cartoons on national </a:t>
            </a:r>
            <a:r>
              <a:rPr lang="en-US" b="1" dirty="0" smtClean="0"/>
              <a:t>TV,</a:t>
            </a:r>
            <a:r>
              <a:rPr lang="en-US" dirty="0" smtClean="0"/>
              <a:t> </a:t>
            </a:r>
            <a:r>
              <a:rPr lang="en-US" dirty="0">
                <a:solidFill>
                  <a:srgbClr val="FF0000"/>
                </a:solidFill>
              </a:rPr>
              <a:t>RT, 6/25/2015, </a:t>
            </a:r>
            <a:r>
              <a:rPr lang="en-US" dirty="0">
                <a:hlinkClick r:id="rId4"/>
              </a:rPr>
              <a:t>http://rt.com/news/269569-geert-wilders-mohammad-cartoons</a:t>
            </a:r>
            <a:r>
              <a:rPr lang="en-US" dirty="0" smtClean="0">
                <a:hlinkClick r:id="rId4"/>
              </a:rPr>
              <a:t>/</a:t>
            </a:r>
            <a:r>
              <a:rPr lang="en-US" dirty="0" smtClean="0"/>
              <a:t> </a:t>
            </a:r>
          </a:p>
          <a:p>
            <a:pPr marL="171450" indent="-171450">
              <a:buFont typeface="Arial" panose="020B0604020202020204" pitchFamily="34" charset="0"/>
              <a:buChar char="•"/>
              <a:defRPr/>
            </a:pPr>
            <a:endParaRPr lang="en-US" sz="300" dirty="0"/>
          </a:p>
          <a:p>
            <a:pPr marL="171450" indent="-171450">
              <a:buFont typeface="Arial" panose="020B0604020202020204" pitchFamily="34" charset="0"/>
              <a:buChar char="•"/>
              <a:defRPr/>
            </a:pPr>
            <a:r>
              <a:rPr lang="en-US" b="1" dirty="0" smtClean="0"/>
              <a:t>[Geert] </a:t>
            </a:r>
            <a:r>
              <a:rPr lang="en-US" b="1" dirty="0"/>
              <a:t>Wilders, who speculates that some of his ancestors were Jewish, felt completely at home upon his arrival in Israel. </a:t>
            </a:r>
            <a:r>
              <a:rPr lang="en-US" dirty="0"/>
              <a:t>"It felt like I had been there before," he says. </a:t>
            </a:r>
            <a:r>
              <a:rPr lang="en-US" dirty="0">
                <a:solidFill>
                  <a:srgbClr val="FF0000"/>
                </a:solidFill>
              </a:rPr>
              <a:t>Spiegel, 3/27/2008</a:t>
            </a:r>
            <a:r>
              <a:rPr lang="en-US" dirty="0"/>
              <a:t>, </a:t>
            </a:r>
            <a:r>
              <a:rPr lang="en-US" sz="500" dirty="0">
                <a:hlinkClick r:id="rId5"/>
              </a:rPr>
              <a:t>http://</a:t>
            </a:r>
            <a:r>
              <a:rPr lang="en-US" sz="500" dirty="0" smtClean="0">
                <a:hlinkClick r:id="rId5"/>
              </a:rPr>
              <a:t>www.spiegel.de/international/europe/islam-critic-wilders-a-missionary-with-dark-visions-a-543627.html</a:t>
            </a:r>
            <a:r>
              <a:rPr lang="en-US" sz="500" dirty="0" smtClean="0"/>
              <a:t> </a:t>
            </a:r>
          </a:p>
          <a:p>
            <a:pPr marL="171450" indent="-171450">
              <a:buFont typeface="Arial" panose="020B0604020202020204" pitchFamily="34" charset="0"/>
              <a:buChar char="•"/>
              <a:defRPr/>
            </a:pPr>
            <a:endParaRPr lang="en-US" sz="300" dirty="0"/>
          </a:p>
          <a:p>
            <a:pPr marL="171450" indent="-171450">
              <a:buFont typeface="Arial" panose="020B0604020202020204" pitchFamily="34" charset="0"/>
              <a:buChar char="•"/>
              <a:defRPr/>
            </a:pPr>
            <a:r>
              <a:rPr lang="en-US" b="1" dirty="0" smtClean="0"/>
              <a:t>Wilders</a:t>
            </a:r>
            <a:r>
              <a:rPr lang="en-US" b="1" dirty="0"/>
              <a:t>, who in his youth lived for two years on an Israeli </a:t>
            </a:r>
            <a:r>
              <a:rPr lang="en-US" b="1" dirty="0" err="1"/>
              <a:t>moshav</a:t>
            </a:r>
            <a:r>
              <a:rPr lang="en-US" b="1" dirty="0"/>
              <a:t> in the Jordan Valley, has called Israel “a place where I feel home” and said it was “close to his heart.” He has also called Israel a “canary in the coal mine” and “the West’s first line of defense against Islam.” </a:t>
            </a:r>
            <a:r>
              <a:rPr lang="en-US" b="1" dirty="0" smtClean="0"/>
              <a:t> </a:t>
            </a:r>
            <a:r>
              <a:rPr lang="en-US" dirty="0" smtClean="0">
                <a:solidFill>
                  <a:srgbClr val="FF0000"/>
                </a:solidFill>
              </a:rPr>
              <a:t>Jewish Telegraphic Agency, 3/15/2017, </a:t>
            </a:r>
            <a:r>
              <a:rPr lang="en-US" sz="600" dirty="0" smtClean="0">
                <a:hlinkClick r:id="rId6"/>
              </a:rPr>
              <a:t>http</a:t>
            </a:r>
            <a:r>
              <a:rPr lang="en-US" sz="600" dirty="0">
                <a:hlinkClick r:id="rId6"/>
              </a:rPr>
              <a:t>://</a:t>
            </a:r>
            <a:r>
              <a:rPr lang="en-US" sz="600" dirty="0" smtClean="0">
                <a:hlinkClick r:id="rId6"/>
              </a:rPr>
              <a:t>www.jta.org/2017/03/15/news-opinion/world/dutch-anti-islam-party-of-geert-wilders-finishes-2nd-to-ruling-party-in-exit-polls</a:t>
            </a:r>
            <a:r>
              <a:rPr lang="en-US" sz="600" dirty="0" smtClean="0"/>
              <a:t> </a:t>
            </a:r>
          </a:p>
          <a:p>
            <a:pPr marL="171450" indent="-171450">
              <a:buFont typeface="Arial" panose="020B0604020202020204" pitchFamily="34" charset="0"/>
              <a:buChar char="•"/>
              <a:defRPr/>
            </a:pPr>
            <a:r>
              <a:rPr lang="en-US" b="1" dirty="0" smtClean="0"/>
              <a:t>The </a:t>
            </a:r>
            <a:r>
              <a:rPr lang="en-US" b="1" dirty="0"/>
              <a:t>caricatures in Middle East </a:t>
            </a:r>
            <a:r>
              <a:rPr lang="en-US" b="1" dirty="0" smtClean="0"/>
              <a:t>politics, What </a:t>
            </a:r>
            <a:r>
              <a:rPr lang="en-US" b="1" dirty="0"/>
              <a:t>is the political background of "</a:t>
            </a:r>
            <a:r>
              <a:rPr lang="en-US" b="1" dirty="0" err="1"/>
              <a:t>Flemming</a:t>
            </a:r>
            <a:r>
              <a:rPr lang="en-US" b="1" dirty="0"/>
              <a:t> Rose" the cultural editor of Jyllands-Posten, who solicited, selected and published the cartoons</a:t>
            </a:r>
            <a:r>
              <a:rPr lang="en-US" b="1" dirty="0" smtClean="0"/>
              <a:t>? </a:t>
            </a:r>
            <a:r>
              <a:rPr lang="en-US" dirty="0">
                <a:solidFill>
                  <a:srgbClr val="FF0000"/>
                </a:solidFill>
              </a:rPr>
              <a:t>Professor James </a:t>
            </a:r>
            <a:r>
              <a:rPr lang="en-US" dirty="0" err="1">
                <a:solidFill>
                  <a:srgbClr val="FF0000"/>
                </a:solidFill>
              </a:rPr>
              <a:t>Petras</a:t>
            </a:r>
            <a:r>
              <a:rPr lang="en-US" dirty="0">
                <a:solidFill>
                  <a:srgbClr val="FF0000"/>
                </a:solidFill>
              </a:rPr>
              <a:t>, 2/26/2006</a:t>
            </a:r>
            <a:r>
              <a:rPr lang="en-US" dirty="0"/>
              <a:t>, </a:t>
            </a:r>
            <a:r>
              <a:rPr lang="en-US" sz="1000" dirty="0">
                <a:hlinkClick r:id="rId7"/>
              </a:rPr>
              <a:t>http://</a:t>
            </a:r>
            <a:r>
              <a:rPr lang="en-US" sz="1000" dirty="0" smtClean="0">
                <a:hlinkClick r:id="rId7"/>
              </a:rPr>
              <a:t>petras.lahaine.org/articulo.php?p=9&amp;more=1&amp;c=1</a:t>
            </a:r>
            <a:r>
              <a:rPr lang="en-US" sz="1000" dirty="0" smtClean="0"/>
              <a:t> </a:t>
            </a:r>
          </a:p>
          <a:p>
            <a:pPr marL="171450" indent="-171450">
              <a:buFont typeface="Arial" panose="020B0604020202020204" pitchFamily="34" charset="0"/>
              <a:buChar char="•"/>
              <a:defRPr/>
            </a:pPr>
            <a:r>
              <a:rPr lang="en-US" sz="1100" dirty="0" smtClean="0"/>
              <a:t>“From the 1980s on Jewish organizations hav</a:t>
            </a:r>
            <a:r>
              <a:rPr lang="en-US" sz="1100" dirty="0"/>
              <a:t>e</a:t>
            </a:r>
            <a:r>
              <a:rPr lang="en-US" sz="1100" dirty="0" smtClean="0"/>
              <a:t> promoted Holocaust commemoration and education, with Holocaust Studies now a required part of most western school curricula, laws specifically prohibiting questioning of the official Israeli-sanctioned version of WWII history concerning the Jews, and Holocaust Museums in at least 20 US cities and another 30 in other countries. Though Muslims played no role whatsoever in the persecution of Jews in Europe under the Nazis, this Holocaust industry is a central part of the campaign  to vilify Islam. David </a:t>
            </a:r>
            <a:r>
              <a:rPr lang="en-US" sz="1100" dirty="0" err="1" smtClean="0"/>
              <a:t>Hotowitz</a:t>
            </a:r>
            <a:r>
              <a:rPr lang="en-US" sz="1100" dirty="0" smtClean="0"/>
              <a:t> has organized ‘</a:t>
            </a:r>
            <a:r>
              <a:rPr lang="en-US" sz="1100" dirty="0" err="1" smtClean="0"/>
              <a:t>Islamofascism</a:t>
            </a:r>
            <a:r>
              <a:rPr lang="en-US" sz="1100" dirty="0" smtClean="0"/>
              <a:t> Awareness Week’ (IFAW) on close to 100 college campuses since 2007, identifying Islam </a:t>
            </a:r>
            <a:r>
              <a:rPr lang="en-US" sz="1100" dirty="0"/>
              <a:t>with Nazism</a:t>
            </a:r>
            <a:r>
              <a:rPr lang="en-US" sz="800" dirty="0"/>
              <a:t>.”</a:t>
            </a:r>
            <a:r>
              <a:rPr lang="en-US" sz="800" b="1" dirty="0"/>
              <a:t> </a:t>
            </a:r>
            <a:r>
              <a:rPr lang="en-US" sz="600" dirty="0">
                <a:solidFill>
                  <a:srgbClr val="FF0000"/>
                </a:solidFill>
              </a:rPr>
              <a:t>Eric Walberg, Geopolitics and the Great Games, Clarity Press, 2011, </a:t>
            </a:r>
            <a:r>
              <a:rPr lang="en-US" sz="600" dirty="0" smtClean="0">
                <a:solidFill>
                  <a:srgbClr val="FF0000"/>
                </a:solidFill>
              </a:rPr>
              <a:t>page 203.</a:t>
            </a:r>
          </a:p>
          <a:p>
            <a:pPr marL="171450" indent="-171450">
              <a:buFont typeface="Arial" panose="020B0604020202020204" pitchFamily="34" charset="0"/>
              <a:buChar char="•"/>
              <a:defRPr/>
            </a:pPr>
            <a:endParaRPr lang="en-US" sz="600" dirty="0" smtClean="0">
              <a:solidFill>
                <a:srgbClr val="FF0000"/>
              </a:solidFill>
            </a:endParaRPr>
          </a:p>
          <a:p>
            <a:pPr marL="171450" indent="-171450">
              <a:buFont typeface="Arial" panose="020B0604020202020204" pitchFamily="34" charset="0"/>
              <a:buChar char="•"/>
              <a:defRPr/>
            </a:pPr>
            <a:r>
              <a:rPr lang="en-US" b="1" dirty="0" smtClean="0"/>
              <a:t>Israeli </a:t>
            </a:r>
            <a:r>
              <a:rPr lang="en-US" b="1" dirty="0"/>
              <a:t>Prime Minister </a:t>
            </a:r>
            <a:r>
              <a:rPr lang="en-US" b="1" dirty="0" smtClean="0"/>
              <a:t>“Benjamin </a:t>
            </a:r>
            <a:r>
              <a:rPr lang="en-US" b="1" dirty="0"/>
              <a:t>Netanyahu blames Holocaust on Palestinian leader Haj Amin al-Husseini</a:t>
            </a:r>
            <a:r>
              <a:rPr lang="en-US" b="1" dirty="0" smtClean="0"/>
              <a:t>”-</a:t>
            </a:r>
            <a:r>
              <a:rPr lang="en-US" dirty="0" smtClean="0"/>
              <a:t>--- </a:t>
            </a:r>
            <a:r>
              <a:rPr lang="en-US" dirty="0" smtClean="0">
                <a:solidFill>
                  <a:srgbClr val="FF0000"/>
                </a:solidFill>
              </a:rPr>
              <a:t>The Independent, 10/21/2015</a:t>
            </a:r>
            <a:r>
              <a:rPr lang="en-US" dirty="0" smtClean="0"/>
              <a:t>, </a:t>
            </a:r>
            <a:r>
              <a:rPr lang="en-US" sz="300" dirty="0" smtClean="0">
                <a:hlinkClick r:id="rId8"/>
              </a:rPr>
              <a:t>http://www.independent.co.uk/news/world/middle-east/benjamin-netanyahu-blames-holocaust-on-palestinian-leader-haj-amin-al-husseini-a6702091.html</a:t>
            </a:r>
            <a:endParaRPr lang="en-US" sz="300" dirty="0" smtClean="0"/>
          </a:p>
          <a:p>
            <a:pPr marL="171450" indent="-171450">
              <a:buFont typeface="Arial" panose="020B0604020202020204" pitchFamily="34" charset="0"/>
              <a:buChar char="•"/>
              <a:defRPr/>
            </a:pPr>
            <a:endParaRPr lang="en-US" sz="300" dirty="0" smtClean="0"/>
          </a:p>
          <a:p>
            <a:pPr marL="171450" indent="-171450">
              <a:buFont typeface="Arial" panose="020B0604020202020204" pitchFamily="34" charset="0"/>
              <a:buChar char="•"/>
              <a:defRPr/>
            </a:pPr>
            <a:r>
              <a:rPr lang="en-US" b="1" dirty="0" smtClean="0"/>
              <a:t>Major </a:t>
            </a:r>
            <a:r>
              <a:rPr lang="en-US" b="1" dirty="0"/>
              <a:t>Jewish Leader Spent $1M On Secret Group Pushing Anti-Muslim Campaign Ads, </a:t>
            </a:r>
            <a:r>
              <a:rPr lang="en-US" dirty="0">
                <a:solidFill>
                  <a:srgbClr val="FF0000"/>
                </a:solidFill>
              </a:rPr>
              <a:t>Forward, 4/5/2018</a:t>
            </a:r>
            <a:r>
              <a:rPr lang="en-US" sz="500" dirty="0"/>
              <a:t>, </a:t>
            </a:r>
            <a:r>
              <a:rPr lang="en-US" sz="500" dirty="0">
                <a:hlinkClick r:id="rId9"/>
              </a:rPr>
              <a:t>https://forward.com/fast-forward/398216/major-jewish-leader-spent-1m-on-secret-group-pushing-anti-muslim-campaign/?</a:t>
            </a:r>
            <a:r>
              <a:rPr lang="en-US" sz="500" dirty="0" smtClean="0">
                <a:hlinkClick r:id="rId9"/>
              </a:rPr>
              <a:t>attribution=articles-hero-item-text-5</a:t>
            </a:r>
            <a:endParaRPr lang="en-US" sz="500" dirty="0" smtClean="0"/>
          </a:p>
          <a:p>
            <a:pPr marL="171450" indent="-171450">
              <a:buFont typeface="Arial" panose="020B0604020202020204" pitchFamily="34" charset="0"/>
              <a:buChar char="•"/>
              <a:defRPr/>
            </a:pPr>
            <a:r>
              <a:rPr lang="en-US" sz="1000" b="1" dirty="0" smtClean="0"/>
              <a:t>AIPAC [a branch of the Israel lobby] Gave </a:t>
            </a:r>
            <a:r>
              <a:rPr lang="en-US" sz="1000" b="1" dirty="0"/>
              <a:t>$60K to Group That Inspired Trump's Muslim </a:t>
            </a:r>
            <a:r>
              <a:rPr lang="en-US" sz="1000" b="1" dirty="0" smtClean="0"/>
              <a:t>Ban, </a:t>
            </a:r>
            <a:r>
              <a:rPr lang="en-US" sz="1000" dirty="0" err="1" smtClean="0">
                <a:solidFill>
                  <a:srgbClr val="FF0000"/>
                </a:solidFill>
              </a:rPr>
              <a:t>Haaretz</a:t>
            </a:r>
            <a:r>
              <a:rPr lang="en-US" sz="1000" dirty="0">
                <a:solidFill>
                  <a:srgbClr val="FF0000"/>
                </a:solidFill>
              </a:rPr>
              <a:t>, 3/16/201</a:t>
            </a:r>
            <a:r>
              <a:rPr lang="en-US" dirty="0">
                <a:solidFill>
                  <a:srgbClr val="FF0000"/>
                </a:solidFill>
              </a:rPr>
              <a:t>7</a:t>
            </a:r>
            <a:r>
              <a:rPr lang="en-US" sz="1700" dirty="0">
                <a:solidFill>
                  <a:srgbClr val="FF0000"/>
                </a:solidFill>
              </a:rPr>
              <a:t>, </a:t>
            </a:r>
            <a:r>
              <a:rPr lang="en-US" sz="500" dirty="0">
                <a:solidFill>
                  <a:srgbClr val="FF0000"/>
                </a:solidFill>
                <a:hlinkClick r:id="rId10"/>
              </a:rPr>
              <a:t>http://www.haaretz.com/us-news/.</a:t>
            </a:r>
            <a:r>
              <a:rPr lang="en-US" sz="500" dirty="0" smtClean="0">
                <a:solidFill>
                  <a:srgbClr val="FF0000"/>
                </a:solidFill>
                <a:hlinkClick r:id="rId10"/>
              </a:rPr>
              <a:t>premium-1.777541</a:t>
            </a:r>
            <a:endParaRPr lang="en-US" sz="500" dirty="0" smtClean="0">
              <a:solidFill>
                <a:srgbClr val="FF0000"/>
              </a:solidFill>
            </a:endParaRPr>
          </a:p>
          <a:p>
            <a:pPr marL="171450" indent="-171450">
              <a:buFont typeface="Arial" panose="020B0604020202020204" pitchFamily="34" charset="0"/>
              <a:buChar char="•"/>
              <a:defRPr/>
            </a:pPr>
            <a:endParaRPr lang="en-US" sz="500" dirty="0" smtClean="0">
              <a:solidFill>
                <a:srgbClr val="FF0000"/>
              </a:solidFill>
            </a:endParaRPr>
          </a:p>
          <a:p>
            <a:pPr marL="171450" indent="-171450">
              <a:buFont typeface="Arial" panose="020B0604020202020204" pitchFamily="34" charset="0"/>
              <a:buChar char="•"/>
              <a:defRPr/>
            </a:pPr>
            <a:r>
              <a:rPr lang="en-US" sz="1000" b="1" dirty="0" smtClean="0"/>
              <a:t>Charity </a:t>
            </a:r>
            <a:r>
              <a:rPr lang="en-US" sz="1000" b="1" dirty="0"/>
              <a:t>Headed By U.S. Ambassador To Israel Gave Money To Terrorist Group</a:t>
            </a:r>
            <a:r>
              <a:rPr lang="en-US" sz="1000" dirty="0">
                <a:solidFill>
                  <a:srgbClr val="FF0000"/>
                </a:solidFill>
              </a:rPr>
              <a:t>, F</a:t>
            </a:r>
            <a:r>
              <a:rPr lang="en-US" sz="1000" dirty="0" smtClean="0">
                <a:solidFill>
                  <a:srgbClr val="FF0000"/>
                </a:solidFill>
              </a:rPr>
              <a:t>orward, 5/13/2018</a:t>
            </a:r>
            <a:r>
              <a:rPr lang="en-US" sz="1000" dirty="0">
                <a:solidFill>
                  <a:srgbClr val="FF0000"/>
                </a:solidFill>
              </a:rPr>
              <a:t>, </a:t>
            </a:r>
            <a:r>
              <a:rPr lang="en-US" sz="500" b="1" dirty="0">
                <a:solidFill>
                  <a:srgbClr val="FF0000"/>
                </a:solidFill>
                <a:hlinkClick r:id="rId11"/>
              </a:rPr>
              <a:t>https://forward.com/news/breaking-news/400955/charity-headed-by-david-friedman-us-envoy-to-israel-gave-money-to-former</a:t>
            </a:r>
            <a:r>
              <a:rPr lang="en-US" sz="500" b="1" dirty="0" smtClean="0">
                <a:solidFill>
                  <a:srgbClr val="FF0000"/>
                </a:solidFill>
                <a:hlinkClick r:id="rId11"/>
              </a:rPr>
              <a:t>/</a:t>
            </a:r>
            <a:r>
              <a:rPr lang="en-US" sz="500" b="1" dirty="0" smtClean="0">
                <a:solidFill>
                  <a:srgbClr val="FF0000"/>
                </a:solidFill>
              </a:rPr>
              <a:t> </a:t>
            </a:r>
          </a:p>
          <a:p>
            <a:pPr marL="171450" indent="-171450">
              <a:buFont typeface="Arial" panose="020B0604020202020204" pitchFamily="34" charset="0"/>
              <a:buChar char="•"/>
              <a:defRPr/>
            </a:pPr>
            <a:endParaRPr lang="en-US" sz="500" b="1" dirty="0">
              <a:solidFill>
                <a:srgbClr val="FF0000"/>
              </a:solidFill>
            </a:endParaRPr>
          </a:p>
          <a:p>
            <a:pPr marL="171450" indent="-171450">
              <a:buFont typeface="Arial" panose="020B0604020202020204" pitchFamily="34" charset="0"/>
              <a:buChar char="•"/>
              <a:defRPr/>
            </a:pPr>
            <a:r>
              <a:rPr lang="en-US" sz="1100" b="1" dirty="0"/>
              <a:t>The Supreme Court upheld President Trump’s ban on travel from several predominantly Muslim </a:t>
            </a:r>
            <a:r>
              <a:rPr lang="en-US" sz="1100" b="1" dirty="0" smtClean="0"/>
              <a:t>countries,</a:t>
            </a:r>
            <a:r>
              <a:rPr lang="en-US" sz="1100" dirty="0" smtClean="0">
                <a:solidFill>
                  <a:schemeClr val="tx2"/>
                </a:solidFill>
              </a:rPr>
              <a:t> </a:t>
            </a:r>
            <a:r>
              <a:rPr lang="en-US" sz="1050" dirty="0" smtClean="0">
                <a:solidFill>
                  <a:srgbClr val="FF0000"/>
                </a:solidFill>
              </a:rPr>
              <a:t>The </a:t>
            </a:r>
            <a:r>
              <a:rPr lang="en-US" sz="1050" dirty="0">
                <a:solidFill>
                  <a:srgbClr val="FF0000"/>
                </a:solidFill>
              </a:rPr>
              <a:t>New York Times, 6/26/2018</a:t>
            </a:r>
            <a:r>
              <a:rPr lang="en-US" sz="800" dirty="0">
                <a:solidFill>
                  <a:srgbClr val="FF0000"/>
                </a:solidFill>
              </a:rPr>
              <a:t>, </a:t>
            </a:r>
            <a:r>
              <a:rPr lang="en-US" sz="800" dirty="0">
                <a:solidFill>
                  <a:srgbClr val="FF0000"/>
                </a:solidFill>
                <a:hlinkClick r:id="rId12"/>
              </a:rPr>
              <a:t>https://</a:t>
            </a:r>
            <a:r>
              <a:rPr lang="en-US" sz="800" dirty="0" smtClean="0">
                <a:solidFill>
                  <a:srgbClr val="FF0000"/>
                </a:solidFill>
                <a:hlinkClick r:id="rId12"/>
              </a:rPr>
              <a:t>www.nytimes.com/2018/06/26/us/politics/supreme-court-trump-travel-ban.html</a:t>
            </a:r>
            <a:r>
              <a:rPr lang="en-US" sz="800" dirty="0" smtClean="0">
                <a:solidFill>
                  <a:srgbClr val="FF0000"/>
                </a:solidFill>
              </a:rPr>
              <a:t> </a:t>
            </a:r>
          </a:p>
          <a:p>
            <a:pPr marL="171450" indent="-171450">
              <a:buFont typeface="Arial" panose="020B0604020202020204" pitchFamily="34" charset="0"/>
              <a:buChar char="•"/>
              <a:defRPr/>
            </a:pPr>
            <a:r>
              <a:rPr lang="en-US" sz="1400" b="1" dirty="0" smtClean="0"/>
              <a:t>New </a:t>
            </a:r>
            <a:r>
              <a:rPr lang="en-US" sz="1400" b="1" dirty="0"/>
              <a:t>Zealand mosque attacks suspect praised Trump in manifesto</a:t>
            </a:r>
            <a:r>
              <a:rPr lang="en-US" sz="1050" dirty="0"/>
              <a:t>,</a:t>
            </a:r>
            <a:r>
              <a:rPr lang="en-US" sz="1050" dirty="0">
                <a:solidFill>
                  <a:srgbClr val="FF0000"/>
                </a:solidFill>
              </a:rPr>
              <a:t> </a:t>
            </a:r>
            <a:r>
              <a:rPr lang="en-US" sz="1050" dirty="0" smtClean="0">
                <a:solidFill>
                  <a:srgbClr val="FF0000"/>
                </a:solidFill>
              </a:rPr>
              <a:t>Aljazeera, 3/16/2019, </a:t>
            </a:r>
            <a:r>
              <a:rPr lang="en-US" sz="900" dirty="0" smtClean="0">
                <a:solidFill>
                  <a:srgbClr val="FF0000"/>
                </a:solidFill>
                <a:hlinkClick r:id="rId13"/>
              </a:rPr>
              <a:t>https</a:t>
            </a:r>
            <a:r>
              <a:rPr lang="en-US" sz="900" dirty="0">
                <a:solidFill>
                  <a:srgbClr val="FF0000"/>
                </a:solidFill>
                <a:hlinkClick r:id="rId13"/>
              </a:rPr>
              <a:t>://</a:t>
            </a:r>
            <a:r>
              <a:rPr lang="en-US" sz="900" dirty="0" smtClean="0">
                <a:solidFill>
                  <a:srgbClr val="FF0000"/>
                </a:solidFill>
                <a:hlinkClick r:id="rId13"/>
              </a:rPr>
              <a:t>www.aljazeera.com/news/2019/03/zealand-mosques-attack-suspect-praised-trump-manifesto-190315100143150.html</a:t>
            </a:r>
            <a:r>
              <a:rPr lang="en-US" sz="900" dirty="0" smtClean="0">
                <a:solidFill>
                  <a:srgbClr val="FF0000"/>
                </a:solidFill>
              </a:rPr>
              <a:t> </a:t>
            </a:r>
          </a:p>
          <a:p>
            <a:pPr marL="171450" indent="-171450">
              <a:buFont typeface="Arial" panose="020B0604020202020204" pitchFamily="34" charset="0"/>
              <a:buChar char="•"/>
              <a:defRPr/>
            </a:pPr>
            <a:endParaRPr lang="en-US" sz="400" dirty="0" smtClean="0">
              <a:solidFill>
                <a:srgbClr val="FF0000"/>
              </a:solidFill>
            </a:endParaRPr>
          </a:p>
          <a:p>
            <a:pPr marL="171450" indent="-171450">
              <a:buFont typeface="Arial" panose="020B0604020202020204" pitchFamily="34" charset="0"/>
              <a:buChar char="•"/>
              <a:defRPr/>
            </a:pPr>
            <a:r>
              <a:rPr lang="en-US" b="1" dirty="0"/>
              <a:t>The head of the Zionist Organization of America, Morton Klein, told a congressional committee that the New Zealand mosque shooter was a “left-wing” terrorist</a:t>
            </a:r>
            <a:r>
              <a:rPr lang="en-US" dirty="0"/>
              <a:t>, </a:t>
            </a:r>
            <a:r>
              <a:rPr lang="en-US" dirty="0">
                <a:solidFill>
                  <a:srgbClr val="FF0000"/>
                </a:solidFill>
              </a:rPr>
              <a:t>Forward</a:t>
            </a:r>
            <a:r>
              <a:rPr lang="en-US">
                <a:solidFill>
                  <a:srgbClr val="FF0000"/>
                </a:solidFill>
              </a:rPr>
              <a:t>, </a:t>
            </a:r>
            <a:r>
              <a:rPr lang="en-US" smtClean="0">
                <a:solidFill>
                  <a:srgbClr val="FF0000"/>
                </a:solidFill>
              </a:rPr>
              <a:t>4/9/2019</a:t>
            </a:r>
            <a:r>
              <a:rPr lang="en-US" dirty="0">
                <a:solidFill>
                  <a:srgbClr val="FF0000"/>
                </a:solidFill>
              </a:rPr>
              <a:t>, </a:t>
            </a:r>
            <a:r>
              <a:rPr lang="en-US" sz="300" u="sng" dirty="0">
                <a:hlinkClick r:id="rId14"/>
              </a:rPr>
              <a:t>https://forward.com/fast-forward/422317/zoa-mort-klein-new-zealand-white-nationalist-left-wing/</a:t>
            </a:r>
            <a:r>
              <a:rPr lang="en-US" sz="300" dirty="0"/>
              <a:t> </a:t>
            </a:r>
          </a:p>
        </p:txBody>
      </p:sp>
      <p:sp>
        <p:nvSpPr>
          <p:cNvPr id="145412" name="Rectangle 1"/>
          <p:cNvSpPr>
            <a:spLocks noChangeArrowheads="1"/>
          </p:cNvSpPr>
          <p:nvPr/>
        </p:nvSpPr>
        <p:spPr bwMode="auto">
          <a:xfrm>
            <a:off x="-17463" y="0"/>
            <a:ext cx="2608263"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US" altLang="en-US" sz="2800" b="1" dirty="0" smtClean="0">
                <a:solidFill>
                  <a:srgbClr val="0000FF"/>
                </a:solidFill>
                <a:latin typeface="Times New Roman" pitchFamily="18" charset="0"/>
              </a:rPr>
              <a:t>The book</a:t>
            </a:r>
          </a:p>
          <a:p>
            <a:pPr algn="ctr" eaLnBrk="1" hangingPunct="1">
              <a:spcBef>
                <a:spcPct val="0"/>
              </a:spcBef>
              <a:buFontTx/>
              <a:buNone/>
            </a:pPr>
            <a:r>
              <a:rPr lang="en-US" altLang="en-US" sz="2800" b="1" i="1" dirty="0" smtClean="0">
                <a:solidFill>
                  <a:srgbClr val="FF0000"/>
                </a:solidFill>
                <a:latin typeface="Times New Roman" pitchFamily="18" charset="0"/>
              </a:rPr>
              <a:t>Fields </a:t>
            </a:r>
            <a:r>
              <a:rPr lang="en-US" altLang="en-US" sz="2800" b="1" i="1" dirty="0">
                <a:solidFill>
                  <a:srgbClr val="FF0000"/>
                </a:solidFill>
                <a:latin typeface="Times New Roman" pitchFamily="18" charset="0"/>
              </a:rPr>
              <a:t>of Blood </a:t>
            </a:r>
            <a:r>
              <a:rPr lang="en-US" altLang="en-US" sz="2800" b="1" dirty="0">
                <a:solidFill>
                  <a:srgbClr val="0000FF"/>
                </a:solidFill>
                <a:latin typeface="Times New Roman" pitchFamily="18" charset="0"/>
              </a:rPr>
              <a:t>makes vividly clear that religion is not the problem </a:t>
            </a:r>
            <a:endParaRPr lang="en-US" altLang="en-US" sz="2800" b="1" dirty="0" smtClean="0">
              <a:solidFill>
                <a:srgbClr val="0000FF"/>
              </a:solidFill>
              <a:latin typeface="Times New Roman" pitchFamily="18" charset="0"/>
            </a:endParaRPr>
          </a:p>
          <a:p>
            <a:pPr algn="ctr" eaLnBrk="1" hangingPunct="1">
              <a:spcBef>
                <a:spcPct val="0"/>
              </a:spcBef>
              <a:buFontTx/>
              <a:buNone/>
            </a:pPr>
            <a:r>
              <a:rPr lang="en-US" altLang="en-US" sz="900" dirty="0">
                <a:solidFill>
                  <a:srgbClr val="0000FF"/>
                </a:solidFill>
                <a:latin typeface="Times New Roman" pitchFamily="18" charset="0"/>
                <a:hlinkClick r:id="rId15"/>
              </a:rPr>
              <a:t>https://</a:t>
            </a:r>
            <a:r>
              <a:rPr lang="en-US" altLang="en-US" sz="900" dirty="0" smtClean="0">
                <a:solidFill>
                  <a:srgbClr val="0000FF"/>
                </a:solidFill>
                <a:latin typeface="Times New Roman" pitchFamily="18" charset="0"/>
                <a:hlinkClick r:id="rId15"/>
              </a:rPr>
              <a:t>www.bookbrowse.com/bb_briefs/detail/index.cfm/ezine_preview_number/10051/fields-of-blood</a:t>
            </a:r>
            <a:r>
              <a:rPr lang="en-US" altLang="en-US" sz="900" dirty="0" smtClean="0">
                <a:solidFill>
                  <a:srgbClr val="0000FF"/>
                </a:solidFill>
                <a:latin typeface="Times New Roman" pitchFamily="18" charset="0"/>
              </a:rPr>
              <a:t> </a:t>
            </a:r>
            <a:endParaRPr lang="en-US" altLang="en-US" sz="900" dirty="0">
              <a:solidFill>
                <a:srgbClr val="0000FF"/>
              </a:solidFill>
              <a:latin typeface="Times New Roman" pitchFamily="18" charset="0"/>
            </a:endParaRPr>
          </a:p>
        </p:txBody>
      </p:sp>
      <p:cxnSp>
        <p:nvCxnSpPr>
          <p:cNvPr id="3" name="Straight Connector 2"/>
          <p:cNvCxnSpPr/>
          <p:nvPr/>
        </p:nvCxnSpPr>
        <p:spPr>
          <a:xfrm>
            <a:off x="2569791" y="26157"/>
            <a:ext cx="1905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H="1">
            <a:off x="2513378" y="0"/>
            <a:ext cx="1905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2569791" y="1066800"/>
            <a:ext cx="657420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2590800" y="1600200"/>
            <a:ext cx="6553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569791" y="2895600"/>
            <a:ext cx="656468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569791" y="4114800"/>
            <a:ext cx="6553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69791" y="4572000"/>
            <a:ext cx="6553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579316" y="2362200"/>
            <a:ext cx="65646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569791" y="4953000"/>
            <a:ext cx="6553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600325" y="5638800"/>
            <a:ext cx="65436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600325" y="685800"/>
            <a:ext cx="65436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2569791" y="5334000"/>
            <a:ext cx="657420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600325" y="6019800"/>
            <a:ext cx="65436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588841" y="6400800"/>
            <a:ext cx="6555159"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6172200" cy="1219200"/>
          </a:xfrm>
        </p:spPr>
        <p:txBody>
          <a:bodyPr/>
          <a:lstStyle/>
          <a:p>
            <a:r>
              <a:rPr lang="en-US" sz="3200" b="1" dirty="0"/>
              <a:t>Putin: ISIS financed from 40 countries, including G20 members </a:t>
            </a:r>
          </a:p>
        </p:txBody>
      </p:sp>
      <p:sp>
        <p:nvSpPr>
          <p:cNvPr id="3" name="Content Placeholder 2"/>
          <p:cNvSpPr>
            <a:spLocks noGrp="1"/>
          </p:cNvSpPr>
          <p:nvPr>
            <p:ph idx="1"/>
          </p:nvPr>
        </p:nvSpPr>
        <p:spPr>
          <a:xfrm>
            <a:off x="10887" y="1106710"/>
            <a:ext cx="6161313" cy="3084290"/>
          </a:xfrm>
        </p:spPr>
        <p:txBody>
          <a:bodyPr/>
          <a:lstStyle/>
          <a:p>
            <a:pPr marL="0" indent="0">
              <a:buNone/>
            </a:pPr>
            <a:r>
              <a:rPr lang="en-US" sz="1600" dirty="0" smtClean="0"/>
              <a:t>President </a:t>
            </a:r>
            <a:r>
              <a:rPr lang="en-US" sz="1600" dirty="0"/>
              <a:t>Vladimir Putin says he’s shared </a:t>
            </a:r>
            <a:r>
              <a:rPr lang="en-US" sz="1600" dirty="0">
                <a:solidFill>
                  <a:schemeClr val="tx2"/>
                </a:solidFill>
              </a:rPr>
              <a:t>Russian intelligence data on Islamic State financing </a:t>
            </a:r>
            <a:r>
              <a:rPr lang="en-US" sz="1600" dirty="0"/>
              <a:t>with his G20 colleagues: the terrorists appear to be financed from 40 countries, including some G20 member states. </a:t>
            </a:r>
            <a:r>
              <a:rPr lang="en-US" sz="1600" dirty="0" smtClean="0"/>
              <a:t>During </a:t>
            </a:r>
            <a:r>
              <a:rPr lang="en-US" sz="1600" dirty="0"/>
              <a:t>the summit, “I provided examples based on our data on the financing of different Islamic State (IS, formerly ISIS/ISIL) units by private individuals. This money, as we have established, comes from 40 countries and, there are some of the G20 members among them,” Putin told the journalists</a:t>
            </a:r>
            <a:r>
              <a:rPr lang="en-US" sz="1600" dirty="0" smtClean="0"/>
              <a:t>. Putin </a:t>
            </a:r>
            <a:r>
              <a:rPr lang="en-US" sz="1600" dirty="0"/>
              <a:t>also spoke of the urgent need to curb the illegal oil trade by IS</a:t>
            </a:r>
            <a:r>
              <a:rPr lang="en-US" sz="1600" dirty="0" smtClean="0"/>
              <a:t>. RT</a:t>
            </a:r>
            <a:r>
              <a:rPr lang="en-US" sz="1600" dirty="0"/>
              <a:t>, 11/16/2015, </a:t>
            </a:r>
            <a:r>
              <a:rPr lang="en-US" sz="1000" dirty="0">
                <a:hlinkClick r:id="rId2"/>
              </a:rPr>
              <a:t>https://www.rt.com/news/322305-isis-financed-40-countries</a:t>
            </a:r>
            <a:r>
              <a:rPr lang="en-US" sz="1000" dirty="0" smtClean="0">
                <a:hlinkClick r:id="rId2"/>
              </a:rPr>
              <a:t>/</a:t>
            </a:r>
            <a:r>
              <a:rPr lang="en-US" sz="1000" dirty="0" smtClean="0"/>
              <a:t> </a:t>
            </a:r>
          </a:p>
          <a:p>
            <a:pPr marL="0" indent="0">
              <a:buNone/>
            </a:pPr>
            <a:r>
              <a:rPr lang="en-US" sz="1800" b="1" dirty="0">
                <a:solidFill>
                  <a:schemeClr val="tx2"/>
                </a:solidFill>
              </a:rPr>
              <a:t>Sarin materials brought via Turkey &amp; mixed in Syrian ISIS camps – Turkish MP to RT, </a:t>
            </a:r>
            <a:r>
              <a:rPr lang="en-US" sz="1800" dirty="0"/>
              <a:t>RT, 12/14/2015, </a:t>
            </a:r>
            <a:r>
              <a:rPr lang="en-US" sz="1000" dirty="0">
                <a:hlinkClick r:id="rId3"/>
              </a:rPr>
              <a:t>https://www.rt.com/news/325825-sarin-gas-syria-turkey</a:t>
            </a:r>
            <a:r>
              <a:rPr lang="en-US" sz="1000" dirty="0" smtClean="0">
                <a:hlinkClick r:id="rId3"/>
              </a:rPr>
              <a:t>/</a:t>
            </a:r>
            <a:r>
              <a:rPr lang="en-US" sz="1000" dirty="0" smtClean="0"/>
              <a:t>  </a:t>
            </a:r>
            <a:endParaRPr lang="en-US" sz="1000" dirty="0"/>
          </a:p>
        </p:txBody>
      </p:sp>
      <p:pic>
        <p:nvPicPr>
          <p:cNvPr id="2050" name="Picture 2" descr="© Alexei Druzhini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72200" y="1352646"/>
            <a:ext cx="2986316" cy="165906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172200" y="3011710"/>
            <a:ext cx="2986316" cy="954107"/>
          </a:xfrm>
          <a:prstGeom prst="rect">
            <a:avLst/>
          </a:prstGeom>
        </p:spPr>
        <p:txBody>
          <a:bodyPr wrap="square">
            <a:spAutoFit/>
          </a:bodyPr>
          <a:lstStyle/>
          <a:p>
            <a:pPr algn="ctr" fontAlgn="auto">
              <a:spcBef>
                <a:spcPts val="0"/>
              </a:spcBef>
              <a:spcAft>
                <a:spcPts val="0"/>
              </a:spcAft>
            </a:pPr>
            <a:r>
              <a:rPr lang="en-US" sz="2800" b="1" dirty="0" smtClean="0">
                <a:solidFill>
                  <a:srgbClr val="FFFF00"/>
                </a:solidFill>
                <a:latin typeface="Times New Roman"/>
                <a:cs typeface="Arial" pitchFamily="34" charset="0"/>
              </a:rPr>
              <a:t>Russian President </a:t>
            </a:r>
            <a:r>
              <a:rPr lang="en-US" sz="2800" b="1" dirty="0">
                <a:solidFill>
                  <a:srgbClr val="FFFF00"/>
                </a:solidFill>
                <a:latin typeface="Times New Roman"/>
                <a:cs typeface="Arial" pitchFamily="34" charset="0"/>
              </a:rPr>
              <a:t>Vladimir Putin </a:t>
            </a:r>
          </a:p>
        </p:txBody>
      </p:sp>
      <p:sp>
        <p:nvSpPr>
          <p:cNvPr id="5" name="Rectangle 4"/>
          <p:cNvSpPr/>
          <p:nvPr/>
        </p:nvSpPr>
        <p:spPr>
          <a:xfrm>
            <a:off x="6172200" y="-1572"/>
            <a:ext cx="2953987" cy="1354217"/>
          </a:xfrm>
          <a:prstGeom prst="rect">
            <a:avLst/>
          </a:prstGeom>
        </p:spPr>
        <p:txBody>
          <a:bodyPr wrap="square">
            <a:spAutoFit/>
          </a:bodyPr>
          <a:lstStyle/>
          <a:p>
            <a:pPr algn="ctr"/>
            <a:r>
              <a:rPr lang="en-US" sz="2400" b="1" dirty="0">
                <a:solidFill>
                  <a:srgbClr val="FFFF00"/>
                </a:solidFill>
                <a:cs typeface="Arial" pitchFamily="34" charset="0"/>
              </a:rPr>
              <a:t>Putin Tells Everyone Exactly Who Created ISIS</a:t>
            </a:r>
            <a:endParaRPr lang="en-US" sz="1000" b="1" dirty="0">
              <a:solidFill>
                <a:srgbClr val="FFFF00"/>
              </a:solidFill>
              <a:cs typeface="Arial" pitchFamily="34" charset="0"/>
            </a:endParaRPr>
          </a:p>
          <a:p>
            <a:r>
              <a:rPr lang="en-US" sz="1000" dirty="0">
                <a:solidFill>
                  <a:srgbClr val="FFFFFF"/>
                </a:solidFill>
                <a:cs typeface="Arial" pitchFamily="34" charset="0"/>
                <a:hlinkClick r:id="rId5"/>
              </a:rPr>
              <a:t>https://</a:t>
            </a:r>
            <a:r>
              <a:rPr lang="en-US" sz="1000" dirty="0" smtClean="0">
                <a:solidFill>
                  <a:srgbClr val="FFFFFF"/>
                </a:solidFill>
                <a:cs typeface="Arial" pitchFamily="34" charset="0"/>
                <a:hlinkClick r:id="rId5"/>
              </a:rPr>
              <a:t>www.youtube.com/watch?v=OQuceU3x2Ww</a:t>
            </a:r>
            <a:r>
              <a:rPr lang="en-US" sz="1000" dirty="0" smtClean="0">
                <a:solidFill>
                  <a:srgbClr val="FFFFFF"/>
                </a:solidFill>
                <a:cs typeface="Arial" pitchFamily="34" charset="0"/>
              </a:rPr>
              <a:t>  </a:t>
            </a:r>
            <a:endParaRPr lang="en-US" sz="1000" dirty="0">
              <a:solidFill>
                <a:srgbClr val="FFFFFF"/>
              </a:solidFill>
              <a:cs typeface="Arial" pitchFamily="34" charset="0"/>
            </a:endParaRPr>
          </a:p>
        </p:txBody>
      </p:sp>
      <p:cxnSp>
        <p:nvCxnSpPr>
          <p:cNvPr id="7" name="Straight Connector 6"/>
          <p:cNvCxnSpPr/>
          <p:nvPr/>
        </p:nvCxnSpPr>
        <p:spPr bwMode="auto">
          <a:xfrm flipH="1" flipV="1">
            <a:off x="6172200" y="2"/>
            <a:ext cx="10886" cy="135264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6183086" y="1352645"/>
            <a:ext cx="2971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1" y="3352800"/>
            <a:ext cx="618308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2" name="Rectangle 11"/>
          <p:cNvSpPr/>
          <p:nvPr/>
        </p:nvSpPr>
        <p:spPr>
          <a:xfrm>
            <a:off x="-1" y="4191000"/>
            <a:ext cx="9126188" cy="2677656"/>
          </a:xfrm>
          <a:prstGeom prst="rect">
            <a:avLst/>
          </a:prstGeom>
        </p:spPr>
        <p:txBody>
          <a:bodyPr wrap="square">
            <a:spAutoFit/>
          </a:bodyPr>
          <a:lstStyle/>
          <a:p>
            <a:pPr eaLnBrk="0" hangingPunct="0"/>
            <a:r>
              <a:rPr lang="en-US" sz="2800" dirty="0" smtClean="0">
                <a:solidFill>
                  <a:srgbClr val="FFFFFF"/>
                </a:solidFill>
                <a:cs typeface="Arial" pitchFamily="34" charset="0"/>
              </a:rPr>
              <a:t>Prince Charles thinks the conflict in Syria is linked to </a:t>
            </a:r>
            <a:r>
              <a:rPr lang="en-US" sz="2800" b="1" i="1" dirty="0" smtClean="0">
                <a:solidFill>
                  <a:srgbClr val="FFFFFF"/>
                </a:solidFill>
                <a:cs typeface="Arial" pitchFamily="34" charset="0"/>
              </a:rPr>
              <a:t>Climate Change</a:t>
            </a:r>
            <a:r>
              <a:rPr lang="en-US" sz="2800" dirty="0" smtClean="0">
                <a:solidFill>
                  <a:srgbClr val="FFFFFF"/>
                </a:solidFill>
                <a:cs typeface="Arial" pitchFamily="34" charset="0"/>
              </a:rPr>
              <a:t>:  </a:t>
            </a:r>
            <a:r>
              <a:rPr lang="en-US" sz="2800" dirty="0">
                <a:solidFill>
                  <a:srgbClr val="FFFFFF"/>
                </a:solidFill>
                <a:cs typeface="Arial" pitchFamily="34" charset="0"/>
              </a:rPr>
              <a:t>“</a:t>
            </a:r>
            <a:r>
              <a:rPr lang="en-US" sz="2800" b="1" dirty="0">
                <a:solidFill>
                  <a:srgbClr val="FFFF00"/>
                </a:solidFill>
                <a:cs typeface="Arial" pitchFamily="34" charset="0"/>
              </a:rPr>
              <a:t>There is very good evidence indeed that one of the major reasons for this horror in Syria was a drought that lasted for about five or six years</a:t>
            </a:r>
            <a:r>
              <a:rPr lang="en-US" sz="2800" dirty="0">
                <a:solidFill>
                  <a:srgbClr val="FFFFFF"/>
                </a:solidFill>
                <a:cs typeface="Arial" pitchFamily="34" charset="0"/>
              </a:rPr>
              <a:t>,” he told Sky News, adding that climate change is having a “</a:t>
            </a:r>
            <a:r>
              <a:rPr lang="en-US" sz="2800" b="1" dirty="0">
                <a:solidFill>
                  <a:srgbClr val="FFFF00"/>
                </a:solidFill>
                <a:cs typeface="Arial" pitchFamily="34" charset="0"/>
              </a:rPr>
              <a:t>huge impact</a:t>
            </a:r>
            <a:r>
              <a:rPr lang="en-US" sz="2800" dirty="0">
                <a:solidFill>
                  <a:srgbClr val="FFFFFF"/>
                </a:solidFill>
                <a:cs typeface="Arial" pitchFamily="34" charset="0"/>
              </a:rPr>
              <a:t>” on conflict and </a:t>
            </a:r>
            <a:r>
              <a:rPr lang="en-US" sz="2800" dirty="0" smtClean="0">
                <a:solidFill>
                  <a:srgbClr val="FFFFFF"/>
                </a:solidFill>
                <a:cs typeface="Arial" pitchFamily="34" charset="0"/>
              </a:rPr>
              <a:t>terrorism. </a:t>
            </a:r>
            <a:r>
              <a:rPr lang="en-US" sz="2000" dirty="0" smtClean="0">
                <a:solidFill>
                  <a:srgbClr val="FFFFFF"/>
                </a:solidFill>
                <a:cs typeface="Arial" pitchFamily="34" charset="0"/>
                <a:hlinkClick r:id="rId6"/>
              </a:rPr>
              <a:t>https</a:t>
            </a:r>
            <a:r>
              <a:rPr lang="en-US" sz="2000" dirty="0">
                <a:solidFill>
                  <a:srgbClr val="FFFFFF"/>
                </a:solidFill>
                <a:cs typeface="Arial" pitchFamily="34" charset="0"/>
                <a:hlinkClick r:id="rId6"/>
              </a:rPr>
              <a:t>://</a:t>
            </a:r>
            <a:r>
              <a:rPr lang="en-US" sz="2000" dirty="0" smtClean="0">
                <a:solidFill>
                  <a:srgbClr val="FFFFFF"/>
                </a:solidFill>
                <a:cs typeface="Arial" pitchFamily="34" charset="0"/>
                <a:hlinkClick r:id="rId6"/>
              </a:rPr>
              <a:t>www.youtube.com/watch?v=wq0yFsYNMtg</a:t>
            </a:r>
            <a:r>
              <a:rPr lang="en-US" sz="2000" dirty="0" smtClean="0">
                <a:solidFill>
                  <a:srgbClr val="FFFFFF"/>
                </a:solidFill>
                <a:cs typeface="Arial" pitchFamily="34" charset="0"/>
              </a:rPr>
              <a:t> </a:t>
            </a:r>
            <a:endParaRPr lang="en-US" sz="2000" dirty="0">
              <a:solidFill>
                <a:srgbClr val="FFFFFF"/>
              </a:solidFill>
              <a:cs typeface="Arial" pitchFamily="34" charset="0"/>
            </a:endParaRPr>
          </a:p>
        </p:txBody>
      </p:sp>
      <p:cxnSp>
        <p:nvCxnSpPr>
          <p:cNvPr id="16" name="Straight Connector 15"/>
          <p:cNvCxnSpPr/>
          <p:nvPr/>
        </p:nvCxnSpPr>
        <p:spPr bwMode="auto">
          <a:xfrm>
            <a:off x="0" y="4114800"/>
            <a:ext cx="912618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a:off x="6183086" y="3352800"/>
            <a:ext cx="0" cy="762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530872051"/>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Title 1"/>
          <p:cNvSpPr>
            <a:spLocks noGrp="1"/>
          </p:cNvSpPr>
          <p:nvPr>
            <p:ph type="title"/>
          </p:nvPr>
        </p:nvSpPr>
        <p:spPr>
          <a:xfrm>
            <a:off x="-1" y="1350544"/>
            <a:ext cx="4788291" cy="1545056"/>
          </a:xfrm>
        </p:spPr>
        <p:txBody>
          <a:bodyPr/>
          <a:lstStyle/>
          <a:p>
            <a:r>
              <a:rPr lang="en-US" altLang="en-US" sz="3600" b="1" dirty="0" smtClean="0"/>
              <a:t>Syrian Rebels Thank Netanyahu for Israel's Compassion</a:t>
            </a:r>
          </a:p>
        </p:txBody>
      </p:sp>
      <p:sp>
        <p:nvSpPr>
          <p:cNvPr id="241667" name="Content Placeholder 2"/>
          <p:cNvSpPr>
            <a:spLocks noGrp="1"/>
          </p:cNvSpPr>
          <p:nvPr>
            <p:ph idx="1"/>
          </p:nvPr>
        </p:nvSpPr>
        <p:spPr>
          <a:xfrm>
            <a:off x="-9099" y="2797100"/>
            <a:ext cx="4797389" cy="1371600"/>
          </a:xfrm>
        </p:spPr>
        <p:txBody>
          <a:bodyPr/>
          <a:lstStyle/>
          <a:p>
            <a:pPr marL="0" indent="0">
              <a:buFontTx/>
              <a:buNone/>
            </a:pPr>
            <a:r>
              <a:rPr lang="en-US" altLang="en-US" sz="100" dirty="0" smtClean="0"/>
              <a:t>One of the leaders of the Syrian opposition forces on Friday expressed his appreciation for the compassion and care offered to victims of Syria's ongoing civil war by Prime Minister Benjamin Netanyahu and the Israeli people.</a:t>
            </a:r>
          </a:p>
          <a:p>
            <a:pPr marL="0" indent="0">
              <a:buFontTx/>
              <a:buNone/>
            </a:pPr>
            <a:r>
              <a:rPr lang="en-US" altLang="en-US" sz="1400" dirty="0" smtClean="0"/>
              <a:t>Speaking from Istanbul, Mohammed </a:t>
            </a:r>
            <a:r>
              <a:rPr lang="en-US" altLang="en-US" sz="1400" dirty="0" err="1" smtClean="0"/>
              <a:t>Badie</a:t>
            </a:r>
            <a:r>
              <a:rPr lang="en-US" altLang="en-US" sz="1400" dirty="0" smtClean="0"/>
              <a:t> told Israel Radio that he and other Syrian rebel leaders were deeply thankful for the goodwill fellow Syrians had experienced at the hands of Israel as they continue to struggle against the regime of Bashar Assad</a:t>
            </a:r>
            <a:r>
              <a:rPr lang="en-US" altLang="en-US" sz="1800" dirty="0" smtClean="0"/>
              <a:t>. </a:t>
            </a:r>
            <a:r>
              <a:rPr lang="en-US" altLang="en-US" sz="100" dirty="0" err="1" smtClean="0"/>
              <a:t>Badie</a:t>
            </a:r>
            <a:r>
              <a:rPr lang="en-US" altLang="en-US" sz="100" dirty="0" smtClean="0"/>
              <a:t> said that Netanyahu's public visit to the Israeli army field hospital that processes wounded Syrians crossing the border had sent an "important message" both to average Syrians and the Assad regime.   </a:t>
            </a:r>
            <a:r>
              <a:rPr lang="en-US" altLang="en-US" sz="1800" dirty="0" smtClean="0">
                <a:solidFill>
                  <a:schemeClr val="tx2"/>
                </a:solidFill>
              </a:rPr>
              <a:t>Israel Today, 2/23/2014, </a:t>
            </a:r>
            <a:r>
              <a:rPr lang="en-US" altLang="en-US" sz="200" dirty="0" smtClean="0">
                <a:solidFill>
                  <a:schemeClr val="tx2"/>
                </a:solidFill>
                <a:hlinkClick r:id="rId2"/>
              </a:rPr>
              <a:t>http://www.israeltoday.co.il/NewsItem/tabid/178/nid/24453/Default.aspx</a:t>
            </a:r>
            <a:r>
              <a:rPr lang="en-US" altLang="en-US" sz="200" dirty="0" smtClean="0">
                <a:solidFill>
                  <a:schemeClr val="tx2"/>
                </a:solidFill>
              </a:rPr>
              <a:t> </a:t>
            </a:r>
          </a:p>
          <a:p>
            <a:pPr marL="0" indent="0">
              <a:buFontTx/>
              <a:buNone/>
            </a:pPr>
            <a:endParaRPr lang="en-US" altLang="en-US" sz="500" dirty="0" smtClean="0">
              <a:solidFill>
                <a:schemeClr val="tx2"/>
              </a:solidFill>
            </a:endParaRPr>
          </a:p>
        </p:txBody>
      </p:sp>
      <p:pic>
        <p:nvPicPr>
          <p:cNvPr id="241668" name="Picture 2" descr="http://www.israeltoday.co.il/Portals/0/news/140223_fieldhospita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290" y="1295400"/>
            <a:ext cx="4354124"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Embedded image permalin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1304" y="4190983"/>
            <a:ext cx="2350819" cy="175434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1555" y="4191000"/>
            <a:ext cx="6842859" cy="954107"/>
          </a:xfrm>
          <a:prstGeom prst="rect">
            <a:avLst/>
          </a:prstGeom>
        </p:spPr>
        <p:txBody>
          <a:bodyPr wrap="square">
            <a:spAutoFit/>
          </a:bodyPr>
          <a:lstStyle/>
          <a:p>
            <a:pPr fontAlgn="auto">
              <a:spcBef>
                <a:spcPts val="0"/>
              </a:spcBef>
              <a:spcAft>
                <a:spcPts val="0"/>
              </a:spcAft>
            </a:pPr>
            <a:r>
              <a:rPr lang="en-US" sz="100" dirty="0">
                <a:solidFill>
                  <a:srgbClr val="FFFFFF"/>
                </a:solidFill>
                <a:latin typeface="Times New Roman"/>
                <a:cs typeface="Arial" pitchFamily="34" charset="0"/>
              </a:rPr>
              <a:t>Speaking at the Institute for National Security Studies' (INSS) conference in Tel Aviv, </a:t>
            </a:r>
            <a:r>
              <a:rPr lang="en-US" sz="100" dirty="0" smtClean="0">
                <a:solidFill>
                  <a:srgbClr val="FFFFFF"/>
                </a:solidFill>
                <a:latin typeface="Times New Roman"/>
                <a:cs typeface="Arial" pitchFamily="34" charset="0"/>
              </a:rPr>
              <a:t>[Israel] Defense </a:t>
            </a:r>
            <a:r>
              <a:rPr lang="en-US" sz="100" dirty="0">
                <a:solidFill>
                  <a:srgbClr val="FFFFFF"/>
                </a:solidFill>
                <a:latin typeface="Times New Roman"/>
                <a:cs typeface="Arial" pitchFamily="34" charset="0"/>
              </a:rPr>
              <a:t>Minister </a:t>
            </a:r>
            <a:r>
              <a:rPr lang="en-US" sz="2800" dirty="0">
                <a:solidFill>
                  <a:srgbClr val="FFFFFF"/>
                </a:solidFill>
                <a:latin typeface="Times New Roman"/>
                <a:cs typeface="Arial" pitchFamily="34" charset="0"/>
              </a:rPr>
              <a:t>Moshe </a:t>
            </a:r>
            <a:r>
              <a:rPr lang="en-US" sz="2800" dirty="0" err="1">
                <a:solidFill>
                  <a:srgbClr val="FFFFFF"/>
                </a:solidFill>
                <a:latin typeface="Times New Roman"/>
                <a:cs typeface="Arial" pitchFamily="34" charset="0"/>
              </a:rPr>
              <a:t>Ya'alon</a:t>
            </a:r>
            <a:r>
              <a:rPr lang="en-US" sz="2800" dirty="0">
                <a:solidFill>
                  <a:srgbClr val="FFFFFF"/>
                </a:solidFill>
                <a:latin typeface="Times New Roman"/>
                <a:cs typeface="Arial" pitchFamily="34" charset="0"/>
              </a:rPr>
              <a:t> </a:t>
            </a:r>
            <a:r>
              <a:rPr lang="en-US" sz="2800" dirty="0" smtClean="0">
                <a:solidFill>
                  <a:srgbClr val="FFFFFF"/>
                </a:solidFill>
                <a:latin typeface="Times New Roman"/>
                <a:cs typeface="Arial" pitchFamily="34" charset="0"/>
              </a:rPr>
              <a:t>would </a:t>
            </a:r>
            <a:r>
              <a:rPr lang="en-US" sz="2800" b="1" dirty="0" smtClean="0">
                <a:solidFill>
                  <a:srgbClr val="FFFF00"/>
                </a:solidFill>
                <a:latin typeface="Times New Roman"/>
                <a:cs typeface="Arial" pitchFamily="34" charset="0"/>
              </a:rPr>
              <a:t>“prefer ISIS” to Iran (“our main enemy”). </a:t>
            </a:r>
            <a:r>
              <a:rPr lang="en-US" sz="1800" dirty="0">
                <a:solidFill>
                  <a:srgbClr val="FFFFFF"/>
                </a:solidFill>
                <a:latin typeface="Times New Roman"/>
                <a:cs typeface="Arial" pitchFamily="34" charset="0"/>
              </a:rPr>
              <a:t>RT</a:t>
            </a:r>
            <a:r>
              <a:rPr lang="en-US" sz="1800" dirty="0" smtClean="0">
                <a:solidFill>
                  <a:srgbClr val="FFFFFF"/>
                </a:solidFill>
                <a:latin typeface="Times New Roman"/>
                <a:cs typeface="Arial" pitchFamily="34" charset="0"/>
              </a:rPr>
              <a:t>, 1/20/2016, </a:t>
            </a:r>
            <a:r>
              <a:rPr lang="en-US" sz="200" dirty="0">
                <a:solidFill>
                  <a:srgbClr val="FFFFFF"/>
                </a:solidFill>
                <a:latin typeface="Times New Roman"/>
                <a:cs typeface="Arial" pitchFamily="34" charset="0"/>
                <a:hlinkClick r:id="rId5"/>
              </a:rPr>
              <a:t>https</a:t>
            </a:r>
            <a:r>
              <a:rPr lang="en-US" sz="200" dirty="0">
                <a:solidFill>
                  <a:srgbClr val="FFFF00"/>
                </a:solidFill>
                <a:latin typeface="Times New Roman"/>
                <a:cs typeface="Arial" pitchFamily="34" charset="0"/>
                <a:hlinkClick r:id="rId5"/>
              </a:rPr>
              <a:t>://www.rt.com/news/329502-isis-iran-threat-israel</a:t>
            </a:r>
            <a:r>
              <a:rPr lang="en-US" sz="200" dirty="0" smtClean="0">
                <a:solidFill>
                  <a:srgbClr val="FFFF00"/>
                </a:solidFill>
                <a:latin typeface="Times New Roman"/>
                <a:cs typeface="Arial" pitchFamily="34" charset="0"/>
                <a:hlinkClick r:id="rId5"/>
              </a:rPr>
              <a:t>/</a:t>
            </a:r>
            <a:r>
              <a:rPr lang="en-US" sz="200" dirty="0" smtClean="0">
                <a:solidFill>
                  <a:srgbClr val="FFFF00"/>
                </a:solidFill>
                <a:latin typeface="Times New Roman"/>
                <a:cs typeface="Arial" pitchFamily="34" charset="0"/>
              </a:rPr>
              <a:t> </a:t>
            </a:r>
          </a:p>
        </p:txBody>
      </p:sp>
      <p:cxnSp>
        <p:nvCxnSpPr>
          <p:cNvPr id="4" name="Straight Connector 3"/>
          <p:cNvCxnSpPr/>
          <p:nvPr/>
        </p:nvCxnSpPr>
        <p:spPr bwMode="auto">
          <a:xfrm>
            <a:off x="-21772" y="4191000"/>
            <a:ext cx="916577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Rectangle 4"/>
          <p:cNvSpPr/>
          <p:nvPr/>
        </p:nvSpPr>
        <p:spPr>
          <a:xfrm>
            <a:off x="0" y="6248400"/>
            <a:ext cx="9142414" cy="630942"/>
          </a:xfrm>
          <a:prstGeom prst="rect">
            <a:avLst/>
          </a:prstGeom>
        </p:spPr>
        <p:txBody>
          <a:bodyPr wrap="square">
            <a:spAutoFit/>
          </a:bodyPr>
          <a:lstStyle/>
          <a:p>
            <a:pPr fontAlgn="auto">
              <a:spcBef>
                <a:spcPts val="0"/>
              </a:spcBef>
              <a:spcAft>
                <a:spcPts val="0"/>
              </a:spcAft>
            </a:pPr>
            <a:r>
              <a:rPr lang="en-US" sz="1600" b="1" dirty="0">
                <a:solidFill>
                  <a:srgbClr val="FFFF00"/>
                </a:solidFill>
                <a:latin typeface="Times New Roman"/>
                <a:cs typeface="Arial" pitchFamily="34" charset="0"/>
              </a:rPr>
              <a:t>“IS has so far not actively targeted the Jewish state or even made it a central talking point in its endless PR messaging”</a:t>
            </a:r>
            <a:r>
              <a:rPr lang="en-US" sz="1600" dirty="0">
                <a:solidFill>
                  <a:srgbClr val="FFFFFF"/>
                </a:solidFill>
                <a:latin typeface="Times New Roman"/>
                <a:cs typeface="Arial" pitchFamily="34" charset="0"/>
              </a:rPr>
              <a:t> </a:t>
            </a:r>
            <a:r>
              <a:rPr lang="en-US" dirty="0">
                <a:solidFill>
                  <a:srgbClr val="FFFFFF"/>
                </a:solidFill>
                <a:latin typeface="Times New Roman"/>
                <a:cs typeface="Arial" pitchFamily="34" charset="0"/>
              </a:rPr>
              <a:t>Daniel Levy, “The Islamic State in the Jewish state’s wing mirror,” European Council on Foreign Relations, </a:t>
            </a:r>
            <a:r>
              <a:rPr lang="en-US" dirty="0" smtClean="0">
                <a:solidFill>
                  <a:srgbClr val="FFFFFF"/>
                </a:solidFill>
                <a:latin typeface="Times New Roman"/>
                <a:cs typeface="Arial" pitchFamily="34" charset="0"/>
              </a:rPr>
              <a:t>10/2/2014</a:t>
            </a:r>
            <a:r>
              <a:rPr lang="en-US" dirty="0">
                <a:solidFill>
                  <a:srgbClr val="FFFFFF"/>
                </a:solidFill>
                <a:latin typeface="Times New Roman"/>
                <a:cs typeface="Arial" pitchFamily="34" charset="0"/>
              </a:rPr>
              <a:t>,</a:t>
            </a:r>
            <a:r>
              <a:rPr lang="en-US" sz="1800" dirty="0">
                <a:solidFill>
                  <a:srgbClr val="FFFFFF"/>
                </a:solidFill>
                <a:latin typeface="Times New Roman"/>
                <a:cs typeface="Arial" pitchFamily="34" charset="0"/>
              </a:rPr>
              <a:t> </a:t>
            </a:r>
            <a:r>
              <a:rPr lang="en-US" sz="100" dirty="0">
                <a:solidFill>
                  <a:srgbClr val="FFFFFF"/>
                </a:solidFill>
                <a:latin typeface="Times New Roman"/>
                <a:cs typeface="Arial" pitchFamily="34" charset="0"/>
                <a:hlinkClick r:id="rId6"/>
              </a:rPr>
              <a:t>http://</a:t>
            </a:r>
            <a:r>
              <a:rPr lang="en-US" sz="100" dirty="0" smtClean="0">
                <a:solidFill>
                  <a:srgbClr val="FFFFFF"/>
                </a:solidFill>
                <a:latin typeface="Times New Roman"/>
                <a:cs typeface="Arial" pitchFamily="34" charset="0"/>
                <a:hlinkClick r:id="rId6"/>
              </a:rPr>
              <a:t>www.ecfr.eu/content/entry/commentary_the_islamic_state_in_the_jewish_states_wing_mirror328</a:t>
            </a:r>
            <a:r>
              <a:rPr lang="en-US" sz="100" dirty="0" smtClean="0">
                <a:solidFill>
                  <a:srgbClr val="FFFFFF"/>
                </a:solidFill>
                <a:latin typeface="Times New Roman"/>
                <a:cs typeface="Arial" pitchFamily="34" charset="0"/>
              </a:rPr>
              <a:t>  </a:t>
            </a:r>
            <a:endParaRPr lang="en-US" sz="100" dirty="0">
              <a:solidFill>
                <a:srgbClr val="FFFFFF"/>
              </a:solidFill>
              <a:latin typeface="Times New Roman"/>
              <a:cs typeface="Arial" pitchFamily="34" charset="0"/>
            </a:endParaRPr>
          </a:p>
        </p:txBody>
      </p:sp>
      <p:cxnSp>
        <p:nvCxnSpPr>
          <p:cNvPr id="7" name="Straight Connector 6"/>
          <p:cNvCxnSpPr/>
          <p:nvPr/>
        </p:nvCxnSpPr>
        <p:spPr bwMode="auto">
          <a:xfrm>
            <a:off x="0" y="6248400"/>
            <a:ext cx="918396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3" name="Rectangle 2"/>
          <p:cNvSpPr/>
          <p:nvPr/>
        </p:nvSpPr>
        <p:spPr>
          <a:xfrm>
            <a:off x="5105400" y="2990671"/>
            <a:ext cx="4038600" cy="1200329"/>
          </a:xfrm>
          <a:prstGeom prst="rect">
            <a:avLst/>
          </a:prstGeom>
        </p:spPr>
        <p:txBody>
          <a:bodyPr wrap="square">
            <a:spAutoFit/>
          </a:bodyPr>
          <a:lstStyle/>
          <a:p>
            <a:pPr fontAlgn="auto">
              <a:spcBef>
                <a:spcPts val="0"/>
              </a:spcBef>
              <a:spcAft>
                <a:spcPts val="0"/>
              </a:spcAft>
            </a:pPr>
            <a:r>
              <a:rPr lang="en-US" sz="1800" dirty="0" smtClean="0">
                <a:solidFill>
                  <a:srgbClr val="FFFF00"/>
                </a:solidFill>
                <a:latin typeface="Times New Roman"/>
                <a:cs typeface="Arial" pitchFamily="34" charset="0"/>
              </a:rPr>
              <a:t>Netanyahu visits a field hospital set </a:t>
            </a:r>
            <a:r>
              <a:rPr lang="en-US" sz="1800" dirty="0">
                <a:solidFill>
                  <a:srgbClr val="FFFF00"/>
                </a:solidFill>
                <a:latin typeface="Times New Roman"/>
                <a:cs typeface="Arial" pitchFamily="34" charset="0"/>
              </a:rPr>
              <a:t>up along the border </a:t>
            </a:r>
            <a:r>
              <a:rPr lang="en-US" sz="1800" dirty="0" smtClean="0">
                <a:solidFill>
                  <a:srgbClr val="FFFF00"/>
                </a:solidFill>
                <a:latin typeface="Times New Roman"/>
                <a:cs typeface="Arial" pitchFamily="34" charset="0"/>
              </a:rPr>
              <a:t>to </a:t>
            </a:r>
            <a:r>
              <a:rPr lang="en-US" sz="1800" dirty="0">
                <a:solidFill>
                  <a:srgbClr val="FFFF00"/>
                </a:solidFill>
                <a:latin typeface="Times New Roman"/>
                <a:cs typeface="Arial" pitchFamily="34" charset="0"/>
              </a:rPr>
              <a:t>assist wounded </a:t>
            </a:r>
            <a:r>
              <a:rPr lang="en-US" sz="1800" dirty="0" smtClean="0">
                <a:solidFill>
                  <a:srgbClr val="FFFF00"/>
                </a:solidFill>
                <a:latin typeface="Times New Roman"/>
                <a:cs typeface="Arial" pitchFamily="34" charset="0"/>
              </a:rPr>
              <a:t>Syrian rebels before sending them to </a:t>
            </a:r>
            <a:r>
              <a:rPr lang="en-US" sz="1800" dirty="0">
                <a:solidFill>
                  <a:srgbClr val="FFFF00"/>
                </a:solidFill>
                <a:latin typeface="Times New Roman"/>
                <a:cs typeface="Arial" pitchFamily="34" charset="0"/>
              </a:rPr>
              <a:t>larger medical facilities in Israel</a:t>
            </a:r>
          </a:p>
        </p:txBody>
      </p:sp>
      <p:sp>
        <p:nvSpPr>
          <p:cNvPr id="6" name="Rectangle 5"/>
          <p:cNvSpPr/>
          <p:nvPr/>
        </p:nvSpPr>
        <p:spPr>
          <a:xfrm>
            <a:off x="0" y="5947136"/>
            <a:ext cx="9165773" cy="369332"/>
          </a:xfrm>
          <a:prstGeom prst="rect">
            <a:avLst/>
          </a:prstGeom>
        </p:spPr>
        <p:txBody>
          <a:bodyPr wrap="square">
            <a:spAutoFit/>
          </a:bodyPr>
          <a:lstStyle/>
          <a:p>
            <a:pPr fontAlgn="auto">
              <a:spcBef>
                <a:spcPts val="0"/>
              </a:spcBef>
              <a:spcAft>
                <a:spcPts val="0"/>
              </a:spcAft>
            </a:pPr>
            <a:r>
              <a:rPr lang="en-US" sz="1800" b="1" dirty="0">
                <a:solidFill>
                  <a:srgbClr val="FFFFFF"/>
                </a:solidFill>
                <a:latin typeface="Times New Roman"/>
                <a:cs typeface="Arial" pitchFamily="34" charset="0"/>
              </a:rPr>
              <a:t>Netanyahu warned: </a:t>
            </a:r>
            <a:r>
              <a:rPr lang="en-US" sz="1800" b="1" dirty="0" smtClean="0">
                <a:solidFill>
                  <a:srgbClr val="FFFF00"/>
                </a:solidFill>
                <a:latin typeface="Times New Roman"/>
                <a:cs typeface="Arial" pitchFamily="34" charset="0"/>
              </a:rPr>
              <a:t>“Don't </a:t>
            </a:r>
            <a:r>
              <a:rPr lang="en-US" sz="1800" b="1" dirty="0">
                <a:solidFill>
                  <a:srgbClr val="FFFF00"/>
                </a:solidFill>
                <a:latin typeface="Times New Roman"/>
                <a:cs typeface="Arial" pitchFamily="34" charset="0"/>
              </a:rPr>
              <a:t>strengthen Iran to weaken Islamic State” </a:t>
            </a:r>
            <a:r>
              <a:rPr lang="en-US" sz="1800" dirty="0" err="1">
                <a:solidFill>
                  <a:srgbClr val="FFFFFF"/>
                </a:solidFill>
                <a:latin typeface="Times New Roman"/>
                <a:cs typeface="Arial" pitchFamily="34" charset="0"/>
              </a:rPr>
              <a:t>Haaretz</a:t>
            </a:r>
            <a:r>
              <a:rPr lang="en-US" sz="1800" dirty="0">
                <a:solidFill>
                  <a:srgbClr val="FFFFFF"/>
                </a:solidFill>
                <a:latin typeface="Times New Roman"/>
                <a:cs typeface="Arial" pitchFamily="34" charset="0"/>
              </a:rPr>
              <a:t>, 9/11/2014</a:t>
            </a:r>
            <a:r>
              <a:rPr lang="en-US" dirty="0">
                <a:solidFill>
                  <a:srgbClr val="FFFFFF"/>
                </a:solidFill>
                <a:latin typeface="Times New Roman"/>
                <a:cs typeface="Arial" pitchFamily="34" charset="0"/>
              </a:rPr>
              <a:t>, </a:t>
            </a:r>
            <a:r>
              <a:rPr lang="en-US" sz="100" dirty="0">
                <a:solidFill>
                  <a:srgbClr val="FFFFFF"/>
                </a:solidFill>
                <a:latin typeface="Times New Roman"/>
                <a:cs typeface="Arial" pitchFamily="34" charset="0"/>
                <a:hlinkClick r:id="rId7"/>
              </a:rPr>
              <a:t>http://www.haaretz.com/news/diplomacy-defense/.</a:t>
            </a:r>
            <a:r>
              <a:rPr lang="en-US" sz="100" dirty="0" smtClean="0">
                <a:solidFill>
                  <a:srgbClr val="FFFFFF"/>
                </a:solidFill>
                <a:latin typeface="Times New Roman"/>
                <a:cs typeface="Arial" pitchFamily="34" charset="0"/>
                <a:hlinkClick r:id="rId7"/>
              </a:rPr>
              <a:t>premium-1.615382</a:t>
            </a:r>
            <a:r>
              <a:rPr lang="en-US" sz="100" dirty="0" smtClean="0">
                <a:solidFill>
                  <a:srgbClr val="FFFFFF"/>
                </a:solidFill>
                <a:latin typeface="Times New Roman"/>
                <a:cs typeface="Arial" pitchFamily="34" charset="0"/>
              </a:rPr>
              <a:t>  </a:t>
            </a:r>
            <a:endParaRPr lang="en-US" sz="100" dirty="0">
              <a:solidFill>
                <a:srgbClr val="FFFFFF"/>
              </a:solidFill>
              <a:latin typeface="Times New Roman"/>
              <a:cs typeface="Arial" pitchFamily="34" charset="0"/>
            </a:endParaRPr>
          </a:p>
        </p:txBody>
      </p:sp>
      <p:cxnSp>
        <p:nvCxnSpPr>
          <p:cNvPr id="9" name="Straight Connector 8"/>
          <p:cNvCxnSpPr/>
          <p:nvPr/>
        </p:nvCxnSpPr>
        <p:spPr bwMode="auto">
          <a:xfrm>
            <a:off x="-41555" y="5943600"/>
            <a:ext cx="91621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1" name="TextBox 10"/>
          <p:cNvSpPr txBox="1"/>
          <p:nvPr/>
        </p:nvSpPr>
        <p:spPr>
          <a:xfrm>
            <a:off x="-21772" y="0"/>
            <a:ext cx="9142413" cy="1046440"/>
          </a:xfrm>
          <a:prstGeom prst="rect">
            <a:avLst/>
          </a:prstGeom>
          <a:noFill/>
        </p:spPr>
        <p:txBody>
          <a:bodyPr wrap="square" rtlCol="0">
            <a:spAutoFit/>
          </a:bodyPr>
          <a:lstStyle/>
          <a:p>
            <a:pPr fontAlgn="auto">
              <a:spcBef>
                <a:spcPts val="0"/>
              </a:spcBef>
              <a:spcAft>
                <a:spcPts val="0"/>
              </a:spcAft>
            </a:pPr>
            <a:r>
              <a:rPr lang="en-US" sz="6200" b="1" dirty="0" smtClean="0">
                <a:solidFill>
                  <a:srgbClr val="FFFF00"/>
                </a:solidFill>
                <a:latin typeface="Times New Roman"/>
                <a:cs typeface="Arial" pitchFamily="34" charset="0"/>
              </a:rPr>
              <a:t>Fighting each other’s wars</a:t>
            </a:r>
            <a:endParaRPr lang="en-US" sz="6200" b="1" dirty="0">
              <a:solidFill>
                <a:srgbClr val="FFFF00"/>
              </a:solidFill>
              <a:latin typeface="Times New Roman"/>
              <a:cs typeface="Arial" pitchFamily="34" charset="0"/>
            </a:endParaRPr>
          </a:p>
        </p:txBody>
      </p:sp>
      <p:sp>
        <p:nvSpPr>
          <p:cNvPr id="8" name="Rectangle 7"/>
          <p:cNvSpPr/>
          <p:nvPr/>
        </p:nvSpPr>
        <p:spPr>
          <a:xfrm>
            <a:off x="0" y="5297269"/>
            <a:ext cx="6801304" cy="677108"/>
          </a:xfrm>
          <a:prstGeom prst="rect">
            <a:avLst/>
          </a:prstGeom>
        </p:spPr>
        <p:txBody>
          <a:bodyPr wrap="square">
            <a:spAutoFit/>
          </a:bodyPr>
          <a:lstStyle/>
          <a:p>
            <a:r>
              <a:rPr lang="en-US" sz="2000" b="1" dirty="0">
                <a:solidFill>
                  <a:srgbClr val="FFFF00"/>
                </a:solidFill>
                <a:cs typeface="Arial" pitchFamily="34" charset="0"/>
              </a:rPr>
              <a:t>Press TV: US, Israel drones gather data for Syria militants</a:t>
            </a:r>
            <a:r>
              <a:rPr lang="en-US" sz="1800" dirty="0">
                <a:solidFill>
                  <a:srgbClr val="FFFFFF"/>
                </a:solidFill>
                <a:cs typeface="Arial" pitchFamily="34" charset="0"/>
              </a:rPr>
              <a:t>, Veterans Today, 7/31/2016, </a:t>
            </a:r>
            <a:r>
              <a:rPr lang="en-US" sz="300" dirty="0">
                <a:solidFill>
                  <a:srgbClr val="FFFFFF"/>
                </a:solidFill>
                <a:cs typeface="Arial" pitchFamily="34" charset="0"/>
                <a:hlinkClick r:id="rId8"/>
              </a:rPr>
              <a:t>http://www.veteranstoday.com/2016/07/31/press-tv-us-israel-drones-gather-data-for-syria-militants</a:t>
            </a:r>
            <a:r>
              <a:rPr lang="en-US" sz="300" dirty="0" smtClean="0">
                <a:solidFill>
                  <a:srgbClr val="FFFFFF"/>
                </a:solidFill>
                <a:cs typeface="Arial" pitchFamily="34" charset="0"/>
                <a:hlinkClick r:id="rId8"/>
              </a:rPr>
              <a:t>/</a:t>
            </a:r>
            <a:r>
              <a:rPr lang="en-US" sz="300" dirty="0" smtClean="0">
                <a:solidFill>
                  <a:srgbClr val="FFFFFF"/>
                </a:solidFill>
                <a:cs typeface="Arial" pitchFamily="34" charset="0"/>
              </a:rPr>
              <a:t> </a:t>
            </a:r>
            <a:endParaRPr lang="en-US" sz="300" dirty="0">
              <a:solidFill>
                <a:srgbClr val="FFFFFF"/>
              </a:solidFill>
              <a:cs typeface="Arial" pitchFamily="34" charset="0"/>
            </a:endParaRPr>
          </a:p>
        </p:txBody>
      </p:sp>
      <p:cxnSp>
        <p:nvCxnSpPr>
          <p:cNvPr id="12" name="Straight Connector 11"/>
          <p:cNvCxnSpPr/>
          <p:nvPr/>
        </p:nvCxnSpPr>
        <p:spPr bwMode="auto">
          <a:xfrm>
            <a:off x="0" y="5297269"/>
            <a:ext cx="6553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6553200" y="5297269"/>
            <a:ext cx="0" cy="649867"/>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581145871"/>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524000"/>
          </a:xfrm>
        </p:spPr>
        <p:txBody>
          <a:bodyPr/>
          <a:lstStyle/>
          <a:p>
            <a:r>
              <a:rPr lang="en-US" sz="4800" b="1" dirty="0" smtClean="0"/>
              <a:t>Genesis of contemporary ‘jihad’ (Why? By whom? For whom?)</a:t>
            </a:r>
            <a:endParaRPr lang="en-US" sz="4800" b="1" dirty="0"/>
          </a:p>
        </p:txBody>
      </p:sp>
      <p:sp>
        <p:nvSpPr>
          <p:cNvPr id="3" name="Content Placeholder 2"/>
          <p:cNvSpPr>
            <a:spLocks noGrp="1"/>
          </p:cNvSpPr>
          <p:nvPr>
            <p:ph idx="1"/>
          </p:nvPr>
        </p:nvSpPr>
        <p:spPr>
          <a:xfrm>
            <a:off x="0" y="1600200"/>
            <a:ext cx="9144000" cy="5257800"/>
          </a:xfrm>
        </p:spPr>
        <p:txBody>
          <a:bodyPr/>
          <a:lstStyle/>
          <a:p>
            <a:pPr marL="0" indent="0">
              <a:buNone/>
            </a:pPr>
            <a:r>
              <a:rPr lang="en-US" sz="1150" dirty="0"/>
              <a:t>From U.S., the ABC's of Jihad---“the United States spent millions of dollars to supply Afghan schoolchildren with textbooks filled with violent images and militant Islamic teachings, part of covert attempts to spur resistance to the Soviet occupation [</a:t>
            </a:r>
            <a:r>
              <a:rPr lang="en-US" sz="1150" dirty="0">
                <a:solidFill>
                  <a:schemeClr val="tx2"/>
                </a:solidFill>
              </a:rPr>
              <a:t>at the time the Soviet Union banned Jewish emigration to Palestine</a:t>
            </a:r>
            <a:r>
              <a:rPr lang="en-US" sz="1150" dirty="0"/>
              <a:t>]. The primers, which were filled with talk of jihad and featured drawings of guns, bullets, soldiers and mines, have served since then as the Afghan school system's core curriculum. Even the Taliban used the American-produced books, though the radical movement scratched out human faces in keeping with its strict fundamentalist code... The agency [U.S. Agency for International Development] spent $51 million on the university's education programs in Afghanistan from 1984 to 1994... Children were taught to count with illustrations showing tanks, missiles and land mines... During the Taliban era, censors purged human images from the books. One page from the texts of that period shows a resistance fighter with a bandolier and a Kalashnikov slung from his shoulder. The soldier's head is missing. Above the soldier is a verse from the Koran. Below is a Pashtu tribute to the </a:t>
            </a:r>
            <a:r>
              <a:rPr lang="en-US" sz="1150" dirty="0" err="1"/>
              <a:t>mujaheddin</a:t>
            </a:r>
            <a:r>
              <a:rPr lang="en-US" sz="1150" dirty="0"/>
              <a:t>, who are described as obedient to Allah. Such men will sacrifice their wealth and life itself to impose Islamic law on the government, the text says.”  </a:t>
            </a:r>
            <a:r>
              <a:rPr lang="en-US" sz="1150" dirty="0">
                <a:solidFill>
                  <a:schemeClr val="tx2"/>
                </a:solidFill>
              </a:rPr>
              <a:t>The Washington Post, March 23, 2002,  </a:t>
            </a:r>
            <a:r>
              <a:rPr lang="en-US" sz="1150" dirty="0">
                <a:solidFill>
                  <a:schemeClr val="tx2"/>
                </a:solidFill>
                <a:hlinkClick r:id="rId2"/>
              </a:rPr>
              <a:t>https://www.washingtonpost.com/archive/politics/2002/03/23/from-us-the-abcs-of-jihad/d079075a-3ed3-4030-9a96-0d48f6355e54</a:t>
            </a:r>
            <a:r>
              <a:rPr lang="en-US" sz="1150" dirty="0" smtClean="0">
                <a:solidFill>
                  <a:schemeClr val="tx2"/>
                </a:solidFill>
                <a:hlinkClick r:id="rId2"/>
              </a:rPr>
              <a:t>/</a:t>
            </a:r>
            <a:r>
              <a:rPr lang="en-US" sz="1150" dirty="0" smtClean="0">
                <a:solidFill>
                  <a:schemeClr val="tx2"/>
                </a:solidFill>
              </a:rPr>
              <a:t> </a:t>
            </a:r>
            <a:endParaRPr lang="en-US" sz="1150" dirty="0">
              <a:solidFill>
                <a:schemeClr val="tx2"/>
              </a:solidFill>
            </a:endParaRPr>
          </a:p>
          <a:p>
            <a:pPr marL="0" indent="0">
              <a:buNone/>
            </a:pPr>
            <a:endParaRPr lang="en-US" sz="500" dirty="0"/>
          </a:p>
          <a:p>
            <a:pPr marL="0" indent="0">
              <a:buNone/>
            </a:pPr>
            <a:r>
              <a:rPr lang="en-US" sz="1150" dirty="0"/>
              <a:t>The Taliban indoctrinates kids with jihadist textbooks paid for by the U.S.----"Printed both in Pashto and Dari, Afghanistan's two major languages, books such as 'The Alphabet for Jihad Literacy' were produced under the auspices of the U.S. Agency for International Development by the University of Nebraska at Omaha and smuggled into Afghanistan through networks built by the CIA and Pakistan's military intelligence agency, the ISI [Pakistan’s Inter-Service </a:t>
            </a:r>
            <a:r>
              <a:rPr lang="en-US" sz="1150" dirty="0" err="1"/>
              <a:t>Intelligenc</a:t>
            </a:r>
            <a:r>
              <a:rPr lang="en-US" sz="1150" dirty="0"/>
              <a:t>].... the Pashto version includes such chilling entries as 'T' is for '</a:t>
            </a:r>
            <a:r>
              <a:rPr lang="en-US" sz="1150" dirty="0" err="1"/>
              <a:t>topak</a:t>
            </a:r>
            <a:r>
              <a:rPr lang="en-US" sz="1150" dirty="0"/>
              <a:t>,' or gun. How do you use the word? 'My uncle has a gun,' the entry reads. "He does jihad with the gun." [later The United Nations' education agency] UNICEF destroyed at least a half-million of these 'militarized' schoolbooks. But the consequences of decades-old American policies in the region still linger, in ways both big and small."  </a:t>
            </a:r>
            <a:r>
              <a:rPr lang="en-US" sz="1150" dirty="0">
                <a:solidFill>
                  <a:schemeClr val="tx2"/>
                </a:solidFill>
              </a:rPr>
              <a:t>The Washington Post, 12/8/2014, </a:t>
            </a:r>
            <a:r>
              <a:rPr lang="en-US" sz="1150" dirty="0">
                <a:solidFill>
                  <a:schemeClr val="tx2"/>
                </a:solidFill>
                <a:hlinkClick r:id="rId3"/>
              </a:rPr>
              <a:t>https://www.washingtonpost.com/news/worldviews/wp/2014/12/08/the-taliban-indoctrinates-kids-with-jihadist-textbooks-paid-for-by-the-u-s</a:t>
            </a:r>
            <a:r>
              <a:rPr lang="en-US" sz="1150" dirty="0" smtClean="0">
                <a:solidFill>
                  <a:schemeClr val="tx2"/>
                </a:solidFill>
                <a:hlinkClick r:id="rId3"/>
              </a:rPr>
              <a:t>/</a:t>
            </a:r>
            <a:r>
              <a:rPr lang="en-US" sz="1150" dirty="0" smtClean="0">
                <a:solidFill>
                  <a:schemeClr val="tx2"/>
                </a:solidFill>
              </a:rPr>
              <a:t> </a:t>
            </a:r>
            <a:endParaRPr lang="en-US" sz="1150" dirty="0">
              <a:solidFill>
                <a:schemeClr val="tx2"/>
              </a:solidFill>
            </a:endParaRPr>
          </a:p>
          <a:p>
            <a:pPr marL="0" indent="0">
              <a:buNone/>
            </a:pPr>
            <a:endParaRPr lang="en-US" sz="500" dirty="0"/>
          </a:p>
          <a:p>
            <a:pPr marL="0" indent="0">
              <a:buNone/>
            </a:pPr>
            <a:r>
              <a:rPr lang="en-US" sz="1150" dirty="0"/>
              <a:t>‘Infidels are our enemy’: Afghan fighters cherish old American schoolbooks----"[New York University professor Dana] </a:t>
            </a:r>
            <a:r>
              <a:rPr lang="en-US" sz="1150" dirty="0" err="1"/>
              <a:t>Burde</a:t>
            </a:r>
            <a:r>
              <a:rPr lang="en-US" sz="1150" dirty="0"/>
              <a:t> managed to find several old copies of the Pashto-language books and a 2011 edition on sale in the Pakistani city of Peshawar. The majority of the book’s 41 lessons glorify violence in the name of religion. 'My uncle has a gun,' reads the entry for the letter T, using the Pashto word for 'gun,' '</a:t>
            </a:r>
            <a:r>
              <a:rPr lang="en-US" sz="1150" dirty="0" err="1"/>
              <a:t>topak</a:t>
            </a:r>
            <a:r>
              <a:rPr lang="en-US" sz="1150" dirty="0"/>
              <a:t>.' 'He does jihad with the gun.'.... 'Our religion is Islam. Muhammad is our leader. All the Russians and infidels are our enemy.'"  </a:t>
            </a:r>
            <a:r>
              <a:rPr lang="en-US" sz="1150" dirty="0">
                <a:solidFill>
                  <a:schemeClr val="tx2"/>
                </a:solidFill>
              </a:rPr>
              <a:t>Aljazeera America, 12/7/2014, </a:t>
            </a:r>
            <a:r>
              <a:rPr lang="en-US" sz="1150" dirty="0">
                <a:solidFill>
                  <a:schemeClr val="tx2"/>
                </a:solidFill>
                <a:hlinkClick r:id="rId4"/>
              </a:rPr>
              <a:t>http://</a:t>
            </a:r>
            <a:r>
              <a:rPr lang="en-US" sz="1150" dirty="0" smtClean="0">
                <a:solidFill>
                  <a:schemeClr val="tx2"/>
                </a:solidFill>
                <a:hlinkClick r:id="rId4"/>
              </a:rPr>
              <a:t>america.aljazeera.com/articles/2014/12/7/afghan-fighters-americantextbooks.html</a:t>
            </a:r>
            <a:r>
              <a:rPr lang="en-US" sz="1150" dirty="0" smtClean="0">
                <a:solidFill>
                  <a:schemeClr val="tx2"/>
                </a:solidFill>
              </a:rPr>
              <a:t> </a:t>
            </a:r>
            <a:endParaRPr lang="en-US" sz="1150" dirty="0">
              <a:solidFill>
                <a:schemeClr val="tx2"/>
              </a:solidFill>
            </a:endParaRPr>
          </a:p>
          <a:p>
            <a:pPr marL="0" indent="0">
              <a:buNone/>
            </a:pPr>
            <a:endParaRPr lang="en-US" sz="500" dirty="0"/>
          </a:p>
          <a:p>
            <a:pPr marL="0" indent="0">
              <a:buNone/>
            </a:pPr>
            <a:r>
              <a:rPr lang="en-US" sz="1150" dirty="0"/>
              <a:t>“Advertisements, paid for from CIA funds, were placed in newspapers and newsletters around the world offering inducements and motivations to join the [Islamic] Jihad.” (Pervez  </a:t>
            </a:r>
            <a:r>
              <a:rPr lang="en-US" sz="1150" dirty="0" err="1" smtClean="0"/>
              <a:t>Hoodbhoy</a:t>
            </a:r>
            <a:r>
              <a:rPr lang="en-US" sz="1150" dirty="0" smtClean="0"/>
              <a:t>), </a:t>
            </a:r>
            <a:r>
              <a:rPr lang="en-US" sz="1150" dirty="0">
                <a:solidFill>
                  <a:schemeClr val="tx2"/>
                </a:solidFill>
              </a:rPr>
              <a:t>Peace Research, 1 May 2005 Global Research, 9/9/2010,  </a:t>
            </a:r>
            <a:r>
              <a:rPr lang="en-US" sz="1150" dirty="0">
                <a:solidFill>
                  <a:schemeClr val="tx2"/>
                </a:solidFill>
                <a:hlinkClick r:id="rId5"/>
              </a:rPr>
              <a:t>http://</a:t>
            </a:r>
            <a:r>
              <a:rPr lang="en-US" sz="1150" dirty="0" smtClean="0">
                <a:solidFill>
                  <a:schemeClr val="tx2"/>
                </a:solidFill>
                <a:hlinkClick r:id="rId5"/>
              </a:rPr>
              <a:t>www.globalresearch.ca/9-11-analysis-from-ronald-reagan-and-the-soviet-afghan-war-to-george-w-bush-and-september-11-2001/20958</a:t>
            </a:r>
            <a:r>
              <a:rPr lang="en-US" sz="1150" dirty="0" smtClean="0">
                <a:solidFill>
                  <a:schemeClr val="tx2"/>
                </a:solidFill>
              </a:rPr>
              <a:t> </a:t>
            </a:r>
            <a:endParaRPr lang="en-US" sz="1150" dirty="0">
              <a:solidFill>
                <a:schemeClr val="tx2"/>
              </a:solidFill>
            </a:endParaRPr>
          </a:p>
          <a:p>
            <a:pPr marL="0" indent="0">
              <a:buNone/>
            </a:pPr>
            <a:endParaRPr lang="en-US" sz="1150" dirty="0">
              <a:solidFill>
                <a:schemeClr val="tx2"/>
              </a:solidFill>
            </a:endParaRPr>
          </a:p>
        </p:txBody>
      </p:sp>
    </p:spTree>
    <p:extLst>
      <p:ext uri="{BB962C8B-B14F-4D97-AF65-F5344CB8AC3E}">
        <p14:creationId xmlns:p14="http://schemas.microsoft.com/office/powerpoint/2010/main" val="2349150345"/>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429"/>
            <a:ext cx="9144000" cy="1393371"/>
          </a:xfrm>
        </p:spPr>
        <p:txBody>
          <a:bodyPr/>
          <a:lstStyle/>
          <a:p>
            <a:r>
              <a:rPr lang="en-US" sz="4800" b="1" dirty="0"/>
              <a:t>British police question boy who spelled 'terrorist' by </a:t>
            </a:r>
            <a:r>
              <a:rPr lang="en-US" sz="4800" b="1" dirty="0" smtClean="0"/>
              <a:t>mistake</a:t>
            </a:r>
            <a:endParaRPr lang="en-US" dirty="0"/>
          </a:p>
        </p:txBody>
      </p:sp>
      <p:sp>
        <p:nvSpPr>
          <p:cNvPr id="3" name="Content Placeholder 2"/>
          <p:cNvSpPr>
            <a:spLocks noGrp="1"/>
          </p:cNvSpPr>
          <p:nvPr>
            <p:ph idx="1"/>
          </p:nvPr>
        </p:nvSpPr>
        <p:spPr>
          <a:xfrm>
            <a:off x="0" y="1524000"/>
            <a:ext cx="9144000" cy="5334000"/>
          </a:xfrm>
        </p:spPr>
        <p:txBody>
          <a:bodyPr/>
          <a:lstStyle/>
          <a:p>
            <a:pPr marL="0" indent="0">
              <a:buNone/>
            </a:pPr>
            <a:r>
              <a:rPr lang="en-US" sz="2000" dirty="0" smtClean="0"/>
              <a:t>LONDON---A </a:t>
            </a:r>
            <a:r>
              <a:rPr lang="en-US" sz="2000" dirty="0"/>
              <a:t>10-year-old Muslim boy has been questioned by British police in the north of England after mistakenly writing in an English lesson that he lived in a "terrorist house", the BBC reported on Wednesday</a:t>
            </a:r>
            <a:r>
              <a:rPr lang="en-US" sz="2000" dirty="0" smtClean="0"/>
              <a:t>.</a:t>
            </a:r>
          </a:p>
          <a:p>
            <a:pPr marL="0" indent="0">
              <a:buNone/>
            </a:pPr>
            <a:r>
              <a:rPr lang="en-US" sz="2000" dirty="0" smtClean="0"/>
              <a:t>The </a:t>
            </a:r>
            <a:r>
              <a:rPr lang="en-US" sz="2000" dirty="0"/>
              <a:t>boy had intended to write that he lived in a "terraced" house but teachers did not realize he had made an error and reported the boy to the police in accordance with new counter-terrorism rules, which critics say are focused on Muslim communities</a:t>
            </a:r>
            <a:r>
              <a:rPr lang="en-US" sz="2000" dirty="0" smtClean="0"/>
              <a:t>.</a:t>
            </a:r>
          </a:p>
          <a:p>
            <a:pPr marL="0" indent="0">
              <a:buNone/>
            </a:pPr>
            <a:r>
              <a:rPr lang="en-US" sz="2000" dirty="0" smtClean="0"/>
              <a:t>Police </a:t>
            </a:r>
            <a:r>
              <a:rPr lang="en-US" sz="2000" dirty="0"/>
              <a:t>interviewed the boy and examined a computer at the family home. The family has demanded an apology from both the police and the school, the BBC said</a:t>
            </a:r>
            <a:r>
              <a:rPr lang="en-US" sz="2000" dirty="0" smtClean="0"/>
              <a:t>.</a:t>
            </a:r>
          </a:p>
          <a:p>
            <a:pPr marL="0" indent="0">
              <a:buNone/>
            </a:pPr>
            <a:r>
              <a:rPr lang="en-US" sz="2000" dirty="0" smtClean="0"/>
              <a:t>"</a:t>
            </a:r>
            <a:r>
              <a:rPr lang="en-US" sz="2000" dirty="0"/>
              <a:t>They shouldn't be putting a child through this," the BBC quoted the boy's cousin as saying. To protect the identity of the child, the BBC did not give names in its report. </a:t>
            </a:r>
          </a:p>
          <a:p>
            <a:pPr marL="0" indent="0">
              <a:buNone/>
            </a:pPr>
            <a:r>
              <a:rPr lang="en-US" sz="2000" dirty="0" smtClean="0"/>
              <a:t>"</a:t>
            </a:r>
            <a:r>
              <a:rPr lang="en-US" sz="2000" dirty="0"/>
              <a:t>He's now scared of writing, using his imagination," the cousin was quoted as saying.</a:t>
            </a:r>
          </a:p>
          <a:p>
            <a:pPr marL="0" indent="0">
              <a:buNone/>
            </a:pPr>
            <a:r>
              <a:rPr lang="en-US" sz="2000" dirty="0"/>
              <a:t>(Reporting by Guy </a:t>
            </a:r>
            <a:r>
              <a:rPr lang="en-US" sz="2000" dirty="0" err="1"/>
              <a:t>Faulconbridge</a:t>
            </a:r>
            <a:r>
              <a:rPr lang="en-US" sz="2000" dirty="0"/>
              <a:t>; Editing by Louise Ireland</a:t>
            </a:r>
            <a:r>
              <a:rPr lang="en-US" sz="2000" dirty="0" smtClean="0"/>
              <a:t>)</a:t>
            </a:r>
          </a:p>
          <a:p>
            <a:pPr marL="0" indent="0">
              <a:buNone/>
            </a:pPr>
            <a:r>
              <a:rPr lang="en-US" sz="2000" dirty="0" smtClean="0">
                <a:solidFill>
                  <a:schemeClr val="tx2"/>
                </a:solidFill>
              </a:rPr>
              <a:t>Reuters</a:t>
            </a:r>
            <a:r>
              <a:rPr lang="en-US" sz="2000" dirty="0">
                <a:solidFill>
                  <a:schemeClr val="tx2"/>
                </a:solidFill>
              </a:rPr>
              <a:t>, 1/20/2016, </a:t>
            </a:r>
            <a:r>
              <a:rPr lang="en-US" sz="1800" dirty="0">
                <a:solidFill>
                  <a:schemeClr val="tx2"/>
                </a:solidFill>
                <a:hlinkClick r:id="rId2"/>
              </a:rPr>
              <a:t>http://</a:t>
            </a:r>
            <a:r>
              <a:rPr lang="en-US" sz="1800" dirty="0" smtClean="0">
                <a:solidFill>
                  <a:schemeClr val="tx2"/>
                </a:solidFill>
                <a:hlinkClick r:id="rId2"/>
              </a:rPr>
              <a:t>www.reuters.com/article/us-britain-security-boy-idUSKCN0UY12O</a:t>
            </a:r>
            <a:r>
              <a:rPr lang="en-US" sz="1800" dirty="0" smtClean="0">
                <a:solidFill>
                  <a:schemeClr val="tx2"/>
                </a:solidFill>
              </a:rPr>
              <a:t> </a:t>
            </a:r>
          </a:p>
          <a:p>
            <a:pPr marL="0" indent="0">
              <a:buNone/>
            </a:pPr>
            <a:r>
              <a:rPr lang="en-US" b="1" dirty="0" smtClean="0">
                <a:solidFill>
                  <a:schemeClr val="tx2"/>
                </a:solidFill>
              </a:rPr>
              <a:t>Scapegoating </a:t>
            </a:r>
            <a:r>
              <a:rPr lang="en-US" b="1" dirty="0">
                <a:solidFill>
                  <a:schemeClr val="tx2"/>
                </a:solidFill>
              </a:rPr>
              <a:t>Islam in America w/ </a:t>
            </a:r>
            <a:r>
              <a:rPr lang="en-US" b="1" dirty="0" err="1">
                <a:solidFill>
                  <a:schemeClr val="tx2"/>
                </a:solidFill>
              </a:rPr>
              <a:t>Arsalan</a:t>
            </a:r>
            <a:r>
              <a:rPr lang="en-US" b="1" dirty="0">
                <a:solidFill>
                  <a:schemeClr val="tx2"/>
                </a:solidFill>
              </a:rPr>
              <a:t> </a:t>
            </a:r>
            <a:r>
              <a:rPr lang="en-US" b="1" dirty="0" err="1" smtClean="0">
                <a:solidFill>
                  <a:schemeClr val="tx2"/>
                </a:solidFill>
              </a:rPr>
              <a:t>Iftikhar</a:t>
            </a:r>
            <a:r>
              <a:rPr lang="en-US" sz="1800" dirty="0" smtClean="0"/>
              <a:t>, RT, 5/17/2016, </a:t>
            </a:r>
            <a:r>
              <a:rPr lang="en-US" sz="1800" dirty="0" smtClean="0">
                <a:hlinkClick r:id="rId3"/>
              </a:rPr>
              <a:t>https</a:t>
            </a:r>
            <a:r>
              <a:rPr lang="en-US" sz="1800" dirty="0">
                <a:hlinkClick r:id="rId3"/>
              </a:rPr>
              <a:t>://</a:t>
            </a:r>
            <a:r>
              <a:rPr lang="en-US" sz="1800" dirty="0" smtClean="0">
                <a:hlinkClick r:id="rId3"/>
              </a:rPr>
              <a:t>www.youtube.com/watch?v=APDa2X3ve2k</a:t>
            </a:r>
            <a:r>
              <a:rPr lang="en-US" sz="1800" dirty="0" smtClean="0"/>
              <a:t> </a:t>
            </a:r>
            <a:endParaRPr lang="en-US" sz="1800" dirty="0"/>
          </a:p>
        </p:txBody>
      </p:sp>
      <p:cxnSp>
        <p:nvCxnSpPr>
          <p:cNvPr id="5" name="Straight Connector 4"/>
          <p:cNvCxnSpPr/>
          <p:nvPr/>
        </p:nvCxnSpPr>
        <p:spPr bwMode="auto">
          <a:xfrm>
            <a:off x="0" y="5943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147258296"/>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yriathetruth.files.wordpress.com/2014/02/20140216-203553.jpg?w=610">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81140" y="-29029"/>
            <a:ext cx="4427692" cy="330562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700" y="0"/>
            <a:ext cx="2668439" cy="186204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FF00"/>
                </a:solidFill>
                <a:effectLst/>
                <a:uLnTx/>
                <a:uFillTx/>
                <a:latin typeface="Times New Roman"/>
                <a:ea typeface="+mn-ea"/>
                <a:cs typeface="Arial" pitchFamily="34" charset="0"/>
              </a:rPr>
              <a:t>US Sends 200 More Troops to Syria Days after Obama Lifts Ban on Arms Supplies to Rebels, </a:t>
            </a:r>
            <a:r>
              <a:rPr kumimoji="0" lang="en-US" sz="14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Global Research, 12/10/2016</a:t>
            </a:r>
            <a:r>
              <a:rPr kumimoji="0" lang="en-US" sz="16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5"/>
              </a:rPr>
              <a:t>http</a:t>
            </a:r>
            <a:r>
              <a:rPr kumimoji="0" lang="en-US" sz="5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5"/>
              </a:rPr>
              <a:t>://</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5"/>
              </a:rPr>
              <a:t>www.globalresearch.ca/us-sends-200-more-troops-to-syria-days-after-obama-lifts-ban-on-arms-supplies-to-rebels/5561697</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Obama </a:t>
            </a:r>
            <a:r>
              <a:rPr kumimoji="0" lang="en-US" sz="1400" b="0" i="0" u="none" strike="noStrike" kern="1200" cap="none" spc="0" normalizeH="0" baseline="0" noProof="0" dirty="0">
                <a:ln>
                  <a:noFill/>
                </a:ln>
                <a:solidFill>
                  <a:srgbClr val="FFFF00"/>
                </a:solidFill>
                <a:effectLst/>
                <a:uLnTx/>
                <a:uFillTx/>
                <a:latin typeface="Times New Roman"/>
                <a:ea typeface="+mn-ea"/>
                <a:cs typeface="Arial" pitchFamily="34" charset="0"/>
              </a:rPr>
              <a:t>asks Congress for $500 million to train </a:t>
            </a: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Syria </a:t>
            </a:r>
            <a:r>
              <a:rPr kumimoji="0" lang="en-US" sz="1400" b="0" i="0" u="none" strike="noStrike" kern="1200" cap="none" spc="0" normalizeH="0" baseline="0" noProof="0" dirty="0">
                <a:ln>
                  <a:noFill/>
                </a:ln>
                <a:solidFill>
                  <a:srgbClr val="FFFF00"/>
                </a:solidFill>
                <a:effectLst/>
                <a:uLnTx/>
                <a:uFillTx/>
                <a:latin typeface="Times New Roman"/>
                <a:ea typeface="+mn-ea"/>
                <a:cs typeface="Arial" pitchFamily="34" charset="0"/>
              </a:rPr>
              <a:t>rebels, </a:t>
            </a:r>
            <a:r>
              <a:rPr kumimoji="0" lang="en-US" sz="14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LA Times</a:t>
            </a:r>
            <a:r>
              <a:rPr kumimoji="0" lang="en-US" sz="1400" b="0" i="0" u="none" strike="noStrike" kern="1200" cap="none" spc="0" normalizeH="0" baseline="0" noProof="0" dirty="0">
                <a:ln>
                  <a:noFill/>
                </a:ln>
                <a:solidFill>
                  <a:srgbClr val="FFFFFF"/>
                </a:solidFill>
                <a:effectLst/>
                <a:uLnTx/>
                <a:uFillTx/>
                <a:latin typeface="Times New Roman"/>
                <a:ea typeface="+mn-ea"/>
                <a:cs typeface="Arial" pitchFamily="34" charset="0"/>
              </a:rPr>
              <a:t>, 6/26/2014, </a:t>
            </a:r>
            <a:r>
              <a:rPr kumimoji="0" lang="en-US" sz="2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6"/>
              </a:rPr>
              <a:t>http://</a:t>
            </a:r>
            <a:r>
              <a:rPr kumimoji="0" lang="en-US" sz="2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6"/>
              </a:rPr>
              <a:t>www.latimes.com/world/middleeast/la-fg-obama-syria-20140627-story.html</a:t>
            </a:r>
            <a:r>
              <a:rPr kumimoji="0" lang="en-US" sz="2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endParaRPr kumimoji="0" lang="en-US" sz="200" b="0" i="0" u="none" strike="noStrike" kern="1200" cap="none" spc="0" normalizeH="0" baseline="0" noProof="0" dirty="0">
              <a:ln>
                <a:noFill/>
              </a:ln>
              <a:solidFill>
                <a:srgbClr val="FFFF00"/>
              </a:solidFill>
              <a:effectLst/>
              <a:uLnTx/>
              <a:uFillTx/>
              <a:latin typeface="Times New Roman"/>
              <a:ea typeface="+mn-ea"/>
              <a:cs typeface="Arial" pitchFamily="34" charset="0"/>
            </a:endParaRPr>
          </a:p>
        </p:txBody>
      </p:sp>
      <p:sp>
        <p:nvSpPr>
          <p:cNvPr id="4" name="Rectangle 3"/>
          <p:cNvSpPr/>
          <p:nvPr/>
        </p:nvSpPr>
        <p:spPr>
          <a:xfrm>
            <a:off x="12700" y="1828800"/>
            <a:ext cx="2697968" cy="492442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Turkey </a:t>
            </a:r>
            <a:r>
              <a:rPr kumimoji="0" lang="en-US" sz="1400" b="0" i="0" u="none" strike="noStrike" kern="1200" cap="none" spc="0" normalizeH="0" baseline="0" noProof="0" dirty="0">
                <a:ln>
                  <a:noFill/>
                </a:ln>
                <a:solidFill>
                  <a:srgbClr val="FFFF00"/>
                </a:solidFill>
                <a:effectLst/>
                <a:uLnTx/>
                <a:uFillTx/>
                <a:latin typeface="Times New Roman"/>
                <a:ea typeface="+mn-ea"/>
                <a:cs typeface="Arial" pitchFamily="34" charset="0"/>
              </a:rPr>
              <a:t>‘allows Syria rebel training’---</a:t>
            </a:r>
            <a:r>
              <a:rPr kumimoji="0" lang="en-US" sz="1400" b="0" i="0" u="none" strike="noStrike" kern="1200" cap="none" spc="0" normalizeH="0" baseline="0" noProof="0" dirty="0">
                <a:ln>
                  <a:noFill/>
                </a:ln>
                <a:solidFill>
                  <a:srgbClr val="FFFFFF"/>
                </a:solidFill>
                <a:effectLst/>
                <a:uLnTx/>
                <a:uFillTx/>
                <a:latin typeface="Times New Roman"/>
                <a:ea typeface="+mn-ea"/>
                <a:cs typeface="Arial" pitchFamily="34" charset="0"/>
              </a:rPr>
              <a:t>BBC, 10/13/2014, </a:t>
            </a:r>
            <a:r>
              <a:rPr kumimoji="0" lang="en-US" sz="2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7"/>
              </a:rPr>
              <a:t>http://</a:t>
            </a:r>
            <a:r>
              <a:rPr kumimoji="0" lang="en-US" sz="2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7"/>
              </a:rPr>
              <a:t>www.bbc.com/news/world-middle-east-29591916</a:t>
            </a:r>
            <a:r>
              <a:rPr kumimoji="0" lang="en-US" sz="2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Saudis to Host Syrian Rebel Training—</a:t>
            </a:r>
            <a:r>
              <a:rPr kumimoji="0" lang="en-US" sz="14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ABC News, 9/10/2014</a:t>
            </a:r>
            <a:r>
              <a:rPr kumimoji="0" lang="en-US" sz="16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2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8"/>
              </a:rPr>
              <a:t>http</a:t>
            </a:r>
            <a:r>
              <a:rPr kumimoji="0" lang="en-US" sz="2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8"/>
              </a:rPr>
              <a:t>://</a:t>
            </a:r>
            <a:r>
              <a:rPr kumimoji="0" lang="en-US" sz="2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8"/>
              </a:rPr>
              <a:t>abcnews.go.com/Politics/wireStory/us-official-saudis-host-syrian-rebel-training-25418990</a:t>
            </a:r>
            <a:r>
              <a:rPr kumimoji="0" lang="en-US" sz="2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dirty="0">
              <a:ln>
                <a:noFill/>
              </a:ln>
              <a:solidFill>
                <a:srgbClr val="FFFF00"/>
              </a:solidFill>
              <a:effectLst/>
              <a:uLnTx/>
              <a:uFillTx/>
              <a:latin typeface="Times New Roman"/>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dirty="0" smtClean="0">
              <a:ln>
                <a:noFill/>
              </a:ln>
              <a:solidFill>
                <a:srgbClr val="FFFF00"/>
              </a:solidFill>
              <a:effectLst/>
              <a:uLnTx/>
              <a:uFillTx/>
              <a:latin typeface="Times New Roman"/>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Trump: Obama is the </a:t>
            </a:r>
            <a:r>
              <a:rPr kumimoji="0" lang="en-US" sz="1400" b="0" i="0" u="none" strike="noStrike" kern="1200" cap="none" spc="0" normalizeH="0" baseline="0" noProof="0" dirty="0">
                <a:ln>
                  <a:noFill/>
                </a:ln>
                <a:solidFill>
                  <a:srgbClr val="FFFF00"/>
                </a:solidFill>
                <a:effectLst/>
                <a:uLnTx/>
                <a:uFillTx/>
                <a:latin typeface="Times New Roman"/>
                <a:ea typeface="+mn-ea"/>
                <a:cs typeface="Arial" pitchFamily="34" charset="0"/>
              </a:rPr>
              <a:t>founder of </a:t>
            </a: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ISIS, </a:t>
            </a:r>
            <a:r>
              <a:rPr kumimoji="0" lang="en-US" sz="5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9"/>
              </a:rPr>
              <a:t>https</a:t>
            </a:r>
            <a:r>
              <a:rPr kumimoji="0" lang="en-US" sz="5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9"/>
              </a:rPr>
              <a:t>://www.youtube.com/watch?v=-</a:t>
            </a:r>
            <a:r>
              <a:rPr kumimoji="0" lang="en-US" sz="5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9"/>
              </a:rPr>
              <a:t>hUENxmN9pM</a:t>
            </a:r>
            <a:r>
              <a:rPr kumimoji="0" lang="en-US" sz="5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1200" cap="none" spc="0" normalizeH="0" baseline="0" noProof="0" dirty="0">
              <a:ln>
                <a:noFill/>
              </a:ln>
              <a:solidFill>
                <a:srgbClr val="FFFF00"/>
              </a:solidFill>
              <a:effectLst/>
              <a:uLnTx/>
              <a:uFillTx/>
              <a:latin typeface="Times New Roman"/>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Aaron </a:t>
            </a:r>
            <a:r>
              <a:rPr kumimoji="0" lang="en-US" sz="1400" b="0" i="0" u="none" strike="noStrike" kern="1200" cap="none" spc="0" normalizeH="0" baseline="0" noProof="0" dirty="0">
                <a:ln>
                  <a:noFill/>
                </a:ln>
                <a:solidFill>
                  <a:srgbClr val="FFFF00"/>
                </a:solidFill>
                <a:effectLst/>
                <a:uLnTx/>
                <a:uFillTx/>
                <a:latin typeface="Times New Roman"/>
                <a:ea typeface="+mn-ea"/>
                <a:cs typeface="Arial" pitchFamily="34" charset="0"/>
              </a:rPr>
              <a:t>Holmes, "Twitter just suspended over 88,000 accounts tied to a Saudi disinformation campaign," </a:t>
            </a:r>
            <a:r>
              <a:rPr kumimoji="0" lang="en-US" sz="1400" b="0" i="0" u="none" strike="noStrike" kern="1200" cap="none" spc="0" normalizeH="0" baseline="0" noProof="0" dirty="0" err="1">
                <a:ln>
                  <a:noFill/>
                </a:ln>
                <a:solidFill>
                  <a:srgbClr val="FFFFFF"/>
                </a:solidFill>
                <a:effectLst/>
                <a:uLnTx/>
                <a:uFillTx/>
                <a:latin typeface="Times New Roman"/>
                <a:ea typeface="+mn-ea"/>
                <a:cs typeface="Arial" pitchFamily="34" charset="0"/>
              </a:rPr>
              <a:t>Busness</a:t>
            </a:r>
            <a:r>
              <a:rPr kumimoji="0" lang="en-US" sz="1400" b="0" i="0" u="none" strike="noStrike" kern="1200" cap="none" spc="0" normalizeH="0" baseline="0" noProof="0" dirty="0">
                <a:ln>
                  <a:noFill/>
                </a:ln>
                <a:solidFill>
                  <a:srgbClr val="FFFFFF"/>
                </a:solidFill>
                <a:effectLst/>
                <a:uLnTx/>
                <a:uFillTx/>
                <a:latin typeface="Times New Roman"/>
                <a:ea typeface="+mn-ea"/>
                <a:cs typeface="Arial" pitchFamily="34" charset="0"/>
              </a:rPr>
              <a:t> Insider, 12/20/019</a:t>
            </a:r>
            <a:r>
              <a:rPr kumimoji="0" lang="en-US" sz="12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5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10"/>
              </a:rPr>
              <a:t>https://</a:t>
            </a:r>
            <a:r>
              <a:rPr kumimoji="0" lang="en-US" sz="5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10"/>
              </a:rPr>
              <a:t>www.businessinsider.com/twitter-removed-accounts-saudi-arabia-disinformation-campaign-2019-12</a:t>
            </a:r>
            <a:r>
              <a:rPr kumimoji="0" lang="en-US" sz="5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rgbClr val="FFFF00"/>
              </a:solidFill>
              <a:effectLst/>
              <a:uLnTx/>
              <a:uFillTx/>
              <a:latin typeface="Times New Roman"/>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Report</a:t>
            </a:r>
            <a:r>
              <a:rPr kumimoji="0" lang="en-US" sz="1400" b="0" i="0" u="none" strike="noStrike" kern="1200" cap="none" spc="0" normalizeH="0" baseline="0" noProof="0" dirty="0">
                <a:ln>
                  <a:noFill/>
                </a:ln>
                <a:solidFill>
                  <a:srgbClr val="FFFF00"/>
                </a:solidFill>
                <a:effectLst/>
                <a:uLnTx/>
                <a:uFillTx/>
                <a:latin typeface="Times New Roman"/>
                <a:ea typeface="+mn-ea"/>
                <a:cs typeface="Arial" pitchFamily="34" charset="0"/>
              </a:rPr>
              <a:t>: Israel sold $250 million of sophisticated </a:t>
            </a:r>
            <a:r>
              <a:rPr kumimoji="0" lang="en-US" sz="1600" b="0" i="0" u="none" strike="noStrike" kern="1200" cap="none" spc="0" normalizeH="0" baseline="0" noProof="0" dirty="0">
                <a:ln>
                  <a:noFill/>
                </a:ln>
                <a:solidFill>
                  <a:srgbClr val="FFFF00"/>
                </a:solidFill>
                <a:effectLst/>
                <a:uLnTx/>
                <a:uFillTx/>
                <a:latin typeface="Times New Roman"/>
                <a:ea typeface="+mn-ea"/>
                <a:cs typeface="Arial" pitchFamily="34" charset="0"/>
              </a:rPr>
              <a:t>spy systems to Saudi Arabia</a:t>
            </a:r>
            <a:r>
              <a:rPr kumimoji="0" lang="en-US" sz="1200" b="0" i="0" u="none" strike="noStrike" kern="1200" cap="none" spc="0" normalizeH="0" baseline="0" noProof="0" dirty="0">
                <a:ln>
                  <a:noFill/>
                </a:ln>
                <a:solidFill>
                  <a:srgbClr val="FFFF00"/>
                </a:solidFill>
                <a:effectLst/>
                <a:uLnTx/>
                <a:uFillTx/>
                <a:latin typeface="Times New Roman"/>
                <a:ea typeface="+mn-ea"/>
                <a:cs typeface="Arial" pitchFamily="34" charset="0"/>
              </a:rPr>
              <a:t>, </a:t>
            </a:r>
            <a:r>
              <a:rPr kumimoji="0" lang="en-US" sz="1200" b="0" i="0" u="none" strike="noStrike" kern="1200" cap="none" spc="0" normalizeH="0" baseline="0" noProof="0" dirty="0">
                <a:ln>
                  <a:noFill/>
                </a:ln>
                <a:solidFill>
                  <a:srgbClr val="FFFFFF"/>
                </a:solidFill>
                <a:effectLst/>
                <a:uLnTx/>
                <a:uFillTx/>
                <a:latin typeface="Times New Roman"/>
                <a:ea typeface="+mn-ea"/>
                <a:cs typeface="Arial" pitchFamily="34" charset="0"/>
              </a:rPr>
              <a:t>The Washington Post, 10/28/2018, </a:t>
            </a:r>
            <a:r>
              <a:rPr kumimoji="0" lang="en-US" sz="5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11"/>
              </a:rPr>
              <a:t>https://</a:t>
            </a:r>
            <a:r>
              <a:rPr kumimoji="0" lang="en-US" sz="5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11"/>
              </a:rPr>
              <a:t>www.jpost.com/Middle-East/Report-Israel-sold-250m-of-sophisticated-spy-systems-to-Saudi-Arabia-570539</a:t>
            </a:r>
            <a:r>
              <a:rPr kumimoji="0" lang="en-US" sz="5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500" b="0" i="0" u="none" strike="noStrike" kern="1200" cap="none" spc="0" normalizeH="0" baseline="0" noProof="0" dirty="0">
              <a:ln>
                <a:noFill/>
              </a:ln>
              <a:solidFill>
                <a:srgbClr val="FFFF00"/>
              </a:solidFill>
              <a:effectLst/>
              <a:uLnTx/>
              <a:uFillTx/>
              <a:latin typeface="Times New Roman"/>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US </a:t>
            </a:r>
            <a:r>
              <a:rPr kumimoji="0" lang="en-US" sz="1400" b="0" i="0" u="none" strike="noStrike" kern="1200" cap="none" spc="0" normalizeH="0" baseline="0" noProof="0" dirty="0">
                <a:ln>
                  <a:noFill/>
                </a:ln>
                <a:solidFill>
                  <a:srgbClr val="FFFF00"/>
                </a:solidFill>
                <a:effectLst/>
                <a:uLnTx/>
                <a:uFillTx/>
                <a:latin typeface="Times New Roman"/>
                <a:ea typeface="+mn-ea"/>
                <a:cs typeface="Arial" pitchFamily="34" charset="0"/>
              </a:rPr>
              <a:t>Secretary of State Mike Pompeo: "I was the CIA director. We lied, we cheated, we stole. We had entire training courses</a:t>
            </a:r>
            <a:r>
              <a:rPr kumimoji="0" lang="en-US" sz="14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8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12"/>
              </a:rPr>
              <a:t>https://</a:t>
            </a:r>
            <a:r>
              <a:rPr kumimoji="0" lang="en-US" sz="8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12"/>
              </a:rPr>
              <a:t>www.youtube.com/watch?v=DPt-zXn05ac</a:t>
            </a:r>
            <a:r>
              <a:rPr kumimoji="0" lang="en-US" sz="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endParaRPr kumimoji="0" lang="en-US" sz="800" b="0" i="0" u="none" strike="noStrike" kern="1200" cap="none" spc="0" normalizeH="0" baseline="0" noProof="0" dirty="0">
              <a:ln>
                <a:noFill/>
              </a:ln>
              <a:solidFill>
                <a:srgbClr val="FFFF00"/>
              </a:solidFill>
              <a:effectLst/>
              <a:uLnTx/>
              <a:uFillTx/>
              <a:latin typeface="Times New Roman"/>
              <a:ea typeface="+mn-ea"/>
              <a:cs typeface="Arial" pitchFamily="34" charset="0"/>
            </a:endParaRPr>
          </a:p>
        </p:txBody>
      </p:sp>
      <p:sp>
        <p:nvSpPr>
          <p:cNvPr id="3" name="Rectangle 2"/>
          <p:cNvSpPr/>
          <p:nvPr/>
        </p:nvSpPr>
        <p:spPr>
          <a:xfrm>
            <a:off x="7108831" y="-40957"/>
            <a:ext cx="2035169" cy="283923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150" b="0" i="1"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sz="115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President Barack Obama [who won the Nobel Peace Prize in 2009] came into office seven years ago pledging to end the wars of his predecessor, George W. Bush. On May 6 [2016], with eight months left before he vacates the White House, Obama passed a somber, little-noticed milestone: He has now been at war longer than Bush, or any other American </a:t>
            </a:r>
            <a:r>
              <a:rPr kumimoji="0" lang="en-US" sz="115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president," </a:t>
            </a:r>
            <a:r>
              <a:rPr kumimoji="0" lang="en-US" sz="115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Atlanta </a:t>
            </a:r>
            <a:r>
              <a:rPr kumimoji="0" lang="en-US" sz="115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Journal-Constitution</a:t>
            </a:r>
            <a:r>
              <a:rPr kumimoji="0" lang="en-US" sz="115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5/17/2016, </a:t>
            </a:r>
            <a:r>
              <a:rPr kumimoji="0" lang="en-US" sz="11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r>
              <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3"/>
              </a:rPr>
              <a:t>http://www.myajc.com/news/news/president-obama-two-full-terms-fighting-wars/nrNgX</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3"/>
              </a:rPr>
              <a:t>/</a:t>
            </a:r>
            <a:r>
              <a:rPr kumimoji="0" lang="en-US" sz="3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3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6" name="Straight Connector 5"/>
          <p:cNvCxnSpPr/>
          <p:nvPr/>
        </p:nvCxnSpPr>
        <p:spPr bwMode="auto">
          <a:xfrm>
            <a:off x="-16829" y="1143000"/>
            <a:ext cx="269796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3048000" y="4354866"/>
            <a:ext cx="1" cy="251230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12700" y="1828800"/>
            <a:ext cx="266843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93186"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681139" y="3345036"/>
            <a:ext cx="4427691" cy="35592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Rectangle 15"/>
          <p:cNvSpPr/>
          <p:nvPr/>
        </p:nvSpPr>
        <p:spPr>
          <a:xfrm>
            <a:off x="4056556" y="6396335"/>
            <a:ext cx="1364530" cy="46166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8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hlinkClick r:id="rId15"/>
              </a:rPr>
              <a:t>https://</a:t>
            </a:r>
            <a:r>
              <a:rPr kumimoji="0" lang="en-US" sz="8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hlinkClick r:id="rId15"/>
              </a:rPr>
              <a:t>matrixbob.files.wordpress.com/2014/09/obama-terrorists.gif</a:t>
            </a:r>
            <a:r>
              <a:rPr kumimoji="0" lang="en-US" sz="8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 </a:t>
            </a:r>
            <a:endParaRPr kumimoji="0" lang="en-US" sz="8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endParaRPr>
          </a:p>
        </p:txBody>
      </p:sp>
      <p:cxnSp>
        <p:nvCxnSpPr>
          <p:cNvPr id="7" name="Straight Connector 6"/>
          <p:cNvCxnSpPr/>
          <p:nvPr/>
        </p:nvCxnSpPr>
        <p:spPr bwMode="auto">
          <a:xfrm>
            <a:off x="7108832" y="2743200"/>
            <a:ext cx="203516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2362200"/>
            <a:ext cx="268113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165890" name="Picture 2" descr="http://syriatimes.sy/images/2017/March/7-3-17/US%20terrorism%20against%20Syria-2.jpg"/>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108830" y="5334000"/>
            <a:ext cx="2035170" cy="134722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108830" y="2743200"/>
            <a:ext cx="2035170" cy="2585323"/>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Over 25 Years Of U.S. Plans To Destabilize </a:t>
            </a:r>
            <a:r>
              <a:rPr kumimoji="0" lang="en-US" sz="1800" b="1"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a:t>
            </a:r>
            <a:r>
              <a:rPr kumimoji="0" lang="en-US" sz="1800" b="1"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sz="18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a:t>
            </a:r>
            <a:r>
              <a:rPr kumimoji="0" 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The </a:t>
            </a:r>
            <a:r>
              <a:rPr kumimoji="0" lang="en-US" sz="16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ultimate intention was to topple Iran, one of Syria’s closest allies</a:t>
            </a:r>
            <a:r>
              <a:rPr kumimoji="0" lang="en-US" sz="16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The Syria Times, 3/7/2017,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7"/>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7"/>
              </a:rPr>
              <a:t>syriatimes.sy/index.php/editorials/commentary/29474-over-25-years-of-u-s-plans-to-destabilize-syria</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sp>
        <p:nvSpPr>
          <p:cNvPr id="12" name="Rectangle 11"/>
          <p:cNvSpPr/>
          <p:nvPr/>
        </p:nvSpPr>
        <p:spPr>
          <a:xfrm>
            <a:off x="7121532" y="6688723"/>
            <a:ext cx="2035168" cy="169277"/>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18"/>
              </a:rPr>
              <a:t>https://</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hlinkClick r:id="rId18"/>
              </a:rPr>
              <a:t>www.youtube.com/watch?v=Dqn0bm4E9yw</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endParaRPr>
          </a:p>
        </p:txBody>
      </p:sp>
      <p:cxnSp>
        <p:nvCxnSpPr>
          <p:cNvPr id="13" name="Straight Connector 12"/>
          <p:cNvCxnSpPr/>
          <p:nvPr/>
        </p:nvCxnSpPr>
        <p:spPr bwMode="auto">
          <a:xfrm>
            <a:off x="0" y="2895600"/>
            <a:ext cx="268113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4" name="Rectangle 13"/>
          <p:cNvSpPr/>
          <p:nvPr/>
        </p:nvSpPr>
        <p:spPr>
          <a:xfrm>
            <a:off x="2710668" y="0"/>
            <a:ext cx="4398162" cy="553998"/>
          </a:xfrm>
          <a:prstGeom prst="rect">
            <a:avLst/>
          </a:prstGeom>
        </p:spPr>
        <p:txBody>
          <a:bodyPr wrap="squar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US" altLang="en-US" sz="1100" b="1" i="0" u="none" strike="noStrike" kern="0" cap="none" spc="0" normalizeH="0" baseline="0" noProof="0" dirty="0">
                <a:ln>
                  <a:noFill/>
                </a:ln>
                <a:solidFill>
                  <a:srgbClr val="FF0000"/>
                </a:solidFill>
                <a:effectLst/>
                <a:uLnTx/>
                <a:uFillTx/>
                <a:latin typeface="Times New Roman"/>
                <a:ea typeface="+mn-ea"/>
                <a:cs typeface="Arial" charset="0"/>
              </a:rPr>
              <a:t>US ex-intelligence chief [Lieutenant General Michael Flynn] on ISIS rise: It was 'a willful Washington decision'-</a:t>
            </a:r>
            <a:r>
              <a:rPr kumimoji="0" lang="en-US" altLang="en-US" sz="1100" b="0" i="0" u="none" strike="noStrike" kern="0" cap="none" spc="0" normalizeH="0" baseline="0" noProof="0" dirty="0">
                <a:ln>
                  <a:noFill/>
                </a:ln>
                <a:solidFill>
                  <a:srgbClr val="FF0000"/>
                </a:solidFill>
                <a:effectLst/>
                <a:uLnTx/>
                <a:uFillTx/>
                <a:latin typeface="Times New Roman"/>
                <a:ea typeface="+mn-ea"/>
                <a:cs typeface="Arial" charset="0"/>
              </a:rPr>
              <a:t>--RT, 8/10/2015, </a:t>
            </a:r>
            <a:r>
              <a:rPr kumimoji="0" lang="en-US" altLang="en-US" sz="800" b="0" i="0" u="none" strike="noStrike" kern="0" cap="none" spc="0" normalizeH="0" baseline="0" noProof="0" dirty="0">
                <a:ln>
                  <a:noFill/>
                </a:ln>
                <a:solidFill>
                  <a:srgbClr val="FF0000"/>
                </a:solidFill>
                <a:effectLst/>
                <a:uLnTx/>
                <a:uFillTx/>
                <a:latin typeface="Times New Roman"/>
                <a:ea typeface="+mn-ea"/>
                <a:cs typeface="Arial" charset="0"/>
                <a:hlinkClick r:id="rId19"/>
              </a:rPr>
              <a:t>https://www.rt.com/usa/312050-dia-flynn-islamic-state/</a:t>
            </a:r>
            <a:r>
              <a:rPr kumimoji="0" lang="en-US" altLang="en-US" sz="800" b="0" i="0" u="none" strike="noStrike" kern="0" cap="none" spc="0" normalizeH="0" baseline="0" noProof="0" dirty="0">
                <a:ln>
                  <a:noFill/>
                </a:ln>
                <a:solidFill>
                  <a:srgbClr val="FF0000"/>
                </a:solidFill>
                <a:effectLst/>
                <a:uLnTx/>
                <a:uFillTx/>
                <a:latin typeface="Times New Roman"/>
                <a:ea typeface="+mn-ea"/>
                <a:cs typeface="Arial" charset="0"/>
              </a:rPr>
              <a:t>  </a:t>
            </a:r>
          </a:p>
        </p:txBody>
      </p:sp>
      <p:cxnSp>
        <p:nvCxnSpPr>
          <p:cNvPr id="17" name="Straight Connector 16"/>
          <p:cNvCxnSpPr/>
          <p:nvPr/>
        </p:nvCxnSpPr>
        <p:spPr bwMode="auto">
          <a:xfrm>
            <a:off x="2681139" y="553998"/>
            <a:ext cx="4440393"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5" name="Straight Connector 14"/>
          <p:cNvCxnSpPr/>
          <p:nvPr/>
        </p:nvCxnSpPr>
        <p:spPr bwMode="auto">
          <a:xfrm>
            <a:off x="12700" y="3352800"/>
            <a:ext cx="269796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16829" y="4648200"/>
            <a:ext cx="2727497"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16829" y="5638800"/>
            <a:ext cx="269796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866028073"/>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0" y="-6906"/>
            <a:ext cx="5331724" cy="6771084"/>
          </a:xfrm>
          <a:prstGeom prst="rect">
            <a:avLst/>
          </a:prstGeom>
          <a:noFill/>
        </p:spPr>
        <p:txBody>
          <a:bodyPr wrap="square" rtlCol="0">
            <a:spAutoFit/>
          </a:bodyPr>
          <a:lstStyle/>
          <a:p>
            <a:r>
              <a:rPr lang="en-US" sz="2400" b="1" dirty="0" smtClean="0">
                <a:solidFill>
                  <a:srgbClr val="FF0000"/>
                </a:solidFill>
                <a:cs typeface="Arial" pitchFamily="34" charset="0"/>
              </a:rPr>
              <a:t>US </a:t>
            </a:r>
            <a:r>
              <a:rPr lang="en-US" sz="2400" b="1" dirty="0">
                <a:solidFill>
                  <a:srgbClr val="FF0000"/>
                </a:solidFill>
                <a:cs typeface="Arial" pitchFamily="34" charset="0"/>
              </a:rPr>
              <a:t>Supreme Court Ruling: Seizure of Two Billion Dollars in Iranian Assets. “Highway Robbery”</a:t>
            </a:r>
          </a:p>
          <a:p>
            <a:r>
              <a:rPr lang="en-US" sz="1600" dirty="0">
                <a:solidFill>
                  <a:prstClr val="black"/>
                </a:solidFill>
                <a:cs typeface="Arial" pitchFamily="34" charset="0"/>
              </a:rPr>
              <a:t>Iran says the deduction of around USD two billion in frozen Iranian assets recently authorized by a US court ruling is “highway robbery,” vowing that the Islamic Republic will retrieve the sum.</a:t>
            </a:r>
          </a:p>
          <a:p>
            <a:r>
              <a:rPr lang="en-US" sz="1600" dirty="0">
                <a:solidFill>
                  <a:prstClr val="black"/>
                </a:solidFill>
                <a:cs typeface="Arial" pitchFamily="34" charset="0"/>
              </a:rPr>
              <a:t>According to Press TV, last Wednesday, the US Supreme Court ruled that the money had to be turned over to the American families of the people killed in a 1983 bombing of a US Marine Corps barracks in the Lebanese capital of Beirut and other attacks blamed on Iran.</a:t>
            </a:r>
          </a:p>
          <a:p>
            <a:r>
              <a:rPr lang="en-US" sz="1600" dirty="0">
                <a:solidFill>
                  <a:prstClr val="black"/>
                </a:solidFill>
                <a:cs typeface="Arial" pitchFamily="34" charset="0"/>
              </a:rPr>
              <a:t>Iran has denied any role in the attack, and the money confiscated under the US court ruling belongs to the Central Bank of Iran (CBI). The assets have been blocked under US sanctions... </a:t>
            </a:r>
          </a:p>
          <a:p>
            <a:r>
              <a:rPr lang="en-US" sz="1600" dirty="0">
                <a:solidFill>
                  <a:prstClr val="black"/>
                </a:solidFill>
                <a:cs typeface="Arial" pitchFamily="34" charset="0"/>
              </a:rPr>
              <a:t>“The judgment by the Supreme Court and the other, even more absurd judgment by a New York circuit court deciding that Iran should pay damages for 9/11 are the height of absurdity,” Iran’s Foreign Minister Mohammad </a:t>
            </a:r>
            <a:r>
              <a:rPr lang="en-US" sz="1600" dirty="0" err="1">
                <a:solidFill>
                  <a:prstClr val="black"/>
                </a:solidFill>
                <a:cs typeface="Arial" pitchFamily="34" charset="0"/>
              </a:rPr>
              <a:t>Javad</a:t>
            </a:r>
            <a:r>
              <a:rPr lang="en-US" sz="1600" dirty="0">
                <a:solidFill>
                  <a:prstClr val="black"/>
                </a:solidFill>
                <a:cs typeface="Arial" pitchFamily="34" charset="0"/>
              </a:rPr>
              <a:t> </a:t>
            </a:r>
            <a:r>
              <a:rPr lang="en-US" sz="1600" dirty="0" err="1">
                <a:solidFill>
                  <a:prstClr val="black"/>
                </a:solidFill>
                <a:cs typeface="Arial" pitchFamily="34" charset="0"/>
              </a:rPr>
              <a:t>Zarif</a:t>
            </a:r>
            <a:r>
              <a:rPr lang="en-US" sz="1600" dirty="0">
                <a:solidFill>
                  <a:prstClr val="black"/>
                </a:solidFill>
                <a:cs typeface="Arial" pitchFamily="34" charset="0"/>
              </a:rPr>
              <a:t> told The New Yorker in an interview published on Monday... </a:t>
            </a:r>
            <a:endParaRPr lang="en-US" sz="1600" dirty="0" smtClean="0">
              <a:solidFill>
                <a:prstClr val="black"/>
              </a:solidFill>
              <a:cs typeface="Arial" pitchFamily="34" charset="0"/>
            </a:endParaRPr>
          </a:p>
          <a:p>
            <a:r>
              <a:rPr lang="en-US" sz="1600" dirty="0" smtClean="0">
                <a:solidFill>
                  <a:prstClr val="black"/>
                </a:solidFill>
                <a:cs typeface="Arial" pitchFamily="34" charset="0"/>
              </a:rPr>
              <a:t>On Monday, </a:t>
            </a:r>
            <a:r>
              <a:rPr lang="en-US" sz="1600" dirty="0" err="1" smtClean="0">
                <a:solidFill>
                  <a:prstClr val="black"/>
                </a:solidFill>
                <a:cs typeface="Arial" pitchFamily="34" charset="0"/>
              </a:rPr>
              <a:t>Zarif</a:t>
            </a:r>
            <a:r>
              <a:rPr lang="en-US" sz="1600" dirty="0" smtClean="0">
                <a:solidFill>
                  <a:prstClr val="black"/>
                </a:solidFill>
                <a:cs typeface="Arial" pitchFamily="34" charset="0"/>
              </a:rPr>
              <a:t> had said that Iran would act to sue the United States at the International Court of Justice (ICJ) at The Hague to retrieve the USD two billion. </a:t>
            </a:r>
            <a:r>
              <a:rPr lang="en-US" sz="1600" dirty="0" smtClean="0">
                <a:solidFill>
                  <a:srgbClr val="FF0000"/>
                </a:solidFill>
                <a:cs typeface="Arial" pitchFamily="34" charset="0"/>
              </a:rPr>
              <a:t>Global Research, 4/27/2016, </a:t>
            </a:r>
            <a:r>
              <a:rPr lang="en-US" sz="600" dirty="0" smtClean="0">
                <a:solidFill>
                  <a:srgbClr val="FF0000"/>
                </a:solidFill>
                <a:cs typeface="Arial" pitchFamily="34" charset="0"/>
                <a:hlinkClick r:id="rId2"/>
              </a:rPr>
              <a:t>http://www.globalresearch.ca/us-supreme-court-ruling-seizure-of-two-billion-dollars-in-iranian-assets-highway-robbery/5522072</a:t>
            </a:r>
            <a:endParaRPr lang="en-US" sz="600" dirty="0">
              <a:solidFill>
                <a:srgbClr val="FF0000"/>
              </a:solidFill>
              <a:cs typeface="Arial" pitchFamily="34" charset="0"/>
            </a:endParaRPr>
          </a:p>
        </p:txBody>
      </p:sp>
      <p:sp>
        <p:nvSpPr>
          <p:cNvPr id="3" name="Rectangle 2"/>
          <p:cNvSpPr/>
          <p:nvPr/>
        </p:nvSpPr>
        <p:spPr>
          <a:xfrm>
            <a:off x="4549" y="6824"/>
            <a:ext cx="3805451" cy="6940361"/>
          </a:xfrm>
          <a:prstGeom prst="rect">
            <a:avLst/>
          </a:prstGeom>
        </p:spPr>
        <p:txBody>
          <a:bodyPr wrap="square">
            <a:spAutoFit/>
          </a:bodyPr>
          <a:lstStyle/>
          <a:p>
            <a:r>
              <a:rPr lang="en-US" sz="2400" b="1" dirty="0">
                <a:solidFill>
                  <a:srgbClr val="FF0000"/>
                </a:solidFill>
                <a:cs typeface="Arial" pitchFamily="34" charset="0"/>
              </a:rPr>
              <a:t>Saudi Arabia Warns of Economic Fallout if Congress Passes 9/11 </a:t>
            </a:r>
            <a:r>
              <a:rPr lang="en-US" sz="2400" b="1" dirty="0" smtClean="0">
                <a:solidFill>
                  <a:srgbClr val="FF0000"/>
                </a:solidFill>
                <a:cs typeface="Arial" pitchFamily="34" charset="0"/>
              </a:rPr>
              <a:t>Bill</a:t>
            </a:r>
            <a:r>
              <a:rPr lang="en-US" sz="2400" dirty="0">
                <a:solidFill>
                  <a:prstClr val="black"/>
                </a:solidFill>
                <a:cs typeface="Arial" pitchFamily="34" charset="0"/>
              </a:rPr>
              <a:t>,</a:t>
            </a:r>
            <a:r>
              <a:rPr lang="en-US" sz="2400" dirty="0" smtClean="0">
                <a:solidFill>
                  <a:prstClr val="black"/>
                </a:solidFill>
                <a:cs typeface="Arial" pitchFamily="34" charset="0"/>
              </a:rPr>
              <a:t> </a:t>
            </a:r>
            <a:r>
              <a:rPr lang="en-US" sz="1800" dirty="0" smtClean="0">
                <a:solidFill>
                  <a:prstClr val="black"/>
                </a:solidFill>
                <a:cs typeface="Arial" pitchFamily="34" charset="0"/>
              </a:rPr>
              <a:t>The </a:t>
            </a:r>
            <a:r>
              <a:rPr lang="en-US" sz="1800" dirty="0">
                <a:solidFill>
                  <a:prstClr val="black"/>
                </a:solidFill>
                <a:cs typeface="Arial" pitchFamily="34" charset="0"/>
              </a:rPr>
              <a:t>New York Times, </a:t>
            </a:r>
            <a:r>
              <a:rPr lang="en-US" sz="1800" dirty="0" smtClean="0">
                <a:solidFill>
                  <a:prstClr val="black"/>
                </a:solidFill>
                <a:cs typeface="Arial" pitchFamily="34" charset="0"/>
              </a:rPr>
              <a:t>4/15/2016, </a:t>
            </a:r>
            <a:r>
              <a:rPr lang="en-US" sz="800" dirty="0" smtClean="0">
                <a:solidFill>
                  <a:srgbClr val="FF0000"/>
                </a:solidFill>
                <a:cs typeface="Arial" pitchFamily="34" charset="0"/>
                <a:hlinkClick r:id="rId3"/>
              </a:rPr>
              <a:t>http</a:t>
            </a:r>
            <a:r>
              <a:rPr lang="en-US" sz="800" dirty="0">
                <a:solidFill>
                  <a:srgbClr val="FF0000"/>
                </a:solidFill>
                <a:cs typeface="Arial" pitchFamily="34" charset="0"/>
                <a:hlinkClick r:id="rId3"/>
              </a:rPr>
              <a:t>://</a:t>
            </a:r>
            <a:r>
              <a:rPr lang="en-US" sz="800" dirty="0" smtClean="0">
                <a:solidFill>
                  <a:srgbClr val="FF0000"/>
                </a:solidFill>
                <a:cs typeface="Arial" pitchFamily="34" charset="0"/>
                <a:hlinkClick r:id="rId3"/>
              </a:rPr>
              <a:t>www.nytimes.com/2016/04/16/world/middleeast/saudi-arabia-warns-ofeconomic-fallout-if-congress-passes-9-11-bill.html</a:t>
            </a:r>
            <a:r>
              <a:rPr lang="en-US" sz="800" dirty="0" smtClean="0">
                <a:solidFill>
                  <a:srgbClr val="FF0000"/>
                </a:solidFill>
                <a:cs typeface="Arial" pitchFamily="34" charset="0"/>
              </a:rPr>
              <a:t> </a:t>
            </a:r>
          </a:p>
          <a:p>
            <a:endParaRPr lang="en-US" sz="2400" b="1" dirty="0" smtClean="0">
              <a:solidFill>
                <a:srgbClr val="FF0000"/>
              </a:solidFill>
              <a:cs typeface="Arial" pitchFamily="34" charset="0"/>
            </a:endParaRPr>
          </a:p>
          <a:p>
            <a:r>
              <a:rPr lang="en-US" sz="2400" b="1" dirty="0" smtClean="0">
                <a:solidFill>
                  <a:srgbClr val="FF0000"/>
                </a:solidFill>
                <a:cs typeface="Arial" pitchFamily="34" charset="0"/>
              </a:rPr>
              <a:t>Senate </a:t>
            </a:r>
            <a:r>
              <a:rPr lang="en-US" sz="2400" b="1" dirty="0">
                <a:solidFill>
                  <a:srgbClr val="FF0000"/>
                </a:solidFill>
                <a:cs typeface="Arial" pitchFamily="34" charset="0"/>
              </a:rPr>
              <a:t>passes bill allowing 9/11 victims to sue Saudi Arabia, </a:t>
            </a:r>
            <a:r>
              <a:rPr lang="en-US" sz="1800" dirty="0">
                <a:solidFill>
                  <a:prstClr val="black"/>
                </a:solidFill>
                <a:cs typeface="Arial" pitchFamily="34" charset="0"/>
              </a:rPr>
              <a:t>Reuter, 5/17/2016, </a:t>
            </a:r>
            <a:r>
              <a:rPr lang="en-US" sz="900" dirty="0">
                <a:solidFill>
                  <a:prstClr val="black"/>
                </a:solidFill>
                <a:cs typeface="Arial" pitchFamily="34" charset="0"/>
                <a:hlinkClick r:id="rId4"/>
              </a:rPr>
              <a:t>http://www.reuters.com/article/us-saudi-usa-congress-idUSKCN0Y8239</a:t>
            </a:r>
            <a:r>
              <a:rPr lang="en-US" sz="900" dirty="0">
                <a:solidFill>
                  <a:prstClr val="black"/>
                </a:solidFill>
                <a:cs typeface="Arial" pitchFamily="34" charset="0"/>
              </a:rPr>
              <a:t> </a:t>
            </a:r>
          </a:p>
          <a:p>
            <a:endParaRPr lang="en-US" sz="2400" b="1" dirty="0" smtClean="0">
              <a:solidFill>
                <a:srgbClr val="FF0000"/>
              </a:solidFill>
              <a:cs typeface="Arial" pitchFamily="34" charset="0"/>
            </a:endParaRPr>
          </a:p>
          <a:p>
            <a:r>
              <a:rPr lang="en-US" sz="2400" b="1" dirty="0">
                <a:solidFill>
                  <a:srgbClr val="FF0000"/>
                </a:solidFill>
                <a:cs typeface="Arial" pitchFamily="34" charset="0"/>
              </a:rPr>
              <a:t>Congress releases secret '28 pages' on alleged Saudi 9/11 </a:t>
            </a:r>
            <a:r>
              <a:rPr lang="en-US" sz="2400" b="1" dirty="0" smtClean="0">
                <a:solidFill>
                  <a:srgbClr val="FF0000"/>
                </a:solidFill>
                <a:cs typeface="Arial" pitchFamily="34" charset="0"/>
              </a:rPr>
              <a:t>ties, </a:t>
            </a:r>
            <a:r>
              <a:rPr lang="en-US" sz="1800" dirty="0" smtClean="0">
                <a:solidFill>
                  <a:prstClr val="black"/>
                </a:solidFill>
                <a:cs typeface="Arial" pitchFamily="34" charset="0"/>
              </a:rPr>
              <a:t>CNN, 7/15/2016, </a:t>
            </a:r>
            <a:r>
              <a:rPr lang="en-US" sz="800" dirty="0" smtClean="0">
                <a:solidFill>
                  <a:prstClr val="black"/>
                </a:solidFill>
                <a:cs typeface="Arial" pitchFamily="34" charset="0"/>
                <a:hlinkClick r:id="rId5"/>
              </a:rPr>
              <a:t>http</a:t>
            </a:r>
            <a:r>
              <a:rPr lang="en-US" sz="800" dirty="0">
                <a:solidFill>
                  <a:prstClr val="black"/>
                </a:solidFill>
                <a:cs typeface="Arial" pitchFamily="34" charset="0"/>
                <a:hlinkClick r:id="rId5"/>
              </a:rPr>
              <a:t>://www.cnn.com/2016/07/15/politics/congress-releases-28-pages-saudis-9-11</a:t>
            </a:r>
            <a:r>
              <a:rPr lang="en-US" sz="800" dirty="0" smtClean="0">
                <a:solidFill>
                  <a:prstClr val="black"/>
                </a:solidFill>
                <a:cs typeface="Arial" pitchFamily="34" charset="0"/>
                <a:hlinkClick r:id="rId5"/>
              </a:rPr>
              <a:t>/</a:t>
            </a:r>
            <a:r>
              <a:rPr lang="en-US" sz="800" dirty="0" smtClean="0">
                <a:solidFill>
                  <a:prstClr val="black"/>
                </a:solidFill>
                <a:cs typeface="Arial" pitchFamily="34" charset="0"/>
              </a:rPr>
              <a:t>   </a:t>
            </a:r>
            <a:endParaRPr lang="en-US" sz="800" b="1" dirty="0" smtClean="0">
              <a:solidFill>
                <a:srgbClr val="FF0000"/>
              </a:solidFill>
              <a:cs typeface="Arial" pitchFamily="34" charset="0"/>
            </a:endParaRPr>
          </a:p>
          <a:p>
            <a:endParaRPr lang="en-US" sz="2400" b="1" dirty="0" smtClean="0">
              <a:solidFill>
                <a:srgbClr val="FF0000"/>
              </a:solidFill>
              <a:cs typeface="Arial" pitchFamily="34" charset="0"/>
            </a:endParaRPr>
          </a:p>
          <a:p>
            <a:r>
              <a:rPr lang="en-US" sz="2400" b="1" dirty="0" smtClean="0">
                <a:solidFill>
                  <a:srgbClr val="FF0000"/>
                </a:solidFill>
                <a:cs typeface="Arial" pitchFamily="34" charset="0"/>
              </a:rPr>
              <a:t>Saudi </a:t>
            </a:r>
            <a:r>
              <a:rPr lang="en-US" sz="2400" b="1" dirty="0">
                <a:solidFill>
                  <a:srgbClr val="FF0000"/>
                </a:solidFill>
                <a:cs typeface="Arial" pitchFamily="34" charset="0"/>
              </a:rPr>
              <a:t>foreign minister welcomes release of pages from 9-11 </a:t>
            </a:r>
            <a:r>
              <a:rPr lang="en-US" sz="2400" b="1" dirty="0" smtClean="0">
                <a:solidFill>
                  <a:srgbClr val="FF0000"/>
                </a:solidFill>
                <a:cs typeface="Arial" pitchFamily="34" charset="0"/>
              </a:rPr>
              <a:t>report</a:t>
            </a:r>
            <a:r>
              <a:rPr lang="en-US" sz="2400" b="1" dirty="0">
                <a:solidFill>
                  <a:srgbClr val="FF0000"/>
                </a:solidFill>
                <a:cs typeface="Arial" pitchFamily="34" charset="0"/>
              </a:rPr>
              <a:t>,</a:t>
            </a:r>
            <a:r>
              <a:rPr lang="en-US" sz="2400" dirty="0">
                <a:solidFill>
                  <a:srgbClr val="FF0000"/>
                </a:solidFill>
                <a:cs typeface="Arial" pitchFamily="34" charset="0"/>
              </a:rPr>
              <a:t> </a:t>
            </a:r>
            <a:r>
              <a:rPr lang="en-US" sz="1800" dirty="0">
                <a:solidFill>
                  <a:prstClr val="black"/>
                </a:solidFill>
                <a:cs typeface="Arial" pitchFamily="34" charset="0"/>
              </a:rPr>
              <a:t>Reuters, 7/15/2016, </a:t>
            </a:r>
            <a:r>
              <a:rPr lang="en-US" sz="800" dirty="0">
                <a:solidFill>
                  <a:srgbClr val="FF0000"/>
                </a:solidFill>
                <a:cs typeface="Arial" pitchFamily="34" charset="0"/>
                <a:hlinkClick r:id="rId6"/>
              </a:rPr>
              <a:t>http://</a:t>
            </a:r>
            <a:r>
              <a:rPr lang="en-US" sz="800" dirty="0" smtClean="0">
                <a:solidFill>
                  <a:srgbClr val="FF0000"/>
                </a:solidFill>
                <a:cs typeface="Arial" pitchFamily="34" charset="0"/>
                <a:hlinkClick r:id="rId6"/>
              </a:rPr>
              <a:t>www.reuters.com/article/us-saudi-usa-minister-idUSKCN0ZV2JL?mod=related&amp;channelName=politicsNews</a:t>
            </a:r>
            <a:r>
              <a:rPr lang="en-US" sz="800" dirty="0" smtClean="0">
                <a:solidFill>
                  <a:srgbClr val="FF0000"/>
                </a:solidFill>
                <a:cs typeface="Arial" pitchFamily="34" charset="0"/>
              </a:rPr>
              <a:t> </a:t>
            </a:r>
            <a:endParaRPr lang="en-US" sz="800" dirty="0">
              <a:solidFill>
                <a:srgbClr val="FF0000"/>
              </a:solidFill>
              <a:cs typeface="Arial" pitchFamily="34" charset="0"/>
            </a:endParaRPr>
          </a:p>
        </p:txBody>
      </p:sp>
      <p:cxnSp>
        <p:nvCxnSpPr>
          <p:cNvPr id="6" name="Straight Connector 5"/>
          <p:cNvCxnSpPr/>
          <p:nvPr/>
        </p:nvCxnSpPr>
        <p:spPr>
          <a:xfrm>
            <a:off x="3803176" y="37531"/>
            <a:ext cx="6824" cy="685117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1723988"/>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cdn.timesofisrael.com/uploads/2016/06/Adi_Cohen_Zedek-1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87606" y="1"/>
            <a:ext cx="2056394" cy="13715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087606" y="1371600"/>
            <a:ext cx="2049136" cy="5509200"/>
          </a:xfrm>
          <a:prstGeom prst="rect">
            <a:avLst/>
          </a:prstGeom>
        </p:spPr>
        <p:txBody>
          <a:bodyPr wrap="square">
            <a:spAutoFit/>
          </a:bodyPr>
          <a:lstStyle/>
          <a:p>
            <a:pPr eaLnBrk="0" hangingPunct="0"/>
            <a:r>
              <a:rPr lang="en-US" sz="1600" b="1" dirty="0">
                <a:solidFill>
                  <a:srgbClr val="FF0000"/>
                </a:solidFill>
                <a:cs typeface="+mn-cs"/>
              </a:rPr>
              <a:t>Military Intelligence chief Maj. Gen. Herzl Halevy speaks at the </a:t>
            </a:r>
            <a:r>
              <a:rPr lang="en-US" sz="1600" b="1" dirty="0" err="1">
                <a:solidFill>
                  <a:srgbClr val="FF0000"/>
                </a:solidFill>
                <a:cs typeface="+mn-cs"/>
              </a:rPr>
              <a:t>Herzliya</a:t>
            </a:r>
            <a:r>
              <a:rPr lang="en-US" sz="1600" b="1" dirty="0">
                <a:solidFill>
                  <a:srgbClr val="FF0000"/>
                </a:solidFill>
                <a:cs typeface="+mn-cs"/>
              </a:rPr>
              <a:t> Conference at the Interdisciplinary Center in </a:t>
            </a:r>
            <a:r>
              <a:rPr lang="en-US" sz="1600" b="1" dirty="0" err="1">
                <a:solidFill>
                  <a:srgbClr val="FF0000"/>
                </a:solidFill>
                <a:cs typeface="+mn-cs"/>
              </a:rPr>
              <a:t>Herzliya</a:t>
            </a:r>
            <a:r>
              <a:rPr lang="en-US" sz="1600" b="1" dirty="0">
                <a:solidFill>
                  <a:srgbClr val="FF0000"/>
                </a:solidFill>
                <a:cs typeface="+mn-cs"/>
              </a:rPr>
              <a:t> on </a:t>
            </a:r>
            <a:r>
              <a:rPr lang="en-US" sz="1600" b="1" dirty="0">
                <a:solidFill>
                  <a:prstClr val="black"/>
                </a:solidFill>
                <a:cs typeface="+mn-cs"/>
              </a:rPr>
              <a:t>June 15, 2016</a:t>
            </a:r>
            <a:r>
              <a:rPr lang="en-US" sz="1600" b="1" dirty="0">
                <a:solidFill>
                  <a:srgbClr val="FF0000"/>
                </a:solidFill>
                <a:cs typeface="+mn-cs"/>
              </a:rPr>
              <a:t>. (</a:t>
            </a:r>
            <a:r>
              <a:rPr lang="en-US" sz="1600" b="1" dirty="0" err="1">
                <a:solidFill>
                  <a:srgbClr val="FF0000"/>
                </a:solidFill>
                <a:cs typeface="+mn-cs"/>
              </a:rPr>
              <a:t>Adi</a:t>
            </a:r>
            <a:r>
              <a:rPr lang="en-US" sz="1600" b="1" dirty="0">
                <a:solidFill>
                  <a:srgbClr val="FF0000"/>
                </a:solidFill>
                <a:cs typeface="+mn-cs"/>
              </a:rPr>
              <a:t> Cohen </a:t>
            </a:r>
            <a:r>
              <a:rPr lang="en-US" sz="1600" b="1" dirty="0" err="1">
                <a:solidFill>
                  <a:srgbClr val="FF0000"/>
                </a:solidFill>
                <a:cs typeface="+mn-cs"/>
              </a:rPr>
              <a:t>Zedek</a:t>
            </a:r>
            <a:r>
              <a:rPr lang="en-US" sz="1600" b="1" dirty="0" smtClean="0">
                <a:solidFill>
                  <a:srgbClr val="FF0000"/>
                </a:solidFill>
                <a:cs typeface="+mn-cs"/>
              </a:rPr>
              <a:t>)</a:t>
            </a:r>
          </a:p>
          <a:p>
            <a:pPr eaLnBrk="0" hangingPunct="0"/>
            <a:endParaRPr lang="en-US" sz="800" b="1" dirty="0" smtClean="0">
              <a:solidFill>
                <a:srgbClr val="FF0000"/>
              </a:solidFill>
              <a:cs typeface="+mn-cs"/>
            </a:endParaRPr>
          </a:p>
          <a:p>
            <a:pPr eaLnBrk="0" hangingPunct="0"/>
            <a:r>
              <a:rPr lang="en-US" sz="1600" dirty="0">
                <a:solidFill>
                  <a:srgbClr val="FF0000"/>
                </a:solidFill>
                <a:cs typeface="+mn-cs"/>
              </a:rPr>
              <a:t>Saudi Prince </a:t>
            </a:r>
            <a:r>
              <a:rPr lang="en-US" sz="1600" dirty="0" err="1">
                <a:solidFill>
                  <a:srgbClr val="FF0000"/>
                </a:solidFill>
                <a:cs typeface="+mn-cs"/>
              </a:rPr>
              <a:t>Turki</a:t>
            </a:r>
            <a:r>
              <a:rPr lang="en-US" sz="1600" dirty="0">
                <a:solidFill>
                  <a:srgbClr val="FF0000"/>
                </a:solidFill>
                <a:cs typeface="+mn-cs"/>
              </a:rPr>
              <a:t> Al Faisal denounced Iran’s backing for "Hezbollah in Lebanon, Hamas in Palestine, [and] the Islamic Jihad in Palestine” against Israel, </a:t>
            </a:r>
            <a:r>
              <a:rPr lang="en-US" sz="1600" dirty="0" err="1">
                <a:solidFill>
                  <a:prstClr val="black"/>
                </a:solidFill>
                <a:cs typeface="+mn-cs"/>
              </a:rPr>
              <a:t>Alarabiya</a:t>
            </a:r>
            <a:r>
              <a:rPr lang="en-US" sz="1600" dirty="0">
                <a:solidFill>
                  <a:prstClr val="black"/>
                </a:solidFill>
                <a:cs typeface="+mn-cs"/>
              </a:rPr>
              <a:t>, 7/10/2016, </a:t>
            </a:r>
            <a:r>
              <a:rPr lang="en-US" sz="1000" dirty="0">
                <a:solidFill>
                  <a:srgbClr val="FF0000"/>
                </a:solidFill>
                <a:cs typeface="+mn-cs"/>
                <a:hlinkClick r:id="rId3"/>
              </a:rPr>
              <a:t>http://</a:t>
            </a:r>
            <a:r>
              <a:rPr lang="en-US" sz="1000" dirty="0" smtClean="0">
                <a:solidFill>
                  <a:srgbClr val="FF0000"/>
                </a:solidFill>
                <a:cs typeface="+mn-cs"/>
                <a:hlinkClick r:id="rId3"/>
              </a:rPr>
              <a:t>english.alarabiya.net/en/webtv/reports/2016/07/10/Full-speech-of-Prince-Turki-Al-Faisal-at-the-Paris-Rally-to-Free-Iran.html</a:t>
            </a:r>
            <a:r>
              <a:rPr lang="en-US" sz="1000" dirty="0" smtClean="0">
                <a:solidFill>
                  <a:srgbClr val="FF0000"/>
                </a:solidFill>
                <a:cs typeface="+mn-cs"/>
              </a:rPr>
              <a:t>   </a:t>
            </a:r>
            <a:endParaRPr lang="en-US" sz="1000" dirty="0">
              <a:solidFill>
                <a:srgbClr val="FF0000"/>
              </a:solidFill>
              <a:cs typeface="+mn-cs"/>
            </a:endParaRPr>
          </a:p>
        </p:txBody>
      </p:sp>
      <p:sp>
        <p:nvSpPr>
          <p:cNvPr id="5" name="Rectangle 4"/>
          <p:cNvSpPr/>
          <p:nvPr/>
        </p:nvSpPr>
        <p:spPr>
          <a:xfrm>
            <a:off x="-25400" y="0"/>
            <a:ext cx="7113006" cy="6863417"/>
          </a:xfrm>
          <a:prstGeom prst="rect">
            <a:avLst/>
          </a:prstGeom>
        </p:spPr>
        <p:txBody>
          <a:bodyPr wrap="square">
            <a:spAutoFit/>
          </a:bodyPr>
          <a:lstStyle/>
          <a:p>
            <a:pPr eaLnBrk="0" hangingPunct="0"/>
            <a:r>
              <a:rPr lang="en-US" sz="2600" b="1" dirty="0" smtClean="0">
                <a:solidFill>
                  <a:srgbClr val="FF0000"/>
                </a:solidFill>
                <a:cs typeface="+mn-cs"/>
              </a:rPr>
              <a:t>Excerpts </a:t>
            </a:r>
            <a:r>
              <a:rPr lang="en-US" sz="2600" b="1" dirty="0">
                <a:solidFill>
                  <a:srgbClr val="FF0000"/>
                </a:solidFill>
                <a:cs typeface="+mn-cs"/>
              </a:rPr>
              <a:t>from Israel Military Intelligence chief Maj. Gen. </a:t>
            </a:r>
            <a:r>
              <a:rPr lang="en-US" sz="2600" b="1" dirty="0" err="1">
                <a:solidFill>
                  <a:srgbClr val="FF0000"/>
                </a:solidFill>
                <a:cs typeface="+mn-cs"/>
              </a:rPr>
              <a:t>Herzi</a:t>
            </a:r>
            <a:r>
              <a:rPr lang="en-US" sz="2600" b="1" dirty="0">
                <a:solidFill>
                  <a:srgbClr val="FF0000"/>
                </a:solidFill>
                <a:cs typeface="+mn-cs"/>
              </a:rPr>
              <a:t> Halevy's speech at </a:t>
            </a:r>
            <a:r>
              <a:rPr lang="en-US" sz="2600" b="1" dirty="0" smtClean="0">
                <a:solidFill>
                  <a:srgbClr val="FF0000"/>
                </a:solidFill>
                <a:cs typeface="+mn-cs"/>
              </a:rPr>
              <a:t>the  </a:t>
            </a:r>
            <a:r>
              <a:rPr lang="en-US" sz="2600" b="1" dirty="0" err="1">
                <a:solidFill>
                  <a:srgbClr val="FF0000"/>
                </a:solidFill>
                <a:cs typeface="+mn-cs"/>
              </a:rPr>
              <a:t>Herzliya</a:t>
            </a:r>
            <a:r>
              <a:rPr lang="en-US" sz="2600" b="1" dirty="0">
                <a:solidFill>
                  <a:srgbClr val="FF0000"/>
                </a:solidFill>
                <a:cs typeface="+mn-cs"/>
              </a:rPr>
              <a:t> Conference at the Interdisciplinary Center in </a:t>
            </a:r>
            <a:r>
              <a:rPr lang="en-US" sz="2600" b="1" dirty="0" err="1" smtClean="0">
                <a:solidFill>
                  <a:srgbClr val="FF0000"/>
                </a:solidFill>
                <a:cs typeface="+mn-cs"/>
              </a:rPr>
              <a:t>Herzliya</a:t>
            </a:r>
            <a:r>
              <a:rPr lang="en-US" sz="2600" b="1" dirty="0" smtClean="0">
                <a:solidFill>
                  <a:srgbClr val="FF0000"/>
                </a:solidFill>
                <a:cs typeface="+mn-cs"/>
              </a:rPr>
              <a:t>, Israel:</a:t>
            </a:r>
          </a:p>
          <a:p>
            <a:pPr eaLnBrk="0" hangingPunct="0"/>
            <a:r>
              <a:rPr lang="en-US" sz="1400" b="1" dirty="0" smtClean="0">
                <a:solidFill>
                  <a:prstClr val="black"/>
                </a:solidFill>
                <a:cs typeface="+mn-cs"/>
              </a:rPr>
              <a:t>"</a:t>
            </a:r>
            <a:r>
              <a:rPr lang="en-US" sz="1400" b="1" dirty="0">
                <a:solidFill>
                  <a:prstClr val="black"/>
                </a:solidFill>
                <a:cs typeface="+mn-cs"/>
              </a:rPr>
              <a:t>there has never been an army that knows as much about its enemy as we know about Hezbollah... But still, the next war will not be simple, it will not be easy."</a:t>
            </a:r>
          </a:p>
          <a:p>
            <a:pPr eaLnBrk="0" hangingPunct="0"/>
            <a:r>
              <a:rPr lang="en-US" sz="1400" dirty="0" smtClean="0">
                <a:solidFill>
                  <a:prstClr val="black"/>
                </a:solidFill>
                <a:cs typeface="+mn-cs"/>
              </a:rPr>
              <a:t>Halevy </a:t>
            </a:r>
            <a:r>
              <a:rPr lang="en-US" sz="1400" dirty="0">
                <a:solidFill>
                  <a:prstClr val="black"/>
                </a:solidFill>
                <a:cs typeface="+mn-cs"/>
              </a:rPr>
              <a:t>pointed to two competing groups in the Muslim world: the Shiite Iran, which despite its “legitimate” status in the wake of last year’s Iran nuclear deal continues to fund attacks on Israel, and </a:t>
            </a:r>
            <a:r>
              <a:rPr lang="en-US" sz="1400" b="1" dirty="0">
                <a:solidFill>
                  <a:prstClr val="black"/>
                </a:solidFill>
                <a:cs typeface="+mn-cs"/>
              </a:rPr>
              <a:t>the “pragmatic” Sunni nations led by Saudi Arabia, whose interests have increasingly begun to align with Israel.</a:t>
            </a:r>
          </a:p>
          <a:p>
            <a:pPr eaLnBrk="0" hangingPunct="0"/>
            <a:r>
              <a:rPr lang="en-US" sz="1400" dirty="0" smtClean="0">
                <a:solidFill>
                  <a:prstClr val="black"/>
                </a:solidFill>
                <a:cs typeface="+mn-cs"/>
              </a:rPr>
              <a:t>Throughout </a:t>
            </a:r>
            <a:r>
              <a:rPr lang="en-US" sz="1400" dirty="0">
                <a:solidFill>
                  <a:prstClr val="black"/>
                </a:solidFill>
                <a:cs typeface="+mn-cs"/>
              </a:rPr>
              <a:t>the Middle East, both Iran and Saudi Arabia have lots of fingers in lots of pots. The two countries have direct involvement in the Yemenite and Syrian civil wars.</a:t>
            </a:r>
          </a:p>
          <a:p>
            <a:pPr eaLnBrk="0" hangingPunct="0"/>
            <a:r>
              <a:rPr lang="en-US" sz="1400" dirty="0" smtClean="0">
                <a:solidFill>
                  <a:prstClr val="black"/>
                </a:solidFill>
                <a:cs typeface="+mn-cs"/>
              </a:rPr>
              <a:t>In </a:t>
            </a:r>
            <a:r>
              <a:rPr lang="en-US" sz="1400" dirty="0">
                <a:solidFill>
                  <a:prstClr val="black"/>
                </a:solidFill>
                <a:cs typeface="+mn-cs"/>
              </a:rPr>
              <a:t>Syria, Iran has already lost “250 people, and that’s just their fighters from the Islamic Revolutionary Guard Corps. That’s not counting the Shiite militias that are managed by Iran,” he said.</a:t>
            </a:r>
          </a:p>
          <a:p>
            <a:pPr eaLnBrk="0" hangingPunct="0"/>
            <a:r>
              <a:rPr lang="en-US" sz="1400" dirty="0" smtClean="0">
                <a:solidFill>
                  <a:prstClr val="black"/>
                </a:solidFill>
                <a:cs typeface="+mn-cs"/>
              </a:rPr>
              <a:t>All </a:t>
            </a:r>
            <a:r>
              <a:rPr lang="en-US" sz="1400" dirty="0">
                <a:solidFill>
                  <a:prstClr val="black"/>
                </a:solidFill>
                <a:cs typeface="+mn-cs"/>
              </a:rPr>
              <a:t>this, despite the fact that it </a:t>
            </a:r>
            <a:r>
              <a:rPr lang="en-US" sz="1400" b="1" dirty="0">
                <a:solidFill>
                  <a:prstClr val="black"/>
                </a:solidFill>
                <a:cs typeface="+mn-cs"/>
              </a:rPr>
              <a:t>[Iran] continues to call for Israel’s destruction and gives the military wings of Hamas, Hezbollah and the Islamic Jihad “60 percent of their budgets</a:t>
            </a:r>
            <a:r>
              <a:rPr lang="en-US" sz="1400" dirty="0">
                <a:solidFill>
                  <a:prstClr val="black"/>
                </a:solidFill>
                <a:cs typeface="+mn-cs"/>
              </a:rPr>
              <a:t>,” Halevy said.</a:t>
            </a:r>
          </a:p>
          <a:p>
            <a:pPr eaLnBrk="0" hangingPunct="0"/>
            <a:r>
              <a:rPr lang="en-US" sz="1400" dirty="0" smtClean="0">
                <a:solidFill>
                  <a:prstClr val="black"/>
                </a:solidFill>
                <a:cs typeface="+mn-cs"/>
              </a:rPr>
              <a:t>Iran </a:t>
            </a:r>
            <a:r>
              <a:rPr lang="en-US" sz="1400" dirty="0">
                <a:solidFill>
                  <a:prstClr val="black"/>
                </a:solidFill>
                <a:cs typeface="+mn-cs"/>
              </a:rPr>
              <a:t>has also taken the lead on the cyber warfare front against Israel, he said, carrying out digital attacks themselves and also providing training to Hezbollah to do the same.</a:t>
            </a:r>
          </a:p>
          <a:p>
            <a:pPr eaLnBrk="0" hangingPunct="0"/>
            <a:r>
              <a:rPr lang="en-US" sz="1400" dirty="0" smtClean="0">
                <a:solidFill>
                  <a:prstClr val="black"/>
                </a:solidFill>
                <a:cs typeface="+mn-cs"/>
              </a:rPr>
              <a:t>On </a:t>
            </a:r>
            <a:r>
              <a:rPr lang="en-US" sz="1400" dirty="0">
                <a:solidFill>
                  <a:prstClr val="black"/>
                </a:solidFill>
                <a:cs typeface="+mn-cs"/>
              </a:rPr>
              <a:t>the other side, he said, are the “pragmatic Sunnis” — mostly the Gulf states — who are leading the fight against Iran.</a:t>
            </a:r>
          </a:p>
          <a:p>
            <a:pPr eaLnBrk="0" hangingPunct="0"/>
            <a:r>
              <a:rPr lang="en-US" sz="1400" dirty="0" smtClean="0">
                <a:solidFill>
                  <a:prstClr val="black"/>
                </a:solidFill>
                <a:cs typeface="+mn-cs"/>
              </a:rPr>
              <a:t>“</a:t>
            </a:r>
            <a:r>
              <a:rPr lang="en-US" sz="1400" dirty="0">
                <a:solidFill>
                  <a:prstClr val="black"/>
                </a:solidFill>
                <a:cs typeface="+mn-cs"/>
              </a:rPr>
              <a:t>Saudi Arabia is more proactive, trying to lead the Sunni camp in the Middle East. It’s a country that has perhaps stabilized and gotten stronger in its fight against Iran,” he said.</a:t>
            </a:r>
          </a:p>
          <a:p>
            <a:pPr eaLnBrk="0" hangingPunct="0"/>
            <a:r>
              <a:rPr lang="en-US" sz="1400" dirty="0" smtClean="0">
                <a:solidFill>
                  <a:prstClr val="black"/>
                </a:solidFill>
                <a:cs typeface="+mn-cs"/>
              </a:rPr>
              <a:t>“</a:t>
            </a:r>
            <a:r>
              <a:rPr lang="en-US" sz="1400" dirty="0">
                <a:solidFill>
                  <a:prstClr val="black"/>
                </a:solidFill>
                <a:cs typeface="+mn-cs"/>
              </a:rPr>
              <a:t>Some of the interests of the pragmatic Sunni countries are getting closer to our interests,” Halevy said. “This is an interesting development, and there is an opportunity in it.”</a:t>
            </a:r>
          </a:p>
          <a:p>
            <a:pPr eaLnBrk="0" hangingPunct="0"/>
            <a:r>
              <a:rPr lang="en-US" sz="1400" dirty="0" smtClean="0">
                <a:solidFill>
                  <a:srgbClr val="FF0000"/>
                </a:solidFill>
                <a:cs typeface="+mn-cs"/>
              </a:rPr>
              <a:t>Times of Israel, 6/15/2016, </a:t>
            </a:r>
            <a:r>
              <a:rPr lang="en-US" sz="1400" dirty="0" smtClean="0">
                <a:solidFill>
                  <a:prstClr val="black"/>
                </a:solidFill>
                <a:cs typeface="+mn-cs"/>
                <a:hlinkClick r:id="rId4"/>
              </a:rPr>
              <a:t>http</a:t>
            </a:r>
            <a:r>
              <a:rPr lang="en-US" sz="1400" dirty="0">
                <a:solidFill>
                  <a:prstClr val="black"/>
                </a:solidFill>
                <a:cs typeface="+mn-cs"/>
                <a:hlinkClick r:id="rId4"/>
              </a:rPr>
              <a:t>://www.timesofisrael.com/intelligence-chief-warns-of-growing-gaps-between-israel-neighbors</a:t>
            </a:r>
            <a:r>
              <a:rPr lang="en-US" sz="1400" dirty="0" smtClean="0">
                <a:solidFill>
                  <a:prstClr val="black"/>
                </a:solidFill>
                <a:cs typeface="+mn-cs"/>
                <a:hlinkClick r:id="rId4"/>
              </a:rPr>
              <a:t>/</a:t>
            </a:r>
            <a:r>
              <a:rPr lang="en-US" sz="1400" dirty="0" smtClean="0">
                <a:solidFill>
                  <a:prstClr val="black"/>
                </a:solidFill>
                <a:cs typeface="+mn-cs"/>
              </a:rPr>
              <a:t> </a:t>
            </a:r>
            <a:endParaRPr lang="en-US" sz="1400" dirty="0">
              <a:solidFill>
                <a:prstClr val="black"/>
              </a:solidFill>
              <a:cs typeface="+mn-cs"/>
            </a:endParaRPr>
          </a:p>
        </p:txBody>
      </p:sp>
      <p:cxnSp>
        <p:nvCxnSpPr>
          <p:cNvPr id="6" name="Straight Connector 5"/>
          <p:cNvCxnSpPr/>
          <p:nvPr/>
        </p:nvCxnSpPr>
        <p:spPr>
          <a:xfrm>
            <a:off x="7087606" y="3657600"/>
            <a:ext cx="20563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087606" y="3657600"/>
            <a:ext cx="0" cy="320581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884673"/>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http://vid.alarabiya.net/images/2016/06/16/cc716796-b55a-40da-9935-e86b0115a013/cc716796-b55a-40da-9935-e86b0115a013_16x9_788x4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5370" y="2"/>
            <a:ext cx="3658629" cy="205739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256" y="0"/>
            <a:ext cx="5555344" cy="6971139"/>
          </a:xfrm>
          <a:prstGeom prst="rect">
            <a:avLst/>
          </a:prstGeom>
        </p:spPr>
        <p:txBody>
          <a:bodyPr wrap="square">
            <a:spAutoFit/>
          </a:bodyPr>
          <a:lstStyle/>
          <a:p>
            <a:pPr eaLnBrk="0" hangingPunct="0"/>
            <a:r>
              <a:rPr lang="en-US" sz="2000" b="1" dirty="0" smtClean="0">
                <a:solidFill>
                  <a:srgbClr val="FF0000"/>
                </a:solidFill>
              </a:rPr>
              <a:t>Saudi, US defense ministers meet at Pentagon</a:t>
            </a:r>
          </a:p>
          <a:p>
            <a:pPr eaLnBrk="0" hangingPunct="0"/>
            <a:r>
              <a:rPr lang="en-US" sz="1400" b="1" dirty="0" smtClean="0">
                <a:solidFill>
                  <a:srgbClr val="FF0000"/>
                </a:solidFill>
              </a:rPr>
              <a:t>US Secretary of Defense Ash Carter: </a:t>
            </a:r>
            <a:r>
              <a:rPr lang="en-US" sz="1400" dirty="0" smtClean="0">
                <a:solidFill>
                  <a:prstClr val="black"/>
                </a:solidFill>
              </a:rPr>
              <a:t>“This </a:t>
            </a:r>
            <a:r>
              <a:rPr lang="en-US" sz="1400" dirty="0">
                <a:solidFill>
                  <a:prstClr val="black"/>
                </a:solidFill>
              </a:rPr>
              <a:t>is our 10th in-depth </a:t>
            </a:r>
            <a:r>
              <a:rPr lang="en-US" sz="1400" dirty="0" smtClean="0">
                <a:solidFill>
                  <a:prstClr val="black"/>
                </a:solidFill>
              </a:rPr>
              <a:t>conversation…. We’ll </a:t>
            </a:r>
            <a:r>
              <a:rPr lang="en-US" sz="1400" dirty="0">
                <a:solidFill>
                  <a:prstClr val="black"/>
                </a:solidFill>
              </a:rPr>
              <a:t>be discussing ways to further cooperate on conventional and asymmetric threats in the region these include delivering ISIL a lasting defeat, addressing the situation in Yemen, and </a:t>
            </a:r>
            <a:r>
              <a:rPr lang="en-US" sz="1400" b="1" dirty="0">
                <a:solidFill>
                  <a:prstClr val="black"/>
                </a:solidFill>
              </a:rPr>
              <a:t>countering Iran’s belying </a:t>
            </a:r>
            <a:r>
              <a:rPr lang="en-US" sz="1400" b="1" dirty="0" smtClean="0">
                <a:solidFill>
                  <a:prstClr val="black"/>
                </a:solidFill>
              </a:rPr>
              <a:t>influence</a:t>
            </a:r>
            <a:r>
              <a:rPr lang="en-US" sz="1400" dirty="0" smtClean="0">
                <a:solidFill>
                  <a:prstClr val="black"/>
                </a:solidFill>
              </a:rPr>
              <a:t>. We’ll </a:t>
            </a:r>
            <a:r>
              <a:rPr lang="en-US" sz="1400" dirty="0">
                <a:solidFill>
                  <a:prstClr val="black"/>
                </a:solidFill>
              </a:rPr>
              <a:t>also discuss joint capabilities including expanded coordination on special operation </a:t>
            </a:r>
            <a:r>
              <a:rPr lang="en-US" sz="1400" dirty="0" smtClean="0">
                <a:solidFill>
                  <a:prstClr val="black"/>
                </a:solidFill>
              </a:rPr>
              <a:t>forces.”</a:t>
            </a:r>
          </a:p>
          <a:p>
            <a:pPr eaLnBrk="0" hangingPunct="0"/>
            <a:r>
              <a:rPr lang="en-US" sz="1400" b="1" dirty="0" smtClean="0">
                <a:solidFill>
                  <a:srgbClr val="FF0000"/>
                </a:solidFill>
              </a:rPr>
              <a:t>Saudi </a:t>
            </a:r>
            <a:r>
              <a:rPr lang="en-US" sz="1400" b="1" dirty="0">
                <a:solidFill>
                  <a:srgbClr val="FF0000"/>
                </a:solidFill>
              </a:rPr>
              <a:t>Arabia’s Deputy Crown Prince and Defense Minister Mohammed bin </a:t>
            </a:r>
            <a:r>
              <a:rPr lang="en-US" sz="1400" b="1" dirty="0" smtClean="0">
                <a:solidFill>
                  <a:srgbClr val="FF0000"/>
                </a:solidFill>
              </a:rPr>
              <a:t>Salman: </a:t>
            </a:r>
            <a:r>
              <a:rPr lang="en-US" sz="1400" dirty="0" smtClean="0">
                <a:solidFill>
                  <a:prstClr val="black"/>
                </a:solidFill>
              </a:rPr>
              <a:t>“</a:t>
            </a:r>
            <a:r>
              <a:rPr lang="en-US" sz="1400" dirty="0">
                <a:solidFill>
                  <a:prstClr val="black"/>
                </a:solidFill>
              </a:rPr>
              <a:t>I am today in a country that is an ally to the kingdom, in a very sensitive time, in a kind of region with many threats surrounding us… either when it comes to the instability of some countries or the </a:t>
            </a:r>
            <a:r>
              <a:rPr lang="en-US" sz="1400" b="1" dirty="0">
                <a:solidFill>
                  <a:prstClr val="black"/>
                </a:solidFill>
              </a:rPr>
              <a:t>interference in the internal affairs of countries</a:t>
            </a:r>
            <a:r>
              <a:rPr lang="en-US" sz="1400" dirty="0">
                <a:solidFill>
                  <a:prstClr val="black"/>
                </a:solidFill>
              </a:rPr>
              <a:t>, or terrorism.”</a:t>
            </a:r>
          </a:p>
          <a:p>
            <a:pPr eaLnBrk="0" hangingPunct="0"/>
            <a:r>
              <a:rPr lang="en-US" sz="1400" dirty="0" smtClean="0">
                <a:solidFill>
                  <a:prstClr val="black"/>
                </a:solidFill>
              </a:rPr>
              <a:t>“</a:t>
            </a:r>
            <a:r>
              <a:rPr lang="en-US" sz="1400" dirty="0">
                <a:solidFill>
                  <a:prstClr val="black"/>
                </a:solidFill>
              </a:rPr>
              <a:t>The US and its allies in the region have the responsibility to meet and deal with these challenges that might pose as a threat to the entire world and today we are working hard and seriously to face these </a:t>
            </a:r>
            <a:r>
              <a:rPr lang="en-US" sz="1400" dirty="0" smtClean="0">
                <a:solidFill>
                  <a:prstClr val="black"/>
                </a:solidFill>
              </a:rPr>
              <a:t>challenges.”</a:t>
            </a:r>
          </a:p>
          <a:p>
            <a:pPr eaLnBrk="0" hangingPunct="0"/>
            <a:r>
              <a:rPr lang="en-US" sz="1800" b="1" dirty="0" smtClean="0">
                <a:solidFill>
                  <a:srgbClr val="FF0000"/>
                </a:solidFill>
              </a:rPr>
              <a:t>Muhammed </a:t>
            </a:r>
            <a:r>
              <a:rPr lang="en-US" sz="1800" b="1" dirty="0">
                <a:solidFill>
                  <a:srgbClr val="FF0000"/>
                </a:solidFill>
              </a:rPr>
              <a:t>Bin Salman with Mark Zuckerberg</a:t>
            </a:r>
            <a:r>
              <a:rPr lang="en-US" sz="1400" dirty="0">
                <a:solidFill>
                  <a:prstClr val="black"/>
                </a:solidFill>
              </a:rPr>
              <a:t>, Deputy Crown Prince Mohammed bin Salman visited the headquarters of Facebook and met with founder and president Mark Zuckerberg. Published on Jun 23, 2016, </a:t>
            </a:r>
            <a:r>
              <a:rPr lang="en-US" sz="1400" dirty="0">
                <a:solidFill>
                  <a:prstClr val="black"/>
                </a:solidFill>
                <a:hlinkClick r:id="rId3"/>
              </a:rPr>
              <a:t>https://</a:t>
            </a:r>
            <a:r>
              <a:rPr lang="en-US" sz="1400" dirty="0" smtClean="0">
                <a:solidFill>
                  <a:prstClr val="black"/>
                </a:solidFill>
                <a:hlinkClick r:id="rId3"/>
              </a:rPr>
              <a:t>www.youtube.com/watch?v=UuCSmHgB2zQ</a:t>
            </a:r>
            <a:endParaRPr lang="en-US" sz="1400" dirty="0" smtClean="0">
              <a:solidFill>
                <a:prstClr val="black"/>
              </a:solidFill>
            </a:endParaRPr>
          </a:p>
          <a:p>
            <a:pPr eaLnBrk="0" hangingPunct="0"/>
            <a:r>
              <a:rPr lang="en-US" sz="1800" b="1" dirty="0">
                <a:solidFill>
                  <a:srgbClr val="FF0000"/>
                </a:solidFill>
              </a:rPr>
              <a:t>Saudi deputy crown prince to meet Trump, investment in </a:t>
            </a:r>
            <a:r>
              <a:rPr lang="en-US" sz="1800" b="1" dirty="0" smtClean="0">
                <a:solidFill>
                  <a:srgbClr val="FF0000"/>
                </a:solidFill>
              </a:rPr>
              <a:t>focus</a:t>
            </a:r>
            <a:r>
              <a:rPr lang="en-US" sz="1400" dirty="0" smtClean="0">
                <a:solidFill>
                  <a:prstClr val="black"/>
                </a:solidFill>
              </a:rPr>
              <a:t>, Reuters</a:t>
            </a:r>
            <a:r>
              <a:rPr lang="en-US" sz="1400" dirty="0">
                <a:solidFill>
                  <a:prstClr val="black"/>
                </a:solidFill>
              </a:rPr>
              <a:t>, 3/13/2017, </a:t>
            </a:r>
            <a:r>
              <a:rPr lang="en-US" sz="1400" dirty="0">
                <a:solidFill>
                  <a:prstClr val="black"/>
                </a:solidFill>
                <a:hlinkClick r:id="rId4"/>
              </a:rPr>
              <a:t>http://</a:t>
            </a:r>
            <a:r>
              <a:rPr lang="en-US" sz="1400" dirty="0" smtClean="0">
                <a:solidFill>
                  <a:prstClr val="black"/>
                </a:solidFill>
                <a:hlinkClick r:id="rId4"/>
              </a:rPr>
              <a:t>www.reuters.com/article/us-saudi-usa-idUSKBN16K06Z</a:t>
            </a:r>
            <a:r>
              <a:rPr lang="en-US" sz="1400" dirty="0" smtClean="0">
                <a:solidFill>
                  <a:prstClr val="black"/>
                </a:solidFill>
              </a:rPr>
              <a:t> </a:t>
            </a:r>
          </a:p>
          <a:p>
            <a:pPr eaLnBrk="0" hangingPunct="0"/>
            <a:r>
              <a:rPr lang="en-US" sz="1800" b="1" dirty="0" smtClean="0">
                <a:solidFill>
                  <a:srgbClr val="FF0000"/>
                </a:solidFill>
              </a:rPr>
              <a:t>Obama </a:t>
            </a:r>
            <a:r>
              <a:rPr lang="en-US" sz="1800" b="1" dirty="0">
                <a:solidFill>
                  <a:srgbClr val="FF0000"/>
                </a:solidFill>
              </a:rPr>
              <a:t>administration offered $115b​n in weapons to Saudi Arabia: </a:t>
            </a:r>
            <a:r>
              <a:rPr lang="en-US" sz="1800" b="1" dirty="0" smtClean="0">
                <a:solidFill>
                  <a:srgbClr val="FF0000"/>
                </a:solidFill>
              </a:rPr>
              <a:t>report</a:t>
            </a:r>
            <a:r>
              <a:rPr lang="en-US" sz="1600" dirty="0" smtClean="0">
                <a:solidFill>
                  <a:prstClr val="black"/>
                </a:solidFill>
              </a:rPr>
              <a:t>, </a:t>
            </a:r>
            <a:r>
              <a:rPr lang="en-US" sz="1400" dirty="0" smtClean="0">
                <a:solidFill>
                  <a:prstClr val="black"/>
                </a:solidFill>
                <a:hlinkClick r:id="rId5"/>
              </a:rPr>
              <a:t>https</a:t>
            </a:r>
            <a:r>
              <a:rPr lang="en-US" sz="1400" dirty="0">
                <a:solidFill>
                  <a:prstClr val="black"/>
                </a:solidFill>
                <a:hlinkClick r:id="rId5"/>
              </a:rPr>
              <a:t>://</a:t>
            </a:r>
            <a:r>
              <a:rPr lang="en-US" sz="1400" dirty="0" smtClean="0">
                <a:solidFill>
                  <a:prstClr val="black"/>
                </a:solidFill>
                <a:hlinkClick r:id="rId5"/>
              </a:rPr>
              <a:t>www.theguardian.com/us-news/2016/sep/08/obama-administration-offered-115-billion-weapons-saudi-arabia-report</a:t>
            </a:r>
            <a:endParaRPr lang="en-US" sz="1400" dirty="0" smtClean="0">
              <a:solidFill>
                <a:prstClr val="black"/>
              </a:solidFill>
            </a:endParaRPr>
          </a:p>
          <a:p>
            <a:pPr eaLnBrk="0" hangingPunct="0"/>
            <a:r>
              <a:rPr lang="en-US" sz="1400" dirty="0" smtClean="0">
                <a:solidFill>
                  <a:prstClr val="black"/>
                </a:solidFill>
              </a:rPr>
              <a:t> </a:t>
            </a:r>
            <a:r>
              <a:rPr lang="en-US" sz="2000" b="1" dirty="0" smtClean="0">
                <a:solidFill>
                  <a:srgbClr val="FF0000"/>
                </a:solidFill>
              </a:rPr>
              <a:t>Israeli </a:t>
            </a:r>
            <a:r>
              <a:rPr lang="en-US" sz="2000" b="1" dirty="0">
                <a:solidFill>
                  <a:srgbClr val="FF0000"/>
                </a:solidFill>
              </a:rPr>
              <a:t>military chief in US for meetings on security, military cooperation</a:t>
            </a:r>
            <a:r>
              <a:rPr lang="en-US" sz="2000" b="1" dirty="0">
                <a:solidFill>
                  <a:prstClr val="black"/>
                </a:solidFill>
              </a:rPr>
              <a:t>, </a:t>
            </a:r>
            <a:r>
              <a:rPr lang="en-US" sz="1800" dirty="0" smtClean="0">
                <a:solidFill>
                  <a:prstClr val="black"/>
                </a:solidFill>
              </a:rPr>
              <a:t>JTA, 7/31/2016, </a:t>
            </a:r>
            <a:r>
              <a:rPr lang="en-US" sz="300" dirty="0" smtClean="0">
                <a:solidFill>
                  <a:prstClr val="black"/>
                </a:solidFill>
                <a:hlinkClick r:id="rId6"/>
              </a:rPr>
              <a:t>http</a:t>
            </a:r>
            <a:r>
              <a:rPr lang="en-US" sz="300" dirty="0">
                <a:solidFill>
                  <a:prstClr val="black"/>
                </a:solidFill>
                <a:hlinkClick r:id="rId6"/>
              </a:rPr>
              <a:t>://</a:t>
            </a:r>
            <a:r>
              <a:rPr lang="en-US" sz="300" dirty="0" smtClean="0">
                <a:solidFill>
                  <a:prstClr val="black"/>
                </a:solidFill>
                <a:hlinkClick r:id="rId6"/>
              </a:rPr>
              <a:t>www.jta.org/2016/07/31/news-opinion/united-states/idf-chief-arrives-in-u-s-for-meetings-on-security-military-cooperation</a:t>
            </a:r>
            <a:r>
              <a:rPr lang="en-US" sz="300" dirty="0" smtClean="0">
                <a:solidFill>
                  <a:prstClr val="black"/>
                </a:solidFill>
              </a:rPr>
              <a:t> </a:t>
            </a:r>
            <a:endParaRPr lang="en-US" sz="300" dirty="0">
              <a:solidFill>
                <a:prstClr val="black"/>
              </a:solidFill>
            </a:endParaRPr>
          </a:p>
        </p:txBody>
      </p:sp>
      <p:sp>
        <p:nvSpPr>
          <p:cNvPr id="4" name="Rectangle 3"/>
          <p:cNvSpPr/>
          <p:nvPr/>
        </p:nvSpPr>
        <p:spPr>
          <a:xfrm>
            <a:off x="5485370" y="2142522"/>
            <a:ext cx="3658630" cy="4878259"/>
          </a:xfrm>
          <a:prstGeom prst="rect">
            <a:avLst/>
          </a:prstGeom>
        </p:spPr>
        <p:txBody>
          <a:bodyPr wrap="square">
            <a:spAutoFit/>
          </a:bodyPr>
          <a:lstStyle/>
          <a:p>
            <a:pPr eaLnBrk="0" hangingPunct="0"/>
            <a:r>
              <a:rPr lang="en-US" sz="1400" dirty="0">
                <a:solidFill>
                  <a:srgbClr val="FF0000"/>
                </a:solidFill>
              </a:rPr>
              <a:t>US Secretary of Defense Ash Carter (L) hosts an enhanced honor cordon to welcome Saudi Arabia's Deputy Crown Prince and Minister of Defense Mohammed bin Salman to the Pentagon in Washington, U.S., June 16, 2016. (Reuters) </a:t>
            </a:r>
            <a:r>
              <a:rPr lang="en-US" sz="1400" dirty="0" smtClean="0">
                <a:solidFill>
                  <a:srgbClr val="FF0000"/>
                </a:solidFill>
              </a:rPr>
              <a:t>. </a:t>
            </a:r>
            <a:r>
              <a:rPr lang="en-US" sz="1400" dirty="0" err="1" smtClean="0">
                <a:solidFill>
                  <a:prstClr val="black"/>
                </a:solidFill>
              </a:rPr>
              <a:t>Alarabiya</a:t>
            </a:r>
            <a:r>
              <a:rPr lang="en-US" sz="1400" dirty="0" smtClean="0">
                <a:solidFill>
                  <a:prstClr val="black"/>
                </a:solidFill>
              </a:rPr>
              <a:t>, 6/16/2016, </a:t>
            </a:r>
            <a:r>
              <a:rPr lang="en-US" sz="800" dirty="0" smtClean="0">
                <a:solidFill>
                  <a:prstClr val="black"/>
                </a:solidFill>
                <a:hlinkClick r:id="rId7"/>
              </a:rPr>
              <a:t>http</a:t>
            </a:r>
            <a:r>
              <a:rPr lang="en-US" sz="800" dirty="0">
                <a:solidFill>
                  <a:prstClr val="black"/>
                </a:solidFill>
                <a:hlinkClick r:id="rId7"/>
              </a:rPr>
              <a:t>://</a:t>
            </a:r>
            <a:r>
              <a:rPr lang="en-US" sz="800" dirty="0" smtClean="0">
                <a:solidFill>
                  <a:prstClr val="black"/>
                </a:solidFill>
                <a:hlinkClick r:id="rId7"/>
              </a:rPr>
              <a:t>english.alarabiya.net/en/special-reports/deputy-crown-prince-visits-us/2016/06/16/US-Defense-Secretary-Ash-Carter-to-host-Saudi-Deputy-Crown-Prince.html</a:t>
            </a:r>
            <a:r>
              <a:rPr lang="en-US" sz="800" dirty="0" smtClean="0">
                <a:solidFill>
                  <a:prstClr val="black"/>
                </a:solidFill>
              </a:rPr>
              <a:t> </a:t>
            </a:r>
          </a:p>
          <a:p>
            <a:pPr eaLnBrk="0" hangingPunct="0"/>
            <a:endParaRPr lang="en-US" sz="500" dirty="0" smtClean="0">
              <a:solidFill>
                <a:prstClr val="black"/>
              </a:solidFill>
            </a:endParaRPr>
          </a:p>
          <a:p>
            <a:pPr eaLnBrk="0" hangingPunct="0"/>
            <a:r>
              <a:rPr lang="en-US" sz="1300" b="1" dirty="0" smtClean="0">
                <a:solidFill>
                  <a:srgbClr val="FF0000"/>
                </a:solidFill>
              </a:rPr>
              <a:t>Watch</a:t>
            </a:r>
            <a:r>
              <a:rPr lang="en-US" sz="1300" b="1" dirty="0">
                <a:solidFill>
                  <a:srgbClr val="FF0000"/>
                </a:solidFill>
              </a:rPr>
              <a:t>: Israel receives its first stealth fighter, the F-35: Israeli Air Force gets F-35, its first 5th generation fighter and first stealth aircraft... With a per-unit cost of roughly $100 million and a total program cost of well over $1.5 trillion, the F-35 has become one of the most expensive weapons development programs in history.</a:t>
            </a:r>
            <a:r>
              <a:rPr lang="en-US" sz="1300" b="1" dirty="0">
                <a:solidFill>
                  <a:prstClr val="black"/>
                </a:solidFill>
              </a:rPr>
              <a:t> </a:t>
            </a:r>
            <a:r>
              <a:rPr lang="en-US" sz="1300" dirty="0">
                <a:solidFill>
                  <a:prstClr val="black"/>
                </a:solidFill>
              </a:rPr>
              <a:t>Israel National News, 6/22/2016, </a:t>
            </a:r>
            <a:r>
              <a:rPr lang="en-US" sz="1100" dirty="0">
                <a:solidFill>
                  <a:prstClr val="black"/>
                </a:solidFill>
                <a:hlinkClick r:id="rId8"/>
              </a:rPr>
              <a:t>http://www.israelnationalnews.com/News/News.aspx/213975#.</a:t>
            </a:r>
            <a:r>
              <a:rPr lang="en-US" sz="1100" dirty="0" smtClean="0">
                <a:solidFill>
                  <a:prstClr val="black"/>
                </a:solidFill>
                <a:hlinkClick r:id="rId8"/>
              </a:rPr>
              <a:t>V2rqacv2bDc</a:t>
            </a:r>
            <a:r>
              <a:rPr lang="en-US" sz="1100" dirty="0" smtClean="0">
                <a:solidFill>
                  <a:prstClr val="black"/>
                </a:solidFill>
              </a:rPr>
              <a:t> and </a:t>
            </a:r>
            <a:r>
              <a:rPr lang="en-US" sz="1100" dirty="0">
                <a:solidFill>
                  <a:prstClr val="black"/>
                </a:solidFill>
                <a:hlinkClick r:id="rId9"/>
              </a:rPr>
              <a:t>https://</a:t>
            </a:r>
            <a:r>
              <a:rPr lang="en-US" sz="1100" dirty="0" smtClean="0">
                <a:solidFill>
                  <a:prstClr val="black"/>
                </a:solidFill>
                <a:hlinkClick r:id="rId9"/>
              </a:rPr>
              <a:t>www.youtube.com/watch?v=AvYEHZa_z_U</a:t>
            </a:r>
            <a:r>
              <a:rPr lang="en-US" sz="1100" dirty="0" smtClean="0">
                <a:solidFill>
                  <a:prstClr val="black"/>
                </a:solidFill>
              </a:rPr>
              <a:t> </a:t>
            </a:r>
            <a:endParaRPr lang="en-US" sz="1100" dirty="0">
              <a:solidFill>
                <a:prstClr val="black"/>
              </a:solidFill>
            </a:endParaRPr>
          </a:p>
          <a:p>
            <a:pPr eaLnBrk="0" hangingPunct="0"/>
            <a:endParaRPr lang="en-US" sz="800" b="1" dirty="0" smtClean="0">
              <a:solidFill>
                <a:srgbClr val="FF0000"/>
              </a:solidFill>
            </a:endParaRPr>
          </a:p>
          <a:p>
            <a:pPr eaLnBrk="0" hangingPunct="0"/>
            <a:r>
              <a:rPr lang="en-US" sz="1300" b="1" dirty="0" smtClean="0">
                <a:solidFill>
                  <a:srgbClr val="FF0000"/>
                </a:solidFill>
              </a:rPr>
              <a:t>Trump </a:t>
            </a:r>
            <a:r>
              <a:rPr lang="en-US" sz="1300" b="1" dirty="0">
                <a:solidFill>
                  <a:srgbClr val="FF0000"/>
                </a:solidFill>
              </a:rPr>
              <a:t>advisor: We'll give Israel more aid than Obama, </a:t>
            </a:r>
            <a:r>
              <a:rPr lang="en-US" sz="1300" dirty="0">
                <a:solidFill>
                  <a:prstClr val="black"/>
                </a:solidFill>
              </a:rPr>
              <a:t>Israel National News, 6/22/2016, </a:t>
            </a:r>
            <a:r>
              <a:rPr lang="en-US" sz="1100" dirty="0">
                <a:solidFill>
                  <a:prstClr val="black"/>
                </a:solidFill>
                <a:hlinkClick r:id="rId10"/>
              </a:rPr>
              <a:t>http://www.israelnationalnews.com/News/News.aspx/213980#.</a:t>
            </a:r>
            <a:r>
              <a:rPr lang="en-US" sz="1100" dirty="0" smtClean="0">
                <a:solidFill>
                  <a:prstClr val="black"/>
                </a:solidFill>
                <a:hlinkClick r:id="rId10"/>
              </a:rPr>
              <a:t>V2rsfcv2bDc</a:t>
            </a:r>
            <a:endParaRPr lang="en-US" sz="1100" dirty="0">
              <a:solidFill>
                <a:prstClr val="black"/>
              </a:solidFill>
            </a:endParaRPr>
          </a:p>
        </p:txBody>
      </p:sp>
      <p:cxnSp>
        <p:nvCxnSpPr>
          <p:cNvPr id="5" name="Straight Connector 4"/>
          <p:cNvCxnSpPr/>
          <p:nvPr/>
        </p:nvCxnSpPr>
        <p:spPr>
          <a:xfrm>
            <a:off x="5485370" y="3886200"/>
            <a:ext cx="365862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485370" y="3352800"/>
            <a:ext cx="0" cy="3505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485369" y="6061881"/>
            <a:ext cx="365863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45871" y="3352800"/>
            <a:ext cx="547811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5029200"/>
            <a:ext cx="548537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6019800"/>
            <a:ext cx="548537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4267200"/>
            <a:ext cx="552398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3552093"/>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Syrian TV said suicide bombers blew themselves up before a car bomb was set off in the coastal town of Tart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95400"/>
            <a:ext cx="4419600" cy="24878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0"/>
            <a:ext cx="4800600" cy="1261884"/>
          </a:xfrm>
          <a:prstGeom prst="rect">
            <a:avLst/>
          </a:prstGeom>
        </p:spPr>
        <p:txBody>
          <a:bodyPr wrap="square">
            <a:spAutoFit/>
          </a:bodyPr>
          <a:lstStyle/>
          <a:p>
            <a:r>
              <a:rPr lang="en-US" sz="2400" b="1" dirty="0">
                <a:solidFill>
                  <a:srgbClr val="FF0000"/>
                </a:solidFill>
                <a:cs typeface="Arial" pitchFamily="34" charset="0"/>
              </a:rPr>
              <a:t>Syria bombings claimed by ISIS kill 148 at hospital, bus </a:t>
            </a:r>
            <a:r>
              <a:rPr lang="en-US" sz="2400" b="1" dirty="0" smtClean="0">
                <a:solidFill>
                  <a:srgbClr val="FF0000"/>
                </a:solidFill>
                <a:cs typeface="Arial" pitchFamily="34" charset="0"/>
              </a:rPr>
              <a:t>station, </a:t>
            </a:r>
            <a:r>
              <a:rPr lang="en-US" sz="1800" dirty="0" smtClean="0">
                <a:solidFill>
                  <a:prstClr val="black"/>
                </a:solidFill>
                <a:cs typeface="Arial" pitchFamily="34" charset="0"/>
              </a:rPr>
              <a:t>CBC, 5/23/2016</a:t>
            </a:r>
            <a:r>
              <a:rPr lang="en-US" sz="2800" dirty="0" smtClean="0">
                <a:solidFill>
                  <a:srgbClr val="FF0000"/>
                </a:solidFill>
                <a:cs typeface="Arial" pitchFamily="34" charset="0"/>
              </a:rPr>
              <a:t>, </a:t>
            </a:r>
            <a:r>
              <a:rPr lang="en-US" sz="800" dirty="0" smtClean="0">
                <a:solidFill>
                  <a:srgbClr val="FF0000"/>
                </a:solidFill>
                <a:cs typeface="Arial" pitchFamily="34" charset="0"/>
                <a:hlinkClick r:id="rId3"/>
              </a:rPr>
              <a:t>http</a:t>
            </a:r>
            <a:r>
              <a:rPr lang="en-US" sz="800" dirty="0">
                <a:solidFill>
                  <a:srgbClr val="FF0000"/>
                </a:solidFill>
                <a:cs typeface="Arial" pitchFamily="34" charset="0"/>
                <a:hlinkClick r:id="rId3"/>
              </a:rPr>
              <a:t>://</a:t>
            </a:r>
            <a:r>
              <a:rPr lang="en-US" sz="800" dirty="0" smtClean="0">
                <a:solidFill>
                  <a:srgbClr val="FF0000"/>
                </a:solidFill>
                <a:cs typeface="Arial" pitchFamily="34" charset="0"/>
                <a:hlinkClick r:id="rId3"/>
              </a:rPr>
              <a:t>www.cbc.ca/news/politics/syria-isis-bombings-1.3596282</a:t>
            </a:r>
            <a:endParaRPr lang="en-US" sz="800" dirty="0">
              <a:solidFill>
                <a:srgbClr val="FF0000"/>
              </a:solidFill>
              <a:cs typeface="Arial" pitchFamily="34" charset="0"/>
            </a:endParaRPr>
          </a:p>
        </p:txBody>
      </p:sp>
      <p:sp>
        <p:nvSpPr>
          <p:cNvPr id="3" name="Rectangle 2"/>
          <p:cNvSpPr/>
          <p:nvPr/>
        </p:nvSpPr>
        <p:spPr>
          <a:xfrm>
            <a:off x="-18144" y="3839029"/>
            <a:ext cx="7015083" cy="1523494"/>
          </a:xfrm>
          <a:prstGeom prst="rect">
            <a:avLst/>
          </a:prstGeom>
        </p:spPr>
        <p:txBody>
          <a:bodyPr wrap="square">
            <a:spAutoFit/>
          </a:bodyPr>
          <a:lstStyle/>
          <a:p>
            <a:r>
              <a:rPr lang="en-US" sz="2000" b="1" dirty="0">
                <a:solidFill>
                  <a:srgbClr val="FF0000"/>
                </a:solidFill>
                <a:cs typeface="Arial" pitchFamily="34" charset="0"/>
              </a:rPr>
              <a:t>Yemen suicide bombings: Isis claim responsibility for attack which killed at least 40 people in </a:t>
            </a:r>
            <a:r>
              <a:rPr lang="en-US" sz="2000" b="1" dirty="0" smtClean="0">
                <a:solidFill>
                  <a:srgbClr val="FF0000"/>
                </a:solidFill>
                <a:cs typeface="Arial" pitchFamily="34" charset="0"/>
              </a:rPr>
              <a:t>Aden, </a:t>
            </a:r>
            <a:r>
              <a:rPr lang="en-US" sz="2000" dirty="0" smtClean="0">
                <a:solidFill>
                  <a:prstClr val="black"/>
                </a:solidFill>
                <a:cs typeface="Arial" pitchFamily="34" charset="0"/>
              </a:rPr>
              <a:t>The Independent, 5/23/2016</a:t>
            </a:r>
            <a:r>
              <a:rPr lang="en-US" sz="500" dirty="0" smtClean="0">
                <a:solidFill>
                  <a:prstClr val="black"/>
                </a:solidFill>
                <a:cs typeface="Arial" pitchFamily="34" charset="0"/>
              </a:rPr>
              <a:t>, </a:t>
            </a:r>
            <a:r>
              <a:rPr lang="en-US" sz="500" dirty="0" smtClean="0">
                <a:solidFill>
                  <a:prstClr val="black"/>
                </a:solidFill>
                <a:cs typeface="Arial" pitchFamily="34" charset="0"/>
                <a:hlinkClick r:id="rId4"/>
              </a:rPr>
              <a:t>http</a:t>
            </a:r>
            <a:r>
              <a:rPr lang="en-US" sz="500" dirty="0">
                <a:solidFill>
                  <a:prstClr val="black"/>
                </a:solidFill>
                <a:cs typeface="Arial" pitchFamily="34" charset="0"/>
                <a:hlinkClick r:id="rId4"/>
              </a:rPr>
              <a:t>://</a:t>
            </a:r>
            <a:r>
              <a:rPr lang="en-US" sz="500" dirty="0" smtClean="0">
                <a:solidFill>
                  <a:prstClr val="black"/>
                </a:solidFill>
                <a:cs typeface="Arial" pitchFamily="34" charset="0"/>
                <a:hlinkClick r:id="rId4"/>
              </a:rPr>
              <a:t>www.independent.co.uk/news/world/middle-east/yemen-bombing-aden-isis-al-qaeda-daesh-islamic-state-saudi-arabia-a7042896.html</a:t>
            </a:r>
            <a:r>
              <a:rPr lang="en-US" sz="500" dirty="0" smtClean="0">
                <a:solidFill>
                  <a:prstClr val="black"/>
                </a:solidFill>
                <a:cs typeface="Arial" pitchFamily="34" charset="0"/>
              </a:rPr>
              <a:t> </a:t>
            </a:r>
          </a:p>
          <a:p>
            <a:endParaRPr lang="en-US" sz="500" dirty="0" smtClean="0">
              <a:solidFill>
                <a:prstClr val="black"/>
              </a:solidFill>
              <a:cs typeface="Arial" pitchFamily="34" charset="0"/>
            </a:endParaRPr>
          </a:p>
          <a:p>
            <a:r>
              <a:rPr lang="en-US" sz="1800" b="1" dirty="0" smtClean="0">
                <a:solidFill>
                  <a:srgbClr val="FF0000"/>
                </a:solidFill>
                <a:cs typeface="Arial" pitchFamily="34" charset="0"/>
              </a:rPr>
              <a:t>Iran ‘foils </a:t>
            </a:r>
            <a:r>
              <a:rPr lang="en-US" sz="1800" b="1" dirty="0">
                <a:solidFill>
                  <a:srgbClr val="FF0000"/>
                </a:solidFill>
                <a:cs typeface="Arial" pitchFamily="34" charset="0"/>
              </a:rPr>
              <a:t>50 planned ISIS </a:t>
            </a:r>
            <a:r>
              <a:rPr lang="en-US" sz="1800" b="1" dirty="0" smtClean="0">
                <a:solidFill>
                  <a:srgbClr val="FF0000"/>
                </a:solidFill>
                <a:cs typeface="Arial" pitchFamily="34" charset="0"/>
              </a:rPr>
              <a:t>attacks’, </a:t>
            </a:r>
            <a:r>
              <a:rPr lang="en-US" sz="1800" dirty="0" smtClean="0">
                <a:solidFill>
                  <a:prstClr val="black"/>
                </a:solidFill>
                <a:cs typeface="Arial" pitchFamily="34" charset="0"/>
              </a:rPr>
              <a:t>Israel National News, 7/5/2016, </a:t>
            </a:r>
            <a:r>
              <a:rPr lang="en-US" sz="1000" dirty="0" smtClean="0">
                <a:solidFill>
                  <a:srgbClr val="FF0000"/>
                </a:solidFill>
                <a:cs typeface="Arial" pitchFamily="34" charset="0"/>
                <a:hlinkClick r:id="rId5"/>
              </a:rPr>
              <a:t>http</a:t>
            </a:r>
            <a:r>
              <a:rPr lang="en-US" sz="1000" dirty="0">
                <a:solidFill>
                  <a:srgbClr val="FF0000"/>
                </a:solidFill>
                <a:cs typeface="Arial" pitchFamily="34" charset="0"/>
                <a:hlinkClick r:id="rId5"/>
              </a:rPr>
              <a:t>://</a:t>
            </a:r>
            <a:r>
              <a:rPr lang="en-US" sz="1000" dirty="0" smtClean="0">
                <a:solidFill>
                  <a:srgbClr val="FF0000"/>
                </a:solidFill>
                <a:cs typeface="Arial" pitchFamily="34" charset="0"/>
                <a:hlinkClick r:id="rId5"/>
              </a:rPr>
              <a:t>www.israelnationalnews.com/News/News.aspx/214500</a:t>
            </a:r>
            <a:r>
              <a:rPr lang="en-US" sz="1000" dirty="0" smtClean="0">
                <a:solidFill>
                  <a:srgbClr val="FF0000"/>
                </a:solidFill>
                <a:cs typeface="Arial" pitchFamily="34" charset="0"/>
              </a:rPr>
              <a:t> </a:t>
            </a:r>
            <a:endParaRPr lang="en-US" sz="800" b="1" dirty="0">
              <a:solidFill>
                <a:srgbClr val="FF0000"/>
              </a:solidFill>
              <a:cs typeface="Arial" pitchFamily="34" charset="0"/>
            </a:endParaRPr>
          </a:p>
        </p:txBody>
      </p:sp>
      <p:pic>
        <p:nvPicPr>
          <p:cNvPr id="163844" name="Picture 4" descr="yemen-suicide-attack.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044266" y="3887158"/>
            <a:ext cx="2117876" cy="141111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849880" y="-29570"/>
            <a:ext cx="4294120" cy="1323439"/>
          </a:xfrm>
          <a:prstGeom prst="rect">
            <a:avLst/>
          </a:prstGeom>
        </p:spPr>
        <p:txBody>
          <a:bodyPr wrap="square">
            <a:spAutoFit/>
          </a:bodyPr>
          <a:lstStyle/>
          <a:p>
            <a:r>
              <a:rPr lang="en-US" sz="2400" b="1" dirty="0">
                <a:solidFill>
                  <a:srgbClr val="FF0000"/>
                </a:solidFill>
                <a:cs typeface="Arial" pitchFamily="34" charset="0"/>
              </a:rPr>
              <a:t>Death toll from devastating ISIS truck bomb in Baghdad rises to nearly 300, </a:t>
            </a:r>
            <a:r>
              <a:rPr lang="en-US" sz="1800" dirty="0">
                <a:solidFill>
                  <a:prstClr val="black"/>
                </a:solidFill>
                <a:cs typeface="Arial" pitchFamily="34" charset="0"/>
              </a:rPr>
              <a:t>CNN, 7/7/2016,  </a:t>
            </a:r>
            <a:r>
              <a:rPr lang="en-US" sz="800" b="1" dirty="0">
                <a:solidFill>
                  <a:prstClr val="black"/>
                </a:solidFill>
                <a:cs typeface="Arial" pitchFamily="34" charset="0"/>
                <a:hlinkClick r:id="rId7"/>
              </a:rPr>
              <a:t>http://www.cnn.com/2016/07/07/middleeast/iraq-baghdad-bomb-toll-rises</a:t>
            </a:r>
            <a:r>
              <a:rPr lang="en-US" sz="800" b="1" dirty="0" smtClean="0">
                <a:solidFill>
                  <a:srgbClr val="FF0000"/>
                </a:solidFill>
                <a:cs typeface="Arial" pitchFamily="34" charset="0"/>
                <a:hlinkClick r:id="rId7"/>
              </a:rPr>
              <a:t>/</a:t>
            </a:r>
            <a:r>
              <a:rPr lang="en-US" sz="800" b="1" dirty="0" smtClean="0">
                <a:solidFill>
                  <a:srgbClr val="FF0000"/>
                </a:solidFill>
                <a:cs typeface="Arial" pitchFamily="34" charset="0"/>
              </a:rPr>
              <a:t>  </a:t>
            </a:r>
            <a:endParaRPr lang="en-US" sz="800" b="1" dirty="0">
              <a:solidFill>
                <a:srgbClr val="FF0000"/>
              </a:solidFill>
              <a:cs typeface="Arial" pitchFamily="34" charset="0"/>
            </a:endParaRPr>
          </a:p>
        </p:txBody>
      </p:sp>
      <p:cxnSp>
        <p:nvCxnSpPr>
          <p:cNvPr id="6" name="Straight Connector 5"/>
          <p:cNvCxnSpPr/>
          <p:nvPr/>
        </p:nvCxnSpPr>
        <p:spPr>
          <a:xfrm flipV="1">
            <a:off x="4800600" y="1"/>
            <a:ext cx="0" cy="3809999"/>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0" y="3810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8143" y="4800600"/>
            <a:ext cx="6495143" cy="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44533" y="1371600"/>
            <a:ext cx="4199467" cy="236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4514" y="6096000"/>
            <a:ext cx="9143999" cy="738664"/>
          </a:xfrm>
          <a:prstGeom prst="rect">
            <a:avLst/>
          </a:prstGeom>
        </p:spPr>
        <p:txBody>
          <a:bodyPr wrap="square">
            <a:spAutoFit/>
          </a:bodyPr>
          <a:lstStyle/>
          <a:p>
            <a:r>
              <a:rPr lang="en-US" sz="2400" b="1" dirty="0" err="1" smtClean="0">
                <a:solidFill>
                  <a:srgbClr val="FF0000"/>
                </a:solidFill>
                <a:cs typeface="Arial" pitchFamily="34" charset="0"/>
              </a:rPr>
              <a:t>Chilcot</a:t>
            </a:r>
            <a:r>
              <a:rPr lang="en-US" sz="2400" b="1" dirty="0" smtClean="0">
                <a:solidFill>
                  <a:srgbClr val="FF0000"/>
                </a:solidFill>
                <a:cs typeface="Arial" pitchFamily="34" charset="0"/>
              </a:rPr>
              <a:t>: </a:t>
            </a:r>
            <a:r>
              <a:rPr lang="en-US" sz="2400" b="1" dirty="0">
                <a:solidFill>
                  <a:srgbClr val="FF0000"/>
                </a:solidFill>
                <a:cs typeface="Arial" pitchFamily="34" charset="0"/>
              </a:rPr>
              <a:t>Intelligence reports confirm Iraq war created ISIS</a:t>
            </a:r>
            <a:r>
              <a:rPr lang="en-US" sz="1800" dirty="0">
                <a:solidFill>
                  <a:prstClr val="black"/>
                </a:solidFill>
                <a:cs typeface="Arial" pitchFamily="34" charset="0"/>
              </a:rPr>
              <a:t>, RT, 7/7/2016, </a:t>
            </a:r>
            <a:r>
              <a:rPr lang="en-US" sz="1800" dirty="0">
                <a:solidFill>
                  <a:prstClr val="black"/>
                </a:solidFill>
                <a:cs typeface="Arial" pitchFamily="34" charset="0"/>
                <a:hlinkClick r:id="rId9"/>
              </a:rPr>
              <a:t>https://</a:t>
            </a:r>
            <a:r>
              <a:rPr lang="en-US" sz="1800" dirty="0" smtClean="0">
                <a:solidFill>
                  <a:prstClr val="black"/>
                </a:solidFill>
                <a:cs typeface="Arial" pitchFamily="34" charset="0"/>
                <a:hlinkClick r:id="rId9"/>
              </a:rPr>
              <a:t>www.rt.com/uk/349872-invasion-created-isis-intelligence</a:t>
            </a:r>
            <a:r>
              <a:rPr lang="en-US" sz="1800" dirty="0" smtClean="0">
                <a:solidFill>
                  <a:prstClr val="black"/>
                </a:solidFill>
                <a:cs typeface="Arial" pitchFamily="34" charset="0"/>
              </a:rPr>
              <a:t>  </a:t>
            </a:r>
            <a:endParaRPr lang="en-US" sz="1800" dirty="0">
              <a:solidFill>
                <a:prstClr val="black"/>
              </a:solidFill>
              <a:cs typeface="Arial" pitchFamily="34" charset="0"/>
            </a:endParaRPr>
          </a:p>
        </p:txBody>
      </p:sp>
      <p:cxnSp>
        <p:nvCxnSpPr>
          <p:cNvPr id="11" name="Straight Connector 10"/>
          <p:cNvCxnSpPr/>
          <p:nvPr/>
        </p:nvCxnSpPr>
        <p:spPr>
          <a:xfrm>
            <a:off x="6477000" y="4800600"/>
            <a:ext cx="567266" cy="475897"/>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6172200"/>
            <a:ext cx="916214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5334000"/>
            <a:ext cx="9147628" cy="12174"/>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0" y="5334000"/>
            <a:ext cx="9162143" cy="830997"/>
          </a:xfrm>
          <a:prstGeom prst="rect">
            <a:avLst/>
          </a:prstGeom>
          <a:noFill/>
        </p:spPr>
        <p:txBody>
          <a:bodyPr wrap="square" rtlCol="0">
            <a:spAutoFit/>
          </a:bodyPr>
          <a:lstStyle/>
          <a:p>
            <a:r>
              <a:rPr lang="en-US" sz="1600" b="1" dirty="0" smtClean="0">
                <a:solidFill>
                  <a:srgbClr val="FF0000"/>
                </a:solidFill>
                <a:cs typeface="Arial" pitchFamily="34" charset="0"/>
              </a:rPr>
              <a:t>Twin </a:t>
            </a:r>
            <a:r>
              <a:rPr lang="en-US" sz="1600" b="1" dirty="0">
                <a:solidFill>
                  <a:srgbClr val="FF0000"/>
                </a:solidFill>
                <a:cs typeface="Arial" pitchFamily="34" charset="0"/>
              </a:rPr>
              <a:t>explosions tore through a demonstration by members of Afghanistan's mainly Shi'ite </a:t>
            </a:r>
            <a:r>
              <a:rPr lang="en-US" sz="1600" b="1" dirty="0" err="1">
                <a:solidFill>
                  <a:srgbClr val="FF0000"/>
                </a:solidFill>
                <a:cs typeface="Arial" pitchFamily="34" charset="0"/>
              </a:rPr>
              <a:t>Hazara</a:t>
            </a:r>
            <a:r>
              <a:rPr lang="en-US" sz="1600" b="1" dirty="0">
                <a:solidFill>
                  <a:srgbClr val="FF0000"/>
                </a:solidFill>
                <a:cs typeface="Arial" pitchFamily="34" charset="0"/>
              </a:rPr>
              <a:t> minority in Kabul on Saturday, killing at least 80 people and wounding more than 230 in a suicide attack claimed by Islamic </a:t>
            </a:r>
            <a:r>
              <a:rPr lang="en-US" sz="1600" b="1" dirty="0" smtClean="0">
                <a:solidFill>
                  <a:srgbClr val="FF0000"/>
                </a:solidFill>
                <a:cs typeface="Arial" pitchFamily="34" charset="0"/>
              </a:rPr>
              <a:t>State</a:t>
            </a:r>
            <a:r>
              <a:rPr lang="en-US" sz="1400" dirty="0" smtClean="0">
                <a:solidFill>
                  <a:prstClr val="black"/>
                </a:solidFill>
                <a:cs typeface="Arial" pitchFamily="34" charset="0"/>
              </a:rPr>
              <a:t>, Reuters</a:t>
            </a:r>
            <a:r>
              <a:rPr lang="en-US" sz="1400" dirty="0">
                <a:solidFill>
                  <a:prstClr val="black"/>
                </a:solidFill>
                <a:cs typeface="Arial" pitchFamily="34" charset="0"/>
              </a:rPr>
              <a:t>, 7/23/2016, </a:t>
            </a:r>
            <a:r>
              <a:rPr lang="en-US" sz="1000" dirty="0">
                <a:solidFill>
                  <a:prstClr val="black"/>
                </a:solidFill>
                <a:cs typeface="Arial" pitchFamily="34" charset="0"/>
                <a:hlinkClick r:id="rId10"/>
              </a:rPr>
              <a:t>http://</a:t>
            </a:r>
            <a:r>
              <a:rPr lang="en-US" sz="1000" dirty="0" smtClean="0">
                <a:solidFill>
                  <a:prstClr val="black"/>
                </a:solidFill>
                <a:cs typeface="Arial" pitchFamily="34" charset="0"/>
                <a:hlinkClick r:id="rId10"/>
              </a:rPr>
              <a:t>www.reuters.com/article/us-afghanistan-protests-idUSKCN1030GB</a:t>
            </a:r>
            <a:endParaRPr lang="en-US" sz="1000" dirty="0">
              <a:solidFill>
                <a:prstClr val="black"/>
              </a:solidFill>
              <a:cs typeface="Arial" pitchFamily="34" charset="0"/>
            </a:endParaRPr>
          </a:p>
        </p:txBody>
      </p:sp>
    </p:spTree>
    <p:extLst>
      <p:ext uri="{BB962C8B-B14F-4D97-AF65-F5344CB8AC3E}">
        <p14:creationId xmlns:p14="http://schemas.microsoft.com/office/powerpoint/2010/main" val="2199748541"/>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bs.twimg.com/media/CnuTxqeVMAAUlh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5572" y="0"/>
            <a:ext cx="41148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3065"/>
            <a:ext cx="5025572" cy="6924973"/>
          </a:xfrm>
          <a:prstGeom prst="rect">
            <a:avLst/>
          </a:prstGeom>
        </p:spPr>
        <p:txBody>
          <a:bodyPr wrap="square">
            <a:spAutoFit/>
          </a:bodyPr>
          <a:lstStyle/>
          <a:p>
            <a:pPr eaLnBrk="0" hangingPunct="0"/>
            <a:r>
              <a:rPr lang="en-US" sz="2400" b="1" dirty="0">
                <a:solidFill>
                  <a:prstClr val="black"/>
                </a:solidFill>
                <a:cs typeface="+mn-cs"/>
              </a:rPr>
              <a:t>‘Bloody massacres’: Syria appeals to UN after French &amp; US airstrikes ‘kill over 140 civilians’ </a:t>
            </a:r>
            <a:endParaRPr lang="en-US" sz="2400" b="1" dirty="0" smtClean="0">
              <a:solidFill>
                <a:prstClr val="black"/>
              </a:solidFill>
              <a:cs typeface="+mn-cs"/>
            </a:endParaRPr>
          </a:p>
          <a:p>
            <a:pPr eaLnBrk="0" hangingPunct="0"/>
            <a:r>
              <a:rPr lang="en-US" dirty="0" smtClean="0">
                <a:solidFill>
                  <a:prstClr val="black"/>
                </a:solidFill>
                <a:cs typeface="+mn-cs"/>
              </a:rPr>
              <a:t>Syria </a:t>
            </a:r>
            <a:r>
              <a:rPr lang="en-US" dirty="0">
                <a:solidFill>
                  <a:prstClr val="black"/>
                </a:solidFill>
                <a:cs typeface="+mn-cs"/>
              </a:rPr>
              <a:t>is demanding the UN take action after it says French war planes killed more than 120 civilians during airstrikes on Tuesday near the Turkish-Syrian border. The deaths came just a day after US air assaults killed a further 20 people in </a:t>
            </a:r>
            <a:r>
              <a:rPr lang="en-US" dirty="0" err="1">
                <a:solidFill>
                  <a:prstClr val="black"/>
                </a:solidFill>
                <a:cs typeface="+mn-cs"/>
              </a:rPr>
              <a:t>Manbij</a:t>
            </a:r>
            <a:r>
              <a:rPr lang="en-US" dirty="0">
                <a:solidFill>
                  <a:prstClr val="black"/>
                </a:solidFill>
                <a:cs typeface="+mn-cs"/>
              </a:rPr>
              <a:t>. </a:t>
            </a:r>
            <a:endParaRPr lang="en-US" dirty="0" smtClean="0">
              <a:solidFill>
                <a:prstClr val="black"/>
              </a:solidFill>
              <a:cs typeface="+mn-cs"/>
            </a:endParaRPr>
          </a:p>
          <a:p>
            <a:pPr eaLnBrk="0" hangingPunct="0"/>
            <a:endParaRPr lang="en-US" dirty="0">
              <a:solidFill>
                <a:prstClr val="black"/>
              </a:solidFill>
              <a:cs typeface="+mn-cs"/>
            </a:endParaRPr>
          </a:p>
          <a:p>
            <a:pPr eaLnBrk="0" hangingPunct="0"/>
            <a:r>
              <a:rPr lang="en-US" dirty="0">
                <a:solidFill>
                  <a:prstClr val="black"/>
                </a:solidFill>
                <a:cs typeface="+mn-cs"/>
              </a:rPr>
              <a:t>Damascus wants the organization to look into atrocities committed by France, which is a member of the US-led international coalition, after it targeted the village of </a:t>
            </a:r>
            <a:r>
              <a:rPr lang="en-US" dirty="0" err="1">
                <a:solidFill>
                  <a:prstClr val="black"/>
                </a:solidFill>
                <a:cs typeface="+mn-cs"/>
              </a:rPr>
              <a:t>Toukhan</a:t>
            </a:r>
            <a:r>
              <a:rPr lang="en-US" dirty="0">
                <a:solidFill>
                  <a:prstClr val="black"/>
                </a:solidFill>
                <a:cs typeface="+mn-cs"/>
              </a:rPr>
              <a:t> Al-Kubra, located near the Turkish-Syrian border and the city of </a:t>
            </a:r>
            <a:r>
              <a:rPr lang="en-US" dirty="0" err="1" smtClean="0">
                <a:solidFill>
                  <a:prstClr val="black"/>
                </a:solidFill>
                <a:cs typeface="+mn-cs"/>
              </a:rPr>
              <a:t>Manbij</a:t>
            </a:r>
            <a:r>
              <a:rPr lang="en-US" dirty="0" smtClean="0">
                <a:solidFill>
                  <a:prstClr val="black"/>
                </a:solidFill>
                <a:cs typeface="+mn-cs"/>
              </a:rPr>
              <a:t>…</a:t>
            </a:r>
          </a:p>
          <a:p>
            <a:pPr eaLnBrk="0" hangingPunct="0"/>
            <a:endParaRPr lang="en-US" dirty="0" smtClean="0">
              <a:solidFill>
                <a:prstClr val="black"/>
              </a:solidFill>
              <a:cs typeface="+mn-cs"/>
            </a:endParaRPr>
          </a:p>
          <a:p>
            <a:pPr eaLnBrk="0" hangingPunct="0"/>
            <a:r>
              <a:rPr lang="en-US" dirty="0" smtClean="0">
                <a:solidFill>
                  <a:prstClr val="black"/>
                </a:solidFill>
                <a:cs typeface="+mn-cs"/>
              </a:rPr>
              <a:t>“</a:t>
            </a:r>
            <a:r>
              <a:rPr lang="en-US" dirty="0">
                <a:solidFill>
                  <a:prstClr val="black"/>
                </a:solidFill>
                <a:cs typeface="+mn-cs"/>
              </a:rPr>
              <a:t>The French unjust aggression claimed the lives of more than 120 civilians, most of them are children, women and elderly, in addition to tens of wounded citizens, the majority of them are also children and women as reports say that the fate of scores of other civilians who still under debris are unknown too,” the Syrian Foreign Ministry wrote, as cited by the Syrian Arab News Agency.</a:t>
            </a:r>
          </a:p>
          <a:p>
            <a:pPr eaLnBrk="0" hangingPunct="0"/>
            <a:r>
              <a:rPr lang="en-US" dirty="0" smtClean="0">
                <a:solidFill>
                  <a:prstClr val="black"/>
                </a:solidFill>
                <a:cs typeface="+mn-cs"/>
              </a:rPr>
              <a:t>The </a:t>
            </a:r>
            <a:r>
              <a:rPr lang="en-US" dirty="0">
                <a:solidFill>
                  <a:prstClr val="black"/>
                </a:solidFill>
                <a:cs typeface="+mn-cs"/>
              </a:rPr>
              <a:t>mass death toll in </a:t>
            </a:r>
            <a:r>
              <a:rPr lang="en-US" dirty="0" err="1">
                <a:solidFill>
                  <a:prstClr val="black"/>
                </a:solidFill>
                <a:cs typeface="+mn-cs"/>
              </a:rPr>
              <a:t>Toukhan</a:t>
            </a:r>
            <a:r>
              <a:rPr lang="en-US" dirty="0">
                <a:solidFill>
                  <a:prstClr val="black"/>
                </a:solidFill>
                <a:cs typeface="+mn-cs"/>
              </a:rPr>
              <a:t> Al-Kubra came just a day after US war planes killed around 20 people, mainly women and children, while many more were injured in and around the city of </a:t>
            </a:r>
            <a:r>
              <a:rPr lang="en-US" dirty="0" err="1">
                <a:solidFill>
                  <a:prstClr val="black"/>
                </a:solidFill>
                <a:cs typeface="+mn-cs"/>
              </a:rPr>
              <a:t>Manbij</a:t>
            </a:r>
            <a:r>
              <a:rPr lang="en-US" dirty="0">
                <a:solidFill>
                  <a:prstClr val="black"/>
                </a:solidFill>
                <a:cs typeface="+mn-cs"/>
              </a:rPr>
              <a:t>, the Foreign Ministry states. </a:t>
            </a:r>
          </a:p>
          <a:p>
            <a:pPr eaLnBrk="0" hangingPunct="0"/>
            <a:endParaRPr lang="en-US" dirty="0" smtClean="0">
              <a:solidFill>
                <a:prstClr val="black"/>
              </a:solidFill>
              <a:cs typeface="+mn-cs"/>
            </a:endParaRPr>
          </a:p>
          <a:p>
            <a:pPr eaLnBrk="0" hangingPunct="0"/>
            <a:r>
              <a:rPr lang="en-US" dirty="0" smtClean="0">
                <a:solidFill>
                  <a:prstClr val="black"/>
                </a:solidFill>
                <a:cs typeface="+mn-cs"/>
              </a:rPr>
              <a:t>“</a:t>
            </a:r>
            <a:r>
              <a:rPr lang="en-US" dirty="0">
                <a:solidFill>
                  <a:prstClr val="black"/>
                </a:solidFill>
                <a:cs typeface="+mn-cs"/>
              </a:rPr>
              <a:t>The government of the Syrian Arab Republic condemns, with the strongest terms, the two bloody massacres perpetrated by the French and US warplanes and those affiliated to the so-called international coalition which send their missiles and bombs to the civilians instead of directing them to the terrorist gangs… Syria also affirms that those who want to combat terrorism seriously should coordinate with the Syrian government and army,” the ministry added.</a:t>
            </a:r>
          </a:p>
          <a:p>
            <a:pPr eaLnBrk="0" hangingPunct="0"/>
            <a:r>
              <a:rPr lang="en-US" dirty="0" smtClean="0">
                <a:solidFill>
                  <a:prstClr val="black"/>
                </a:solidFill>
                <a:cs typeface="+mn-cs"/>
              </a:rPr>
              <a:t>In </a:t>
            </a:r>
            <a:r>
              <a:rPr lang="en-US" dirty="0">
                <a:solidFill>
                  <a:prstClr val="black"/>
                </a:solidFill>
                <a:cs typeface="+mn-cs"/>
              </a:rPr>
              <a:t>the letter, the Syrian Foreign Ministry added that it condemns the continued support by the US, France, Saudi Arabia, the UK and Qatar to terrorist organizations such as Al-</a:t>
            </a:r>
            <a:r>
              <a:rPr lang="en-US" dirty="0" err="1">
                <a:solidFill>
                  <a:prstClr val="black"/>
                </a:solidFill>
                <a:cs typeface="+mn-cs"/>
              </a:rPr>
              <a:t>Nusra</a:t>
            </a:r>
            <a:r>
              <a:rPr lang="en-US" dirty="0">
                <a:solidFill>
                  <a:prstClr val="black"/>
                </a:solidFill>
                <a:cs typeface="+mn-cs"/>
              </a:rPr>
              <a:t> Front and </a:t>
            </a:r>
            <a:r>
              <a:rPr lang="en-US" dirty="0" err="1">
                <a:solidFill>
                  <a:prstClr val="black"/>
                </a:solidFill>
                <a:cs typeface="+mn-cs"/>
              </a:rPr>
              <a:t>Jaish</a:t>
            </a:r>
            <a:r>
              <a:rPr lang="en-US" dirty="0">
                <a:solidFill>
                  <a:prstClr val="black"/>
                </a:solidFill>
                <a:cs typeface="+mn-cs"/>
              </a:rPr>
              <a:t> Al-Islam, despite these groups having clear links to Islamic State (IS, formerly ISIS/ISIL) and Al-Qaeda. </a:t>
            </a:r>
          </a:p>
          <a:p>
            <a:pPr eaLnBrk="0" hangingPunct="0"/>
            <a:r>
              <a:rPr lang="en-US" dirty="0" smtClean="0">
                <a:solidFill>
                  <a:prstClr val="black"/>
                </a:solidFill>
                <a:cs typeface="+mn-cs"/>
              </a:rPr>
              <a:t>RT, 7/20/2016, </a:t>
            </a:r>
            <a:r>
              <a:rPr lang="en-US" dirty="0" smtClean="0">
                <a:solidFill>
                  <a:prstClr val="black"/>
                </a:solidFill>
                <a:cs typeface="+mn-cs"/>
                <a:hlinkClick r:id="rId3"/>
              </a:rPr>
              <a:t>https</a:t>
            </a:r>
            <a:r>
              <a:rPr lang="en-US" dirty="0">
                <a:solidFill>
                  <a:prstClr val="black"/>
                </a:solidFill>
                <a:cs typeface="+mn-cs"/>
                <a:hlinkClick r:id="rId3"/>
              </a:rPr>
              <a:t>://www.rt.com/news/352255-france-syria-civilians-dead</a:t>
            </a:r>
            <a:r>
              <a:rPr lang="en-US" dirty="0" smtClean="0">
                <a:solidFill>
                  <a:prstClr val="black"/>
                </a:solidFill>
                <a:cs typeface="+mn-cs"/>
                <a:hlinkClick r:id="rId3"/>
              </a:rPr>
              <a:t>/</a:t>
            </a:r>
            <a:r>
              <a:rPr lang="en-US" dirty="0" smtClean="0">
                <a:solidFill>
                  <a:prstClr val="black"/>
                </a:solidFill>
                <a:cs typeface="+mn-cs"/>
              </a:rPr>
              <a:t> </a:t>
            </a:r>
            <a:endParaRPr lang="en-US" dirty="0">
              <a:solidFill>
                <a:prstClr val="black"/>
              </a:solidFill>
              <a:cs typeface="+mn-cs"/>
            </a:endParaRPr>
          </a:p>
          <a:p>
            <a:pPr eaLnBrk="0" hangingPunct="0"/>
            <a:endParaRPr lang="en-US" b="1" dirty="0">
              <a:solidFill>
                <a:prstClr val="black"/>
              </a:solidFill>
              <a:cs typeface="+mn-cs"/>
            </a:endParaRPr>
          </a:p>
        </p:txBody>
      </p:sp>
    </p:spTree>
    <p:extLst>
      <p:ext uri="{BB962C8B-B14F-4D97-AF65-F5344CB8AC3E}">
        <p14:creationId xmlns:p14="http://schemas.microsoft.com/office/powerpoint/2010/main" val="3515694710"/>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Figures ata gla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4599" y="0"/>
            <a:ext cx="6629401" cy="49720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477000" y="1295400"/>
            <a:ext cx="2667000" cy="646331"/>
          </a:xfrm>
          <a:prstGeom prst="rect">
            <a:avLst/>
          </a:prstGeom>
        </p:spPr>
        <p:txBody>
          <a:bodyPr wrap="square">
            <a:spAutoFit/>
          </a:bodyPr>
          <a:lstStyle/>
          <a:p>
            <a:r>
              <a:rPr lang="en-US" sz="1800" dirty="0">
                <a:solidFill>
                  <a:prstClr val="black"/>
                </a:solidFill>
                <a:cs typeface="Arial" pitchFamily="34" charset="0"/>
                <a:hlinkClick r:id="rId3"/>
              </a:rPr>
              <a:t>http://</a:t>
            </a:r>
            <a:r>
              <a:rPr lang="en-US" sz="1800" dirty="0" smtClean="0">
                <a:solidFill>
                  <a:prstClr val="black"/>
                </a:solidFill>
                <a:cs typeface="Arial" pitchFamily="34" charset="0"/>
                <a:hlinkClick r:id="rId3"/>
              </a:rPr>
              <a:t>www.unhcr.org/en-us/figures-at-a-glance.html</a:t>
            </a:r>
            <a:r>
              <a:rPr lang="en-US" sz="1800" dirty="0" smtClean="0">
                <a:solidFill>
                  <a:prstClr val="black"/>
                </a:solidFill>
                <a:cs typeface="Arial" pitchFamily="34" charset="0"/>
              </a:rPr>
              <a:t> </a:t>
            </a:r>
            <a:endParaRPr lang="en-US" sz="1800" dirty="0">
              <a:solidFill>
                <a:prstClr val="black"/>
              </a:solidFill>
              <a:cs typeface="Arial" pitchFamily="34" charset="0"/>
            </a:endParaRPr>
          </a:p>
        </p:txBody>
      </p:sp>
      <p:sp>
        <p:nvSpPr>
          <p:cNvPr id="3" name="Rectangle 2"/>
          <p:cNvSpPr/>
          <p:nvPr/>
        </p:nvSpPr>
        <p:spPr>
          <a:xfrm>
            <a:off x="2514599" y="4857452"/>
            <a:ext cx="6629402" cy="2000548"/>
          </a:xfrm>
          <a:prstGeom prst="rect">
            <a:avLst/>
          </a:prstGeom>
        </p:spPr>
        <p:txBody>
          <a:bodyPr wrap="square">
            <a:spAutoFit/>
          </a:bodyPr>
          <a:lstStyle/>
          <a:p>
            <a:r>
              <a:rPr lang="en-US" sz="1800" b="1" dirty="0" smtClean="0">
                <a:solidFill>
                  <a:srgbClr val="FF0000"/>
                </a:solidFill>
                <a:cs typeface="Arial" pitchFamily="34" charset="0"/>
              </a:rPr>
              <a:t>UNHCR </a:t>
            </a:r>
            <a:r>
              <a:rPr lang="en-US" sz="1800" b="1" dirty="0">
                <a:solidFill>
                  <a:srgbClr val="FF0000"/>
                </a:solidFill>
                <a:cs typeface="Arial" pitchFamily="34" charset="0"/>
              </a:rPr>
              <a:t>Global Trends report finds 65.3 million people, or one person in 113, were displaced from their homes by conflict and persecution in 2015. </a:t>
            </a:r>
            <a:r>
              <a:rPr lang="en-US" sz="1400" dirty="0" smtClean="0">
                <a:solidFill>
                  <a:prstClr val="black"/>
                </a:solidFill>
                <a:cs typeface="Arial" pitchFamily="34" charset="0"/>
              </a:rPr>
              <a:t>The </a:t>
            </a:r>
            <a:r>
              <a:rPr lang="en-US" sz="1400" dirty="0">
                <a:solidFill>
                  <a:prstClr val="black"/>
                </a:solidFill>
                <a:cs typeface="Arial" pitchFamily="34" charset="0"/>
              </a:rPr>
              <a:t>study found that three countries produce half the world’s refugees. Syria at 4.9 million, Afghanistan at 2.7 million and Somalia at 1.1 million together accounted for more than half the refugees under UNHCR’s mandate worldwide. Colombia at 6.9 million, Syria at 6.6 million and Iraq at 4.4 million had the largest numbers of internally displaced people</a:t>
            </a:r>
            <a:r>
              <a:rPr lang="en-US" sz="1400" dirty="0" smtClean="0">
                <a:solidFill>
                  <a:prstClr val="black"/>
                </a:solidFill>
                <a:cs typeface="Arial" pitchFamily="34" charset="0"/>
              </a:rPr>
              <a:t>. United </a:t>
            </a:r>
            <a:r>
              <a:rPr lang="en-US" sz="1400" dirty="0">
                <a:solidFill>
                  <a:prstClr val="black"/>
                </a:solidFill>
                <a:cs typeface="Arial" pitchFamily="34" charset="0"/>
              </a:rPr>
              <a:t>Nations High Commissioner for Refugees (UNHCR), 6/20/2016, </a:t>
            </a:r>
            <a:r>
              <a:rPr lang="en-US" sz="800" dirty="0">
                <a:solidFill>
                  <a:prstClr val="black"/>
                </a:solidFill>
                <a:cs typeface="Arial" pitchFamily="34" charset="0"/>
                <a:hlinkClick r:id="rId4"/>
              </a:rPr>
              <a:t>http://</a:t>
            </a:r>
            <a:r>
              <a:rPr lang="en-US" sz="800" dirty="0" smtClean="0">
                <a:solidFill>
                  <a:prstClr val="black"/>
                </a:solidFill>
                <a:cs typeface="Arial" pitchFamily="34" charset="0"/>
                <a:hlinkClick r:id="rId4"/>
              </a:rPr>
              <a:t>www.unhcr.org/en-us/news/latest/2016/6/5763b65a4/global-forced-displacement-hits-record-high.html</a:t>
            </a:r>
            <a:r>
              <a:rPr lang="en-US" sz="800" dirty="0" smtClean="0">
                <a:solidFill>
                  <a:prstClr val="black"/>
                </a:solidFill>
                <a:cs typeface="Arial" pitchFamily="34" charset="0"/>
              </a:rPr>
              <a:t> </a:t>
            </a:r>
            <a:endParaRPr lang="en-US" sz="800" dirty="0">
              <a:solidFill>
                <a:prstClr val="black"/>
              </a:solidFill>
              <a:cs typeface="Arial" pitchFamily="34" charset="0"/>
            </a:endParaRPr>
          </a:p>
        </p:txBody>
      </p:sp>
      <p:sp>
        <p:nvSpPr>
          <p:cNvPr id="4" name="Rectangle 3"/>
          <p:cNvSpPr/>
          <p:nvPr/>
        </p:nvSpPr>
        <p:spPr>
          <a:xfrm>
            <a:off x="50801" y="7257"/>
            <a:ext cx="2286000" cy="5232202"/>
          </a:xfrm>
          <a:prstGeom prst="rect">
            <a:avLst/>
          </a:prstGeom>
        </p:spPr>
        <p:txBody>
          <a:bodyPr wrap="square">
            <a:spAutoFit/>
          </a:bodyPr>
          <a:lstStyle/>
          <a:p>
            <a:r>
              <a:rPr lang="en-US" sz="2000" b="1" dirty="0">
                <a:solidFill>
                  <a:srgbClr val="FF0000"/>
                </a:solidFill>
                <a:cs typeface="Arial" pitchFamily="34" charset="0"/>
              </a:rPr>
              <a:t>65 million people displaced worldwide, breaking all records – UNHCR </a:t>
            </a:r>
          </a:p>
          <a:p>
            <a:r>
              <a:rPr lang="en-US" sz="1800" dirty="0">
                <a:solidFill>
                  <a:prstClr val="black"/>
                </a:solidFill>
                <a:cs typeface="Arial" pitchFamily="34" charset="0"/>
              </a:rPr>
              <a:t>The UN has released alarming displacement statistics claiming 65 million people are now displaced worldwide. Syria and Afghanistan have raised the bar to set the new world record.</a:t>
            </a:r>
          </a:p>
          <a:p>
            <a:r>
              <a:rPr lang="en-US" sz="1800" dirty="0">
                <a:solidFill>
                  <a:prstClr val="black"/>
                </a:solidFill>
                <a:cs typeface="Arial" pitchFamily="34" charset="0"/>
              </a:rPr>
              <a:t>RT, 6/20/2016, </a:t>
            </a:r>
            <a:r>
              <a:rPr lang="en-US" sz="1800" dirty="0">
                <a:solidFill>
                  <a:prstClr val="black"/>
                </a:solidFill>
                <a:cs typeface="Arial" pitchFamily="34" charset="0"/>
                <a:hlinkClick r:id="rId5"/>
              </a:rPr>
              <a:t>https://www.rt.com/news/347417-un-report-displaced-refugees</a:t>
            </a:r>
            <a:r>
              <a:rPr lang="en-US" sz="1800" dirty="0" smtClean="0">
                <a:solidFill>
                  <a:prstClr val="black"/>
                </a:solidFill>
                <a:cs typeface="Arial" pitchFamily="34" charset="0"/>
                <a:hlinkClick r:id="rId5"/>
              </a:rPr>
              <a:t>/</a:t>
            </a:r>
            <a:r>
              <a:rPr lang="en-US" sz="1800" dirty="0" smtClean="0">
                <a:solidFill>
                  <a:prstClr val="black"/>
                </a:solidFill>
                <a:cs typeface="Arial" pitchFamily="34" charset="0"/>
              </a:rPr>
              <a:t> </a:t>
            </a:r>
            <a:endParaRPr lang="en-US" sz="1800" dirty="0">
              <a:solidFill>
                <a:prstClr val="black"/>
              </a:solidFill>
              <a:cs typeface="Arial" pitchFamily="34" charset="0"/>
            </a:endParaRPr>
          </a:p>
        </p:txBody>
      </p:sp>
      <p:sp>
        <p:nvSpPr>
          <p:cNvPr id="5" name="Rectangle 4"/>
          <p:cNvSpPr/>
          <p:nvPr/>
        </p:nvSpPr>
        <p:spPr>
          <a:xfrm>
            <a:off x="25400" y="5256773"/>
            <a:ext cx="2489199" cy="1754326"/>
          </a:xfrm>
          <a:prstGeom prst="rect">
            <a:avLst/>
          </a:prstGeom>
        </p:spPr>
        <p:txBody>
          <a:bodyPr wrap="square">
            <a:spAutoFit/>
          </a:bodyPr>
          <a:lstStyle/>
          <a:p>
            <a:r>
              <a:rPr lang="en-US" sz="1800" b="1" dirty="0">
                <a:solidFill>
                  <a:srgbClr val="FF0000"/>
                </a:solidFill>
                <a:cs typeface="Arial" pitchFamily="34" charset="0"/>
              </a:rPr>
              <a:t>Syria Crisis: One Million Refugee Children</a:t>
            </a:r>
          </a:p>
          <a:p>
            <a:r>
              <a:rPr lang="en-US" sz="1800" dirty="0">
                <a:solidFill>
                  <a:prstClr val="black"/>
                </a:solidFill>
                <a:cs typeface="Arial" pitchFamily="34" charset="0"/>
                <a:hlinkClick r:id="rId6"/>
              </a:rPr>
              <a:t>https://</a:t>
            </a:r>
            <a:r>
              <a:rPr lang="en-US" sz="1800" dirty="0" smtClean="0">
                <a:solidFill>
                  <a:prstClr val="black"/>
                </a:solidFill>
                <a:cs typeface="Arial" pitchFamily="34" charset="0"/>
                <a:hlinkClick r:id="rId6"/>
              </a:rPr>
              <a:t>www.youtube.com/watch?v=pjN28GraSP</a:t>
            </a:r>
            <a:r>
              <a:rPr lang="en-US" sz="1800" dirty="0" smtClean="0">
                <a:solidFill>
                  <a:prstClr val="black"/>
                </a:solidFill>
                <a:cs typeface="Arial" pitchFamily="34" charset="0"/>
              </a:rPr>
              <a:t> Q</a:t>
            </a:r>
            <a:endParaRPr lang="en-US" sz="1800" dirty="0">
              <a:solidFill>
                <a:prstClr val="black"/>
              </a:solidFill>
              <a:cs typeface="Arial" pitchFamily="34" charset="0"/>
            </a:endParaRPr>
          </a:p>
        </p:txBody>
      </p:sp>
      <p:cxnSp>
        <p:nvCxnSpPr>
          <p:cNvPr id="7" name="Straight Connector 6"/>
          <p:cNvCxnSpPr/>
          <p:nvPr/>
        </p:nvCxnSpPr>
        <p:spPr>
          <a:xfrm>
            <a:off x="25400" y="5239459"/>
            <a:ext cx="2489199" cy="17314"/>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514599" y="7257"/>
            <a:ext cx="0" cy="6850743"/>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1945035"/>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400800" cy="1219200"/>
          </a:xfrm>
        </p:spPr>
        <p:txBody>
          <a:bodyPr>
            <a:normAutofit fontScale="90000"/>
          </a:bodyPr>
          <a:lstStyle/>
          <a:p>
            <a:r>
              <a:rPr lang="en-US" sz="3600" b="1" dirty="0">
                <a:solidFill>
                  <a:srgbClr val="FF0000"/>
                </a:solidFill>
                <a:latin typeface="Times New Roman" panose="02020603050405020304" pitchFamily="18" charset="0"/>
                <a:cs typeface="Times New Roman" panose="02020603050405020304" pitchFamily="18" charset="0"/>
              </a:rPr>
              <a:t>G</a:t>
            </a:r>
            <a:r>
              <a:rPr lang="en-US" sz="3600" b="1" dirty="0" smtClean="0">
                <a:solidFill>
                  <a:srgbClr val="FF0000"/>
                </a:solidFill>
                <a:latin typeface="Times New Roman" panose="02020603050405020304" pitchFamily="18" charset="0"/>
                <a:cs typeface="Times New Roman" panose="02020603050405020304" pitchFamily="18" charset="0"/>
              </a:rPr>
              <a:t>un violence killed or injured over </a:t>
            </a:r>
            <a:br>
              <a:rPr lang="en-US" sz="3600" b="1" dirty="0" smtClean="0">
                <a:solidFill>
                  <a:srgbClr val="FF0000"/>
                </a:solidFill>
                <a:latin typeface="Times New Roman" panose="02020603050405020304" pitchFamily="18" charset="0"/>
                <a:cs typeface="Times New Roman" panose="02020603050405020304" pitchFamily="18" charset="0"/>
              </a:rPr>
            </a:br>
            <a:r>
              <a:rPr lang="en-US" sz="3600" b="1" dirty="0" smtClean="0">
                <a:solidFill>
                  <a:srgbClr val="FF0000"/>
                </a:solidFill>
                <a:latin typeface="Times New Roman" panose="02020603050405020304" pitchFamily="18" charset="0"/>
                <a:cs typeface="Times New Roman" panose="02020603050405020304" pitchFamily="18" charset="0"/>
              </a:rPr>
              <a:t>40,000  in the United States in 2015</a:t>
            </a:r>
            <a:r>
              <a:rPr lang="en-US" sz="3100" b="1" dirty="0" smtClean="0">
                <a:solidFill>
                  <a:srgbClr val="FF0000"/>
                </a:solidFill>
                <a:latin typeface="Times New Roman" panose="02020603050405020304" pitchFamily="18" charset="0"/>
                <a:cs typeface="Times New Roman" panose="02020603050405020304" pitchFamily="18" charset="0"/>
              </a:rPr>
              <a:t/>
            </a:r>
            <a:br>
              <a:rPr lang="en-US" sz="3100" b="1" dirty="0" smtClean="0">
                <a:solidFill>
                  <a:srgbClr val="FF0000"/>
                </a:solidFill>
                <a:latin typeface="Times New Roman" panose="02020603050405020304" pitchFamily="18" charset="0"/>
                <a:cs typeface="Times New Roman" panose="02020603050405020304" pitchFamily="18" charset="0"/>
              </a:rPr>
            </a:br>
            <a:r>
              <a:rPr lang="en-US" sz="1100" b="1" dirty="0" smtClean="0">
                <a:solidFill>
                  <a:srgbClr val="FF0000"/>
                </a:solidFill>
                <a:latin typeface="Times New Roman" panose="02020603050405020304" pitchFamily="18" charset="0"/>
                <a:cs typeface="Times New Roman" panose="02020603050405020304" pitchFamily="18" charset="0"/>
              </a:rPr>
              <a:t>Gun Violence Archive </a:t>
            </a:r>
            <a:r>
              <a:rPr lang="en-US" sz="1100" dirty="0" smtClean="0">
                <a:solidFill>
                  <a:srgbClr val="FF0000"/>
                </a:solidFill>
                <a:latin typeface="Times New Roman" panose="02020603050405020304" pitchFamily="18" charset="0"/>
                <a:cs typeface="Times New Roman" panose="02020603050405020304" pitchFamily="18" charset="0"/>
              </a:rPr>
              <a:t>is an online archive of gun violence incidents collected from over 1,500 media, law enforcement, government and commercial sources daily in an effort to provide  near-real time data about the results of gun violence. </a:t>
            </a:r>
            <a:endParaRPr lang="en-US" sz="11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228600" y="1219200"/>
            <a:ext cx="3429000" cy="4191000"/>
          </a:xfrm>
        </p:spPr>
        <p:txBody>
          <a:bodyPr>
            <a:normAutofit fontScale="25000" lnSpcReduction="20000"/>
          </a:bodyPr>
          <a:lstStyle/>
          <a:p>
            <a:pPr marL="0" indent="0">
              <a:buNone/>
            </a:pPr>
            <a:r>
              <a:rPr lang="en-US" sz="6400" b="1" dirty="0" smtClean="0">
                <a:latin typeface="Times New Roman" panose="02020603050405020304" pitchFamily="18" charset="0"/>
                <a:cs typeface="Times New Roman" panose="02020603050405020304" pitchFamily="18" charset="0"/>
              </a:rPr>
              <a:t>Gun violence archive 2014 </a:t>
            </a:r>
          </a:p>
          <a:p>
            <a:pPr marL="0" indent="0">
              <a:buNone/>
            </a:pPr>
            <a:r>
              <a:rPr lang="en-US" sz="6400" dirty="0" smtClean="0">
                <a:latin typeface="Times New Roman" panose="02020603050405020304" pitchFamily="18" charset="0"/>
                <a:cs typeface="Times New Roman" panose="02020603050405020304" pitchFamily="18" charset="0"/>
              </a:rPr>
              <a:t>Total Number of Incidents 51,820 </a:t>
            </a:r>
          </a:p>
          <a:p>
            <a:pPr marL="0" indent="0">
              <a:buNone/>
            </a:pPr>
            <a:r>
              <a:rPr lang="en-US" sz="6400" dirty="0" smtClean="0">
                <a:latin typeface="Times New Roman" panose="02020603050405020304" pitchFamily="18" charset="0"/>
                <a:cs typeface="Times New Roman" panose="02020603050405020304" pitchFamily="18" charset="0"/>
              </a:rPr>
              <a:t>Number of Deaths 12,593 </a:t>
            </a:r>
          </a:p>
          <a:p>
            <a:pPr marL="0" indent="0">
              <a:buNone/>
            </a:pPr>
            <a:r>
              <a:rPr lang="en-US" sz="6400" dirty="0" smtClean="0">
                <a:latin typeface="Times New Roman" panose="02020603050405020304" pitchFamily="18" charset="0"/>
                <a:cs typeface="Times New Roman" panose="02020603050405020304" pitchFamily="18" charset="0"/>
              </a:rPr>
              <a:t>Number of Injuries 23,034 </a:t>
            </a:r>
          </a:p>
          <a:p>
            <a:pPr marL="0" indent="0">
              <a:buNone/>
            </a:pPr>
            <a:r>
              <a:rPr lang="en-US" sz="6400" dirty="0" smtClean="0">
                <a:latin typeface="Times New Roman" panose="02020603050405020304" pitchFamily="18" charset="0"/>
                <a:cs typeface="Times New Roman" panose="02020603050405020304" pitchFamily="18" charset="0"/>
              </a:rPr>
              <a:t>Number of Children (age 0-11)</a:t>
            </a:r>
          </a:p>
          <a:p>
            <a:pPr marL="0" indent="0">
              <a:buNone/>
            </a:pPr>
            <a:r>
              <a:rPr lang="en-US" sz="6400" dirty="0" smtClean="0">
                <a:latin typeface="Times New Roman" panose="02020603050405020304" pitchFamily="18" charset="0"/>
                <a:cs typeface="Times New Roman" panose="02020603050405020304" pitchFamily="18" charset="0"/>
              </a:rPr>
              <a:t>Killed/Injured 628 </a:t>
            </a:r>
          </a:p>
          <a:p>
            <a:pPr marL="0" indent="0">
              <a:buNone/>
            </a:pPr>
            <a:r>
              <a:rPr lang="en-US" sz="6400" dirty="0" smtClean="0">
                <a:latin typeface="Times New Roman" panose="02020603050405020304" pitchFamily="18" charset="0"/>
                <a:cs typeface="Times New Roman" panose="02020603050405020304" pitchFamily="18" charset="0"/>
              </a:rPr>
              <a:t>Number of Teens (age 12-17)</a:t>
            </a:r>
          </a:p>
          <a:p>
            <a:pPr marL="0" indent="0">
              <a:buNone/>
            </a:pPr>
            <a:r>
              <a:rPr lang="en-US" sz="6400" dirty="0" smtClean="0">
                <a:latin typeface="Times New Roman" panose="02020603050405020304" pitchFamily="18" charset="0"/>
                <a:cs typeface="Times New Roman" panose="02020603050405020304" pitchFamily="18" charset="0"/>
              </a:rPr>
              <a:t>Killed/Injured 2,368 </a:t>
            </a:r>
          </a:p>
          <a:p>
            <a:pPr marL="0" indent="0">
              <a:buNone/>
            </a:pPr>
            <a:r>
              <a:rPr lang="en-US" sz="6400" dirty="0" smtClean="0">
                <a:solidFill>
                  <a:srgbClr val="FF0000"/>
                </a:solidFill>
                <a:latin typeface="Times New Roman" panose="02020603050405020304" pitchFamily="18" charset="0"/>
                <a:cs typeface="Times New Roman" panose="02020603050405020304" pitchFamily="18" charset="0"/>
              </a:rPr>
              <a:t>Mass Shooting 280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Officer Shot/Killed 260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Perpetrator Shot/Killed 795 </a:t>
            </a:r>
          </a:p>
          <a:p>
            <a:pPr marL="0" indent="0">
              <a:buNone/>
            </a:pPr>
            <a:r>
              <a:rPr lang="en-US" sz="6400" dirty="0" smtClean="0">
                <a:latin typeface="Times New Roman" panose="02020603050405020304" pitchFamily="18" charset="0"/>
                <a:cs typeface="Times New Roman" panose="02020603050405020304" pitchFamily="18" charset="0"/>
              </a:rPr>
              <a:t>Home Invasion 2,611 </a:t>
            </a:r>
          </a:p>
          <a:p>
            <a:pPr marL="0" indent="0">
              <a:buNone/>
            </a:pPr>
            <a:r>
              <a:rPr lang="en-US" sz="6400" dirty="0" smtClean="0">
                <a:latin typeface="Times New Roman" panose="02020603050405020304" pitchFamily="18" charset="0"/>
                <a:cs typeface="Times New Roman" panose="02020603050405020304" pitchFamily="18" charset="0"/>
              </a:rPr>
              <a:t>Defensive Use 1,591 </a:t>
            </a:r>
          </a:p>
          <a:p>
            <a:pPr marL="0" indent="0">
              <a:buNone/>
            </a:pPr>
            <a:r>
              <a:rPr lang="en-US" sz="6400" dirty="0" smtClean="0">
                <a:latin typeface="Times New Roman" panose="02020603050405020304" pitchFamily="18" charset="0"/>
                <a:cs typeface="Times New Roman" panose="02020603050405020304" pitchFamily="18" charset="0"/>
              </a:rPr>
              <a:t>Accidental Shooting 1,605 </a:t>
            </a:r>
          </a:p>
          <a:p>
            <a:pPr marL="0" indent="0">
              <a:buNone/>
            </a:pPr>
            <a:r>
              <a:rPr lang="en-US" sz="4800" i="1" dirty="0" smtClean="0">
                <a:solidFill>
                  <a:srgbClr val="FF0000"/>
                </a:solidFill>
                <a:latin typeface="Times New Roman" panose="02020603050405020304" pitchFamily="18" charset="0"/>
                <a:cs typeface="Times New Roman" panose="02020603050405020304" pitchFamily="18" charset="0"/>
              </a:rPr>
              <a:t>Data Validated: June 13, 2016 </a:t>
            </a:r>
            <a:endParaRPr lang="en-US" sz="4800" i="1" dirty="0">
              <a:solidFill>
                <a:srgbClr val="FF0000"/>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3276600" y="1219200"/>
            <a:ext cx="2971800" cy="4191000"/>
          </a:xfrm>
        </p:spPr>
        <p:txBody>
          <a:bodyPr>
            <a:normAutofit fontScale="25000" lnSpcReduction="20000"/>
          </a:bodyPr>
          <a:lstStyle/>
          <a:p>
            <a:pPr marL="0" indent="0">
              <a:buNone/>
            </a:pPr>
            <a:r>
              <a:rPr lang="en-US" sz="6400" b="1" dirty="0" smtClean="0">
                <a:latin typeface="Times New Roman" panose="02020603050405020304" pitchFamily="18" charset="0"/>
                <a:cs typeface="Times New Roman" panose="02020603050405020304" pitchFamily="18" charset="0"/>
              </a:rPr>
              <a:t>Gun violence archive 2015</a:t>
            </a:r>
          </a:p>
          <a:p>
            <a:pPr marL="0" indent="0">
              <a:buNone/>
            </a:pPr>
            <a:r>
              <a:rPr lang="en-US" sz="6400" dirty="0" smtClean="0">
                <a:latin typeface="Times New Roman" panose="02020603050405020304" pitchFamily="18" charset="0"/>
                <a:cs typeface="Times New Roman" panose="02020603050405020304" pitchFamily="18" charset="0"/>
              </a:rPr>
              <a:t>Total Number of Incidents 53,272 </a:t>
            </a:r>
          </a:p>
          <a:p>
            <a:pPr marL="0" indent="0">
              <a:buNone/>
            </a:pPr>
            <a:r>
              <a:rPr lang="en-US" sz="6400" dirty="0" smtClean="0">
                <a:latin typeface="Times New Roman" panose="02020603050405020304" pitchFamily="18" charset="0"/>
                <a:cs typeface="Times New Roman" panose="02020603050405020304" pitchFamily="18" charset="0"/>
              </a:rPr>
              <a:t>Number of Deaths 13,429 </a:t>
            </a:r>
          </a:p>
          <a:p>
            <a:pPr marL="0" indent="0">
              <a:buNone/>
            </a:pPr>
            <a:r>
              <a:rPr lang="en-US" sz="6400" dirty="0" smtClean="0">
                <a:latin typeface="Times New Roman" panose="02020603050405020304" pitchFamily="18" charset="0"/>
                <a:cs typeface="Times New Roman" panose="02020603050405020304" pitchFamily="18" charset="0"/>
              </a:rPr>
              <a:t>Number of Injuries 27,002 </a:t>
            </a:r>
          </a:p>
          <a:p>
            <a:pPr marL="0" indent="0">
              <a:buNone/>
            </a:pPr>
            <a:r>
              <a:rPr lang="en-US" sz="6400" dirty="0" smtClean="0">
                <a:latin typeface="Times New Roman" panose="02020603050405020304" pitchFamily="18" charset="0"/>
                <a:cs typeface="Times New Roman" panose="02020603050405020304" pitchFamily="18" charset="0"/>
              </a:rPr>
              <a:t>Number of Children (age 0-11)</a:t>
            </a:r>
          </a:p>
          <a:p>
            <a:pPr marL="0" indent="0">
              <a:buNone/>
            </a:pPr>
            <a:r>
              <a:rPr lang="en-US" sz="6400" dirty="0" smtClean="0">
                <a:latin typeface="Times New Roman" panose="02020603050405020304" pitchFamily="18" charset="0"/>
                <a:cs typeface="Times New Roman" panose="02020603050405020304" pitchFamily="18" charset="0"/>
              </a:rPr>
              <a:t>Killed/Injured 698 </a:t>
            </a:r>
          </a:p>
          <a:p>
            <a:pPr marL="0" indent="0">
              <a:buNone/>
            </a:pPr>
            <a:r>
              <a:rPr lang="en-US" sz="6400" dirty="0" smtClean="0">
                <a:latin typeface="Times New Roman" panose="02020603050405020304" pitchFamily="18" charset="0"/>
                <a:cs typeface="Times New Roman" panose="02020603050405020304" pitchFamily="18" charset="0"/>
              </a:rPr>
              <a:t>Number of Teens (age 12-17)</a:t>
            </a:r>
          </a:p>
          <a:p>
            <a:pPr marL="0" indent="0">
              <a:buNone/>
            </a:pPr>
            <a:r>
              <a:rPr lang="en-US" sz="6400" dirty="0" smtClean="0">
                <a:latin typeface="Times New Roman" panose="02020603050405020304" pitchFamily="18" charset="0"/>
                <a:cs typeface="Times New Roman" panose="02020603050405020304" pitchFamily="18" charset="0"/>
              </a:rPr>
              <a:t>Killed/Injured 2,693 </a:t>
            </a:r>
          </a:p>
          <a:p>
            <a:pPr marL="0" indent="0">
              <a:buNone/>
            </a:pPr>
            <a:r>
              <a:rPr lang="en-US" sz="6400" dirty="0" smtClean="0">
                <a:solidFill>
                  <a:srgbClr val="FF0000"/>
                </a:solidFill>
                <a:latin typeface="Times New Roman" panose="02020603050405020304" pitchFamily="18" charset="0"/>
                <a:cs typeface="Times New Roman" panose="02020603050405020304" pitchFamily="18" charset="0"/>
              </a:rPr>
              <a:t>Mass Shooting 330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Officer Shot/Killed 319 </a:t>
            </a:r>
          </a:p>
          <a:p>
            <a:pPr marL="0" indent="0">
              <a:buNone/>
            </a:pPr>
            <a:r>
              <a:rPr lang="en-US" sz="6400" dirty="0" smtClean="0">
                <a:latin typeface="Times New Roman" panose="02020603050405020304" pitchFamily="18" charset="0"/>
                <a:cs typeface="Times New Roman" panose="02020603050405020304" pitchFamily="18" charset="0"/>
              </a:rPr>
              <a:t>Officer Involved Incident</a:t>
            </a:r>
          </a:p>
          <a:p>
            <a:pPr marL="0" indent="0">
              <a:buNone/>
            </a:pPr>
            <a:r>
              <a:rPr lang="en-US" sz="6400" dirty="0" smtClean="0">
                <a:latin typeface="Times New Roman" panose="02020603050405020304" pitchFamily="18" charset="0"/>
                <a:cs typeface="Times New Roman" panose="02020603050405020304" pitchFamily="18" charset="0"/>
              </a:rPr>
              <a:t>Perpetrator Shot/Killed 896 </a:t>
            </a:r>
          </a:p>
          <a:p>
            <a:pPr marL="0" indent="0">
              <a:buNone/>
            </a:pPr>
            <a:r>
              <a:rPr lang="en-US" sz="6400" dirty="0" smtClean="0">
                <a:latin typeface="Times New Roman" panose="02020603050405020304" pitchFamily="18" charset="0"/>
                <a:cs typeface="Times New Roman" panose="02020603050405020304" pitchFamily="18" charset="0"/>
              </a:rPr>
              <a:t>Home Invasion 2,358 </a:t>
            </a:r>
          </a:p>
          <a:p>
            <a:pPr marL="0" indent="0">
              <a:buNone/>
            </a:pPr>
            <a:r>
              <a:rPr lang="en-US" sz="6400" dirty="0" smtClean="0">
                <a:latin typeface="Times New Roman" panose="02020603050405020304" pitchFamily="18" charset="0"/>
                <a:cs typeface="Times New Roman" panose="02020603050405020304" pitchFamily="18" charset="0"/>
              </a:rPr>
              <a:t>Defensive Use 1,295 </a:t>
            </a:r>
          </a:p>
          <a:p>
            <a:pPr marL="0" indent="0">
              <a:buNone/>
            </a:pPr>
            <a:r>
              <a:rPr lang="en-US" sz="6400" dirty="0" smtClean="0">
                <a:latin typeface="Times New Roman" panose="02020603050405020304" pitchFamily="18" charset="0"/>
                <a:cs typeface="Times New Roman" panose="02020603050405020304" pitchFamily="18" charset="0"/>
              </a:rPr>
              <a:t>Accidental Shooting 1,965 </a:t>
            </a:r>
          </a:p>
          <a:p>
            <a:pPr marL="0" indent="0">
              <a:buNone/>
            </a:pPr>
            <a:r>
              <a:rPr lang="en-US" sz="4800" i="1" dirty="0" smtClean="0">
                <a:solidFill>
                  <a:srgbClr val="FF0000"/>
                </a:solidFill>
                <a:latin typeface="Times New Roman" panose="02020603050405020304" pitchFamily="18" charset="0"/>
                <a:cs typeface="Times New Roman" panose="02020603050405020304" pitchFamily="18" charset="0"/>
              </a:rPr>
              <a:t>Data Validated: June 13, 2016 </a:t>
            </a:r>
            <a:endParaRPr lang="en-US" sz="7200" i="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13651" y="5257800"/>
            <a:ext cx="6338250" cy="1554272"/>
          </a:xfrm>
          <a:prstGeom prst="rect">
            <a:avLst/>
          </a:prstGeom>
        </p:spPr>
        <p:txBody>
          <a:bodyPr wrap="square">
            <a:spAutoFit/>
          </a:bodyPr>
          <a:lstStyle/>
          <a:p>
            <a:pPr fontAlgn="auto">
              <a:spcBef>
                <a:spcPts val="0"/>
              </a:spcBef>
              <a:spcAft>
                <a:spcPts val="0"/>
              </a:spcAft>
            </a:pPr>
            <a:r>
              <a:rPr lang="en-US" sz="1000" dirty="0" smtClean="0">
                <a:solidFill>
                  <a:srgbClr val="FF0000"/>
                </a:solidFill>
                <a:cs typeface="Times New Roman" panose="02020603050405020304" pitchFamily="18" charset="0"/>
              </a:rPr>
              <a:t>GVA is not, by design an advocacy group. The mission of GVA is to document incidents of gun violence and gun crime to provide raw, verified data to those who need to use it in their research, advocacy or writing. </a:t>
            </a:r>
            <a:r>
              <a:rPr lang="en-US" sz="900" dirty="0" smtClean="0">
                <a:solidFill>
                  <a:prstClr val="black"/>
                </a:solidFill>
                <a:cs typeface="Times New Roman" panose="02020603050405020304" pitchFamily="18" charset="0"/>
                <a:hlinkClick r:id="rId2"/>
              </a:rPr>
              <a:t>http://www.gunviolencearchive.org/about</a:t>
            </a:r>
            <a:r>
              <a:rPr lang="en-US" sz="900" dirty="0" smtClean="0">
                <a:solidFill>
                  <a:prstClr val="black"/>
                </a:solidFill>
                <a:cs typeface="Times New Roman" panose="02020603050405020304" pitchFamily="18" charset="0"/>
              </a:rPr>
              <a:t>, 1718 M Street, N.W. PMB #126,  Washington, </a:t>
            </a:r>
            <a:r>
              <a:rPr lang="en-US" sz="900" smtClean="0">
                <a:solidFill>
                  <a:prstClr val="black"/>
                </a:solidFill>
                <a:cs typeface="Times New Roman" panose="02020603050405020304" pitchFamily="18" charset="0"/>
              </a:rPr>
              <a:t>DC 20036-4504,</a:t>
            </a:r>
            <a:endParaRPr lang="en-US" sz="900" dirty="0" smtClean="0">
              <a:solidFill>
                <a:prstClr val="black"/>
              </a:solidFill>
              <a:cs typeface="Times New Roman" panose="02020603050405020304" pitchFamily="18" charset="0"/>
            </a:endParaRPr>
          </a:p>
          <a:p>
            <a:pPr fontAlgn="auto">
              <a:spcBef>
                <a:spcPts val="0"/>
              </a:spcBef>
              <a:spcAft>
                <a:spcPts val="0"/>
              </a:spcAft>
            </a:pP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200" dirty="0" smtClean="0">
              <a:solidFill>
                <a:prstClr val="black"/>
              </a:solidFill>
              <a:cs typeface="Times New Roman" panose="02020603050405020304" pitchFamily="18" charset="0"/>
            </a:endParaRPr>
          </a:p>
          <a:p>
            <a:pPr fontAlgn="auto">
              <a:spcBef>
                <a:spcPts val="0"/>
              </a:spcBef>
              <a:spcAft>
                <a:spcPts val="0"/>
              </a:spcAft>
            </a:pPr>
            <a:r>
              <a:rPr lang="en-US" sz="1000" b="1" dirty="0">
                <a:solidFill>
                  <a:srgbClr val="FF0000"/>
                </a:solidFill>
                <a:cs typeface="Times New Roman" panose="02020603050405020304" pitchFamily="18" charset="0"/>
              </a:rPr>
              <a:t>Obama: “if you look at the number of Americans killed since 9/11 by terrorism, it's less than 100 [before  Orlando’s mass shooting]. If you look at the number that have been killed by gun violence, it's in the tens of thousands.” BBC, 7/24/2015,  </a:t>
            </a:r>
            <a:r>
              <a:rPr lang="en-US" sz="800" b="1" dirty="0">
                <a:solidFill>
                  <a:srgbClr val="FF0000"/>
                </a:solidFill>
                <a:cs typeface="Times New Roman" panose="02020603050405020304" pitchFamily="18" charset="0"/>
                <a:hlinkClick r:id="rId3"/>
              </a:rPr>
              <a:t>http://</a:t>
            </a:r>
            <a:r>
              <a:rPr lang="en-US" sz="800" b="1" dirty="0" smtClean="0">
                <a:solidFill>
                  <a:srgbClr val="FF0000"/>
                </a:solidFill>
                <a:cs typeface="Times New Roman" panose="02020603050405020304" pitchFamily="18" charset="0"/>
                <a:hlinkClick r:id="rId3"/>
              </a:rPr>
              <a:t>www.bbc.com/news/world-us-canada-33646542</a:t>
            </a:r>
            <a:r>
              <a:rPr lang="en-US" sz="800" b="1" dirty="0" smtClean="0">
                <a:solidFill>
                  <a:srgbClr val="FF0000"/>
                </a:solidFill>
                <a:cs typeface="Times New Roman" panose="02020603050405020304" pitchFamily="18" charset="0"/>
              </a:rPr>
              <a:t>  </a:t>
            </a:r>
          </a:p>
          <a:p>
            <a:pPr fontAlgn="auto">
              <a:spcBef>
                <a:spcPts val="0"/>
              </a:spcBef>
              <a:spcAft>
                <a:spcPts val="0"/>
              </a:spcAft>
            </a:pPr>
            <a:r>
              <a:rPr lang="en-US" sz="1000" b="1" dirty="0" smtClean="0">
                <a:solidFill>
                  <a:srgbClr val="FF0000"/>
                </a:solidFill>
                <a:cs typeface="Times New Roman" panose="02020603050405020304" pitchFamily="18" charset="0"/>
              </a:rPr>
              <a:t>Texas allows guns in college classrooms under new law</a:t>
            </a:r>
            <a:r>
              <a:rPr lang="en-US" sz="1000" dirty="0" smtClean="0">
                <a:solidFill>
                  <a:prstClr val="black"/>
                </a:solidFill>
                <a:cs typeface="Times New Roman" panose="02020603050405020304" pitchFamily="18" charset="0"/>
              </a:rPr>
              <a:t>, Reuters, 8/1/2016</a:t>
            </a:r>
            <a:r>
              <a:rPr lang="en-US" sz="1200" dirty="0" smtClean="0">
                <a:solidFill>
                  <a:prstClr val="black"/>
                </a:solidFill>
                <a:cs typeface="Times New Roman" panose="02020603050405020304" pitchFamily="18" charset="0"/>
              </a:rPr>
              <a:t>, </a:t>
            </a:r>
            <a:r>
              <a:rPr lang="en-US" sz="500" dirty="0" smtClean="0">
                <a:solidFill>
                  <a:prstClr val="black"/>
                </a:solidFill>
                <a:cs typeface="Times New Roman" panose="02020603050405020304" pitchFamily="18" charset="0"/>
                <a:hlinkClick r:id="rId4"/>
              </a:rPr>
              <a:t>http://www.reuters.com/article/us-texas-guns-idUSKCN10C2FS</a:t>
            </a:r>
            <a:r>
              <a:rPr lang="en-US" sz="500" dirty="0" smtClean="0">
                <a:solidFill>
                  <a:prstClr val="black"/>
                </a:solidFill>
                <a:cs typeface="Times New Roman" panose="02020603050405020304" pitchFamily="18" charset="0"/>
              </a:rPr>
              <a:t> </a:t>
            </a:r>
          </a:p>
          <a:p>
            <a:pPr fontAlgn="auto">
              <a:spcBef>
                <a:spcPts val="0"/>
              </a:spcBef>
              <a:spcAft>
                <a:spcPts val="0"/>
              </a:spcAft>
            </a:pPr>
            <a:r>
              <a:rPr lang="en-US" sz="1800" b="1" dirty="0">
                <a:solidFill>
                  <a:srgbClr val="FF0000"/>
                </a:solidFill>
                <a:cs typeface="Times New Roman" panose="02020603050405020304" pitchFamily="18" charset="0"/>
              </a:rPr>
              <a:t>America's gun culture in 10 charts, </a:t>
            </a:r>
            <a:r>
              <a:rPr lang="en-US" sz="1200" dirty="0">
                <a:solidFill>
                  <a:prstClr val="black"/>
                </a:solidFill>
                <a:cs typeface="Times New Roman" panose="02020603050405020304" pitchFamily="18" charset="0"/>
              </a:rPr>
              <a:t>BBC, 11/15/2017</a:t>
            </a:r>
            <a:r>
              <a:rPr lang="en-US" sz="500" dirty="0">
                <a:solidFill>
                  <a:prstClr val="black"/>
                </a:solidFill>
                <a:cs typeface="Times New Roman" panose="02020603050405020304" pitchFamily="18" charset="0"/>
              </a:rPr>
              <a:t>, </a:t>
            </a:r>
            <a:r>
              <a:rPr lang="en-US" sz="500" dirty="0">
                <a:solidFill>
                  <a:prstClr val="black"/>
                </a:solidFill>
                <a:cs typeface="Times New Roman" panose="02020603050405020304" pitchFamily="18" charset="0"/>
                <a:hlinkClick r:id="rId5"/>
              </a:rPr>
              <a:t>http://</a:t>
            </a:r>
            <a:r>
              <a:rPr lang="en-US" sz="500" dirty="0" smtClean="0">
                <a:solidFill>
                  <a:prstClr val="black"/>
                </a:solidFill>
                <a:cs typeface="Times New Roman" panose="02020603050405020304" pitchFamily="18" charset="0"/>
                <a:hlinkClick r:id="rId5"/>
              </a:rPr>
              <a:t>www.bbc.com/news/world-us-canada-41488081</a:t>
            </a:r>
            <a:r>
              <a:rPr lang="en-US" sz="500" dirty="0" smtClean="0">
                <a:solidFill>
                  <a:prstClr val="black"/>
                </a:solidFill>
                <a:cs typeface="Times New Roman" panose="02020603050405020304" pitchFamily="18" charset="0"/>
              </a:rPr>
              <a:t> </a:t>
            </a:r>
            <a:endParaRPr lang="en-US" sz="1400" dirty="0" smtClean="0">
              <a:solidFill>
                <a:prstClr val="black"/>
              </a:solidFill>
              <a:cs typeface="Times New Roman" panose="02020603050405020304" pitchFamily="18" charset="0"/>
            </a:endParaRPr>
          </a:p>
        </p:txBody>
      </p:sp>
      <p:sp>
        <p:nvSpPr>
          <p:cNvPr id="6" name="Rectangle 5"/>
          <p:cNvSpPr/>
          <p:nvPr/>
        </p:nvSpPr>
        <p:spPr>
          <a:xfrm>
            <a:off x="6324603" y="0"/>
            <a:ext cx="2823027" cy="6924973"/>
          </a:xfrm>
          <a:prstGeom prst="rect">
            <a:avLst/>
          </a:prstGeom>
        </p:spPr>
        <p:txBody>
          <a:bodyPr wrap="square">
            <a:spAutoFit/>
          </a:bodyPr>
          <a:lstStyle/>
          <a:p>
            <a:pPr fontAlgn="auto">
              <a:spcBef>
                <a:spcPts val="0"/>
              </a:spcBef>
              <a:spcAft>
                <a:spcPts val="0"/>
              </a:spcAft>
            </a:pPr>
            <a:r>
              <a:rPr lang="en-US" sz="1800" b="1" dirty="0" smtClean="0">
                <a:solidFill>
                  <a:srgbClr val="FF0000"/>
                </a:solidFill>
                <a:cs typeface="Times New Roman" panose="02020603050405020304" pitchFamily="18" charset="0"/>
              </a:rPr>
              <a:t>Mass Shooting at Orlando’s Pulse Nightclub</a:t>
            </a:r>
          </a:p>
          <a:p>
            <a:pPr fontAlgn="auto">
              <a:spcBef>
                <a:spcPts val="0"/>
              </a:spcBef>
              <a:spcAft>
                <a:spcPts val="0"/>
              </a:spcAft>
            </a:pPr>
            <a:r>
              <a:rPr lang="en-US" sz="1200" dirty="0" smtClean="0">
                <a:solidFill>
                  <a:srgbClr val="FF0000"/>
                </a:solidFill>
                <a:cs typeface="Times New Roman" panose="02020603050405020304" pitchFamily="18" charset="0"/>
              </a:rPr>
              <a:t>A total of 50 people were killed in the shooting; an additional 53 were injured</a:t>
            </a:r>
            <a:r>
              <a:rPr lang="en-US" sz="1200" dirty="0">
                <a:solidFill>
                  <a:srgbClr val="FF0000"/>
                </a:solidFill>
                <a:cs typeface="Times New Roman" panose="02020603050405020304" pitchFamily="18" charset="0"/>
              </a:rPr>
              <a:t>. </a:t>
            </a:r>
            <a:r>
              <a:rPr lang="en-US" sz="1200" dirty="0" smtClean="0">
                <a:solidFill>
                  <a:srgbClr val="FF0000"/>
                </a:solidFill>
                <a:cs typeface="Times New Roman" panose="02020603050405020304" pitchFamily="18" charset="0"/>
              </a:rPr>
              <a:t>[</a:t>
            </a:r>
            <a:r>
              <a:rPr lang="en-US" sz="1200" dirty="0" smtClean="0">
                <a:solidFill>
                  <a:prstClr val="black"/>
                </a:solidFill>
                <a:cs typeface="Times New Roman" panose="02020603050405020304" pitchFamily="18" charset="0"/>
              </a:rPr>
              <a:t>The mass </a:t>
            </a:r>
            <a:r>
              <a:rPr lang="en-US" sz="1200" dirty="0">
                <a:solidFill>
                  <a:prstClr val="black"/>
                </a:solidFill>
                <a:cs typeface="Times New Roman" panose="02020603050405020304" pitchFamily="18" charset="0"/>
              </a:rPr>
              <a:t>shooter </a:t>
            </a:r>
            <a:r>
              <a:rPr lang="en-US" sz="1200" dirty="0" smtClean="0">
                <a:solidFill>
                  <a:prstClr val="black"/>
                </a:solidFill>
                <a:cs typeface="Times New Roman" panose="02020603050405020304" pitchFamily="18" charset="0"/>
              </a:rPr>
              <a:t>was identified as Omar </a:t>
            </a:r>
            <a:r>
              <a:rPr lang="en-US" sz="1200" dirty="0" err="1">
                <a:solidFill>
                  <a:prstClr val="black"/>
                </a:solidFill>
                <a:cs typeface="Times New Roman" panose="02020603050405020304" pitchFamily="18" charset="0"/>
              </a:rPr>
              <a:t>Seddique</a:t>
            </a:r>
            <a:r>
              <a:rPr lang="en-US" sz="1200" dirty="0">
                <a:solidFill>
                  <a:prstClr val="black"/>
                </a:solidFill>
                <a:cs typeface="Times New Roman" panose="02020603050405020304" pitchFamily="18" charset="0"/>
              </a:rPr>
              <a:t> </a:t>
            </a:r>
            <a:r>
              <a:rPr lang="en-US" sz="1200" dirty="0" err="1" smtClean="0">
                <a:solidFill>
                  <a:prstClr val="black"/>
                </a:solidFill>
                <a:cs typeface="Times New Roman" panose="02020603050405020304" pitchFamily="18" charset="0"/>
              </a:rPr>
              <a:t>Mateen</a:t>
            </a:r>
            <a:r>
              <a:rPr lang="en-US" sz="1200" dirty="0" smtClean="0">
                <a:solidFill>
                  <a:prstClr val="black"/>
                </a:solidFill>
                <a:cs typeface="Times New Roman" panose="02020603050405020304" pitchFamily="18" charset="0"/>
              </a:rPr>
              <a:t>, an </a:t>
            </a:r>
            <a:r>
              <a:rPr lang="en-US" sz="1200" dirty="0">
                <a:solidFill>
                  <a:prstClr val="black"/>
                </a:solidFill>
                <a:cs typeface="Times New Roman" panose="02020603050405020304" pitchFamily="18" charset="0"/>
              </a:rPr>
              <a:t>American citizen born to Muslim immigrants from Afghanistan</a:t>
            </a:r>
            <a:r>
              <a:rPr lang="en-US" sz="1200" dirty="0" smtClean="0">
                <a:solidFill>
                  <a:srgbClr val="FF0000"/>
                </a:solidFill>
                <a:cs typeface="Times New Roman" panose="02020603050405020304" pitchFamily="18" charset="0"/>
              </a:rPr>
              <a:t>]. City of Orlando, 6/12/2016, </a:t>
            </a:r>
            <a:r>
              <a:rPr lang="en-US" sz="400" dirty="0" smtClean="0">
                <a:solidFill>
                  <a:prstClr val="black"/>
                </a:solidFill>
                <a:cs typeface="Times New Roman" panose="02020603050405020304" pitchFamily="18" charset="0"/>
                <a:hlinkClick r:id="rId6"/>
              </a:rPr>
              <a:t>http://www.cityoforlando.net/police/mass-shooting-at-orlandos-pulse-nightclub/</a:t>
            </a: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400" dirty="0" smtClean="0">
              <a:solidFill>
                <a:prstClr val="black"/>
              </a:solidFill>
              <a:cs typeface="Times New Roman" panose="02020603050405020304" pitchFamily="18" charset="0"/>
            </a:endParaRPr>
          </a:p>
          <a:p>
            <a:pPr fontAlgn="auto">
              <a:spcBef>
                <a:spcPts val="0"/>
              </a:spcBef>
              <a:spcAft>
                <a:spcPts val="0"/>
              </a:spcAft>
            </a:pPr>
            <a:endParaRPr lang="en-US" sz="3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a:t>
            </a:r>
            <a:r>
              <a:rPr lang="en-US" sz="1200" b="1" dirty="0">
                <a:solidFill>
                  <a:srgbClr val="FF0000"/>
                </a:solidFill>
                <a:cs typeface="Times New Roman" panose="02020603050405020304" pitchFamily="18" charset="0"/>
              </a:rPr>
              <a:t>We could hear </a:t>
            </a:r>
            <a:r>
              <a:rPr lang="en-US" sz="1200" b="1" dirty="0" smtClean="0">
                <a:solidFill>
                  <a:srgbClr val="FF0000"/>
                </a:solidFill>
                <a:cs typeface="Times New Roman" panose="02020603050405020304" pitchFamily="18" charset="0"/>
              </a:rPr>
              <a:t>him [</a:t>
            </a:r>
            <a:r>
              <a:rPr lang="en-US" sz="1200" dirty="0" smtClean="0">
                <a:solidFill>
                  <a:prstClr val="black"/>
                </a:solidFill>
                <a:cs typeface="Times New Roman" panose="02020603050405020304" pitchFamily="18" charset="0"/>
              </a:rPr>
              <a:t>Omar </a:t>
            </a:r>
            <a:r>
              <a:rPr lang="en-US" sz="1200" dirty="0" err="1" smtClean="0">
                <a:solidFill>
                  <a:prstClr val="black"/>
                </a:solidFill>
                <a:cs typeface="Times New Roman" panose="02020603050405020304" pitchFamily="18" charset="0"/>
              </a:rPr>
              <a:t>Mateen</a:t>
            </a:r>
            <a:r>
              <a:rPr lang="en-US" sz="1200" b="1" dirty="0">
                <a:solidFill>
                  <a:srgbClr val="FF0000"/>
                </a:solidFill>
                <a:cs typeface="Times New Roman" panose="02020603050405020304" pitchFamily="18" charset="0"/>
              </a:rPr>
              <a:t>]</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talking to 911 saying that the reason why he's doing this is because he wants America to stop bombing his </a:t>
            </a:r>
            <a:r>
              <a:rPr lang="en-US" sz="1200" b="1" dirty="0" smtClean="0">
                <a:solidFill>
                  <a:srgbClr val="FF0000"/>
                </a:solidFill>
                <a:cs typeface="Times New Roman" panose="02020603050405020304" pitchFamily="18" charset="0"/>
              </a:rPr>
              <a:t>country [</a:t>
            </a:r>
            <a:r>
              <a:rPr lang="en-US" sz="1200" dirty="0" smtClean="0">
                <a:solidFill>
                  <a:prstClr val="black"/>
                </a:solidFill>
                <a:cs typeface="Times New Roman" panose="02020603050405020304" pitchFamily="18" charset="0"/>
              </a:rPr>
              <a:t>Afghanistan?</a:t>
            </a:r>
            <a:r>
              <a:rPr lang="en-US" sz="1200" b="1" dirty="0" smtClean="0">
                <a:solidFill>
                  <a:srgbClr val="FF0000"/>
                </a:solidFill>
                <a:cs typeface="Times New Roman" panose="02020603050405020304" pitchFamily="18" charset="0"/>
              </a:rPr>
              <a:t>].  From that conversation </a:t>
            </a:r>
            <a:r>
              <a:rPr lang="en-US" sz="1200" b="1" dirty="0">
                <a:solidFill>
                  <a:srgbClr val="FF0000"/>
                </a:solidFill>
                <a:cs typeface="Times New Roman" panose="02020603050405020304" pitchFamily="18" charset="0"/>
              </a:rPr>
              <a:t>from 911 he pledges allegiance to ISIS,"</a:t>
            </a:r>
            <a:r>
              <a:rPr lang="en-US" sz="1200" dirty="0">
                <a:solidFill>
                  <a:prstClr val="black"/>
                </a:solidFill>
                <a:cs typeface="Times New Roman" panose="02020603050405020304" pitchFamily="18" charset="0"/>
              </a:rPr>
              <a:t> said Patience Carter, 20, who was trapped in a bathroom stall at the nightclub as </a:t>
            </a:r>
            <a:r>
              <a:rPr lang="en-US" sz="1200" dirty="0" err="1">
                <a:solidFill>
                  <a:prstClr val="black"/>
                </a:solidFill>
                <a:cs typeface="Times New Roman" panose="02020603050405020304" pitchFamily="18" charset="0"/>
              </a:rPr>
              <a:t>Mateen</a:t>
            </a:r>
            <a:r>
              <a:rPr lang="en-US" sz="1200" dirty="0">
                <a:solidFill>
                  <a:prstClr val="black"/>
                </a:solidFill>
                <a:cs typeface="Times New Roman" panose="02020603050405020304" pitchFamily="18" charset="0"/>
              </a:rPr>
              <a:t> prowled outside. </a:t>
            </a:r>
            <a:r>
              <a:rPr lang="en-US" sz="1200" dirty="0" smtClean="0">
                <a:solidFill>
                  <a:srgbClr val="FF0000"/>
                </a:solidFill>
                <a:cs typeface="Times New Roman" panose="02020603050405020304" pitchFamily="18" charset="0"/>
              </a:rPr>
              <a:t>Reuters</a:t>
            </a:r>
            <a:r>
              <a:rPr lang="en-US" sz="1200" dirty="0">
                <a:solidFill>
                  <a:srgbClr val="FF0000"/>
                </a:solidFill>
                <a:cs typeface="Times New Roman" panose="02020603050405020304" pitchFamily="18" charset="0"/>
              </a:rPr>
              <a:t>, 6/15/2016, </a:t>
            </a:r>
            <a:r>
              <a:rPr lang="en-US" sz="500" dirty="0">
                <a:solidFill>
                  <a:prstClr val="black"/>
                </a:solidFill>
                <a:cs typeface="Times New Roman" panose="02020603050405020304" pitchFamily="18" charset="0"/>
                <a:hlinkClick r:id="rId7"/>
              </a:rPr>
              <a:t>http://</a:t>
            </a:r>
            <a:r>
              <a:rPr lang="en-US" sz="500" dirty="0" smtClean="0">
                <a:solidFill>
                  <a:prstClr val="black"/>
                </a:solidFill>
                <a:cs typeface="Times New Roman" panose="02020603050405020304" pitchFamily="18" charset="0"/>
                <a:hlinkClick r:id="rId7"/>
              </a:rPr>
              <a:t>www.reuters.com/article/us-florida-shooting-idUSKCN0Z017C</a:t>
            </a:r>
            <a:endParaRPr lang="en-US" sz="500" dirty="0" smtClean="0">
              <a:solidFill>
                <a:prstClr val="black"/>
              </a:solidFill>
              <a:cs typeface="Times New Roman" panose="02020603050405020304" pitchFamily="18" charset="0"/>
            </a:endParaRP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200" b="1" dirty="0">
                <a:solidFill>
                  <a:srgbClr val="FF0000"/>
                </a:solidFill>
                <a:cs typeface="Times New Roman" panose="02020603050405020304" pitchFamily="18" charset="0"/>
              </a:rPr>
              <a:t>When the dispatcher asked for his name, </a:t>
            </a:r>
            <a:r>
              <a:rPr lang="en-US" sz="1200" b="1" dirty="0" err="1">
                <a:solidFill>
                  <a:srgbClr val="FF0000"/>
                </a:solidFill>
                <a:cs typeface="Times New Roman" panose="02020603050405020304" pitchFamily="18" charset="0"/>
              </a:rPr>
              <a:t>Mateen</a:t>
            </a:r>
            <a:r>
              <a:rPr lang="en-US" sz="1200" b="1" dirty="0">
                <a:solidFill>
                  <a:srgbClr val="FF0000"/>
                </a:solidFill>
                <a:cs typeface="Times New Roman" panose="02020603050405020304" pitchFamily="18" charset="0"/>
              </a:rPr>
              <a:t> replied: "My name is I pledge of allegiance to Abu Bakr al-Baghdadi of the Islamic </a:t>
            </a:r>
            <a:r>
              <a:rPr lang="en-US" sz="1200" b="1" dirty="0" smtClean="0">
                <a:solidFill>
                  <a:srgbClr val="FF0000"/>
                </a:solidFill>
                <a:cs typeface="Times New Roman" panose="02020603050405020304" pitchFamily="18" charset="0"/>
              </a:rPr>
              <a:t>State.” </a:t>
            </a:r>
            <a:r>
              <a:rPr lang="en-US" sz="1200" b="1" dirty="0" err="1" smtClean="0">
                <a:solidFill>
                  <a:srgbClr val="FF0000"/>
                </a:solidFill>
                <a:cs typeface="Times New Roman" panose="02020603050405020304" pitchFamily="18" charset="0"/>
              </a:rPr>
              <a:t>Mateen</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told the negotiator to tell America to stop bombing Syria and </a:t>
            </a:r>
            <a:r>
              <a:rPr lang="en-US" sz="1200" b="1" dirty="0" smtClean="0">
                <a:solidFill>
                  <a:srgbClr val="FF0000"/>
                </a:solidFill>
                <a:cs typeface="Times New Roman" panose="02020603050405020304" pitchFamily="18" charset="0"/>
              </a:rPr>
              <a:t>Iraq.” </a:t>
            </a:r>
            <a:r>
              <a:rPr lang="en-US" sz="1200" dirty="0" smtClean="0">
                <a:solidFill>
                  <a:prstClr val="black"/>
                </a:solidFill>
                <a:cs typeface="Times New Roman" panose="02020603050405020304" pitchFamily="18" charset="0"/>
              </a:rPr>
              <a:t>CNN, 6/20/2016, </a:t>
            </a:r>
            <a:r>
              <a:rPr lang="en-US" sz="500" dirty="0" smtClean="0">
                <a:solidFill>
                  <a:prstClr val="black"/>
                </a:solidFill>
                <a:cs typeface="Times New Roman" panose="02020603050405020304" pitchFamily="18" charset="0"/>
                <a:hlinkClick r:id="rId8"/>
              </a:rPr>
              <a:t>http</a:t>
            </a:r>
            <a:r>
              <a:rPr lang="en-US" sz="500" dirty="0">
                <a:solidFill>
                  <a:prstClr val="black"/>
                </a:solidFill>
                <a:cs typeface="Times New Roman" panose="02020603050405020304" pitchFamily="18" charset="0"/>
                <a:hlinkClick r:id="rId8"/>
              </a:rPr>
              <a:t>://www.cnn.com/2016/06/20/us/orlando-nightclub-shooting</a:t>
            </a:r>
            <a:r>
              <a:rPr lang="en-US" sz="500" dirty="0" smtClean="0">
                <a:solidFill>
                  <a:prstClr val="black"/>
                </a:solidFill>
                <a:cs typeface="Times New Roman" panose="02020603050405020304" pitchFamily="18" charset="0"/>
                <a:hlinkClick r:id="rId8"/>
              </a:rPr>
              <a:t>/</a:t>
            </a:r>
            <a:r>
              <a:rPr lang="en-US" sz="500" dirty="0" smtClean="0">
                <a:solidFill>
                  <a:prstClr val="black"/>
                </a:solidFill>
                <a:cs typeface="Times New Roman" panose="02020603050405020304" pitchFamily="18" charset="0"/>
              </a:rPr>
              <a:t> </a:t>
            </a:r>
            <a:endParaRPr lang="en-US" sz="500" dirty="0">
              <a:solidFill>
                <a:prstClr val="black"/>
              </a:solidFill>
              <a:cs typeface="Times New Roman" panose="02020603050405020304" pitchFamily="18" charset="0"/>
            </a:endParaRP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FBI calls Orlando massacre both hate crime &amp; terrorism, </a:t>
            </a:r>
            <a:r>
              <a:rPr lang="en-US" sz="1200" dirty="0">
                <a:solidFill>
                  <a:prstClr val="black"/>
                </a:solidFill>
                <a:cs typeface="Times New Roman" panose="02020603050405020304" pitchFamily="18" charset="0"/>
              </a:rPr>
              <a:t>RT, 6/15/2016, </a:t>
            </a:r>
            <a:r>
              <a:rPr lang="en-US" sz="500" dirty="0">
                <a:solidFill>
                  <a:prstClr val="black"/>
                </a:solidFill>
                <a:cs typeface="Times New Roman" panose="02020603050405020304" pitchFamily="18" charset="0"/>
                <a:hlinkClick r:id="rId9"/>
              </a:rPr>
              <a:t>https://www.rt.com/usa/346848-fbi-orlando-hate-crime-terrorism</a:t>
            </a:r>
            <a:r>
              <a:rPr lang="en-US" sz="500" dirty="0" smtClean="0">
                <a:solidFill>
                  <a:prstClr val="black"/>
                </a:solidFill>
                <a:cs typeface="Times New Roman" panose="02020603050405020304" pitchFamily="18" charset="0"/>
                <a:hlinkClick r:id="rId9"/>
              </a:rPr>
              <a:t>/</a:t>
            </a:r>
            <a:endParaRPr lang="en-US" sz="500" dirty="0" smtClean="0">
              <a:solidFill>
                <a:prstClr val="black"/>
              </a:solidFill>
              <a:cs typeface="Times New Roman" panose="02020603050405020304" pitchFamily="18" charset="0"/>
            </a:endParaRPr>
          </a:p>
          <a:p>
            <a:pPr fontAlgn="auto">
              <a:spcBef>
                <a:spcPts val="0"/>
              </a:spcBef>
              <a:spcAft>
                <a:spcPts val="0"/>
              </a:spcAft>
            </a:pPr>
            <a:endParaRPr lang="en-US" sz="300" dirty="0">
              <a:solidFill>
                <a:prstClr val="black"/>
              </a:solidFill>
              <a:cs typeface="Times New Roman" panose="02020603050405020304" pitchFamily="18" charset="0"/>
            </a:endParaRPr>
          </a:p>
          <a:p>
            <a:pPr fontAlgn="auto">
              <a:spcBef>
                <a:spcPts val="0"/>
              </a:spcBef>
              <a:spcAft>
                <a:spcPts val="0"/>
              </a:spcAft>
            </a:pPr>
            <a:endParaRPr lang="en-US" sz="300" dirty="0" smtClean="0">
              <a:solidFill>
                <a:prstClr val="black"/>
              </a:solidFill>
              <a:cs typeface="Times New Roman" panose="02020603050405020304" pitchFamily="18" charset="0"/>
            </a:endParaRPr>
          </a:p>
          <a:p>
            <a:pPr fontAlgn="auto">
              <a:spcBef>
                <a:spcPts val="0"/>
              </a:spcBef>
              <a:spcAft>
                <a:spcPts val="0"/>
              </a:spcAft>
            </a:pPr>
            <a:r>
              <a:rPr lang="en-US" sz="1200" b="1" dirty="0" smtClean="0">
                <a:solidFill>
                  <a:srgbClr val="FF0000"/>
                </a:solidFill>
                <a:cs typeface="Times New Roman" panose="02020603050405020304" pitchFamily="18" charset="0"/>
              </a:rPr>
              <a:t>Academic </a:t>
            </a:r>
            <a:r>
              <a:rPr lang="en-US" sz="1200" b="1" dirty="0">
                <a:solidFill>
                  <a:srgbClr val="FF0000"/>
                </a:solidFill>
                <a:cs typeface="Times New Roman" panose="02020603050405020304" pitchFamily="18" charset="0"/>
              </a:rPr>
              <a:t>records indicate that </a:t>
            </a:r>
            <a:r>
              <a:rPr lang="en-US" sz="1200" b="1" dirty="0" smtClean="0">
                <a:solidFill>
                  <a:srgbClr val="FF0000"/>
                </a:solidFill>
                <a:cs typeface="Times New Roman" panose="02020603050405020304" pitchFamily="18" charset="0"/>
              </a:rPr>
              <a:t>Omar </a:t>
            </a:r>
            <a:r>
              <a:rPr lang="en-US" sz="1200" b="1" dirty="0" err="1" smtClean="0">
                <a:solidFill>
                  <a:srgbClr val="FF0000"/>
                </a:solidFill>
                <a:cs typeface="Times New Roman" panose="02020603050405020304" pitchFamily="18" charset="0"/>
              </a:rPr>
              <a:t>Mateen</a:t>
            </a:r>
            <a:r>
              <a:rPr lang="en-US" sz="1200" b="1" dirty="0" smtClean="0">
                <a:solidFill>
                  <a:srgbClr val="FF0000"/>
                </a:solidFill>
                <a:cs typeface="Times New Roman" panose="02020603050405020304" pitchFamily="18" charset="0"/>
              </a:rPr>
              <a:t> </a:t>
            </a:r>
            <a:r>
              <a:rPr lang="en-US" sz="1200" b="1" dirty="0">
                <a:solidFill>
                  <a:srgbClr val="FF0000"/>
                </a:solidFill>
                <a:cs typeface="Times New Roman" panose="02020603050405020304" pitchFamily="18" charset="0"/>
              </a:rPr>
              <a:t>had exhibited chronic behavioral problems during his </a:t>
            </a:r>
            <a:r>
              <a:rPr lang="en-US" sz="1200" b="1" dirty="0" smtClean="0">
                <a:solidFill>
                  <a:srgbClr val="FF0000"/>
                </a:solidFill>
                <a:cs typeface="Times New Roman" panose="02020603050405020304" pitchFamily="18" charset="0"/>
              </a:rPr>
              <a:t>youth. Also his </a:t>
            </a:r>
            <a:r>
              <a:rPr lang="en-US" sz="1200" b="1" dirty="0">
                <a:solidFill>
                  <a:srgbClr val="FF0000"/>
                </a:solidFill>
                <a:cs typeface="Times New Roman" panose="02020603050405020304" pitchFamily="18" charset="0"/>
              </a:rPr>
              <a:t>first wife described him as a mentally disturbed </a:t>
            </a:r>
            <a:r>
              <a:rPr lang="en-US" sz="1200" b="1" dirty="0" smtClean="0">
                <a:solidFill>
                  <a:srgbClr val="FF0000"/>
                </a:solidFill>
                <a:cs typeface="Times New Roman" panose="02020603050405020304" pitchFamily="18" charset="0"/>
              </a:rPr>
              <a:t>man</a:t>
            </a:r>
            <a:r>
              <a:rPr lang="en-US" sz="1200" dirty="0" smtClean="0">
                <a:solidFill>
                  <a:prstClr val="black"/>
                </a:solidFill>
                <a:cs typeface="Times New Roman" panose="02020603050405020304" pitchFamily="18" charset="0"/>
              </a:rPr>
              <a:t>. </a:t>
            </a:r>
            <a:r>
              <a:rPr lang="en-US" sz="1200" dirty="0">
                <a:solidFill>
                  <a:prstClr val="black"/>
                </a:solidFill>
                <a:cs typeface="Times New Roman" panose="02020603050405020304" pitchFamily="18" charset="0"/>
              </a:rPr>
              <a:t>Reuters, 6/18/2016, </a:t>
            </a:r>
            <a:r>
              <a:rPr lang="en-US" sz="500" dirty="0">
                <a:solidFill>
                  <a:prstClr val="black"/>
                </a:solidFill>
                <a:cs typeface="Times New Roman" panose="02020603050405020304" pitchFamily="18" charset="0"/>
                <a:hlinkClick r:id="rId10"/>
              </a:rPr>
              <a:t>http://</a:t>
            </a:r>
            <a:r>
              <a:rPr lang="en-US" sz="500" dirty="0" smtClean="0">
                <a:solidFill>
                  <a:prstClr val="black"/>
                </a:solidFill>
                <a:cs typeface="Times New Roman" panose="02020603050405020304" pitchFamily="18" charset="0"/>
                <a:hlinkClick r:id="rId10"/>
              </a:rPr>
              <a:t>www.reuters.com/article/us-florida-shooting-idUSKCN0Z30JX</a:t>
            </a:r>
            <a:r>
              <a:rPr lang="en-US" sz="500" dirty="0" smtClean="0">
                <a:solidFill>
                  <a:prstClr val="black"/>
                </a:solidFill>
                <a:cs typeface="Times New Roman" panose="02020603050405020304" pitchFamily="18" charset="0"/>
              </a:rPr>
              <a:t> </a:t>
            </a:r>
            <a:endParaRPr lang="en-US" sz="500" dirty="0">
              <a:solidFill>
                <a:prstClr val="black"/>
              </a:solidFill>
              <a:cs typeface="Times New Roman" panose="02020603050405020304" pitchFamily="18" charset="0"/>
            </a:endParaRPr>
          </a:p>
        </p:txBody>
      </p:sp>
      <p:cxnSp>
        <p:nvCxnSpPr>
          <p:cNvPr id="8" name="Straight Connector 7"/>
          <p:cNvCxnSpPr/>
          <p:nvPr/>
        </p:nvCxnSpPr>
        <p:spPr>
          <a:xfrm>
            <a:off x="6324600" y="0"/>
            <a:ext cx="0" cy="6915329"/>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7291" y="5761461"/>
            <a:ext cx="6338254" cy="4128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6331426" y="1801504"/>
            <a:ext cx="28193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320963" y="3703092"/>
            <a:ext cx="282302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331426" y="5081517"/>
            <a:ext cx="28193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331426" y="5613779"/>
            <a:ext cx="280574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2083" y="6324600"/>
            <a:ext cx="634871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6477000"/>
            <a:ext cx="6320963"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3434950"/>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886" y="0"/>
            <a:ext cx="4484914" cy="7048083"/>
          </a:xfrm>
          <a:prstGeom prst="rect">
            <a:avLst/>
          </a:prstGeom>
        </p:spPr>
        <p:txBody>
          <a:bodyPr wrap="square">
            <a:spAutoFit/>
          </a:bodyPr>
          <a:lstStyle/>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r>
              <a:rPr lang="en-US" sz="2800" b="1" dirty="0">
                <a:solidFill>
                  <a:srgbClr val="FFFF00"/>
                </a:solidFill>
                <a:cs typeface="Arial" pitchFamily="34" charset="0"/>
              </a:rPr>
              <a:t>Excerpts from Donald Trump’s speech to AIPAC</a:t>
            </a:r>
          </a:p>
          <a:p>
            <a:endParaRPr lang="en-US" sz="100" dirty="0">
              <a:solidFill>
                <a:srgbClr val="FFFFFF"/>
              </a:solidFill>
              <a:cs typeface="Arial" pitchFamily="34" charset="0"/>
            </a:endParaRPr>
          </a:p>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endParaRPr lang="en-US" sz="100" dirty="0" smtClean="0">
              <a:solidFill>
                <a:srgbClr val="FFFFFF"/>
              </a:solidFill>
              <a:cs typeface="Arial" pitchFamily="34" charset="0"/>
            </a:endParaRPr>
          </a:p>
          <a:p>
            <a:endParaRPr lang="en-US" sz="100" dirty="0">
              <a:solidFill>
                <a:srgbClr val="FFFFFF"/>
              </a:solidFill>
              <a:cs typeface="Arial" pitchFamily="34" charset="0"/>
            </a:endParaRPr>
          </a:p>
          <a:p>
            <a:r>
              <a:rPr lang="en-US" sz="100" dirty="0" smtClean="0">
                <a:solidFill>
                  <a:srgbClr val="FFFFFF"/>
                </a:solidFill>
                <a:cs typeface="Arial" pitchFamily="34" charset="0"/>
              </a:rPr>
              <a:t>I </a:t>
            </a:r>
            <a:r>
              <a:rPr lang="en-US" sz="100" dirty="0">
                <a:solidFill>
                  <a:srgbClr val="FFFFFF"/>
                </a:solidFill>
                <a:cs typeface="Arial" pitchFamily="34" charset="0"/>
              </a:rPr>
              <a:t>speak to you today as a lifelong supporter and true friend of Israel. I am a newcomer to politics, but not to backing the Jewish state... In spring of 2004 at the height of the violence in the Gaza Strip, I was the grand marshal of the 40th Salute to Israel Parade, the largest-single gathering in support of the Jewish state... </a:t>
            </a:r>
          </a:p>
          <a:p>
            <a:r>
              <a:rPr lang="en-US" sz="1600" dirty="0" smtClean="0">
                <a:solidFill>
                  <a:srgbClr val="FFFFFF"/>
                </a:solidFill>
                <a:cs typeface="Arial" pitchFamily="34" charset="0"/>
              </a:rPr>
              <a:t>My </a:t>
            </a:r>
            <a:r>
              <a:rPr lang="en-US" sz="1600" dirty="0">
                <a:solidFill>
                  <a:srgbClr val="FFFFFF"/>
                </a:solidFill>
                <a:cs typeface="Arial" pitchFamily="34" charset="0"/>
              </a:rPr>
              <a:t>number-one priority is to dismantle the disastrous deal with </a:t>
            </a:r>
            <a:r>
              <a:rPr lang="en-US" sz="1600" dirty="0">
                <a:solidFill>
                  <a:srgbClr val="FFFF00"/>
                </a:solidFill>
                <a:cs typeface="Arial" pitchFamily="34" charset="0"/>
              </a:rPr>
              <a:t>Iran</a:t>
            </a:r>
            <a:r>
              <a:rPr lang="en-US" sz="1600" dirty="0">
                <a:solidFill>
                  <a:srgbClr val="FFFFFF"/>
                </a:solidFill>
                <a:cs typeface="Arial" pitchFamily="34" charset="0"/>
              </a:rPr>
              <a:t>...Iran is a problem in </a:t>
            </a:r>
            <a:r>
              <a:rPr lang="en-US" sz="1600" dirty="0">
                <a:solidFill>
                  <a:srgbClr val="FFFF00"/>
                </a:solidFill>
                <a:cs typeface="Arial" pitchFamily="34" charset="0"/>
              </a:rPr>
              <a:t>Iraq</a:t>
            </a:r>
            <a:r>
              <a:rPr lang="en-US" sz="1600" dirty="0">
                <a:solidFill>
                  <a:srgbClr val="FFFFFF"/>
                </a:solidFill>
                <a:cs typeface="Arial" pitchFamily="34" charset="0"/>
              </a:rPr>
              <a:t>, a problem in </a:t>
            </a:r>
            <a:r>
              <a:rPr lang="en-US" sz="1600" dirty="0">
                <a:solidFill>
                  <a:srgbClr val="FFFF00"/>
                </a:solidFill>
                <a:cs typeface="Arial" pitchFamily="34" charset="0"/>
              </a:rPr>
              <a:t>Syria</a:t>
            </a:r>
            <a:r>
              <a:rPr lang="en-US" sz="1600" dirty="0">
                <a:solidFill>
                  <a:srgbClr val="FFFFFF"/>
                </a:solidFill>
                <a:cs typeface="Arial" pitchFamily="34" charset="0"/>
              </a:rPr>
              <a:t>, a problem in </a:t>
            </a:r>
            <a:r>
              <a:rPr lang="en-US" sz="1600" dirty="0">
                <a:solidFill>
                  <a:srgbClr val="FFFF00"/>
                </a:solidFill>
                <a:cs typeface="Arial" pitchFamily="34" charset="0"/>
              </a:rPr>
              <a:t>Lebanon</a:t>
            </a:r>
            <a:r>
              <a:rPr lang="en-US" sz="1600" dirty="0">
                <a:solidFill>
                  <a:srgbClr val="FFFFFF"/>
                </a:solidFill>
                <a:cs typeface="Arial" pitchFamily="34" charset="0"/>
              </a:rPr>
              <a:t>, a problem in </a:t>
            </a:r>
            <a:r>
              <a:rPr lang="en-US" sz="1600" dirty="0">
                <a:solidFill>
                  <a:srgbClr val="FFFF00"/>
                </a:solidFill>
                <a:cs typeface="Arial" pitchFamily="34" charset="0"/>
              </a:rPr>
              <a:t>Yemen</a:t>
            </a:r>
            <a:r>
              <a:rPr lang="en-US" sz="1600" dirty="0">
                <a:solidFill>
                  <a:srgbClr val="FFFFFF"/>
                </a:solidFill>
                <a:cs typeface="Arial" pitchFamily="34" charset="0"/>
              </a:rPr>
              <a:t> and will be a very, very major problem for </a:t>
            </a:r>
            <a:r>
              <a:rPr lang="en-US" sz="1600" dirty="0">
                <a:solidFill>
                  <a:srgbClr val="FFFF00"/>
                </a:solidFill>
                <a:cs typeface="Arial" pitchFamily="34" charset="0"/>
              </a:rPr>
              <a:t>Saudi Arabia</a:t>
            </a:r>
            <a:r>
              <a:rPr lang="en-US" sz="1600" dirty="0">
                <a:solidFill>
                  <a:srgbClr val="FFFFFF"/>
                </a:solidFill>
                <a:cs typeface="Arial" pitchFamily="34" charset="0"/>
              </a:rPr>
              <a:t>. Literally every day, Iran provides more and better weapons to support their puppet states. Hezbollah, Lebanon received — and I’ll tell you what, it has received sophisticated anti-ship weapons, anti-aircraft weapons and GPS systems and rockets like very few people anywhere in the world and certainly very few countries have. Now they’re in Syria trying to establish another front against Israel from the Syrian side of the Golan Heights. In </a:t>
            </a:r>
            <a:r>
              <a:rPr lang="en-US" sz="1600" dirty="0">
                <a:solidFill>
                  <a:srgbClr val="FFFF00"/>
                </a:solidFill>
                <a:cs typeface="Arial" pitchFamily="34" charset="0"/>
              </a:rPr>
              <a:t>Gaza</a:t>
            </a:r>
            <a:r>
              <a:rPr lang="en-US" sz="1600" dirty="0">
                <a:solidFill>
                  <a:srgbClr val="FFFFFF"/>
                </a:solidFill>
                <a:cs typeface="Arial" pitchFamily="34" charset="0"/>
              </a:rPr>
              <a:t>, Iran is supporting </a:t>
            </a:r>
            <a:r>
              <a:rPr lang="en-US" sz="1600" dirty="0">
                <a:solidFill>
                  <a:srgbClr val="FFFF00"/>
                </a:solidFill>
                <a:cs typeface="Arial" pitchFamily="34" charset="0"/>
              </a:rPr>
              <a:t>Hamas</a:t>
            </a:r>
            <a:r>
              <a:rPr lang="en-US" sz="1600" dirty="0">
                <a:solidFill>
                  <a:srgbClr val="FFFFFF"/>
                </a:solidFill>
                <a:cs typeface="Arial" pitchFamily="34" charset="0"/>
              </a:rPr>
              <a:t> and </a:t>
            </a:r>
            <a:r>
              <a:rPr lang="en-US" sz="1600" dirty="0">
                <a:solidFill>
                  <a:srgbClr val="FFFF00"/>
                </a:solidFill>
                <a:cs typeface="Arial" pitchFamily="34" charset="0"/>
              </a:rPr>
              <a:t>Islamic jihad</a:t>
            </a:r>
            <a:r>
              <a:rPr lang="en-US" sz="1600" dirty="0">
                <a:solidFill>
                  <a:srgbClr val="FFFFFF"/>
                </a:solidFill>
                <a:cs typeface="Arial" pitchFamily="34" charset="0"/>
              </a:rPr>
              <a:t>. And in the </a:t>
            </a:r>
            <a:r>
              <a:rPr lang="en-US" sz="1600" dirty="0">
                <a:solidFill>
                  <a:srgbClr val="FFFF00"/>
                </a:solidFill>
                <a:cs typeface="Arial" pitchFamily="34" charset="0"/>
              </a:rPr>
              <a:t>West Bank</a:t>
            </a:r>
            <a:r>
              <a:rPr lang="en-US" sz="1600" dirty="0">
                <a:solidFill>
                  <a:srgbClr val="FFFFFF"/>
                </a:solidFill>
                <a:cs typeface="Arial" pitchFamily="34" charset="0"/>
              </a:rPr>
              <a:t>, they’re openly offering </a:t>
            </a:r>
            <a:r>
              <a:rPr lang="en-US" sz="1600" dirty="0">
                <a:solidFill>
                  <a:srgbClr val="FFFF00"/>
                </a:solidFill>
                <a:cs typeface="Arial" pitchFamily="34" charset="0"/>
              </a:rPr>
              <a:t>Palestinians</a:t>
            </a:r>
            <a:r>
              <a:rPr lang="en-US" sz="1600" dirty="0">
                <a:solidFill>
                  <a:srgbClr val="FFFFFF"/>
                </a:solidFill>
                <a:cs typeface="Arial" pitchFamily="34" charset="0"/>
              </a:rPr>
              <a:t> $7,000 per terror attack and $30,000 for every Palestinian terrorist’s home that’s been destroyed. A deplorable, deplorable situation...</a:t>
            </a:r>
            <a:r>
              <a:rPr lang="en-US" sz="1800" dirty="0">
                <a:solidFill>
                  <a:srgbClr val="FFFFFF"/>
                </a:solidFill>
                <a:cs typeface="Arial" pitchFamily="34" charset="0"/>
              </a:rPr>
              <a:t> </a:t>
            </a:r>
          </a:p>
          <a:p>
            <a:endParaRPr lang="en-US" sz="100" dirty="0">
              <a:solidFill>
                <a:srgbClr val="FFFFFF"/>
              </a:solidFill>
              <a:cs typeface="Arial" pitchFamily="34" charset="0"/>
            </a:endParaRPr>
          </a:p>
          <a:p>
            <a:r>
              <a:rPr lang="en-US" sz="100" dirty="0">
                <a:solidFill>
                  <a:srgbClr val="FFFFFF"/>
                </a:solidFill>
                <a:cs typeface="Arial" pitchFamily="34" charset="0"/>
              </a:rPr>
              <a:t>Secondly, we will totally dismantle Iran’s global terror network which is big and powerful, but not powerful like us... </a:t>
            </a:r>
          </a:p>
          <a:p>
            <a:endParaRPr lang="en-US" sz="100" dirty="0">
              <a:solidFill>
                <a:srgbClr val="FFFFFF"/>
              </a:solidFill>
              <a:cs typeface="Arial" pitchFamily="34" charset="0"/>
            </a:endParaRPr>
          </a:p>
          <a:p>
            <a:r>
              <a:rPr lang="en-US" sz="100" dirty="0">
                <a:solidFill>
                  <a:srgbClr val="FFFFFF"/>
                </a:solidFill>
                <a:cs typeface="Arial" pitchFamily="34" charset="0"/>
              </a:rPr>
              <a:t>Third, at the very least, we must enforce the terms of the previous deal to hold Iran totally accountable. And we will enforce it like you’ve never seen a contract enforced before, folks, believe me. Iran has already, since the deal is in place, test-fired ballistic missiles three times. Those ballistic missiles, with a range of 1,250 miles, were designed to intimidate not only Israel, which is only 600 miles away, but also intended to frighten Europe and someday maybe hit even the United States. And we’re not going to let that happen. We’re not letting it happen. And we’re not letting it happen to Israel, believe me. Do you want to hear something really shocking? As many of the great people in this room know, painted on those missiles in both Hebrew and Farsi were the words “Israel must be wiped off the face of the earth.”  </a:t>
            </a:r>
          </a:p>
          <a:p>
            <a:endParaRPr lang="en-US" sz="100" dirty="0">
              <a:solidFill>
                <a:srgbClr val="FFFFFF"/>
              </a:solidFill>
              <a:cs typeface="Arial" pitchFamily="34" charset="0"/>
            </a:endParaRPr>
          </a:p>
          <a:p>
            <a:r>
              <a:rPr lang="en-US" sz="100" dirty="0">
                <a:solidFill>
                  <a:srgbClr val="FFFFFF"/>
                </a:solidFill>
                <a:cs typeface="Arial" pitchFamily="34" charset="0"/>
              </a:rPr>
              <a:t>... discussions have been swirling about an attempt to bring a Security Council resolution on terms of an eventual agreement between Israel and Palestine. Let me be clear: An agreement imposed by the United Nations would be a total and complete disaster.</a:t>
            </a:r>
          </a:p>
          <a:p>
            <a:endParaRPr lang="en-US" sz="100" dirty="0">
              <a:solidFill>
                <a:srgbClr val="FFFFFF"/>
              </a:solidFill>
              <a:cs typeface="Arial" pitchFamily="34" charset="0"/>
            </a:endParaRPr>
          </a:p>
          <a:p>
            <a:r>
              <a:rPr lang="en-US" sz="100" dirty="0">
                <a:solidFill>
                  <a:srgbClr val="FFFFFF"/>
                </a:solidFill>
                <a:cs typeface="Arial" pitchFamily="34" charset="0"/>
              </a:rPr>
              <a:t>The United States must oppose this resolution and use the power of our veto, which I will use as president 100 percent... When I’m president, believe me, I will veto any attempt by the UN to impose its will on the Jewish state. It will be vetoed 100 percent... </a:t>
            </a:r>
          </a:p>
          <a:p>
            <a:endParaRPr lang="en-US" sz="100" dirty="0">
              <a:solidFill>
                <a:srgbClr val="FFFFFF"/>
              </a:solidFill>
              <a:cs typeface="Arial" pitchFamily="34" charset="0"/>
            </a:endParaRPr>
          </a:p>
          <a:p>
            <a:r>
              <a:rPr lang="en-US" sz="100" dirty="0">
                <a:solidFill>
                  <a:srgbClr val="FFFFFF"/>
                </a:solidFill>
                <a:cs typeface="Arial" pitchFamily="34" charset="0"/>
              </a:rPr>
              <a:t>In Palestinian society, the heroes are those who murder Jews. We can’t let this continue. We can’t let this happen any longer. You cannot achieve peace if terrorists are treated as martyrs... In Palestinian textbooks and mosques, you’ve got a culture of hatred that has been fomenting there for years... We will move the American embassy to the eternal capital of the Jewish people, Jerusalem... </a:t>
            </a:r>
          </a:p>
          <a:p>
            <a:endParaRPr lang="en-US" sz="100" dirty="0">
              <a:solidFill>
                <a:srgbClr val="FFFFFF"/>
              </a:solidFill>
              <a:cs typeface="Arial" pitchFamily="34" charset="0"/>
            </a:endParaRPr>
          </a:p>
          <a:p>
            <a:r>
              <a:rPr lang="en-US" sz="100" dirty="0">
                <a:solidFill>
                  <a:srgbClr val="FFFFFF"/>
                </a:solidFill>
                <a:cs typeface="Arial" pitchFamily="34" charset="0"/>
              </a:rPr>
              <a:t>I love the people in this room. I love Israel. I love Israel. I’ve been with Israel so long in terms of I’ve received some of my greatest honors from Israel, my father before me, incredible. My daughter, </a:t>
            </a:r>
            <a:r>
              <a:rPr lang="en-US" sz="100" dirty="0" err="1">
                <a:solidFill>
                  <a:srgbClr val="FFFFFF"/>
                </a:solidFill>
                <a:cs typeface="Arial" pitchFamily="34" charset="0"/>
              </a:rPr>
              <a:t>Ivanka</a:t>
            </a:r>
            <a:r>
              <a:rPr lang="en-US" sz="100" dirty="0">
                <a:solidFill>
                  <a:srgbClr val="FFFFFF"/>
                </a:solidFill>
                <a:cs typeface="Arial" pitchFamily="34" charset="0"/>
              </a:rPr>
              <a:t>, is about to have a beautiful Jewish baby. </a:t>
            </a:r>
          </a:p>
          <a:p>
            <a:r>
              <a:rPr lang="en-US" sz="1400" dirty="0" smtClean="0">
                <a:solidFill>
                  <a:srgbClr val="FFFF00"/>
                </a:solidFill>
                <a:cs typeface="Arial" pitchFamily="34" charset="0"/>
              </a:rPr>
              <a:t>Republican </a:t>
            </a:r>
            <a:r>
              <a:rPr lang="en-US" sz="1400" dirty="0">
                <a:solidFill>
                  <a:srgbClr val="FFFF00"/>
                </a:solidFill>
                <a:cs typeface="Arial" pitchFamily="34" charset="0"/>
              </a:rPr>
              <a:t>presidential candidate Donald Trump spoke to the American Israel Public Affairs Committee (AIPAC) on Monday evening, March 21, 2016, at its annual conference in Washington, DC., </a:t>
            </a:r>
            <a:r>
              <a:rPr lang="en-US" sz="800" dirty="0">
                <a:solidFill>
                  <a:srgbClr val="FFFFFF"/>
                </a:solidFill>
                <a:cs typeface="Arial" pitchFamily="34" charset="0"/>
                <a:hlinkClick r:id="rId2"/>
              </a:rPr>
              <a:t>http://www.timesofisrael.com/donald-trumps-full-speech-to-aipac</a:t>
            </a:r>
            <a:r>
              <a:rPr lang="en-US" sz="800" dirty="0" smtClean="0">
                <a:solidFill>
                  <a:srgbClr val="FFFFFF"/>
                </a:solidFill>
                <a:cs typeface="Arial" pitchFamily="34" charset="0"/>
                <a:hlinkClick r:id="rId2"/>
              </a:rPr>
              <a:t>/</a:t>
            </a:r>
            <a:r>
              <a:rPr lang="en-US" sz="800" dirty="0" smtClean="0">
                <a:solidFill>
                  <a:srgbClr val="FFFFFF"/>
                </a:solidFill>
                <a:cs typeface="Arial" pitchFamily="34" charset="0"/>
              </a:rPr>
              <a:t>  </a:t>
            </a:r>
            <a:endParaRPr lang="en-US" sz="800" dirty="0">
              <a:solidFill>
                <a:srgbClr val="FFFFFF"/>
              </a:solidFill>
              <a:cs typeface="Arial" pitchFamily="34" charset="0"/>
            </a:endParaRPr>
          </a:p>
        </p:txBody>
      </p:sp>
      <p:sp>
        <p:nvSpPr>
          <p:cNvPr id="5" name="Rectangle 4"/>
          <p:cNvSpPr/>
          <p:nvPr/>
        </p:nvSpPr>
        <p:spPr>
          <a:xfrm>
            <a:off x="4495800" y="0"/>
            <a:ext cx="4648201" cy="7125027"/>
          </a:xfrm>
          <a:prstGeom prst="rect">
            <a:avLst/>
          </a:prstGeom>
        </p:spPr>
        <p:txBody>
          <a:bodyPr wrap="square">
            <a:spAutoFit/>
          </a:bodyPr>
          <a:lstStyle/>
          <a:p>
            <a:pPr eaLnBrk="0" hangingPunct="0"/>
            <a:r>
              <a:rPr lang="en-US" sz="2800" b="1" dirty="0">
                <a:solidFill>
                  <a:srgbClr val="FFFF00"/>
                </a:solidFill>
                <a:cs typeface="+mn-cs"/>
              </a:rPr>
              <a:t>Excerpts from Hillary Clinton’s Speech to AIPAC</a:t>
            </a:r>
          </a:p>
          <a:p>
            <a:pPr eaLnBrk="0" hangingPunct="0"/>
            <a:r>
              <a:rPr lang="en-US" sz="100" dirty="0">
                <a:solidFill>
                  <a:srgbClr val="FFFFFF"/>
                </a:solidFill>
                <a:cs typeface="+mn-cs"/>
              </a:rPr>
              <a:t>It is wonderful to be here and see so many friends. I’ve spoken at a lot of AIPAC conferences in the past, but this has to be one of the biggest yet, and there are so many young people here, thousands of college students… (APPLAUSE) … from hundreds of campuses around the country. I think we should all give them a hand for being here and beginning their commitment to this important cause. (APPLAUSE)You will keep the U.S.-Israel relationship going strong. You know, as a senator from New York and secretary of State… (APPLAUSE) I’ve had the privilege of working closely with AIPAC members to strengthen and deepen America’s ties with Israel... And your support helped us expand security and intelligence cooperation, developed the Iron Dome missile defense system, build a global coalition to impose the toughest sanctions in history on Iran and so much more. </a:t>
            </a:r>
          </a:p>
          <a:p>
            <a:pPr eaLnBrk="0" hangingPunct="0"/>
            <a:endParaRPr lang="en-US" sz="100" dirty="0">
              <a:solidFill>
                <a:srgbClr val="FFFFFF"/>
              </a:solidFill>
              <a:cs typeface="+mn-cs"/>
            </a:endParaRPr>
          </a:p>
          <a:p>
            <a:pPr eaLnBrk="0" hangingPunct="0"/>
            <a:r>
              <a:rPr lang="en-US" sz="100" dirty="0">
                <a:solidFill>
                  <a:srgbClr val="FFFFFF"/>
                </a:solidFill>
                <a:cs typeface="+mn-cs"/>
              </a:rPr>
              <a:t>Since my first visit to Israel 35 years ago, I have returned many times and made many friends. I have worked with and learned from some of Israel’s great leaders... </a:t>
            </a:r>
          </a:p>
          <a:p>
            <a:pPr eaLnBrk="0" hangingPunct="0"/>
            <a:endParaRPr lang="en-US" sz="100" dirty="0">
              <a:solidFill>
                <a:srgbClr val="FFFFFF"/>
              </a:solidFill>
              <a:cs typeface="+mn-cs"/>
            </a:endParaRPr>
          </a:p>
          <a:p>
            <a:pPr eaLnBrk="0" hangingPunct="0"/>
            <a:r>
              <a:rPr lang="en-US" sz="100" dirty="0">
                <a:solidFill>
                  <a:srgbClr val="FFFFFF"/>
                </a:solidFill>
                <a:cs typeface="+mn-cs"/>
              </a:rPr>
              <a:t>The United States and Israel must be closer than ever, stronger than ever and more determined than ever to prevail against our common adversaries... </a:t>
            </a:r>
          </a:p>
          <a:p>
            <a:pPr eaLnBrk="0" hangingPunct="0"/>
            <a:endParaRPr lang="en-US" sz="100" dirty="0">
              <a:solidFill>
                <a:srgbClr val="FFFFFF"/>
              </a:solidFill>
              <a:cs typeface="+mn-cs"/>
            </a:endParaRPr>
          </a:p>
          <a:p>
            <a:pPr eaLnBrk="0" hangingPunct="0"/>
            <a:r>
              <a:rPr lang="en-US" sz="100" dirty="0">
                <a:solidFill>
                  <a:srgbClr val="FFFFFF"/>
                </a:solidFill>
                <a:cs typeface="+mn-cs"/>
              </a:rPr>
              <a:t>I hope a new 10-year defense memorandum of understanding is concluded as soon as possible to meet Israel’s security needs far into the future. (APPLAUSE) That will also send a clear message to Israel’s enemies that the United States and Israel stand together united. It’s also why, as president, I will make a firm commitment to ensure Israel maintains its qualitative military edge...</a:t>
            </a:r>
          </a:p>
          <a:p>
            <a:pPr eaLnBrk="0" hangingPunct="0"/>
            <a:r>
              <a:rPr lang="en-US" sz="100" dirty="0">
                <a:solidFill>
                  <a:srgbClr val="FFFFFF"/>
                </a:solidFill>
                <a:cs typeface="+mn-cs"/>
              </a:rPr>
              <a:t>One of the first things I’ll do in office is invite the Israeli prime minister to visit the White House. (APPLAUSE) And I will send a delegation from the Pentagon and the joint chiefs to Israel for early consultations... There is much Americans can learn from Israel, from cybersecurity to energy security to water security and just on an everyday people- to-people level... Many of the young people here today are on the front lines of the battle to oppose the alarming boycott, divestment and sanctions movement known as BDS. (APPLAUSE) Particularly at a time when anti-Semitism is on the rise across the world... </a:t>
            </a:r>
          </a:p>
          <a:p>
            <a:pPr eaLnBrk="0" hangingPunct="0"/>
            <a:r>
              <a:rPr lang="en-US" sz="100" dirty="0">
                <a:solidFill>
                  <a:srgbClr val="FFFFFF"/>
                </a:solidFill>
                <a:cs typeface="+mn-cs"/>
              </a:rPr>
              <a:t> The second choice we face is whether we will have the strength and commitment to confront the adversaries that threaten us, especially </a:t>
            </a:r>
            <a:r>
              <a:rPr lang="en-US" sz="100" dirty="0">
                <a:solidFill>
                  <a:srgbClr val="FFFF00"/>
                </a:solidFill>
                <a:cs typeface="+mn-cs"/>
              </a:rPr>
              <a:t>Iran</a:t>
            </a:r>
            <a:r>
              <a:rPr lang="en-US" sz="100" dirty="0">
                <a:solidFill>
                  <a:srgbClr val="FFFFFF"/>
                </a:solidFill>
                <a:cs typeface="+mn-cs"/>
              </a:rPr>
              <a:t>... </a:t>
            </a:r>
            <a:r>
              <a:rPr lang="en-US" sz="1600" dirty="0">
                <a:solidFill>
                  <a:srgbClr val="FFFFFF"/>
                </a:solidFill>
                <a:cs typeface="+mn-cs"/>
              </a:rPr>
              <a:t>We cannot forget that </a:t>
            </a:r>
            <a:r>
              <a:rPr lang="en-US" sz="1600" dirty="0">
                <a:solidFill>
                  <a:srgbClr val="FFFF00"/>
                </a:solidFill>
                <a:cs typeface="+mn-cs"/>
              </a:rPr>
              <a:t>Tehran’</a:t>
            </a:r>
            <a:r>
              <a:rPr lang="en-US" sz="1600" dirty="0">
                <a:solidFill>
                  <a:srgbClr val="FFFFFF"/>
                </a:solidFill>
                <a:cs typeface="+mn-cs"/>
              </a:rPr>
              <a:t>s fingerprints are on nearly every conflict across the Middle East, from </a:t>
            </a:r>
            <a:r>
              <a:rPr lang="en-US" sz="1600" dirty="0">
                <a:solidFill>
                  <a:srgbClr val="FFFF00"/>
                </a:solidFill>
                <a:cs typeface="+mn-cs"/>
              </a:rPr>
              <a:t>Syria</a:t>
            </a:r>
            <a:r>
              <a:rPr lang="en-US" sz="1600" dirty="0">
                <a:solidFill>
                  <a:srgbClr val="FFFFFF"/>
                </a:solidFill>
                <a:cs typeface="+mn-cs"/>
              </a:rPr>
              <a:t> to </a:t>
            </a:r>
            <a:r>
              <a:rPr lang="en-US" sz="1600" dirty="0">
                <a:solidFill>
                  <a:srgbClr val="FFFF00"/>
                </a:solidFill>
                <a:cs typeface="+mn-cs"/>
              </a:rPr>
              <a:t>Lebanon</a:t>
            </a:r>
            <a:r>
              <a:rPr lang="en-US" sz="1600" dirty="0">
                <a:solidFill>
                  <a:srgbClr val="FFFFFF"/>
                </a:solidFill>
                <a:cs typeface="+mn-cs"/>
              </a:rPr>
              <a:t> to </a:t>
            </a:r>
            <a:r>
              <a:rPr lang="en-US" sz="1600" dirty="0">
                <a:solidFill>
                  <a:srgbClr val="FFFF00"/>
                </a:solidFill>
                <a:cs typeface="+mn-cs"/>
              </a:rPr>
              <a:t>Yemen</a:t>
            </a:r>
            <a:r>
              <a:rPr lang="en-US" sz="1600" dirty="0">
                <a:solidFill>
                  <a:srgbClr val="FFFFFF"/>
                </a:solidFill>
                <a:cs typeface="+mn-cs"/>
              </a:rPr>
              <a:t>. The </a:t>
            </a:r>
            <a:r>
              <a:rPr lang="en-US" sz="1600" dirty="0">
                <a:solidFill>
                  <a:srgbClr val="FFFF00"/>
                </a:solidFill>
                <a:cs typeface="+mn-cs"/>
              </a:rPr>
              <a:t>Iranian Revolutionary Guard Corps</a:t>
            </a:r>
            <a:r>
              <a:rPr lang="en-US" sz="1600" dirty="0">
                <a:solidFill>
                  <a:srgbClr val="FFFFFF"/>
                </a:solidFill>
                <a:cs typeface="+mn-cs"/>
              </a:rPr>
              <a:t> and its proxies are attempting to establish a position on the Golan from which to threaten Israel, and they continue to fund </a:t>
            </a:r>
            <a:r>
              <a:rPr lang="en-US" sz="1600" dirty="0">
                <a:solidFill>
                  <a:srgbClr val="FFFF00"/>
                </a:solidFill>
                <a:cs typeface="+mn-cs"/>
              </a:rPr>
              <a:t>Palestinian terrorists</a:t>
            </a:r>
            <a:r>
              <a:rPr lang="en-US" sz="1600" dirty="0">
                <a:solidFill>
                  <a:srgbClr val="FFFFFF"/>
                </a:solidFill>
                <a:cs typeface="+mn-cs"/>
              </a:rPr>
              <a:t>. In Lebanon, </a:t>
            </a:r>
            <a:r>
              <a:rPr lang="en-US" sz="1600" dirty="0">
                <a:solidFill>
                  <a:srgbClr val="FFFF00"/>
                </a:solidFill>
                <a:cs typeface="+mn-cs"/>
              </a:rPr>
              <a:t>Hezbollah</a:t>
            </a:r>
            <a:r>
              <a:rPr lang="en-US" sz="1600" dirty="0">
                <a:solidFill>
                  <a:srgbClr val="FFFFFF"/>
                </a:solidFill>
                <a:cs typeface="+mn-cs"/>
              </a:rPr>
              <a:t> is amassing an arsenal of increasingly sophisticated rockets and artillery that well may be able to hit every city in Israel... If I’m elected the leaders of Iran will have no doubt that if we see any indication that they are violating their commitment not to seek, develop or acquire nuclear weapons, the United States will act to stop it, and that we will do so with force if necessary. (APPLAUSE) Iranian provocations, like the recent ballistic missile tests, are also unacceptable and should be answered firmly and quickly including with more sanctions. (APPLAUSE)  Those missiles were stamped with words declaring, and I quote, “Israel should be wiped from the pages of history.”</a:t>
            </a:r>
          </a:p>
          <a:p>
            <a:pPr eaLnBrk="0" hangingPunct="0"/>
            <a:r>
              <a:rPr lang="en-US" sz="100" dirty="0" smtClean="0">
                <a:solidFill>
                  <a:srgbClr val="FFFFFF"/>
                </a:solidFill>
                <a:cs typeface="+mn-cs"/>
              </a:rPr>
              <a:t>....</a:t>
            </a:r>
            <a:r>
              <a:rPr lang="en-US" sz="100" dirty="0">
                <a:solidFill>
                  <a:srgbClr val="FFFFFF"/>
                </a:solidFill>
                <a:cs typeface="+mn-cs"/>
              </a:rPr>
              <a:t>The United States must also continue to enforce existing sanctions and impose additional sanctions as needed on Iran and the Revolutionary Guard for their sponsorship of terrorism, illegal arms transfers, human rights violations and other illicit behaviors like cyber attacks.</a:t>
            </a:r>
          </a:p>
          <a:p>
            <a:pPr eaLnBrk="0" hangingPunct="0"/>
            <a:endParaRPr lang="en-US" sz="100" dirty="0">
              <a:solidFill>
                <a:srgbClr val="FFFFFF"/>
              </a:solidFill>
              <a:cs typeface="+mn-cs"/>
            </a:endParaRPr>
          </a:p>
          <a:p>
            <a:pPr eaLnBrk="0" hangingPunct="0"/>
            <a:r>
              <a:rPr lang="en-US" sz="1400" dirty="0">
                <a:solidFill>
                  <a:srgbClr val="FFFF00"/>
                </a:solidFill>
                <a:cs typeface="+mn-cs"/>
              </a:rPr>
              <a:t>Democratic presidential candidate Hillary Clinton spoke to the American Israel Public Affairs Committee Monday about the relationship between the United States and Israel, Times, 3/21/2016, </a:t>
            </a:r>
            <a:r>
              <a:rPr lang="en-US" sz="800" dirty="0">
                <a:solidFill>
                  <a:srgbClr val="FFFF00"/>
                </a:solidFill>
                <a:cs typeface="+mn-cs"/>
                <a:hlinkClick r:id="rId3"/>
              </a:rPr>
              <a:t>http://time.com/4265947/hillary-clinton-aipac-speech-transcript/</a:t>
            </a:r>
            <a:r>
              <a:rPr lang="en-US" sz="800" dirty="0">
                <a:solidFill>
                  <a:srgbClr val="FFFF00"/>
                </a:solidFill>
                <a:cs typeface="+mn-cs"/>
              </a:rPr>
              <a:t> </a:t>
            </a:r>
          </a:p>
        </p:txBody>
      </p:sp>
      <p:cxnSp>
        <p:nvCxnSpPr>
          <p:cNvPr id="7" name="Straight Connector 6"/>
          <p:cNvCxnSpPr/>
          <p:nvPr/>
        </p:nvCxnSpPr>
        <p:spPr bwMode="auto">
          <a:xfrm>
            <a:off x="4495800" y="0"/>
            <a:ext cx="0" cy="68580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867856628"/>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itle 1"/>
          <p:cNvSpPr>
            <a:spLocks noGrp="1"/>
          </p:cNvSpPr>
          <p:nvPr>
            <p:ph type="title"/>
          </p:nvPr>
        </p:nvSpPr>
        <p:spPr>
          <a:xfrm>
            <a:off x="0" y="0"/>
            <a:ext cx="9144000" cy="533400"/>
          </a:xfrm>
        </p:spPr>
        <p:txBody>
          <a:bodyPr/>
          <a:lstStyle/>
          <a:p>
            <a:r>
              <a:rPr lang="en-US" altLang="en-US" sz="2000" b="1" dirty="0" smtClean="0"/>
              <a:t>Excerpts from Saudi Arabia’s Basic Law of Governance and Iran’s Constitution</a:t>
            </a:r>
          </a:p>
        </p:txBody>
      </p:sp>
      <p:sp>
        <p:nvSpPr>
          <p:cNvPr id="126979" name="Content Placeholder 2"/>
          <p:cNvSpPr>
            <a:spLocks noGrp="1"/>
          </p:cNvSpPr>
          <p:nvPr>
            <p:ph sz="half" idx="1"/>
          </p:nvPr>
        </p:nvSpPr>
        <p:spPr>
          <a:xfrm>
            <a:off x="-9525" y="493922"/>
            <a:ext cx="4124325" cy="6059278"/>
          </a:xfrm>
        </p:spPr>
        <p:txBody>
          <a:bodyPr/>
          <a:lstStyle/>
          <a:p>
            <a:pPr marL="0" indent="0">
              <a:buFontTx/>
              <a:buNone/>
            </a:pPr>
            <a:r>
              <a:rPr lang="en-US" altLang="en-US" sz="1600" b="1" dirty="0" smtClean="0">
                <a:solidFill>
                  <a:schemeClr val="tx2"/>
                </a:solidFill>
              </a:rPr>
              <a:t>Saudi Arabia's Basic Law of Governance</a:t>
            </a:r>
          </a:p>
          <a:p>
            <a:pPr marL="0" indent="0">
              <a:buFontTx/>
              <a:buNone/>
            </a:pPr>
            <a:r>
              <a:rPr lang="en-US" altLang="en-US" sz="1000" dirty="0" smtClean="0">
                <a:solidFill>
                  <a:schemeClr val="tx2"/>
                </a:solidFill>
              </a:rPr>
              <a:t>Date</a:t>
            </a:r>
            <a:r>
              <a:rPr lang="en-US" altLang="en-US" sz="1000" dirty="0">
                <a:solidFill>
                  <a:schemeClr val="tx2"/>
                </a:solidFill>
              </a:rPr>
              <a:t>: 27/8/1412 </a:t>
            </a:r>
            <a:r>
              <a:rPr lang="en-US" altLang="en-US" sz="1000" dirty="0" smtClean="0">
                <a:solidFill>
                  <a:schemeClr val="tx2"/>
                </a:solidFill>
              </a:rPr>
              <a:t>h [1 </a:t>
            </a:r>
            <a:r>
              <a:rPr lang="en-US" altLang="en-US" sz="1000" dirty="0">
                <a:solidFill>
                  <a:schemeClr val="tx2"/>
                </a:solidFill>
              </a:rPr>
              <a:t>March </a:t>
            </a:r>
            <a:r>
              <a:rPr lang="en-US" altLang="en-US" sz="1000" dirty="0" smtClean="0">
                <a:solidFill>
                  <a:schemeClr val="tx2"/>
                </a:solidFill>
              </a:rPr>
              <a:t>1992]</a:t>
            </a:r>
          </a:p>
          <a:p>
            <a:pPr marL="0" indent="0">
              <a:buFontTx/>
              <a:buNone/>
            </a:pPr>
            <a:r>
              <a:rPr lang="en-US" altLang="en-US" sz="1000" dirty="0" smtClean="0">
                <a:solidFill>
                  <a:schemeClr val="tx2"/>
                </a:solidFill>
              </a:rPr>
              <a:t>By </a:t>
            </a:r>
            <a:r>
              <a:rPr lang="en-US" altLang="en-US" sz="1000" dirty="0">
                <a:solidFill>
                  <a:schemeClr val="tx2"/>
                </a:solidFill>
              </a:rPr>
              <a:t>the help of Allah Almighty </a:t>
            </a:r>
          </a:p>
          <a:p>
            <a:pPr marL="0" indent="0">
              <a:buFontTx/>
              <a:buNone/>
            </a:pPr>
            <a:r>
              <a:rPr lang="en-US" altLang="en-US" sz="1000" dirty="0">
                <a:solidFill>
                  <a:schemeClr val="tx2"/>
                </a:solidFill>
              </a:rPr>
              <a:t>We, Fahd bin Abdul Aziz, the king of the kingdom of Saudi Arabia, consistent with the public interest, and in view with the development of the state in different fields, in addition to our enthusiasm to achieve our prospected objectives, we ordered the following: </a:t>
            </a:r>
          </a:p>
          <a:p>
            <a:pPr marL="0" indent="0">
              <a:buFontTx/>
              <a:buNone/>
            </a:pPr>
            <a:r>
              <a:rPr lang="en-US" altLang="en-US" sz="1000" dirty="0">
                <a:solidFill>
                  <a:schemeClr val="tx2"/>
                </a:solidFill>
              </a:rPr>
              <a:t>First: Issue the basic law of governance according to the context herein </a:t>
            </a:r>
            <a:r>
              <a:rPr lang="en-US" altLang="en-US" sz="1000" dirty="0" smtClean="0">
                <a:solidFill>
                  <a:schemeClr val="tx2"/>
                </a:solidFill>
              </a:rPr>
              <a:t>below…</a:t>
            </a:r>
            <a:endParaRPr lang="en-US" altLang="en-US" sz="1000" dirty="0" smtClean="0"/>
          </a:p>
          <a:p>
            <a:pPr marL="0" indent="0">
              <a:buFontTx/>
              <a:buNone/>
            </a:pPr>
            <a:r>
              <a:rPr lang="en-US" altLang="en-US" sz="1000" dirty="0" smtClean="0">
                <a:solidFill>
                  <a:schemeClr val="tx2"/>
                </a:solidFill>
              </a:rPr>
              <a:t>Article 1</a:t>
            </a:r>
            <a:r>
              <a:rPr lang="en-US" altLang="en-US" sz="1000" b="1" dirty="0" smtClean="0">
                <a:solidFill>
                  <a:schemeClr val="tx2"/>
                </a:solidFill>
              </a:rPr>
              <a:t>:</a:t>
            </a:r>
            <a:r>
              <a:rPr lang="en-US" altLang="en-US" sz="1000" dirty="0" smtClean="0"/>
              <a:t> The </a:t>
            </a:r>
            <a:r>
              <a:rPr lang="en-US" altLang="en-US" sz="1000" dirty="0"/>
              <a:t>kingdom of Saudi Arabia is a sovereign Arab Islamic state. Its religion is Islam, and its constitution is the Holy Qur'an and the prophet's (peace be upon him) Sunnah (traditions). Its language is the Arabic language, and its capital city is Riyadh. </a:t>
            </a:r>
          </a:p>
          <a:p>
            <a:pPr marL="0" indent="0">
              <a:buFontTx/>
              <a:buNone/>
            </a:pPr>
            <a:r>
              <a:rPr lang="en-US" altLang="en-US" sz="1000" dirty="0" smtClean="0">
                <a:solidFill>
                  <a:schemeClr val="tx2"/>
                </a:solidFill>
              </a:rPr>
              <a:t>Article </a:t>
            </a:r>
            <a:r>
              <a:rPr lang="en-US" altLang="en-US" sz="1000" dirty="0">
                <a:solidFill>
                  <a:schemeClr val="tx2"/>
                </a:solidFill>
              </a:rPr>
              <a:t>5</a:t>
            </a:r>
            <a:r>
              <a:rPr lang="en-US" altLang="en-US" sz="1000" dirty="0" smtClean="0">
                <a:solidFill>
                  <a:schemeClr val="tx2"/>
                </a:solidFill>
              </a:rPr>
              <a:t>: </a:t>
            </a:r>
            <a:r>
              <a:rPr lang="en-US" altLang="en-US" sz="1000" dirty="0" smtClean="0"/>
              <a:t>(</a:t>
            </a:r>
            <a:r>
              <a:rPr lang="en-US" altLang="en-US" sz="1000" dirty="0"/>
              <a:t>a) The Regime in Saudi Arabia is Monarchy. </a:t>
            </a:r>
            <a:r>
              <a:rPr lang="en-US" altLang="en-US" sz="1000" dirty="0" smtClean="0"/>
              <a:t> (</a:t>
            </a:r>
            <a:r>
              <a:rPr lang="en-US" altLang="en-US" sz="1000" dirty="0"/>
              <a:t>b) The dynasty right shall be confined to the sons of the founder, King Abdul Aziz bin Abdurrahman Al Faisal Al Saud and the sons of sons. The most eligible among them shall be recognized as king, to rule in accordance with the Holy Qur'an and the prophet's Sunnah. </a:t>
            </a:r>
            <a:r>
              <a:rPr lang="en-US" altLang="en-US" sz="1000" dirty="0" smtClean="0"/>
              <a:t> (</a:t>
            </a:r>
            <a:r>
              <a:rPr lang="en-US" altLang="en-US" sz="1000" dirty="0"/>
              <a:t>c) The king appoints the crown prince and may relieve him of his duties by royal decree. </a:t>
            </a:r>
            <a:r>
              <a:rPr lang="en-US" altLang="en-US" sz="1000" dirty="0" smtClean="0"/>
              <a:t> (</a:t>
            </a:r>
            <a:r>
              <a:rPr lang="en-US" altLang="en-US" sz="1000" dirty="0"/>
              <a:t>d) The crown prince shall devote full time to his job and to any other duties assigned to him by the king. </a:t>
            </a:r>
            <a:r>
              <a:rPr lang="en-US" altLang="en-US" sz="1000" dirty="0" smtClean="0"/>
              <a:t>(</a:t>
            </a:r>
            <a:r>
              <a:rPr lang="en-US" altLang="en-US" sz="1000" dirty="0"/>
              <a:t>e) The powers of the king shall be assumed by the crown prince on the king's death </a:t>
            </a:r>
            <a:r>
              <a:rPr lang="en-US" altLang="en-US" sz="1000" dirty="0" smtClean="0"/>
              <a:t>(</a:t>
            </a:r>
            <a:r>
              <a:rPr lang="en-US" altLang="en-US" sz="1000" dirty="0"/>
              <a:t>e) The crown prince shall assume the powers of the king on the king's death until the </a:t>
            </a:r>
            <a:r>
              <a:rPr lang="en-US" altLang="en-US" sz="1000" dirty="0" err="1"/>
              <a:t>Bai'ah</a:t>
            </a:r>
            <a:r>
              <a:rPr lang="en-US" altLang="en-US" sz="1000" dirty="0"/>
              <a:t> "Allegiance" is set. </a:t>
            </a:r>
          </a:p>
          <a:p>
            <a:pPr marL="0" indent="0">
              <a:buFontTx/>
              <a:buNone/>
            </a:pPr>
            <a:r>
              <a:rPr lang="en-US" altLang="en-US" sz="1000" dirty="0" smtClean="0">
                <a:solidFill>
                  <a:schemeClr val="tx2"/>
                </a:solidFill>
              </a:rPr>
              <a:t>Article </a:t>
            </a:r>
            <a:r>
              <a:rPr lang="en-US" altLang="en-US" sz="1000" dirty="0">
                <a:solidFill>
                  <a:schemeClr val="tx2"/>
                </a:solidFill>
              </a:rPr>
              <a:t>6: </a:t>
            </a:r>
            <a:r>
              <a:rPr lang="en-US" altLang="en-US" sz="1000" dirty="0" smtClean="0"/>
              <a:t>Citizens </a:t>
            </a:r>
            <a:r>
              <a:rPr lang="en-US" altLang="en-US" sz="1000" dirty="0"/>
              <a:t>shall pledge allegiance to the king on the basis of the Holy Qur'an and the prophet's Sunnah, as well as on the principle of hearing and obeying both in straitened circumstances and prosperity &amp; in pleasant and unpleasant times. </a:t>
            </a:r>
          </a:p>
          <a:p>
            <a:pPr marL="0" indent="0">
              <a:buFontTx/>
              <a:buNone/>
            </a:pPr>
            <a:r>
              <a:rPr lang="en-US" altLang="en-US" sz="1000" dirty="0" smtClean="0">
                <a:solidFill>
                  <a:schemeClr val="tx2"/>
                </a:solidFill>
              </a:rPr>
              <a:t>Article </a:t>
            </a:r>
            <a:r>
              <a:rPr lang="en-US" altLang="en-US" sz="1000" dirty="0">
                <a:solidFill>
                  <a:schemeClr val="tx2"/>
                </a:solidFill>
              </a:rPr>
              <a:t>7: </a:t>
            </a:r>
            <a:r>
              <a:rPr lang="en-US" altLang="en-US" sz="1000" dirty="0" smtClean="0">
                <a:solidFill>
                  <a:schemeClr val="tx2"/>
                </a:solidFill>
              </a:rPr>
              <a:t> </a:t>
            </a:r>
            <a:r>
              <a:rPr lang="en-US" altLang="en-US" sz="1000" dirty="0" smtClean="0"/>
              <a:t>The </a:t>
            </a:r>
            <a:r>
              <a:rPr lang="en-US" altLang="en-US" sz="1000" dirty="0"/>
              <a:t>authority of the regime is derived from the Holy Qur'an and the prophet's Sunnah which rule over this and all other state laws. </a:t>
            </a:r>
          </a:p>
          <a:p>
            <a:pPr marL="0" indent="0">
              <a:buFontTx/>
              <a:buNone/>
            </a:pPr>
            <a:r>
              <a:rPr lang="en-US" altLang="en-US" sz="1000" dirty="0" smtClean="0">
                <a:solidFill>
                  <a:schemeClr val="tx2"/>
                </a:solidFill>
              </a:rPr>
              <a:t>Article </a:t>
            </a:r>
            <a:r>
              <a:rPr lang="en-US" altLang="en-US" sz="1000" dirty="0">
                <a:solidFill>
                  <a:schemeClr val="tx2"/>
                </a:solidFill>
              </a:rPr>
              <a:t>8: </a:t>
            </a:r>
            <a:r>
              <a:rPr lang="en-US" altLang="en-US" sz="1000" dirty="0" smtClean="0"/>
              <a:t>The </a:t>
            </a:r>
            <a:r>
              <a:rPr lang="en-US" altLang="en-US" sz="1000" dirty="0"/>
              <a:t>system of governance in the kingdom of Saudi Arabia is based on justice, consultation "</a:t>
            </a:r>
            <a:r>
              <a:rPr lang="en-US" altLang="en-US" sz="1000" dirty="0" err="1"/>
              <a:t>Shoura</a:t>
            </a:r>
            <a:r>
              <a:rPr lang="en-US" altLang="en-US" sz="1000" dirty="0"/>
              <a:t>" and equality according to the Islamic </a:t>
            </a:r>
            <a:r>
              <a:rPr lang="en-US" altLang="en-US" sz="1000" dirty="0" err="1"/>
              <a:t>Shari'ah</a:t>
            </a:r>
            <a:r>
              <a:rPr lang="en-US" altLang="en-US" sz="1000" dirty="0"/>
              <a:t> (the law of </a:t>
            </a:r>
            <a:r>
              <a:rPr lang="en-US" altLang="en-US" sz="1000" dirty="0" err="1"/>
              <a:t>islam</a:t>
            </a:r>
            <a:r>
              <a:rPr lang="en-US" altLang="en-US" sz="1000" dirty="0" smtClean="0"/>
              <a:t>)… </a:t>
            </a:r>
          </a:p>
          <a:p>
            <a:pPr marL="0" indent="0">
              <a:buFontTx/>
              <a:buNone/>
            </a:pPr>
            <a:r>
              <a:rPr lang="en-US" altLang="en-US" sz="1000" dirty="0">
                <a:solidFill>
                  <a:schemeClr val="tx2"/>
                </a:solidFill>
              </a:rPr>
              <a:t>Article 14: </a:t>
            </a:r>
            <a:r>
              <a:rPr lang="en-US" altLang="en-US" sz="1000" dirty="0" smtClean="0"/>
              <a:t>All </a:t>
            </a:r>
            <a:r>
              <a:rPr lang="en-US" altLang="en-US" sz="1000" dirty="0"/>
              <a:t>natural resources bestowed by god, both under or above ground, of the country or in its territorial waters, or within its terrestrial and maritime limits, as well as the revenues of these resources shall be owned by the state as specified by the law</a:t>
            </a:r>
            <a:r>
              <a:rPr lang="en-US" altLang="en-US" sz="1000" dirty="0" smtClean="0"/>
              <a:t>. </a:t>
            </a:r>
            <a:r>
              <a:rPr lang="en-US" altLang="en-US" sz="300" dirty="0" smtClean="0">
                <a:solidFill>
                  <a:schemeClr val="tx2"/>
                </a:solidFill>
              </a:rPr>
              <a:t>.</a:t>
            </a:r>
            <a:r>
              <a:rPr lang="en-US" altLang="en-US" sz="300" dirty="0" smtClean="0">
                <a:solidFill>
                  <a:schemeClr val="tx2"/>
                </a:solidFill>
                <a:hlinkClick r:id="rId2"/>
              </a:rPr>
              <a:t>http</a:t>
            </a:r>
            <a:r>
              <a:rPr lang="en-US" altLang="en-US" sz="300" dirty="0">
                <a:solidFill>
                  <a:schemeClr val="tx2"/>
                </a:solidFill>
                <a:hlinkClick r:id="rId2"/>
              </a:rPr>
              <a:t>://</a:t>
            </a:r>
            <a:r>
              <a:rPr lang="en-US" altLang="en-US" sz="300" dirty="0" smtClean="0">
                <a:solidFill>
                  <a:schemeClr val="tx2"/>
                </a:solidFill>
                <a:hlinkClick r:id="rId2"/>
              </a:rPr>
              <a:t>www.mofa.gov.sa/sites/mofaen/ServicesAndInformation/aboutKingDom/SaudiGovernment/Pages/BasicSystemOfGovernance35297.aspx</a:t>
            </a:r>
            <a:r>
              <a:rPr lang="en-US" altLang="en-US" sz="300" dirty="0" smtClean="0">
                <a:solidFill>
                  <a:schemeClr val="tx2"/>
                </a:solidFill>
              </a:rPr>
              <a:t>       </a:t>
            </a:r>
          </a:p>
        </p:txBody>
      </p:sp>
      <p:sp>
        <p:nvSpPr>
          <p:cNvPr id="4" name="Content Placeholder 3"/>
          <p:cNvSpPr>
            <a:spLocks noGrp="1"/>
          </p:cNvSpPr>
          <p:nvPr>
            <p:ph sz="half" idx="2"/>
          </p:nvPr>
        </p:nvSpPr>
        <p:spPr>
          <a:xfrm>
            <a:off x="4038600" y="533400"/>
            <a:ext cx="5083175" cy="6019800"/>
          </a:xfrm>
        </p:spPr>
        <p:txBody>
          <a:bodyPr/>
          <a:lstStyle/>
          <a:p>
            <a:pPr marL="0" indent="0">
              <a:buFontTx/>
              <a:buNone/>
              <a:defRPr/>
            </a:pPr>
            <a:r>
              <a:rPr lang="en-US" sz="1600" b="1" dirty="0" smtClean="0">
                <a:solidFill>
                  <a:schemeClr val="tx2"/>
                </a:solidFill>
              </a:rPr>
              <a:t>The Constitution of the Islamic Republic of Iran</a:t>
            </a:r>
          </a:p>
          <a:p>
            <a:pPr marL="0" indent="0">
              <a:buFontTx/>
              <a:buNone/>
              <a:defRPr/>
            </a:pPr>
            <a:r>
              <a:rPr lang="en-US" sz="1000" dirty="0" smtClean="0">
                <a:solidFill>
                  <a:schemeClr val="tx2"/>
                </a:solidFill>
                <a:latin typeface="+mj-lt"/>
              </a:rPr>
              <a:t>Preamble: </a:t>
            </a:r>
            <a:r>
              <a:rPr lang="en-US" sz="1000" dirty="0" smtClean="0">
                <a:latin typeface="+mj-lt"/>
              </a:rPr>
              <a:t>... </a:t>
            </a:r>
            <a:r>
              <a:rPr lang="en-US" sz="1000" dirty="0" smtClean="0">
                <a:solidFill>
                  <a:schemeClr val="tx2"/>
                </a:solidFill>
                <a:latin typeface="+mj-lt"/>
              </a:rPr>
              <a:t>The Form of Government in Isla</a:t>
            </a:r>
            <a:r>
              <a:rPr lang="en-US" sz="1000" dirty="0" smtClean="0">
                <a:latin typeface="+mj-lt"/>
              </a:rPr>
              <a:t>m: In the view of Islam, government does not derive from the interests of a class, nor does it serve the domination of an individual or a group. Rather, it represents the fulfillment of the political ideal of a people who bear a common faith and common outlook, taking an organized form in order to initiate the process of intellectual and ideological evolution towards the final goal, i.e., movement towards Allah.... the Constitution provides the necessary basis for ensuring the continuation of the Revolution at home and abroad... to assure the continuation of the struggle for the liberation of all deprived and oppressed peoples in the world.</a:t>
            </a:r>
          </a:p>
          <a:p>
            <a:pPr marL="0" indent="0">
              <a:buFontTx/>
              <a:buNone/>
              <a:defRPr/>
            </a:pPr>
            <a:r>
              <a:rPr lang="en-US" sz="1000" dirty="0" smtClean="0">
                <a:solidFill>
                  <a:schemeClr val="tx2"/>
                </a:solidFill>
                <a:latin typeface="+mj-lt"/>
              </a:rPr>
              <a:t>The Principles of Governance of the Just Holy Person In keeping with the principles of governance and the perpetual necessity of leadership, the Constitution provides for the establishment of leadership by a holy person possessing the necessary qualifications and recognized as leader by the people (this is in accordance with the saying "The direction of affairs is in the hands of those who are learned concerning God and are trustworthy in matters pertaining to what He permits and forbids"). Such leadership will prevent any deviation by the various organs of State from their essential Islamic duties...</a:t>
            </a:r>
          </a:p>
          <a:p>
            <a:pPr marL="0" indent="0">
              <a:buFontTx/>
              <a:buNone/>
              <a:defRPr/>
            </a:pPr>
            <a:r>
              <a:rPr lang="en-US" sz="1000" dirty="0" smtClean="0">
                <a:latin typeface="+mj-lt"/>
              </a:rPr>
              <a:t>The Economy is a Means, Not an End….</a:t>
            </a:r>
          </a:p>
          <a:p>
            <a:pPr marL="0" indent="0">
              <a:buFontTx/>
              <a:buNone/>
              <a:defRPr/>
            </a:pPr>
            <a:r>
              <a:rPr lang="en-US" sz="1000" dirty="0" smtClean="0">
                <a:latin typeface="+mj-lt"/>
              </a:rPr>
              <a:t>Woman in the Constitution…</a:t>
            </a:r>
          </a:p>
          <a:p>
            <a:pPr marL="0" indent="0">
              <a:buFontTx/>
              <a:buNone/>
              <a:defRPr/>
            </a:pPr>
            <a:r>
              <a:rPr lang="en-US" sz="1000" dirty="0" smtClean="0">
                <a:latin typeface="+mj-lt"/>
              </a:rPr>
              <a:t>An Ideological Army… for fulfilling the ideological mission of jihad in God's way…</a:t>
            </a:r>
          </a:p>
          <a:p>
            <a:pPr marL="0" indent="0">
              <a:buFontTx/>
              <a:buNone/>
              <a:defRPr/>
            </a:pPr>
            <a:r>
              <a:rPr lang="en-US" sz="1000" dirty="0" smtClean="0">
                <a:solidFill>
                  <a:schemeClr val="tx2"/>
                </a:solidFill>
                <a:latin typeface="+mj-lt"/>
              </a:rPr>
              <a:t>Article 1 [Form of Government]: The form of government of Iran is that of an Islamic Republic</a:t>
            </a:r>
            <a:r>
              <a:rPr lang="en-US" sz="1000" b="1" dirty="0" smtClean="0">
                <a:solidFill>
                  <a:schemeClr val="tx2"/>
                </a:solidFill>
                <a:latin typeface="+mj-lt"/>
              </a:rPr>
              <a:t>,</a:t>
            </a:r>
            <a:r>
              <a:rPr lang="en-US" sz="1000" dirty="0" smtClean="0">
                <a:latin typeface="+mj-lt"/>
              </a:rPr>
              <a:t> endorsed by the people of Iran on the basis of their longstanding belief in the sovereignty of truth and Koranic justice, in the referendum of 29 and 30 March 1979, through the affirmative vote of a majority of 98.2% of eligible voters, held after the victorious Islamic Revolution led by Imam </a:t>
            </a:r>
            <a:r>
              <a:rPr lang="en-US" sz="1000" dirty="0" err="1" smtClean="0">
                <a:latin typeface="+mj-lt"/>
              </a:rPr>
              <a:t>Khumayni</a:t>
            </a:r>
            <a:r>
              <a:rPr lang="en-US" sz="1000" dirty="0" smtClean="0">
                <a:latin typeface="+mj-lt"/>
              </a:rPr>
              <a:t>...</a:t>
            </a:r>
          </a:p>
          <a:p>
            <a:pPr marL="0" indent="0">
              <a:buFontTx/>
              <a:buNone/>
              <a:defRPr/>
            </a:pPr>
            <a:r>
              <a:rPr lang="en-US" sz="1000" dirty="0" smtClean="0">
                <a:solidFill>
                  <a:schemeClr val="tx2"/>
                </a:solidFill>
                <a:latin typeface="+mj-lt"/>
              </a:rPr>
              <a:t>Article 7 [Consultative Bodies]: </a:t>
            </a:r>
            <a:r>
              <a:rPr lang="en-US" sz="1000" b="1" dirty="0" smtClean="0">
                <a:solidFill>
                  <a:schemeClr val="tx2"/>
                </a:solidFill>
                <a:latin typeface="+mj-lt"/>
              </a:rPr>
              <a:t>(</a:t>
            </a:r>
            <a:r>
              <a:rPr lang="en-US" sz="1000" dirty="0" smtClean="0">
                <a:latin typeface="+mj-lt"/>
              </a:rPr>
              <a:t>1) In accordance with the command of the Koran contained in the verse "Their affairs are by consultations among them" [42:38] and "Consult them in affairs" [3:159], consultative bodies -- such as the Islamic Consultative Assembly, the Provincial Councils, and the City, Region, District, and Village Councils and the likes of them -- are the decision-making and administrative organs of the country. (2) The nature each of these councils, together with the manner of their formation, their jurisdiction, and scope of their duties and functions, is determined by the Constitution and laws derived from it...</a:t>
            </a:r>
          </a:p>
          <a:p>
            <a:pPr marL="0" indent="0">
              <a:buFontTx/>
              <a:buNone/>
              <a:defRPr/>
            </a:pPr>
            <a:r>
              <a:rPr lang="en-US" sz="1000" dirty="0" smtClean="0">
                <a:solidFill>
                  <a:schemeClr val="tx2"/>
                </a:solidFill>
                <a:latin typeface="+mj-lt"/>
              </a:rPr>
              <a:t>Article 16 [Arabic Language]</a:t>
            </a:r>
            <a:r>
              <a:rPr lang="en-US" sz="1000" b="1" dirty="0" smtClean="0">
                <a:solidFill>
                  <a:schemeClr val="tx2"/>
                </a:solidFill>
                <a:latin typeface="+mj-lt"/>
              </a:rPr>
              <a:t>: </a:t>
            </a:r>
            <a:r>
              <a:rPr lang="en-US" sz="1000" dirty="0" smtClean="0">
                <a:latin typeface="+mj-lt"/>
              </a:rPr>
              <a:t>Since the language of the Koran and Islamic texts and teachings is Arabic, and since Persian literature is thoroughly permeated by this language, it must be taught after elementary level, in all classes of secondary school and in all areas of study...</a:t>
            </a:r>
          </a:p>
          <a:p>
            <a:pPr marL="0" indent="0">
              <a:buFontTx/>
              <a:buNone/>
              <a:defRPr/>
            </a:pPr>
            <a:r>
              <a:rPr lang="en-US" sz="1000" dirty="0" smtClean="0">
                <a:solidFill>
                  <a:schemeClr val="tx2"/>
                </a:solidFill>
                <a:latin typeface="+mj-lt"/>
              </a:rPr>
              <a:t>Article 146 [No Foreign Military Base]:</a:t>
            </a:r>
            <a:r>
              <a:rPr lang="en-US" sz="1000" dirty="0" smtClean="0">
                <a:latin typeface="+mj-lt"/>
              </a:rPr>
              <a:t> The establishment of any kind of foreign military base in Iran, even for peaceful purposes, is forbidden. </a:t>
            </a:r>
            <a:r>
              <a:rPr lang="en-US" sz="800" dirty="0" smtClean="0">
                <a:latin typeface="+mj-lt"/>
                <a:hlinkClick r:id="rId3"/>
              </a:rPr>
              <a:t>http://en.mfa.ir/uploads/Constitution_8032.pdf</a:t>
            </a:r>
            <a:r>
              <a:rPr lang="en-US" sz="800" dirty="0" smtClean="0">
                <a:latin typeface="+mj-lt"/>
              </a:rPr>
              <a:t> </a:t>
            </a:r>
            <a:endParaRPr lang="en-US" sz="800" dirty="0">
              <a:latin typeface="+mj-lt"/>
            </a:endParaRPr>
          </a:p>
        </p:txBody>
      </p:sp>
      <p:cxnSp>
        <p:nvCxnSpPr>
          <p:cNvPr id="126981" name="Straight Connector 5"/>
          <p:cNvCxnSpPr>
            <a:cxnSpLocks noChangeShapeType="1"/>
          </p:cNvCxnSpPr>
          <p:nvPr/>
        </p:nvCxnSpPr>
        <p:spPr bwMode="auto">
          <a:xfrm>
            <a:off x="4038600" y="533400"/>
            <a:ext cx="0" cy="6019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6982" name="Straight Connector 7"/>
          <p:cNvCxnSpPr>
            <a:cxnSpLocks noChangeShapeType="1"/>
          </p:cNvCxnSpPr>
          <p:nvPr/>
        </p:nvCxnSpPr>
        <p:spPr bwMode="auto">
          <a:xfrm>
            <a:off x="0" y="5334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3" name="Rectangle 2"/>
          <p:cNvSpPr/>
          <p:nvPr/>
        </p:nvSpPr>
        <p:spPr>
          <a:xfrm>
            <a:off x="19334" y="6550223"/>
            <a:ext cx="9144000" cy="307777"/>
          </a:xfrm>
          <a:prstGeom prst="rect">
            <a:avLst/>
          </a:prstGeom>
        </p:spPr>
        <p:txBody>
          <a:bodyPr wrap="square">
            <a:spAutoFit/>
          </a:bodyPr>
          <a:lstStyle/>
          <a:p>
            <a:r>
              <a:rPr lang="en-US" sz="1400" b="1" dirty="0">
                <a:solidFill>
                  <a:srgbClr val="FFFF00"/>
                </a:solidFill>
              </a:rPr>
              <a:t>Top Saudi Cleric Says Iranians Are 'Not Muslims</a:t>
            </a:r>
            <a:r>
              <a:rPr lang="en-US" dirty="0">
                <a:solidFill>
                  <a:srgbClr val="FFFFFF"/>
                </a:solidFill>
              </a:rPr>
              <a:t>', </a:t>
            </a:r>
            <a:r>
              <a:rPr lang="en-US" dirty="0" err="1">
                <a:solidFill>
                  <a:srgbClr val="FFFFFF"/>
                </a:solidFill>
              </a:rPr>
              <a:t>Haaretz</a:t>
            </a:r>
            <a:r>
              <a:rPr lang="en-US" dirty="0">
                <a:solidFill>
                  <a:srgbClr val="FFFFFF"/>
                </a:solidFill>
              </a:rPr>
              <a:t>, 9/6/2016, </a:t>
            </a:r>
            <a:r>
              <a:rPr lang="en-US" dirty="0">
                <a:solidFill>
                  <a:srgbClr val="FFFFFF"/>
                </a:solidFill>
                <a:hlinkClick r:id="rId4"/>
              </a:rPr>
              <a:t>http://</a:t>
            </a:r>
            <a:r>
              <a:rPr lang="en-US" dirty="0" smtClean="0">
                <a:solidFill>
                  <a:srgbClr val="FFFFFF"/>
                </a:solidFill>
                <a:hlinkClick r:id="rId4"/>
              </a:rPr>
              <a:t>www.haaretz.com/middle-east-news/iran/1.740544</a:t>
            </a:r>
            <a:r>
              <a:rPr lang="en-US" dirty="0" smtClean="0">
                <a:solidFill>
                  <a:srgbClr val="FFFFFF"/>
                </a:solidFill>
              </a:rPr>
              <a:t>  </a:t>
            </a:r>
            <a:endParaRPr lang="en-US" dirty="0">
              <a:solidFill>
                <a:srgbClr val="FFFFFF"/>
              </a:solidFill>
            </a:endParaRPr>
          </a:p>
        </p:txBody>
      </p:sp>
      <p:cxnSp>
        <p:nvCxnSpPr>
          <p:cNvPr id="7" name="Straight Connector 6"/>
          <p:cNvCxnSpPr/>
          <p:nvPr/>
        </p:nvCxnSpPr>
        <p:spPr bwMode="auto">
          <a:xfrm>
            <a:off x="0" y="6550223"/>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019118789"/>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600438"/>
          </a:xfrm>
          <a:prstGeom prst="rect">
            <a:avLst/>
          </a:prstGeom>
        </p:spPr>
        <p:txBody>
          <a:bodyPr wrap="square">
            <a:spAutoFit/>
          </a:bodyPr>
          <a:lstStyle/>
          <a:p>
            <a:pPr algn="ctr"/>
            <a:r>
              <a:rPr lang="es-ES" sz="4200" b="1" dirty="0">
                <a:solidFill>
                  <a:srgbClr val="FFFF00"/>
                </a:solidFill>
                <a:latin typeface="Georgia"/>
                <a:cs typeface="Arial" pitchFamily="34" charset="0"/>
              </a:rPr>
              <a:t>Hillary Clinton </a:t>
            </a:r>
            <a:r>
              <a:rPr lang="es-ES" sz="4200" b="1" dirty="0" smtClean="0">
                <a:solidFill>
                  <a:srgbClr val="FFFF00"/>
                </a:solidFill>
                <a:latin typeface="Georgia"/>
                <a:cs typeface="Arial" pitchFamily="34" charset="0"/>
              </a:rPr>
              <a:t>Email Archive </a:t>
            </a:r>
          </a:p>
          <a:p>
            <a:r>
              <a:rPr lang="es-ES" sz="1400" dirty="0" smtClean="0">
                <a:solidFill>
                  <a:srgbClr val="FFFFFF"/>
                </a:solidFill>
                <a:latin typeface="Georgia"/>
                <a:cs typeface="Arial" pitchFamily="34" charset="0"/>
              </a:rPr>
              <a:t>Archive</a:t>
            </a:r>
            <a:r>
              <a:rPr lang="en-US" sz="1400" dirty="0">
                <a:solidFill>
                  <a:srgbClr val="FFFFFF"/>
                </a:solidFill>
                <a:latin typeface="Georgia"/>
                <a:cs typeface="Arial" pitchFamily="34" charset="0"/>
              </a:rPr>
              <a:t>UNCLASSIFIED U.S. Department of State Case No. F-2014-20439 Doc No. C05794498 Date: 11/30/2015</a:t>
            </a:r>
            <a:r>
              <a:rPr lang="es-ES" sz="1400" dirty="0" smtClean="0">
                <a:solidFill>
                  <a:srgbClr val="FFFFFF"/>
                </a:solidFill>
                <a:latin typeface="Georgia"/>
                <a:cs typeface="Arial" pitchFamily="34" charset="0"/>
              </a:rPr>
              <a:t> </a:t>
            </a:r>
          </a:p>
          <a:p>
            <a:endParaRPr lang="en-US" sz="4200" dirty="0">
              <a:solidFill>
                <a:srgbClr val="FFFF00"/>
              </a:solidFill>
              <a:cs typeface="Arial" pitchFamily="34" charset="0"/>
            </a:endParaRPr>
          </a:p>
        </p:txBody>
      </p:sp>
      <p:sp>
        <p:nvSpPr>
          <p:cNvPr id="3" name="Rectangle 2"/>
          <p:cNvSpPr/>
          <p:nvPr/>
        </p:nvSpPr>
        <p:spPr>
          <a:xfrm>
            <a:off x="0" y="929113"/>
            <a:ext cx="9144000" cy="5755422"/>
          </a:xfrm>
          <a:prstGeom prst="rect">
            <a:avLst/>
          </a:prstGeom>
        </p:spPr>
        <p:txBody>
          <a:bodyPr wrap="square">
            <a:spAutoFit/>
          </a:bodyPr>
          <a:lstStyle/>
          <a:p>
            <a:r>
              <a:rPr lang="en-US" sz="2300" b="1" dirty="0">
                <a:solidFill>
                  <a:srgbClr val="FFFF00"/>
                </a:solidFill>
                <a:cs typeface="Arial" pitchFamily="34" charset="0"/>
              </a:rPr>
              <a:t>The best way to help Israel deal with Iran's growing nuclear capability is to help the people </a:t>
            </a:r>
            <a:r>
              <a:rPr lang="en-US" sz="2300" b="1" dirty="0" smtClean="0">
                <a:solidFill>
                  <a:srgbClr val="FFFF00"/>
                </a:solidFill>
                <a:cs typeface="Arial" pitchFamily="34" charset="0"/>
              </a:rPr>
              <a:t>of Syria </a:t>
            </a:r>
            <a:r>
              <a:rPr lang="en-US" sz="2300" b="1" dirty="0">
                <a:solidFill>
                  <a:srgbClr val="FFFF00"/>
                </a:solidFill>
                <a:cs typeface="Arial" pitchFamily="34" charset="0"/>
              </a:rPr>
              <a:t>overthrow the regime of Bashar </a:t>
            </a:r>
            <a:r>
              <a:rPr lang="en-US" sz="2300" b="1" dirty="0" smtClean="0">
                <a:solidFill>
                  <a:srgbClr val="FFFF00"/>
                </a:solidFill>
                <a:cs typeface="Arial" pitchFamily="34" charset="0"/>
              </a:rPr>
              <a:t>Assad…</a:t>
            </a:r>
          </a:p>
          <a:p>
            <a:r>
              <a:rPr lang="en-US" sz="1400" dirty="0">
                <a:solidFill>
                  <a:srgbClr val="FFFFFF"/>
                </a:solidFill>
                <a:cs typeface="Arial" pitchFamily="34" charset="0"/>
              </a:rPr>
              <a:t>It is the strategic relationship between Iran and the regime of Bashar Assad </a:t>
            </a:r>
            <a:r>
              <a:rPr lang="en-US" sz="1400" dirty="0" smtClean="0">
                <a:solidFill>
                  <a:srgbClr val="FFFFFF"/>
                </a:solidFill>
                <a:cs typeface="Arial" pitchFamily="34" charset="0"/>
              </a:rPr>
              <a:t>in Syria </a:t>
            </a:r>
            <a:r>
              <a:rPr lang="en-US" sz="1400" dirty="0">
                <a:solidFill>
                  <a:srgbClr val="FFFFFF"/>
                </a:solidFill>
                <a:cs typeface="Arial" pitchFamily="34" charset="0"/>
              </a:rPr>
              <a:t>that makes it possible for Iran to undermine Israel's security — not through a direct attack</a:t>
            </a:r>
            <a:r>
              <a:rPr lang="en-US" sz="1400" dirty="0" smtClean="0">
                <a:solidFill>
                  <a:srgbClr val="FFFFFF"/>
                </a:solidFill>
                <a:cs typeface="Arial" pitchFamily="34" charset="0"/>
              </a:rPr>
              <a:t>, which </a:t>
            </a:r>
            <a:r>
              <a:rPr lang="en-US" sz="1400" dirty="0">
                <a:solidFill>
                  <a:srgbClr val="FFFFFF"/>
                </a:solidFill>
                <a:cs typeface="Arial" pitchFamily="34" charset="0"/>
              </a:rPr>
              <a:t>in the thirty years of hostility between Iran and Israel has never occurred, but through </a:t>
            </a:r>
            <a:r>
              <a:rPr lang="en-US" sz="1400" dirty="0" smtClean="0">
                <a:solidFill>
                  <a:srgbClr val="FFFFFF"/>
                </a:solidFill>
                <a:cs typeface="Arial" pitchFamily="34" charset="0"/>
              </a:rPr>
              <a:t>its proxies </a:t>
            </a:r>
            <a:r>
              <a:rPr lang="en-US" sz="1400" dirty="0">
                <a:solidFill>
                  <a:srgbClr val="FFFFFF"/>
                </a:solidFill>
                <a:cs typeface="Arial" pitchFamily="34" charset="0"/>
              </a:rPr>
              <a:t>in Lebanon, like Hezbollah, that are sustained, armed and trained by Iran via Syria. </a:t>
            </a:r>
            <a:r>
              <a:rPr lang="en-US" sz="1400" dirty="0" smtClean="0">
                <a:solidFill>
                  <a:srgbClr val="FFFFFF"/>
                </a:solidFill>
                <a:cs typeface="Arial" pitchFamily="34" charset="0"/>
              </a:rPr>
              <a:t>The end </a:t>
            </a:r>
            <a:r>
              <a:rPr lang="en-US" sz="1400" dirty="0">
                <a:solidFill>
                  <a:srgbClr val="FFFFFF"/>
                </a:solidFill>
                <a:cs typeface="Arial" pitchFamily="34" charset="0"/>
              </a:rPr>
              <a:t>of the Assad regime would end this dangerous alliance. Israel's leadership understands </a:t>
            </a:r>
            <a:r>
              <a:rPr lang="en-US" sz="1400" dirty="0" smtClean="0">
                <a:solidFill>
                  <a:srgbClr val="FFFFFF"/>
                </a:solidFill>
                <a:cs typeface="Arial" pitchFamily="34" charset="0"/>
              </a:rPr>
              <a:t>well why </a:t>
            </a:r>
            <a:r>
              <a:rPr lang="en-US" sz="1400" dirty="0">
                <a:solidFill>
                  <a:srgbClr val="FFFFFF"/>
                </a:solidFill>
                <a:cs typeface="Arial" pitchFamily="34" charset="0"/>
              </a:rPr>
              <a:t>defeating Assad is now in its interests. Speaking on CNN's </a:t>
            </a:r>
            <a:r>
              <a:rPr lang="en-US" sz="1400" dirty="0" err="1">
                <a:solidFill>
                  <a:srgbClr val="FFFFFF"/>
                </a:solidFill>
                <a:cs typeface="Arial" pitchFamily="34" charset="0"/>
              </a:rPr>
              <a:t>Amanpour</a:t>
            </a:r>
            <a:r>
              <a:rPr lang="en-US" sz="1400" dirty="0">
                <a:solidFill>
                  <a:srgbClr val="FFFFFF"/>
                </a:solidFill>
                <a:cs typeface="Arial" pitchFamily="34" charset="0"/>
              </a:rPr>
              <a:t> show last week</a:t>
            </a:r>
            <a:r>
              <a:rPr lang="en-US" sz="1400" dirty="0" smtClean="0">
                <a:solidFill>
                  <a:srgbClr val="FFFFFF"/>
                </a:solidFill>
                <a:cs typeface="Arial" pitchFamily="34" charset="0"/>
              </a:rPr>
              <a:t>, Defense </a:t>
            </a:r>
            <a:r>
              <a:rPr lang="en-US" sz="1400" dirty="0">
                <a:solidFill>
                  <a:srgbClr val="FFFFFF"/>
                </a:solidFill>
                <a:cs typeface="Arial" pitchFamily="34" charset="0"/>
              </a:rPr>
              <a:t>Minister Ehud Barak argued that "the toppling down of Assad will be a major blow </a:t>
            </a:r>
            <a:r>
              <a:rPr lang="en-US" sz="1400" dirty="0" smtClean="0">
                <a:solidFill>
                  <a:srgbClr val="FFFFFF"/>
                </a:solidFill>
                <a:cs typeface="Arial" pitchFamily="34" charset="0"/>
              </a:rPr>
              <a:t>to the </a:t>
            </a:r>
            <a:r>
              <a:rPr lang="en-US" sz="1400" dirty="0">
                <a:solidFill>
                  <a:srgbClr val="FFFFFF"/>
                </a:solidFill>
                <a:cs typeface="Arial" pitchFamily="34" charset="0"/>
              </a:rPr>
              <a:t>radical axis, major blow to Iran.... It's the only kind of outpost of the Iranian influence in </a:t>
            </a:r>
            <a:r>
              <a:rPr lang="en-US" sz="1400" dirty="0" smtClean="0">
                <a:solidFill>
                  <a:srgbClr val="FFFFFF"/>
                </a:solidFill>
                <a:cs typeface="Arial" pitchFamily="34" charset="0"/>
              </a:rPr>
              <a:t>the Arab </a:t>
            </a:r>
            <a:r>
              <a:rPr lang="en-US" sz="1400" dirty="0">
                <a:solidFill>
                  <a:srgbClr val="FFFFFF"/>
                </a:solidFill>
                <a:cs typeface="Arial" pitchFamily="34" charset="0"/>
              </a:rPr>
              <a:t>world...and it will weaken dramatically both Hezbollah in Lebanon and Hamas and Islamic</a:t>
            </a:r>
          </a:p>
          <a:p>
            <a:r>
              <a:rPr lang="en-US" sz="1400" dirty="0">
                <a:solidFill>
                  <a:srgbClr val="FFFFFF"/>
                </a:solidFill>
                <a:cs typeface="Arial" pitchFamily="34" charset="0"/>
              </a:rPr>
              <a:t>Jihad in Gaza."</a:t>
            </a:r>
          </a:p>
          <a:p>
            <a:r>
              <a:rPr lang="en-US" sz="1400" dirty="0">
                <a:solidFill>
                  <a:srgbClr val="FFFFFF"/>
                </a:solidFill>
                <a:cs typeface="Arial" pitchFamily="34" charset="0"/>
              </a:rPr>
              <a:t>Bringing down Assad would not only be a massive boon to Israel's security, it would also </a:t>
            </a:r>
            <a:r>
              <a:rPr lang="en-US" sz="1400" dirty="0" smtClean="0">
                <a:solidFill>
                  <a:srgbClr val="FFFFFF"/>
                </a:solidFill>
                <a:cs typeface="Arial" pitchFamily="34" charset="0"/>
              </a:rPr>
              <a:t>ease Israel's </a:t>
            </a:r>
            <a:r>
              <a:rPr lang="en-US" sz="1400" dirty="0">
                <a:solidFill>
                  <a:srgbClr val="FFFFFF"/>
                </a:solidFill>
                <a:cs typeface="Arial" pitchFamily="34" charset="0"/>
              </a:rPr>
              <a:t>understandable fear of losing its nuclear monopoly… </a:t>
            </a:r>
            <a:r>
              <a:rPr lang="en-US" sz="1400" dirty="0">
                <a:solidFill>
                  <a:srgbClr val="FFFF00"/>
                </a:solidFill>
                <a:cs typeface="Arial" pitchFamily="34" charset="0"/>
              </a:rPr>
              <a:t>The rebellion in Syria has now lasted more than a </a:t>
            </a:r>
            <a:r>
              <a:rPr lang="en-US" sz="1400" dirty="0" smtClean="0">
                <a:solidFill>
                  <a:srgbClr val="FFFF00"/>
                </a:solidFill>
                <a:cs typeface="Arial" pitchFamily="34" charset="0"/>
              </a:rPr>
              <a:t>year</a:t>
            </a:r>
            <a:r>
              <a:rPr lang="en-US" sz="1400" dirty="0" smtClean="0">
                <a:solidFill>
                  <a:srgbClr val="FFFFFF"/>
                </a:solidFill>
                <a:cs typeface="Arial" pitchFamily="34" charset="0"/>
              </a:rPr>
              <a:t>… </a:t>
            </a:r>
          </a:p>
          <a:p>
            <a:r>
              <a:rPr lang="en-US" sz="1400" dirty="0" smtClean="0">
                <a:solidFill>
                  <a:srgbClr val="FFFFFF"/>
                </a:solidFill>
                <a:cs typeface="Arial" pitchFamily="34" charset="0"/>
              </a:rPr>
              <a:t>With </a:t>
            </a:r>
            <a:r>
              <a:rPr lang="en-US" sz="1400" dirty="0">
                <a:solidFill>
                  <a:srgbClr val="FFFFFF"/>
                </a:solidFill>
                <a:cs typeface="Arial" pitchFamily="34" charset="0"/>
              </a:rPr>
              <a:t>his life and his family </a:t>
            </a:r>
            <a:r>
              <a:rPr lang="en-US" sz="1400" dirty="0" smtClean="0">
                <a:solidFill>
                  <a:srgbClr val="FFFFFF"/>
                </a:solidFill>
                <a:cs typeface="Arial" pitchFamily="34" charset="0"/>
              </a:rPr>
              <a:t>at risk</a:t>
            </a:r>
            <a:r>
              <a:rPr lang="en-US" sz="1400" dirty="0">
                <a:solidFill>
                  <a:srgbClr val="FFFFFF"/>
                </a:solidFill>
                <a:cs typeface="Arial" pitchFamily="34" charset="0"/>
              </a:rPr>
              <a:t>, only the threat or use of force will change the Syrian dictator Bashar Assad's </a:t>
            </a:r>
            <a:r>
              <a:rPr lang="en-US" sz="1400" dirty="0" smtClean="0">
                <a:solidFill>
                  <a:srgbClr val="FFFFFF"/>
                </a:solidFill>
                <a:cs typeface="Arial" pitchFamily="34" charset="0"/>
              </a:rPr>
              <a:t>mind…</a:t>
            </a:r>
          </a:p>
          <a:p>
            <a:r>
              <a:rPr lang="en-US" sz="1400" dirty="0">
                <a:solidFill>
                  <a:srgbClr val="FFFFFF"/>
                </a:solidFill>
                <a:cs typeface="Arial" pitchFamily="34" charset="0"/>
              </a:rPr>
              <a:t>But success in Syria would be a transformative event for the </a:t>
            </a:r>
            <a:r>
              <a:rPr lang="en-US" sz="1400" dirty="0" smtClean="0">
                <a:solidFill>
                  <a:srgbClr val="FFFFFF"/>
                </a:solidFill>
                <a:cs typeface="Arial" pitchFamily="34" charset="0"/>
              </a:rPr>
              <a:t>Middle East</a:t>
            </a:r>
            <a:r>
              <a:rPr lang="en-US" sz="1400" dirty="0">
                <a:solidFill>
                  <a:srgbClr val="FFFFFF"/>
                </a:solidFill>
                <a:cs typeface="Arial" pitchFamily="34" charset="0"/>
              </a:rPr>
              <a:t>. Not only would another ruthless dictator succumb to mass opposition on the streets, but </a:t>
            </a:r>
            <a:r>
              <a:rPr lang="en-US" sz="1400" dirty="0" smtClean="0">
                <a:solidFill>
                  <a:srgbClr val="FFFFFF"/>
                </a:solidFill>
                <a:cs typeface="Arial" pitchFamily="34" charset="0"/>
              </a:rPr>
              <a:t>the region </a:t>
            </a:r>
            <a:r>
              <a:rPr lang="en-US" sz="1400" dirty="0">
                <a:solidFill>
                  <a:srgbClr val="FFFFFF"/>
                </a:solidFill>
                <a:cs typeface="Arial" pitchFamily="34" charset="0"/>
              </a:rPr>
              <a:t>would be changed for the better as Iran would no longer have a foothold in the </a:t>
            </a:r>
            <a:r>
              <a:rPr lang="en-US" sz="1400" dirty="0" smtClean="0">
                <a:solidFill>
                  <a:srgbClr val="FFFFFF"/>
                </a:solidFill>
                <a:cs typeface="Arial" pitchFamily="34" charset="0"/>
              </a:rPr>
              <a:t>Middle East </a:t>
            </a:r>
            <a:r>
              <a:rPr lang="en-US" sz="1400" dirty="0">
                <a:solidFill>
                  <a:srgbClr val="FFFFFF"/>
                </a:solidFill>
                <a:cs typeface="Arial" pitchFamily="34" charset="0"/>
              </a:rPr>
              <a:t>from which to threaten Israel and undermine stability in the region</a:t>
            </a:r>
            <a:r>
              <a:rPr lang="en-US" sz="1400" dirty="0" smtClean="0">
                <a:solidFill>
                  <a:srgbClr val="FFFFFF"/>
                </a:solidFill>
                <a:cs typeface="Arial" pitchFamily="34" charset="0"/>
              </a:rPr>
              <a:t>. Unlike </a:t>
            </a:r>
            <a:r>
              <a:rPr lang="en-US" sz="1400" dirty="0">
                <a:solidFill>
                  <a:srgbClr val="FFFFFF"/>
                </a:solidFill>
                <a:cs typeface="Arial" pitchFamily="34" charset="0"/>
              </a:rPr>
              <a:t>in Libya, a successful intervention in Syria would require substantial diplomatic </a:t>
            </a:r>
            <a:r>
              <a:rPr lang="en-US" sz="1400" dirty="0" smtClean="0">
                <a:solidFill>
                  <a:srgbClr val="FFFFFF"/>
                </a:solidFill>
                <a:cs typeface="Arial" pitchFamily="34" charset="0"/>
              </a:rPr>
              <a:t>and military </a:t>
            </a:r>
            <a:r>
              <a:rPr lang="en-US" sz="1400" dirty="0">
                <a:solidFill>
                  <a:srgbClr val="FFFFFF"/>
                </a:solidFill>
                <a:cs typeface="Arial" pitchFamily="34" charset="0"/>
              </a:rPr>
              <a:t>leadership from the United States. </a:t>
            </a:r>
            <a:r>
              <a:rPr lang="en-US" sz="1400" dirty="0">
                <a:solidFill>
                  <a:srgbClr val="FFFF00"/>
                </a:solidFill>
                <a:cs typeface="Arial" pitchFamily="34" charset="0"/>
              </a:rPr>
              <a:t>Washington should start by expressing </a:t>
            </a:r>
            <a:r>
              <a:rPr lang="en-US" sz="1400" dirty="0" smtClean="0">
                <a:solidFill>
                  <a:srgbClr val="FFFF00"/>
                </a:solidFill>
                <a:cs typeface="Arial" pitchFamily="34" charset="0"/>
              </a:rPr>
              <a:t>its willingness </a:t>
            </a:r>
            <a:r>
              <a:rPr lang="en-US" sz="1400" dirty="0">
                <a:solidFill>
                  <a:srgbClr val="FFFF00"/>
                </a:solidFill>
                <a:cs typeface="Arial" pitchFamily="34" charset="0"/>
              </a:rPr>
              <a:t>to </a:t>
            </a:r>
            <a:r>
              <a:rPr lang="en-US" sz="1400" b="1" dirty="0">
                <a:solidFill>
                  <a:srgbClr val="FFFF00"/>
                </a:solidFill>
                <a:cs typeface="Arial" pitchFamily="34" charset="0"/>
              </a:rPr>
              <a:t>work with regional allies like Turkey, Saudi Arabia, and Qatar to organize, </a:t>
            </a:r>
            <a:r>
              <a:rPr lang="en-US" sz="1400" b="1" dirty="0" smtClean="0">
                <a:solidFill>
                  <a:srgbClr val="FFFF00"/>
                </a:solidFill>
                <a:cs typeface="Arial" pitchFamily="34" charset="0"/>
              </a:rPr>
              <a:t>train and </a:t>
            </a:r>
            <a:r>
              <a:rPr lang="en-US" sz="1400" b="1" dirty="0">
                <a:solidFill>
                  <a:srgbClr val="FFFF00"/>
                </a:solidFill>
                <a:cs typeface="Arial" pitchFamily="34" charset="0"/>
              </a:rPr>
              <a:t>arm Syrian rebel forces</a:t>
            </a:r>
            <a:r>
              <a:rPr lang="en-US" sz="1400" dirty="0">
                <a:solidFill>
                  <a:srgbClr val="FFFF00"/>
                </a:solidFill>
                <a:cs typeface="Arial" pitchFamily="34" charset="0"/>
              </a:rPr>
              <a:t>. The announcement of such a decision would, by itself, likely </a:t>
            </a:r>
            <a:r>
              <a:rPr lang="en-US" sz="1400" dirty="0" smtClean="0">
                <a:solidFill>
                  <a:srgbClr val="FFFF00"/>
                </a:solidFill>
                <a:cs typeface="Arial" pitchFamily="34" charset="0"/>
              </a:rPr>
              <a:t>cause substantial </a:t>
            </a:r>
            <a:r>
              <a:rPr lang="en-US" sz="1400" dirty="0">
                <a:solidFill>
                  <a:srgbClr val="FFFF00"/>
                </a:solidFill>
                <a:cs typeface="Arial" pitchFamily="34" charset="0"/>
              </a:rPr>
              <a:t>defections from the Syrian military. Then, using territory in Turkey and </a:t>
            </a:r>
            <a:r>
              <a:rPr lang="en-US" sz="1400" dirty="0" smtClean="0">
                <a:solidFill>
                  <a:srgbClr val="FFFF00"/>
                </a:solidFill>
                <a:cs typeface="Arial" pitchFamily="34" charset="0"/>
              </a:rPr>
              <a:t>possibly Jordan</a:t>
            </a:r>
            <a:r>
              <a:rPr lang="en-US" sz="1400" dirty="0">
                <a:solidFill>
                  <a:srgbClr val="FFFF00"/>
                </a:solidFill>
                <a:cs typeface="Arial" pitchFamily="34" charset="0"/>
              </a:rPr>
              <a:t>, U.S. diplomats and Pentagon officials can start strengthening the </a:t>
            </a:r>
            <a:r>
              <a:rPr lang="en-US" sz="1400" dirty="0" smtClean="0">
                <a:solidFill>
                  <a:srgbClr val="FFFF00"/>
                </a:solidFill>
                <a:cs typeface="Arial" pitchFamily="34" charset="0"/>
              </a:rPr>
              <a:t>opposition.. </a:t>
            </a:r>
          </a:p>
          <a:p>
            <a:r>
              <a:rPr lang="en-US" sz="1400" dirty="0">
                <a:solidFill>
                  <a:srgbClr val="FFFFFF"/>
                </a:solidFill>
                <a:cs typeface="Arial" pitchFamily="34" charset="0"/>
              </a:rPr>
              <a:t>The second step is to develop international support for a coalition air operation. Russia </a:t>
            </a:r>
            <a:r>
              <a:rPr lang="en-US" sz="1400" dirty="0" smtClean="0">
                <a:solidFill>
                  <a:srgbClr val="FFFFFF"/>
                </a:solidFill>
                <a:cs typeface="Arial" pitchFamily="34" charset="0"/>
              </a:rPr>
              <a:t>will never </a:t>
            </a:r>
            <a:r>
              <a:rPr lang="en-US" sz="1400" dirty="0">
                <a:solidFill>
                  <a:srgbClr val="FFFFFF"/>
                </a:solidFill>
                <a:cs typeface="Arial" pitchFamily="34" charset="0"/>
              </a:rPr>
              <a:t>support such a mission, so there is no point operating through the UN Security </a:t>
            </a:r>
            <a:r>
              <a:rPr lang="en-US" sz="1400" dirty="0" smtClean="0">
                <a:solidFill>
                  <a:srgbClr val="FFFFFF"/>
                </a:solidFill>
                <a:cs typeface="Arial" pitchFamily="34" charset="0"/>
              </a:rPr>
              <a:t>Council…</a:t>
            </a:r>
          </a:p>
          <a:p>
            <a:r>
              <a:rPr lang="en-US" sz="1400" b="1" dirty="0">
                <a:solidFill>
                  <a:srgbClr val="FFFF00"/>
                </a:solidFill>
                <a:cs typeface="Arial" pitchFamily="34" charset="0"/>
              </a:rPr>
              <a:t>Arming the Syrian rebels and using western air power to ground Syrian helicopters </a:t>
            </a:r>
            <a:r>
              <a:rPr lang="en-US" sz="1400" b="1" dirty="0" smtClean="0">
                <a:solidFill>
                  <a:srgbClr val="FFFF00"/>
                </a:solidFill>
                <a:cs typeface="Arial" pitchFamily="34" charset="0"/>
              </a:rPr>
              <a:t>and airplanes </a:t>
            </a:r>
            <a:r>
              <a:rPr lang="en-US" sz="1400" b="1" dirty="0">
                <a:solidFill>
                  <a:srgbClr val="FFFF00"/>
                </a:solidFill>
                <a:cs typeface="Arial" pitchFamily="34" charset="0"/>
              </a:rPr>
              <a:t>is a low-cost high payoff approach</a:t>
            </a:r>
            <a:r>
              <a:rPr lang="en-US" dirty="0" smtClean="0">
                <a:solidFill>
                  <a:srgbClr val="FFFF00"/>
                </a:solidFill>
                <a:cs typeface="Arial" pitchFamily="34" charset="0"/>
              </a:rPr>
              <a:t>.  </a:t>
            </a:r>
            <a:r>
              <a:rPr lang="en-US" dirty="0" smtClean="0">
                <a:solidFill>
                  <a:srgbClr val="FFFF00"/>
                </a:solidFill>
                <a:cs typeface="Arial" pitchFamily="34" charset="0"/>
                <a:hlinkClick r:id="rId2"/>
              </a:rPr>
              <a:t>https</a:t>
            </a:r>
            <a:r>
              <a:rPr lang="en-US" dirty="0">
                <a:solidFill>
                  <a:srgbClr val="FFFF00"/>
                </a:solidFill>
                <a:cs typeface="Arial" pitchFamily="34" charset="0"/>
                <a:hlinkClick r:id="rId2"/>
              </a:rPr>
              <a:t>://</a:t>
            </a:r>
            <a:r>
              <a:rPr lang="en-US" dirty="0" smtClean="0">
                <a:solidFill>
                  <a:srgbClr val="FFFF00"/>
                </a:solidFill>
                <a:cs typeface="Arial" pitchFamily="34" charset="0"/>
                <a:hlinkClick r:id="rId2"/>
              </a:rPr>
              <a:t>wikileaks.org/clinton-emails/Clinton_Email_November_Release/C05794498.pdf</a:t>
            </a:r>
            <a:r>
              <a:rPr lang="en-US" dirty="0" smtClean="0">
                <a:solidFill>
                  <a:srgbClr val="FFFF00"/>
                </a:solidFill>
                <a:cs typeface="Arial" pitchFamily="34" charset="0"/>
              </a:rPr>
              <a:t> </a:t>
            </a:r>
            <a:endParaRPr lang="en-US" dirty="0">
              <a:solidFill>
                <a:srgbClr val="FFFF00"/>
              </a:solidFill>
              <a:cs typeface="Arial" pitchFamily="34" charset="0"/>
            </a:endParaRPr>
          </a:p>
        </p:txBody>
      </p:sp>
    </p:spTree>
    <p:extLst>
      <p:ext uri="{BB962C8B-B14F-4D97-AF65-F5344CB8AC3E}">
        <p14:creationId xmlns:p14="http://schemas.microsoft.com/office/powerpoint/2010/main" val="493306312"/>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txBody>
          <a:bodyPr/>
          <a:lstStyle/>
          <a:p>
            <a:r>
              <a:rPr lang="en-US" b="1" dirty="0"/>
              <a:t>What are the biggest threats in 2016</a:t>
            </a:r>
            <a:r>
              <a:rPr lang="en-US" b="1" dirty="0" smtClean="0"/>
              <a:t>?</a:t>
            </a:r>
            <a:endParaRPr lang="en-US" b="1" dirty="0"/>
          </a:p>
        </p:txBody>
      </p:sp>
      <p:sp>
        <p:nvSpPr>
          <p:cNvPr id="3" name="Content Placeholder 2"/>
          <p:cNvSpPr>
            <a:spLocks noGrp="1"/>
          </p:cNvSpPr>
          <p:nvPr>
            <p:ph idx="1"/>
          </p:nvPr>
        </p:nvSpPr>
        <p:spPr>
          <a:xfrm>
            <a:off x="0" y="685800"/>
            <a:ext cx="9144000" cy="6172200"/>
          </a:xfrm>
        </p:spPr>
        <p:txBody>
          <a:bodyPr/>
          <a:lstStyle/>
          <a:p>
            <a:pPr marL="0" indent="0">
              <a:buNone/>
            </a:pPr>
            <a:r>
              <a:rPr lang="en-US" sz="1800" b="1" dirty="0" smtClean="0">
                <a:solidFill>
                  <a:schemeClr val="tx2"/>
                </a:solidFill>
              </a:rPr>
              <a:t>According </a:t>
            </a:r>
            <a:r>
              <a:rPr lang="en-US" sz="1800" b="1" dirty="0">
                <a:solidFill>
                  <a:schemeClr val="tx2"/>
                </a:solidFill>
              </a:rPr>
              <a:t>to The World Economic Forum’s Global Risks Report 2016, the top five highest concerns (mass involuntary migration, state collapse, interstate conflict, unemployment or </a:t>
            </a:r>
            <a:r>
              <a:rPr lang="en-US" sz="1800" b="1" dirty="0" smtClean="0">
                <a:solidFill>
                  <a:schemeClr val="tx2"/>
                </a:solidFill>
              </a:rPr>
              <a:t>underemployment, </a:t>
            </a:r>
            <a:r>
              <a:rPr lang="en-US" sz="1800" b="1" dirty="0">
                <a:solidFill>
                  <a:schemeClr val="tx2"/>
                </a:solidFill>
              </a:rPr>
              <a:t>and governance failure) in the next 18 months, as nominated by 750 experts, are essentially blamed on current events in the Middle East region.</a:t>
            </a:r>
          </a:p>
          <a:p>
            <a:pPr marL="457200" indent="-457200">
              <a:buAutoNum type="arabicPeriod"/>
            </a:pPr>
            <a:r>
              <a:rPr lang="en-US" sz="2200" b="1" dirty="0" smtClean="0"/>
              <a:t>Mass </a:t>
            </a:r>
            <a:r>
              <a:rPr lang="en-US" sz="2200" b="1" dirty="0"/>
              <a:t>involuntary migration </a:t>
            </a:r>
            <a:r>
              <a:rPr lang="en-US" sz="2200" dirty="0"/>
              <a:t>(more than half of recent refugees come </a:t>
            </a:r>
            <a:r>
              <a:rPr lang="en-US" sz="2200" dirty="0" smtClean="0"/>
              <a:t>from three </a:t>
            </a:r>
            <a:r>
              <a:rPr lang="en-US" sz="2200" dirty="0"/>
              <a:t>conflict-ridden countries – Syria, Afghanistan and </a:t>
            </a:r>
            <a:r>
              <a:rPr lang="en-US" sz="2200" dirty="0" smtClean="0"/>
              <a:t>Somalia)</a:t>
            </a:r>
          </a:p>
          <a:p>
            <a:pPr marL="457200" indent="-457200">
              <a:buAutoNum type="arabicPeriod"/>
            </a:pPr>
            <a:r>
              <a:rPr lang="en-US" sz="2200" b="1" dirty="0" smtClean="0"/>
              <a:t>State </a:t>
            </a:r>
            <a:r>
              <a:rPr lang="en-US" sz="2200" b="1" dirty="0"/>
              <a:t>collapse </a:t>
            </a:r>
            <a:r>
              <a:rPr lang="en-US" sz="2200" dirty="0"/>
              <a:t>(fragile or failing governments leave a space for armed groups to move in, and potentially export conflicts across borders, as ISIS have done in Iraq and </a:t>
            </a:r>
            <a:r>
              <a:rPr lang="en-US" sz="2200" dirty="0" smtClean="0"/>
              <a:t>Syria)</a:t>
            </a:r>
          </a:p>
          <a:p>
            <a:pPr marL="457200" indent="-457200">
              <a:buAutoNum type="arabicPeriod"/>
            </a:pPr>
            <a:r>
              <a:rPr lang="en-US" sz="2200" b="1" dirty="0" smtClean="0"/>
              <a:t>Interstate </a:t>
            </a:r>
            <a:r>
              <a:rPr lang="en-US" sz="2200" b="1" dirty="0"/>
              <a:t>conflict </a:t>
            </a:r>
            <a:r>
              <a:rPr lang="en-US" sz="2200" dirty="0"/>
              <a:t>(in Syria, Iraq and Yemen, for example, conflicts become more likely to take on regional and global </a:t>
            </a:r>
            <a:r>
              <a:rPr lang="en-US" sz="2200" dirty="0" smtClean="0"/>
              <a:t>dimensions)</a:t>
            </a:r>
          </a:p>
          <a:p>
            <a:pPr marL="457200" indent="-457200">
              <a:buAutoNum type="arabicPeriod"/>
            </a:pPr>
            <a:r>
              <a:rPr lang="en-US" sz="2200" b="1" dirty="0" smtClean="0"/>
              <a:t>Unemployment </a:t>
            </a:r>
            <a:r>
              <a:rPr lang="en-US" sz="2200" b="1" dirty="0"/>
              <a:t>or underemployment </a:t>
            </a:r>
            <a:r>
              <a:rPr lang="en-US" sz="2200" dirty="0"/>
              <a:t>(almost 30% of young people in the Middle East are unemployed, the highest rate of any region in the </a:t>
            </a:r>
            <a:r>
              <a:rPr lang="en-US" sz="2200" dirty="0" smtClean="0"/>
              <a:t>world)</a:t>
            </a:r>
          </a:p>
          <a:p>
            <a:pPr marL="457200" indent="-457200">
              <a:buAutoNum type="arabicPeriod"/>
            </a:pPr>
            <a:r>
              <a:rPr lang="en-US" sz="2200" b="1" dirty="0" smtClean="0"/>
              <a:t>Governance </a:t>
            </a:r>
            <a:r>
              <a:rPr lang="en-US" sz="2200" b="1" dirty="0"/>
              <a:t>failure </a:t>
            </a:r>
            <a:r>
              <a:rPr lang="en-US" sz="2200" dirty="0"/>
              <a:t>(the problem is pervasive across Latin America and sub-Saharan Africa and is among the top three most likely risks in the Middle East and North Africa, East Asia and the Pacific, and Central Asia)</a:t>
            </a:r>
          </a:p>
          <a:p>
            <a:pPr marL="0" indent="0">
              <a:buNone/>
            </a:pPr>
            <a:r>
              <a:rPr lang="en-US" sz="1800" dirty="0" smtClean="0">
                <a:solidFill>
                  <a:schemeClr val="tx2"/>
                </a:solidFill>
              </a:rPr>
              <a:t>Source</a:t>
            </a:r>
            <a:r>
              <a:rPr lang="en-US" sz="1800" dirty="0">
                <a:solidFill>
                  <a:schemeClr val="tx2"/>
                </a:solidFill>
              </a:rPr>
              <a:t>: "What are the biggest threats in 2016?" The World Economic Forum’s Global Risks Report 2016, </a:t>
            </a:r>
            <a:r>
              <a:rPr lang="en-US" sz="1800" dirty="0">
                <a:solidFill>
                  <a:schemeClr val="tx2"/>
                </a:solidFill>
                <a:hlinkClick r:id="rId2"/>
              </a:rPr>
              <a:t>https</a:t>
            </a:r>
            <a:r>
              <a:rPr lang="en-US" sz="1800" dirty="0">
                <a:hlinkClick r:id="rId2"/>
              </a:rPr>
              <a:t>://www.weforum.org/agenda/2016/01/what-are-the-biggest-threats-in-2016</a:t>
            </a:r>
            <a:r>
              <a:rPr lang="en-US" sz="1800" dirty="0" smtClean="0">
                <a:hlinkClick r:id="rId2"/>
              </a:rPr>
              <a:t>/</a:t>
            </a:r>
            <a:endParaRPr lang="en-US" sz="1800" dirty="0"/>
          </a:p>
        </p:txBody>
      </p:sp>
    </p:spTree>
    <p:extLst>
      <p:ext uri="{BB962C8B-B14F-4D97-AF65-F5344CB8AC3E}">
        <p14:creationId xmlns:p14="http://schemas.microsoft.com/office/powerpoint/2010/main" val="904549159"/>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cx.images-amazon.com/images/I/51xwaajmMPL._SX331_BO1,204,203,200_.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7658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576581" y="0"/>
            <a:ext cx="4567420" cy="6909584"/>
          </a:xfrm>
          <a:prstGeom prst="rect">
            <a:avLst/>
          </a:prstGeom>
          <a:noFill/>
        </p:spPr>
        <p:txBody>
          <a:bodyPr wrap="square" rtlCol="0">
            <a:spAutoFit/>
          </a:bodyPr>
          <a:lstStyle/>
          <a:p>
            <a:pPr fontAlgn="auto">
              <a:spcBef>
                <a:spcPts val="0"/>
              </a:spcBef>
              <a:spcAft>
                <a:spcPts val="0"/>
              </a:spcAft>
            </a:pPr>
            <a:r>
              <a:rPr lang="en-US" sz="3100" b="1" dirty="0" smtClean="0">
                <a:solidFill>
                  <a:srgbClr val="FF0000"/>
                </a:solidFill>
                <a:cs typeface="Times New Roman" panose="02020603050405020304" pitchFamily="18" charset="0"/>
              </a:rPr>
              <a:t>Great Game III Endgame</a:t>
            </a:r>
          </a:p>
          <a:p>
            <a:pPr fontAlgn="auto">
              <a:spcBef>
                <a:spcPts val="0"/>
              </a:spcBef>
              <a:spcAft>
                <a:spcPts val="0"/>
              </a:spcAft>
            </a:pPr>
            <a:r>
              <a:rPr lang="en-US" sz="1400" dirty="0" smtClean="0">
                <a:solidFill>
                  <a:prstClr val="black"/>
                </a:solidFill>
                <a:cs typeface="Times New Roman" panose="02020603050405020304" pitchFamily="18" charset="0"/>
              </a:rPr>
              <a:t>“Israel’s behind-the-scenes role in the major GGIII wars in Afghanistan and Iraq recaps the US role in earlier games:</a:t>
            </a: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400" b="1" dirty="0" smtClean="0">
                <a:solidFill>
                  <a:srgbClr val="FF0000"/>
                </a:solidFill>
                <a:cs typeface="Times New Roman" panose="02020603050405020304" pitchFamily="18" charset="0"/>
              </a:rPr>
              <a:t>In GGI</a:t>
            </a:r>
            <a:r>
              <a:rPr lang="en-US" sz="1400" dirty="0" smtClean="0">
                <a:solidFill>
                  <a:prstClr val="black"/>
                </a:solidFill>
                <a:cs typeface="Times New Roman" panose="02020603050405020304" pitchFamily="18" charset="0"/>
              </a:rPr>
              <a:t>, the wars took place far from the US, and the US emerged relatively unscathed compared to its allies, which were weakened and indebted to the US.</a:t>
            </a: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400" b="1" dirty="0" smtClean="0">
                <a:solidFill>
                  <a:srgbClr val="FF0000"/>
                </a:solidFill>
                <a:cs typeface="Times New Roman" panose="02020603050405020304" pitchFamily="18" charset="0"/>
              </a:rPr>
              <a:t>In GGII</a:t>
            </a:r>
            <a:r>
              <a:rPr lang="en-US" sz="1400" dirty="0" smtClean="0">
                <a:solidFill>
                  <a:prstClr val="black"/>
                </a:solidFill>
                <a:cs typeface="Times New Roman" panose="02020603050405020304" pitchFamily="18" charset="0"/>
              </a:rPr>
              <a:t>, the US mostly used proxies and subversion to dispose of undesirable regimes, and was generously rewarded by the Soviet collapse and the opening up the entire Eurasian heartland.</a:t>
            </a: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400" b="1" dirty="0" smtClean="0">
                <a:solidFill>
                  <a:srgbClr val="FF0000"/>
                </a:solidFill>
                <a:cs typeface="Times New Roman" panose="02020603050405020304" pitchFamily="18" charset="0"/>
              </a:rPr>
              <a:t>The GGIII wars</a:t>
            </a:r>
            <a:r>
              <a:rPr lang="en-US" sz="1400" b="1" dirty="0" smtClean="0">
                <a:solidFill>
                  <a:prstClr val="black"/>
                </a:solidFill>
                <a:cs typeface="Times New Roman" panose="02020603050405020304" pitchFamily="18" charset="0"/>
              </a:rPr>
              <a:t> </a:t>
            </a:r>
            <a:r>
              <a:rPr lang="en-US" sz="1400" dirty="0" smtClean="0">
                <a:solidFill>
                  <a:prstClr val="black"/>
                </a:solidFill>
                <a:cs typeface="Times New Roman" panose="02020603050405020304" pitchFamily="18" charset="0"/>
              </a:rPr>
              <a:t>cost Israel nothing; on the contrary, its sales of weapons have increased dramatically.  But they have burdened the US with huge expenditures and troop commitments while putting the US at the center of the fighting. As the US destroys itself through overreach, fighting Israel’s wars (in the case of Afghanistan, a neocon war inspired by Israel strategy), Israel, like the US in GGI&amp;II, is free to expand its relations around the world...</a:t>
            </a:r>
          </a:p>
          <a:p>
            <a:pPr fontAlgn="auto">
              <a:spcBef>
                <a:spcPts val="0"/>
              </a:spcBef>
              <a:spcAft>
                <a:spcPts val="0"/>
              </a:spcAft>
            </a:pPr>
            <a:endParaRPr lang="en-US" sz="500" dirty="0" smtClean="0">
              <a:solidFill>
                <a:prstClr val="black"/>
              </a:solidFill>
              <a:cs typeface="Times New Roman" panose="02020603050405020304" pitchFamily="18" charset="0"/>
            </a:endParaRPr>
          </a:p>
          <a:p>
            <a:pPr fontAlgn="auto">
              <a:spcBef>
                <a:spcPts val="0"/>
              </a:spcBef>
              <a:spcAft>
                <a:spcPts val="0"/>
              </a:spcAft>
            </a:pPr>
            <a:r>
              <a:rPr lang="en-US" sz="1400" b="1" dirty="0" smtClean="0">
                <a:solidFill>
                  <a:srgbClr val="FF0000"/>
                </a:solidFill>
                <a:cs typeface="Times New Roman" panose="02020603050405020304" pitchFamily="18" charset="0"/>
              </a:rPr>
              <a:t>Whether intentional or not, the result has been both the weakening of Israel’s Arab and Muslim enemies and a sharp decline in the US economy and its authority abroad</a:t>
            </a:r>
            <a:r>
              <a:rPr lang="en-US" sz="1400" dirty="0" smtClean="0">
                <a:solidFill>
                  <a:prstClr val="black"/>
                </a:solidFill>
                <a:cs typeface="Times New Roman" panose="02020603050405020304" pitchFamily="18" charset="0"/>
              </a:rPr>
              <a:t>.” Eric Walberg, page 211.</a:t>
            </a:r>
          </a:p>
          <a:p>
            <a:pPr fontAlgn="auto">
              <a:spcBef>
                <a:spcPts val="0"/>
              </a:spcBef>
              <a:spcAft>
                <a:spcPts val="0"/>
              </a:spcAft>
            </a:pPr>
            <a:endParaRPr lang="en-US" sz="1400" dirty="0" smtClean="0">
              <a:solidFill>
                <a:prstClr val="black"/>
              </a:solidFill>
              <a:cs typeface="Times New Roman" panose="02020603050405020304" pitchFamily="18" charset="0"/>
            </a:endParaRPr>
          </a:p>
          <a:p>
            <a:pPr fontAlgn="auto">
              <a:spcBef>
                <a:spcPts val="0"/>
              </a:spcBef>
              <a:spcAft>
                <a:spcPts val="0"/>
              </a:spcAft>
            </a:pPr>
            <a:r>
              <a:rPr lang="en-US" sz="1400" dirty="0" smtClean="0">
                <a:solidFill>
                  <a:prstClr val="black"/>
                </a:solidFill>
                <a:cs typeface="Times New Roman" panose="02020603050405020304" pitchFamily="18" charset="0"/>
              </a:rPr>
              <a:t>“</a:t>
            </a:r>
            <a:r>
              <a:rPr lang="en-US" sz="1400" b="1" dirty="0" smtClean="0">
                <a:solidFill>
                  <a:srgbClr val="FF0000"/>
                </a:solidFill>
                <a:cs typeface="Times New Roman" panose="02020603050405020304" pitchFamily="18" charset="0"/>
              </a:rPr>
              <a:t>No lobby has managed to divert US foreign policy as far from what the American national interest would otherwise suggest, while simultaneously convincing Americans that US and Israeli interests are essentially identical</a:t>
            </a:r>
            <a:r>
              <a:rPr lang="en-US" sz="1400" dirty="0" smtClean="0">
                <a:solidFill>
                  <a:prstClr val="black"/>
                </a:solidFill>
                <a:cs typeface="Times New Roman" panose="02020603050405020304" pitchFamily="18" charset="0"/>
              </a:rPr>
              <a:t>.” John </a:t>
            </a:r>
            <a:r>
              <a:rPr lang="en-US" sz="1400" dirty="0" err="1" smtClean="0">
                <a:solidFill>
                  <a:prstClr val="black"/>
                </a:solidFill>
                <a:cs typeface="Times New Roman" panose="02020603050405020304" pitchFamily="18" charset="0"/>
              </a:rPr>
              <a:t>Mearsheimer</a:t>
            </a:r>
            <a:r>
              <a:rPr lang="en-US" sz="1400" dirty="0" smtClean="0">
                <a:solidFill>
                  <a:prstClr val="black"/>
                </a:solidFill>
                <a:cs typeface="Times New Roman" panose="02020603050405020304" pitchFamily="18" charset="0"/>
              </a:rPr>
              <a:t> and Stephen Walt, quoted by Eric Walberg, page 214.</a:t>
            </a:r>
          </a:p>
        </p:txBody>
      </p:sp>
    </p:spTree>
    <p:extLst>
      <p:ext uri="{BB962C8B-B14F-4D97-AF65-F5344CB8AC3E}">
        <p14:creationId xmlns:p14="http://schemas.microsoft.com/office/powerpoint/2010/main" val="4058917959"/>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85" y="0"/>
            <a:ext cx="5434085" cy="1077218"/>
          </a:xfrm>
          <a:prstGeom prst="rect">
            <a:avLst/>
          </a:prstGeom>
        </p:spPr>
        <p:txBody>
          <a:bodyPr wrap="square">
            <a:spAutoFit/>
          </a:bodyPr>
          <a:lstStyle/>
          <a:p>
            <a:pPr algn="ctr" fontAlgn="auto">
              <a:spcBef>
                <a:spcPts val="0"/>
              </a:spcBef>
              <a:spcAft>
                <a:spcPts val="0"/>
              </a:spcAft>
            </a:pPr>
            <a:r>
              <a:rPr lang="en-US" sz="2700" b="1" dirty="0" smtClean="0">
                <a:solidFill>
                  <a:srgbClr val="FF0000"/>
                </a:solidFill>
                <a:cs typeface="Times New Roman" panose="02020603050405020304" pitchFamily="18" charset="0"/>
              </a:rPr>
              <a:t>How 5 Countries Could Become 14 </a:t>
            </a:r>
          </a:p>
          <a:p>
            <a:pPr algn="ctr" fontAlgn="auto">
              <a:spcBef>
                <a:spcPts val="0"/>
              </a:spcBef>
              <a:spcAft>
                <a:spcPts val="0"/>
              </a:spcAft>
            </a:pPr>
            <a:r>
              <a:rPr lang="en-US" sz="1800" b="1" dirty="0" smtClean="0">
                <a:solidFill>
                  <a:prstClr val="black"/>
                </a:solidFill>
                <a:cs typeface="Times New Roman" panose="02020603050405020304" pitchFamily="18" charset="0"/>
              </a:rPr>
              <a:t>Slowly, the map of the Middle East could be redrawn.</a:t>
            </a:r>
          </a:p>
          <a:p>
            <a:pPr algn="ctr" fontAlgn="auto">
              <a:spcBef>
                <a:spcPts val="0"/>
              </a:spcBef>
              <a:spcAft>
                <a:spcPts val="0"/>
              </a:spcAft>
            </a:pPr>
            <a:r>
              <a:rPr lang="en-US" sz="1400" dirty="0" smtClean="0">
                <a:solidFill>
                  <a:prstClr val="black"/>
                </a:solidFill>
                <a:cs typeface="Times New Roman" panose="02020603050405020304" pitchFamily="18" charset="0"/>
              </a:rPr>
              <a:t>An analysis by Robin Wright, </a:t>
            </a:r>
            <a:r>
              <a:rPr lang="en-US" sz="1400" dirty="0" smtClean="0">
                <a:solidFill>
                  <a:srgbClr val="FF0000"/>
                </a:solidFill>
                <a:cs typeface="Times New Roman" panose="02020603050405020304" pitchFamily="18" charset="0"/>
              </a:rPr>
              <a:t>The New York Times, 9/28/2013, </a:t>
            </a:r>
            <a:r>
              <a:rPr lang="en-US" sz="500" b="1" dirty="0" smtClean="0">
                <a:solidFill>
                  <a:prstClr val="black"/>
                </a:solidFill>
                <a:latin typeface="Calibri"/>
                <a:cs typeface="Arial" pitchFamily="34" charset="0"/>
                <a:hlinkClick r:id="rId2"/>
              </a:rPr>
              <a:t>http://www.nytimes.com/interactive/2013/09/29/sunday-review/how-5-countries-could-become-14.html</a:t>
            </a:r>
            <a:r>
              <a:rPr lang="en-US" sz="500" b="1" dirty="0" smtClean="0">
                <a:solidFill>
                  <a:prstClr val="black"/>
                </a:solidFill>
                <a:latin typeface="Calibri"/>
                <a:cs typeface="Arial" pitchFamily="34" charset="0"/>
              </a:rPr>
              <a:t> </a:t>
            </a:r>
          </a:p>
        </p:txBody>
      </p:sp>
      <p:sp>
        <p:nvSpPr>
          <p:cNvPr id="3" name="Rectangle 2"/>
          <p:cNvSpPr/>
          <p:nvPr/>
        </p:nvSpPr>
        <p:spPr>
          <a:xfrm>
            <a:off x="5410200" y="0"/>
            <a:ext cx="3733800" cy="6055504"/>
          </a:xfrm>
          <a:prstGeom prst="rect">
            <a:avLst/>
          </a:prstGeom>
        </p:spPr>
        <p:txBody>
          <a:bodyPr wrap="square">
            <a:spAutoFit/>
          </a:bodyPr>
          <a:lstStyle/>
          <a:p>
            <a:pPr fontAlgn="auto">
              <a:spcBef>
                <a:spcPts val="0"/>
              </a:spcBef>
              <a:spcAft>
                <a:spcPts val="0"/>
              </a:spcAft>
            </a:pPr>
            <a:r>
              <a:rPr lang="en-US" sz="1400" b="1" dirty="0" smtClean="0">
                <a:solidFill>
                  <a:srgbClr val="FF0000"/>
                </a:solidFill>
                <a:latin typeface="Calibri"/>
                <a:cs typeface="Arial" pitchFamily="34" charset="0"/>
              </a:rPr>
              <a:t>SYRIA: THE TRIGGER?</a:t>
            </a:r>
          </a:p>
          <a:p>
            <a:pPr fontAlgn="auto">
              <a:spcBef>
                <a:spcPts val="0"/>
              </a:spcBef>
              <a:spcAft>
                <a:spcPts val="0"/>
              </a:spcAft>
            </a:pPr>
            <a:r>
              <a:rPr lang="en-US" sz="1250" dirty="0" smtClean="0">
                <a:solidFill>
                  <a:prstClr val="black"/>
                </a:solidFill>
                <a:latin typeface="Calibri"/>
                <a:cs typeface="Arial" pitchFamily="34" charset="0"/>
              </a:rPr>
              <a:t>Sectarian and ethnic rivalries could break it into at least three pieces:</a:t>
            </a:r>
          </a:p>
          <a:p>
            <a:pPr fontAlgn="auto">
              <a:spcBef>
                <a:spcPts val="0"/>
              </a:spcBef>
              <a:spcAft>
                <a:spcPts val="0"/>
              </a:spcAft>
            </a:pPr>
            <a:r>
              <a:rPr lang="en-US" sz="1250" dirty="0" smtClean="0">
                <a:solidFill>
                  <a:prstClr val="black"/>
                </a:solidFill>
                <a:latin typeface="Calibri"/>
                <a:cs typeface="Arial" pitchFamily="34" charset="0"/>
              </a:rPr>
              <a:t>1. Alawites, a minority that has controlled Syria for decades, dominate a coastal corridor.</a:t>
            </a:r>
          </a:p>
          <a:p>
            <a:pPr fontAlgn="auto">
              <a:spcBef>
                <a:spcPts val="0"/>
              </a:spcBef>
              <a:spcAft>
                <a:spcPts val="0"/>
              </a:spcAft>
            </a:pPr>
            <a:r>
              <a:rPr lang="en-US" sz="1250" dirty="0" smtClean="0">
                <a:solidFill>
                  <a:prstClr val="black"/>
                </a:solidFill>
                <a:latin typeface="Calibri"/>
                <a:cs typeface="Arial" pitchFamily="34" charset="0"/>
              </a:rPr>
              <a:t>2. A Syrian Kurdistan could break off and eventually merge with the Kurds of Iraq.</a:t>
            </a:r>
          </a:p>
          <a:p>
            <a:pPr fontAlgn="auto">
              <a:spcBef>
                <a:spcPts val="0"/>
              </a:spcBef>
              <a:spcAft>
                <a:spcPts val="0"/>
              </a:spcAft>
            </a:pPr>
            <a:r>
              <a:rPr lang="en-US" sz="1250" dirty="0" smtClean="0">
                <a:solidFill>
                  <a:prstClr val="black"/>
                </a:solidFill>
                <a:latin typeface="Calibri"/>
                <a:cs typeface="Arial" pitchFamily="34" charset="0"/>
              </a:rPr>
              <a:t>3. The Sunni heartland secedes and then may combine with provinces in Iraq to form </a:t>
            </a:r>
            <a:r>
              <a:rPr lang="en-US" sz="1250" dirty="0" err="1" smtClean="0">
                <a:solidFill>
                  <a:prstClr val="black"/>
                </a:solidFill>
                <a:latin typeface="Calibri"/>
                <a:cs typeface="Arial" pitchFamily="34" charset="0"/>
              </a:rPr>
              <a:t>Sunnistan</a:t>
            </a:r>
            <a:r>
              <a:rPr lang="en-US" sz="1250" dirty="0" smtClean="0">
                <a:solidFill>
                  <a:prstClr val="black"/>
                </a:solidFill>
                <a:latin typeface="Calibri"/>
                <a:cs typeface="Arial" pitchFamily="34" charset="0"/>
              </a:rPr>
              <a:t>.</a:t>
            </a:r>
          </a:p>
          <a:p>
            <a:pPr fontAlgn="auto">
              <a:spcBef>
                <a:spcPts val="0"/>
              </a:spcBef>
              <a:spcAft>
                <a:spcPts val="0"/>
              </a:spcAft>
            </a:pPr>
            <a:r>
              <a:rPr lang="en-US" sz="1400" b="1" dirty="0" smtClean="0">
                <a:solidFill>
                  <a:srgbClr val="FF0000"/>
                </a:solidFill>
                <a:latin typeface="Calibri"/>
                <a:cs typeface="Arial" pitchFamily="34" charset="0"/>
              </a:rPr>
              <a:t>SPILLOVER TO IRAQ</a:t>
            </a:r>
          </a:p>
          <a:p>
            <a:pPr fontAlgn="auto">
              <a:spcBef>
                <a:spcPts val="0"/>
              </a:spcBef>
              <a:spcAft>
                <a:spcPts val="0"/>
              </a:spcAft>
            </a:pPr>
            <a:r>
              <a:rPr lang="en-US" sz="1250" dirty="0" smtClean="0">
                <a:solidFill>
                  <a:prstClr val="black"/>
                </a:solidFill>
                <a:latin typeface="Calibri"/>
                <a:cs typeface="Arial" pitchFamily="34" charset="0"/>
              </a:rPr>
              <a:t>In the simplest of several possibilities, northern Kurds join Syrian Kurds. Many central areas, dominated by Sunnis, join Syria’s Sunnis. And the south becomes </a:t>
            </a:r>
            <a:r>
              <a:rPr lang="en-US" sz="1250" dirty="0" err="1" smtClean="0">
                <a:solidFill>
                  <a:prstClr val="black"/>
                </a:solidFill>
                <a:latin typeface="Calibri"/>
                <a:cs typeface="Arial" pitchFamily="34" charset="0"/>
              </a:rPr>
              <a:t>Shiitestan</a:t>
            </a:r>
            <a:r>
              <a:rPr lang="en-US" sz="1250" dirty="0" smtClean="0">
                <a:solidFill>
                  <a:prstClr val="black"/>
                </a:solidFill>
                <a:latin typeface="Calibri"/>
                <a:cs typeface="Arial" pitchFamily="34" charset="0"/>
              </a:rPr>
              <a:t>. It’s not likely to be so clean.</a:t>
            </a:r>
          </a:p>
          <a:p>
            <a:pPr fontAlgn="auto">
              <a:spcBef>
                <a:spcPts val="0"/>
              </a:spcBef>
              <a:spcAft>
                <a:spcPts val="0"/>
              </a:spcAft>
            </a:pPr>
            <a:r>
              <a:rPr lang="en-US" sz="1400" b="1" dirty="0" smtClean="0">
                <a:solidFill>
                  <a:srgbClr val="FF0000"/>
                </a:solidFill>
                <a:latin typeface="Calibri"/>
                <a:cs typeface="Arial" pitchFamily="34" charset="0"/>
              </a:rPr>
              <a:t>LIBYA UNGLUED</a:t>
            </a:r>
          </a:p>
          <a:p>
            <a:pPr fontAlgn="auto">
              <a:spcBef>
                <a:spcPts val="0"/>
              </a:spcBef>
              <a:spcAft>
                <a:spcPts val="0"/>
              </a:spcAft>
            </a:pPr>
            <a:r>
              <a:rPr lang="en-US" sz="1250" dirty="0" smtClean="0">
                <a:solidFill>
                  <a:prstClr val="black"/>
                </a:solidFill>
                <a:latin typeface="Calibri"/>
                <a:cs typeface="Arial" pitchFamily="34" charset="0"/>
              </a:rPr>
              <a:t>As a result of powerful tribal and regional rivalries, Libya could break into its two historic parts — Tripolitania and Cyrenaica — and possibly a third Fezzan state in the southwest.</a:t>
            </a:r>
          </a:p>
          <a:p>
            <a:pPr fontAlgn="auto">
              <a:spcBef>
                <a:spcPts val="0"/>
              </a:spcBef>
              <a:spcAft>
                <a:spcPts val="0"/>
              </a:spcAft>
            </a:pPr>
            <a:r>
              <a:rPr lang="en-US" sz="1400" b="1" dirty="0" smtClean="0">
                <a:solidFill>
                  <a:srgbClr val="FF0000"/>
                </a:solidFill>
                <a:latin typeface="Calibri"/>
                <a:cs typeface="Arial" pitchFamily="34" charset="0"/>
              </a:rPr>
              <a:t>YEMEN SPLITS</a:t>
            </a:r>
          </a:p>
          <a:p>
            <a:pPr fontAlgn="auto">
              <a:spcBef>
                <a:spcPts val="0"/>
              </a:spcBef>
              <a:spcAft>
                <a:spcPts val="0"/>
              </a:spcAft>
            </a:pPr>
            <a:r>
              <a:rPr lang="en-US" sz="1250" dirty="0" smtClean="0">
                <a:solidFill>
                  <a:prstClr val="black"/>
                </a:solidFill>
                <a:latin typeface="Calibri"/>
                <a:cs typeface="Arial" pitchFamily="34" charset="0"/>
              </a:rPr>
              <a:t>The poorest Arab country could break (again) into two pieces following a potential referendum in South Yemen on independence. </a:t>
            </a:r>
          </a:p>
          <a:p>
            <a:pPr fontAlgn="auto">
              <a:spcBef>
                <a:spcPts val="0"/>
              </a:spcBef>
              <a:spcAft>
                <a:spcPts val="0"/>
              </a:spcAft>
            </a:pPr>
            <a:r>
              <a:rPr lang="en-US" sz="1400" b="1" dirty="0" smtClean="0">
                <a:solidFill>
                  <a:srgbClr val="FF0000"/>
                </a:solidFill>
                <a:latin typeface="Calibri"/>
                <a:cs typeface="Arial" pitchFamily="34" charset="0"/>
              </a:rPr>
              <a:t>PRE-MONARCHY SAUDI ARABIA</a:t>
            </a:r>
          </a:p>
          <a:p>
            <a:pPr fontAlgn="auto">
              <a:spcBef>
                <a:spcPts val="0"/>
              </a:spcBef>
              <a:spcAft>
                <a:spcPts val="0"/>
              </a:spcAft>
            </a:pPr>
            <a:r>
              <a:rPr lang="en-US" sz="1250" dirty="0" smtClean="0">
                <a:solidFill>
                  <a:prstClr val="black"/>
                </a:solidFill>
                <a:latin typeface="Calibri"/>
                <a:cs typeface="Arial" pitchFamily="34" charset="0"/>
              </a:rPr>
              <a:t>Long term, Saudi Arabia faces its own (suppressed) internal divisions that could surface as power shifts to the next generation of princes. The kingdom’s unity is further threatened by tribal differences, the Sunni-Shiite divide and economic challenges. It could break into the five regions that preceded the modern state.</a:t>
            </a:r>
            <a:endParaRPr lang="en-US" sz="1400" dirty="0" smtClean="0">
              <a:solidFill>
                <a:prstClr val="black"/>
              </a:solidFill>
              <a:latin typeface="Calibri"/>
              <a:cs typeface="Arial" pitchFamily="34" charset="0"/>
            </a:endParaRPr>
          </a:p>
        </p:txBody>
      </p:sp>
      <p:sp>
        <p:nvSpPr>
          <p:cNvPr id="7" name="Rectangle 6"/>
          <p:cNvSpPr/>
          <p:nvPr/>
        </p:nvSpPr>
        <p:spPr>
          <a:xfrm>
            <a:off x="0" y="5867400"/>
            <a:ext cx="9144000" cy="1000274"/>
          </a:xfrm>
          <a:prstGeom prst="rect">
            <a:avLst/>
          </a:prstGeom>
        </p:spPr>
        <p:txBody>
          <a:bodyPr wrap="square">
            <a:spAutoFit/>
          </a:bodyPr>
          <a:lstStyle/>
          <a:p>
            <a:pPr fontAlgn="auto">
              <a:spcBef>
                <a:spcPts val="0"/>
              </a:spcBef>
              <a:spcAft>
                <a:spcPts val="0"/>
              </a:spcAft>
            </a:pPr>
            <a:r>
              <a:rPr lang="en-US" b="1" dirty="0" smtClean="0">
                <a:solidFill>
                  <a:srgbClr val="FF0000"/>
                </a:solidFill>
                <a:latin typeface="Calibri"/>
                <a:cs typeface="Arial" pitchFamily="34" charset="0"/>
              </a:rPr>
              <a:t>In a more powerful twist</a:t>
            </a:r>
            <a:r>
              <a:rPr lang="en-US" dirty="0" smtClean="0">
                <a:solidFill>
                  <a:srgbClr val="FF0000"/>
                </a:solidFill>
                <a:latin typeface="Calibri"/>
                <a:cs typeface="Arial" pitchFamily="34" charset="0"/>
              </a:rPr>
              <a:t>, all or part of South Yemen could then become part of Saudi Arabia. Nearly all Saudi commerce is via sea, and direct access to the Arabian Sea would diminish dependence on the Persian Gulf — and fears of Iran’s ability to cut off the Strait of Hormuz. </a:t>
            </a:r>
          </a:p>
          <a:p>
            <a:pPr fontAlgn="auto">
              <a:spcBef>
                <a:spcPts val="0"/>
              </a:spcBef>
              <a:spcAft>
                <a:spcPts val="0"/>
              </a:spcAft>
            </a:pPr>
            <a:endParaRPr lang="en-US" sz="300" dirty="0" smtClean="0">
              <a:solidFill>
                <a:srgbClr val="FF0000"/>
              </a:solidFill>
              <a:latin typeface="Calibri"/>
              <a:cs typeface="Arial" pitchFamily="34" charset="0"/>
            </a:endParaRPr>
          </a:p>
          <a:p>
            <a:pPr fontAlgn="auto">
              <a:spcBef>
                <a:spcPts val="0"/>
              </a:spcBef>
              <a:spcAft>
                <a:spcPts val="0"/>
              </a:spcAft>
            </a:pPr>
            <a:r>
              <a:rPr lang="en-US" sz="1800" dirty="0">
                <a:solidFill>
                  <a:srgbClr val="FF0000"/>
                </a:solidFill>
                <a:latin typeface="Calibri"/>
                <a:cs typeface="Arial" pitchFamily="34" charset="0"/>
              </a:rPr>
              <a:t>Ian </a:t>
            </a:r>
            <a:r>
              <a:rPr lang="en-US" sz="1800" dirty="0" err="1">
                <a:solidFill>
                  <a:srgbClr val="FF0000"/>
                </a:solidFill>
                <a:latin typeface="Calibri"/>
                <a:cs typeface="Arial" pitchFamily="34" charset="0"/>
              </a:rPr>
              <a:t>Greenhalgh</a:t>
            </a:r>
            <a:r>
              <a:rPr lang="en-US" sz="1800" dirty="0">
                <a:solidFill>
                  <a:srgbClr val="FF0000"/>
                </a:solidFill>
                <a:latin typeface="Calibri"/>
                <a:cs typeface="Arial" pitchFamily="34" charset="0"/>
              </a:rPr>
              <a:t>, "</a:t>
            </a:r>
            <a:r>
              <a:rPr lang="en-US" sz="1800" b="1" dirty="0">
                <a:solidFill>
                  <a:srgbClr val="FF0000"/>
                </a:solidFill>
                <a:latin typeface="Calibri"/>
                <a:cs typeface="Arial" pitchFamily="34" charset="0"/>
              </a:rPr>
              <a:t>ESSENTIAL READING: The Zionist plan for the Middle East</a:t>
            </a:r>
            <a:r>
              <a:rPr lang="en-US" sz="1800" dirty="0">
                <a:solidFill>
                  <a:srgbClr val="FF0000"/>
                </a:solidFill>
                <a:latin typeface="Calibri"/>
                <a:cs typeface="Arial" pitchFamily="34" charset="0"/>
              </a:rPr>
              <a:t>," </a:t>
            </a:r>
            <a:r>
              <a:rPr lang="en-US" sz="1800" dirty="0">
                <a:solidFill>
                  <a:prstClr val="black"/>
                </a:solidFill>
                <a:latin typeface="Calibri"/>
                <a:cs typeface="Arial" pitchFamily="34" charset="0"/>
              </a:rPr>
              <a:t>VT, 1/9/2017, </a:t>
            </a:r>
          </a:p>
          <a:p>
            <a:pPr fontAlgn="auto">
              <a:spcBef>
                <a:spcPts val="0"/>
              </a:spcBef>
              <a:spcAft>
                <a:spcPts val="0"/>
              </a:spcAft>
            </a:pPr>
            <a:r>
              <a:rPr lang="en-US" sz="1400" dirty="0">
                <a:solidFill>
                  <a:srgbClr val="FF0000"/>
                </a:solidFill>
                <a:latin typeface="Calibri"/>
                <a:cs typeface="Arial" pitchFamily="34" charset="0"/>
                <a:hlinkClick r:id="rId3"/>
              </a:rPr>
              <a:t>http://www.veteranstoday.com/2017/01/09/the-zionist-plan-for-the-middle-east</a:t>
            </a:r>
            <a:r>
              <a:rPr lang="en-US" sz="1400" dirty="0" smtClean="0">
                <a:solidFill>
                  <a:srgbClr val="FF0000"/>
                </a:solidFill>
                <a:latin typeface="Calibri"/>
                <a:cs typeface="Arial" pitchFamily="34" charset="0"/>
                <a:hlinkClick r:id="rId3"/>
              </a:rPr>
              <a:t>/</a:t>
            </a:r>
            <a:r>
              <a:rPr lang="en-US" sz="1400" dirty="0" smtClean="0">
                <a:solidFill>
                  <a:srgbClr val="FF0000"/>
                </a:solidFill>
                <a:latin typeface="Calibri"/>
                <a:cs typeface="Arial" pitchFamily="34" charset="0"/>
              </a:rPr>
              <a:t> </a:t>
            </a: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209" y="1077218"/>
            <a:ext cx="4926616" cy="48480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42" name="Picture 2" descr="C:\Users\melyassini\Desktop\0929-syria.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3885" y="4343399"/>
            <a:ext cx="1487961" cy="1320757"/>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p:cNvCxnSpPr/>
          <p:nvPr/>
        </p:nvCxnSpPr>
        <p:spPr>
          <a:xfrm>
            <a:off x="0" y="6270171"/>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2048857"/>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Title 1"/>
          <p:cNvSpPr>
            <a:spLocks noGrp="1"/>
          </p:cNvSpPr>
          <p:nvPr>
            <p:ph type="title"/>
          </p:nvPr>
        </p:nvSpPr>
        <p:spPr>
          <a:xfrm>
            <a:off x="1447800" y="1"/>
            <a:ext cx="6324600" cy="2424112"/>
          </a:xfrm>
        </p:spPr>
        <p:txBody>
          <a:bodyPr/>
          <a:lstStyle/>
          <a:p>
            <a:r>
              <a:rPr lang="en-US" altLang="en-US" sz="3200" b="1" dirty="0" smtClean="0"/>
              <a:t>Islamic Society of North America </a:t>
            </a:r>
            <a:r>
              <a:rPr lang="en-US" altLang="en-US" sz="1600" dirty="0" smtClean="0">
                <a:hlinkClick r:id="rId3"/>
              </a:rPr>
              <a:t>http://www.isna.net</a:t>
            </a:r>
            <a:r>
              <a:rPr lang="en-US" altLang="en-US" sz="1600" dirty="0" smtClean="0"/>
              <a:t> and </a:t>
            </a:r>
            <a:r>
              <a:rPr lang="en-US" altLang="en-US" sz="1600" b="1" dirty="0" smtClean="0"/>
              <a:t>American Jewish groups </a:t>
            </a:r>
            <a:r>
              <a:rPr lang="en-US" altLang="en-US" sz="1600" dirty="0"/>
              <a:t>[</a:t>
            </a:r>
            <a:r>
              <a:rPr lang="en-US" altLang="en-US" sz="1600" dirty="0" smtClean="0"/>
              <a:t>like the </a:t>
            </a:r>
            <a:r>
              <a:rPr lang="en-US" altLang="en-US" sz="1600" b="1" dirty="0" smtClean="0"/>
              <a:t>Foundation for Ethnic Understanding </a:t>
            </a:r>
            <a:r>
              <a:rPr lang="en-US" altLang="en-US" sz="1600" dirty="0" smtClean="0">
                <a:hlinkClick r:id="rId4"/>
              </a:rPr>
              <a:t>https://ffeu.org</a:t>
            </a:r>
            <a:r>
              <a:rPr lang="en-US" altLang="en-US" sz="1600" dirty="0" smtClean="0"/>
              <a:t> and the </a:t>
            </a:r>
            <a:r>
              <a:rPr lang="en-US" altLang="en-US" sz="1600" b="1" dirty="0" smtClean="0"/>
              <a:t>Union for Reform Judaism </a:t>
            </a:r>
            <a:r>
              <a:rPr lang="en-US" altLang="en-US" sz="1600" dirty="0" smtClean="0">
                <a:hlinkClick r:id="rId5"/>
              </a:rPr>
              <a:t>https://urj.org</a:t>
            </a:r>
            <a:r>
              <a:rPr lang="en-US" altLang="en-US" sz="1600" dirty="0"/>
              <a:t>]</a:t>
            </a:r>
            <a:r>
              <a:rPr lang="en-US" altLang="en-US" sz="1600" dirty="0" smtClean="0"/>
              <a:t> call for a ban against </a:t>
            </a:r>
            <a:r>
              <a:rPr lang="en-US" altLang="en-US" sz="1600" b="1" dirty="0" err="1" smtClean="0"/>
              <a:t>Neturei</a:t>
            </a:r>
            <a:r>
              <a:rPr lang="en-US" altLang="en-US" sz="1600" b="1" dirty="0" smtClean="0"/>
              <a:t> Karta </a:t>
            </a:r>
            <a:r>
              <a:rPr lang="en-US" altLang="en-US" sz="1600" dirty="0"/>
              <a:t>[</a:t>
            </a:r>
            <a:r>
              <a:rPr lang="en-US" altLang="en-US" sz="1600" dirty="0" smtClean="0"/>
              <a:t>an anti-Israel Jewish group] at a </a:t>
            </a:r>
            <a:r>
              <a:rPr lang="en-US" altLang="en-US" sz="1600" b="1" dirty="0" smtClean="0"/>
              <a:t>Saudi-run</a:t>
            </a:r>
            <a:r>
              <a:rPr lang="en-US" altLang="en-US" sz="1600" dirty="0" smtClean="0"/>
              <a:t> </a:t>
            </a:r>
            <a:r>
              <a:rPr lang="en-US" altLang="en-US" sz="1600" b="1" dirty="0" smtClean="0"/>
              <a:t>interfaith conference</a:t>
            </a:r>
            <a:br>
              <a:rPr lang="en-US" altLang="en-US" sz="1600" b="1" dirty="0" smtClean="0"/>
            </a:br>
            <a:r>
              <a:rPr lang="en-US" altLang="en-US" sz="1600" b="1" dirty="0" smtClean="0"/>
              <a:t/>
            </a:r>
            <a:br>
              <a:rPr lang="en-US" altLang="en-US" sz="1600" b="1" dirty="0" smtClean="0"/>
            </a:br>
            <a:r>
              <a:rPr lang="en-US" altLang="en-US" sz="1200" b="1" dirty="0" smtClean="0"/>
              <a:t>In </a:t>
            </a:r>
            <a:r>
              <a:rPr lang="en-US" altLang="en-US" sz="1200" b="1" dirty="0"/>
              <a:t>first, Saudi king hosts Israeli rabbi </a:t>
            </a:r>
            <a:r>
              <a:rPr lang="en-US" altLang="en-US" sz="1200" dirty="0">
                <a:solidFill>
                  <a:schemeClr val="tx1"/>
                </a:solidFill>
              </a:rPr>
              <a:t>[David Rosen who is a member of the board of directors of the King Abdullah International Center for Interreligious and Intercultural Dialogue] </a:t>
            </a:r>
            <a:r>
              <a:rPr lang="en-US" altLang="en-US" sz="1200" b="1" dirty="0"/>
              <a:t>at royal palace </a:t>
            </a:r>
            <a:r>
              <a:rPr lang="en-US" altLang="en-US" sz="1200" dirty="0">
                <a:solidFill>
                  <a:schemeClr val="tx1"/>
                </a:solidFill>
              </a:rPr>
              <a:t>[in a move indicative of the monarchy’s desire to further open itself up to the Western world],</a:t>
            </a:r>
            <a:r>
              <a:rPr lang="en-US" altLang="en-US" sz="1200" dirty="0"/>
              <a:t> The Times of Israel, 2/24/2020, </a:t>
            </a:r>
            <a:r>
              <a:rPr lang="en-US" altLang="en-US" sz="800" dirty="0">
                <a:hlinkClick r:id="rId6"/>
              </a:rPr>
              <a:t>https://www.timesofisrael.com/in-first-saudi-king-hosts-israeli-rabbi-at-royal-palace</a:t>
            </a:r>
            <a:r>
              <a:rPr lang="en-US" altLang="en-US" sz="1200" dirty="0" smtClean="0">
                <a:hlinkClick r:id="rId6"/>
              </a:rPr>
              <a:t>/</a:t>
            </a:r>
            <a:r>
              <a:rPr lang="en-US" altLang="en-US" sz="1200" dirty="0" smtClean="0"/>
              <a:t>   </a:t>
            </a:r>
          </a:p>
        </p:txBody>
      </p:sp>
      <p:sp>
        <p:nvSpPr>
          <p:cNvPr id="3" name="Content Placeholder 2"/>
          <p:cNvSpPr>
            <a:spLocks noGrp="1"/>
          </p:cNvSpPr>
          <p:nvPr>
            <p:ph idx="1"/>
          </p:nvPr>
        </p:nvSpPr>
        <p:spPr>
          <a:xfrm>
            <a:off x="0" y="2438400"/>
            <a:ext cx="9144000" cy="4419600"/>
          </a:xfrm>
        </p:spPr>
        <p:txBody>
          <a:bodyPr/>
          <a:lstStyle/>
          <a:p>
            <a:pPr marL="0" indent="0">
              <a:buFontTx/>
              <a:buNone/>
              <a:defRPr/>
            </a:pPr>
            <a:r>
              <a:rPr lang="en-US" sz="1000" b="1" dirty="0">
                <a:solidFill>
                  <a:schemeClr val="tx2"/>
                </a:solidFill>
              </a:rPr>
              <a:t>U.S. imam calls for </a:t>
            </a:r>
            <a:r>
              <a:rPr lang="en-US" sz="1000" b="1" dirty="0" err="1">
                <a:solidFill>
                  <a:schemeClr val="tx2"/>
                </a:solidFill>
              </a:rPr>
              <a:t>Neturei</a:t>
            </a:r>
            <a:r>
              <a:rPr lang="en-US" sz="1000" b="1" dirty="0">
                <a:solidFill>
                  <a:schemeClr val="tx2"/>
                </a:solidFill>
              </a:rPr>
              <a:t> Karta ban at Saudi-run interfaith </a:t>
            </a:r>
            <a:r>
              <a:rPr lang="en-US" sz="1000" b="1" dirty="0" smtClean="0">
                <a:solidFill>
                  <a:schemeClr val="tx2"/>
                </a:solidFill>
              </a:rPr>
              <a:t>conference</a:t>
            </a:r>
            <a:r>
              <a:rPr lang="en-US" sz="1000" dirty="0" smtClean="0"/>
              <a:t>: “Madrid- A top American Muslim leader and American Jewish groups formed an unlikely alliance this week against a fiercely anti-Zionist </a:t>
            </a:r>
            <a:r>
              <a:rPr lang="en-US" sz="1000" dirty="0" err="1" smtClean="0"/>
              <a:t>chasidic</a:t>
            </a:r>
            <a:r>
              <a:rPr lang="en-US" sz="1000" dirty="0" smtClean="0"/>
              <a:t> group at an interfaith conference in Madrid, spearheaded by Saudi Arabia's King Abdullah… Dr. </a:t>
            </a:r>
            <a:r>
              <a:rPr lang="en-US" sz="1000" dirty="0" err="1" smtClean="0"/>
              <a:t>Sayyid</a:t>
            </a:r>
            <a:r>
              <a:rPr lang="en-US" sz="1000" dirty="0" smtClean="0"/>
              <a:t> </a:t>
            </a:r>
            <a:r>
              <a:rPr lang="en-US" sz="1000" dirty="0" err="1" smtClean="0"/>
              <a:t>Syeed</a:t>
            </a:r>
            <a:r>
              <a:rPr lang="en-US" sz="1000" dirty="0" smtClean="0"/>
              <a:t>, national director of the Islamic Society of North America, said he was upset by the planned participation in the conference, which opened this week, of Rabbi </a:t>
            </a:r>
            <a:r>
              <a:rPr lang="en-US" sz="1000" dirty="0" err="1" smtClean="0"/>
              <a:t>Yisrael</a:t>
            </a:r>
            <a:r>
              <a:rPr lang="en-US" sz="1000" dirty="0" smtClean="0"/>
              <a:t> </a:t>
            </a:r>
            <a:r>
              <a:rPr lang="en-US" sz="1000" dirty="0" err="1" smtClean="0"/>
              <a:t>Dovid</a:t>
            </a:r>
            <a:r>
              <a:rPr lang="en-US" sz="1000" dirty="0" smtClean="0"/>
              <a:t> Weiss, a representative of </a:t>
            </a:r>
            <a:r>
              <a:rPr lang="en-US" sz="1000" dirty="0" err="1" smtClean="0"/>
              <a:t>Neturei</a:t>
            </a:r>
            <a:r>
              <a:rPr lang="en-US" sz="1000" dirty="0" smtClean="0"/>
              <a:t> Karta from upstate Monsey. Rabbi Weiss was to be the only Jewish leader to address the gathering sponsored by the Saudi-affiliated Muslim World League. </a:t>
            </a:r>
            <a:r>
              <a:rPr lang="en-US" sz="1000" dirty="0" err="1" smtClean="0"/>
              <a:t>Syeed</a:t>
            </a:r>
            <a:r>
              <a:rPr lang="en-US" sz="1000" dirty="0" smtClean="0"/>
              <a:t> said he immediately called Adel al-</a:t>
            </a:r>
            <a:r>
              <a:rPr lang="en-US" sz="1000" dirty="0" err="1" smtClean="0"/>
              <a:t>Jubeir</a:t>
            </a:r>
            <a:r>
              <a:rPr lang="en-US" sz="1000" dirty="0" smtClean="0"/>
              <a:t>, Saudi ambassador to the U.S., to complain about the </a:t>
            </a:r>
            <a:r>
              <a:rPr lang="en-US" sz="1000" dirty="0" err="1" smtClean="0"/>
              <a:t>Neturei</a:t>
            </a:r>
            <a:r>
              <a:rPr lang="en-US" sz="1000" dirty="0" smtClean="0"/>
              <a:t> Karta invitation. "</a:t>
            </a:r>
            <a:r>
              <a:rPr lang="en-US" sz="1000" b="1" dirty="0" smtClean="0">
                <a:solidFill>
                  <a:schemeClr val="tx2"/>
                </a:solidFill>
              </a:rPr>
              <a:t>I told the ambassador that we strongly protested the invitation, which was not only an affront to our friends in the Jewish community, but to us as well</a:t>
            </a:r>
            <a:r>
              <a:rPr lang="en-US" sz="1000" dirty="0" smtClean="0"/>
              <a:t>." </a:t>
            </a:r>
            <a:r>
              <a:rPr lang="en-US" sz="1000" dirty="0" err="1" smtClean="0"/>
              <a:t>Syeed's</a:t>
            </a:r>
            <a:r>
              <a:rPr lang="en-US" sz="1000" dirty="0" smtClean="0"/>
              <a:t> organization, considered one of the most influential Muslim groups in North America, has instituted joint programming in the past several years with Jewish groups like the Union for Reform Judaism and Foundation for Ethnic Understanding.” </a:t>
            </a:r>
            <a:r>
              <a:rPr lang="en-US" sz="1000" dirty="0" smtClean="0">
                <a:solidFill>
                  <a:schemeClr val="tx2"/>
                </a:solidFill>
              </a:rPr>
              <a:t>The New York Jewish Week, 7/18/2008</a:t>
            </a:r>
          </a:p>
          <a:p>
            <a:pPr marL="0" indent="0">
              <a:buFontTx/>
              <a:buNone/>
              <a:defRPr/>
            </a:pPr>
            <a:endParaRPr lang="en-US" sz="300" dirty="0" smtClean="0">
              <a:solidFill>
                <a:schemeClr val="tx2"/>
              </a:solidFill>
            </a:endParaRPr>
          </a:p>
          <a:p>
            <a:pPr marL="0" indent="0">
              <a:buFontTx/>
              <a:buNone/>
              <a:defRPr/>
            </a:pPr>
            <a:r>
              <a:rPr lang="en-US" sz="1000" dirty="0" smtClean="0">
                <a:solidFill>
                  <a:schemeClr val="tx2"/>
                </a:solidFill>
              </a:rPr>
              <a:t>“</a:t>
            </a:r>
            <a:r>
              <a:rPr lang="en-US" sz="1000" b="1" dirty="0" smtClean="0">
                <a:solidFill>
                  <a:schemeClr val="tx2"/>
                </a:solidFill>
              </a:rPr>
              <a:t>The Rothschild </a:t>
            </a:r>
            <a:r>
              <a:rPr lang="en-US" sz="1000" b="1" dirty="0">
                <a:solidFill>
                  <a:schemeClr val="tx2"/>
                </a:solidFill>
              </a:rPr>
              <a:t>foundation </a:t>
            </a:r>
            <a:r>
              <a:rPr lang="en-US" sz="1000" dirty="0">
                <a:solidFill>
                  <a:schemeClr val="tx2"/>
                </a:solidFill>
              </a:rPr>
              <a:t>focuses on arts, culture, health, social </a:t>
            </a:r>
            <a:r>
              <a:rPr lang="en-US" sz="1000" dirty="0" smtClean="0">
                <a:solidFill>
                  <a:schemeClr val="tx2"/>
                </a:solidFill>
              </a:rPr>
              <a:t>entrepreneurship </a:t>
            </a:r>
            <a:r>
              <a:rPr lang="en-US" sz="1000" dirty="0">
                <a:solidFill>
                  <a:schemeClr val="tx2"/>
                </a:solidFill>
              </a:rPr>
              <a:t>and </a:t>
            </a:r>
            <a:r>
              <a:rPr lang="en-US" sz="1000" b="1" dirty="0">
                <a:solidFill>
                  <a:schemeClr val="tx2"/>
                </a:solidFill>
              </a:rPr>
              <a:t>intercultural dialogue - specifically between the Jewish and Muslim communities</a:t>
            </a:r>
            <a:r>
              <a:rPr lang="en-US" sz="1000" dirty="0" smtClean="0">
                <a:solidFill>
                  <a:schemeClr val="tx2"/>
                </a:solidFill>
              </a:rPr>
              <a:t>.” </a:t>
            </a:r>
            <a:r>
              <a:rPr lang="en-US" sz="1000" dirty="0"/>
              <a:t>The Jerusalem Post, </a:t>
            </a:r>
            <a:r>
              <a:rPr lang="en-US" sz="1000" dirty="0" smtClean="0"/>
              <a:t>5/25/2019, </a:t>
            </a:r>
            <a:r>
              <a:rPr lang="en-US" sz="800" dirty="0" smtClean="0">
                <a:hlinkClick r:id="rId7"/>
              </a:rPr>
              <a:t>https</a:t>
            </a:r>
            <a:r>
              <a:rPr lang="en-US" sz="800" dirty="0">
                <a:hlinkClick r:id="rId7"/>
              </a:rPr>
              <a:t>://</a:t>
            </a:r>
            <a:r>
              <a:rPr lang="en-US" sz="800" dirty="0" smtClean="0">
                <a:hlinkClick r:id="rId7"/>
              </a:rPr>
              <a:t>www.jpost.com/Israel-News/Rothschild-Foundation-chooses-new-chairman-Miki-Kliger-590633</a:t>
            </a:r>
            <a:r>
              <a:rPr lang="en-US" sz="800" dirty="0" smtClean="0"/>
              <a:t> </a:t>
            </a:r>
          </a:p>
          <a:p>
            <a:pPr marL="0" indent="0">
              <a:buFontTx/>
              <a:buNone/>
              <a:defRPr/>
            </a:pPr>
            <a:r>
              <a:rPr lang="en-US" sz="1000" dirty="0" smtClean="0"/>
              <a:t>"</a:t>
            </a:r>
            <a:r>
              <a:rPr lang="en-US" sz="1000" dirty="0" smtClean="0">
                <a:solidFill>
                  <a:schemeClr val="tx2"/>
                </a:solidFill>
              </a:rPr>
              <a:t>In the 19th century the Rothschild family was no less than the central bank of Europe... </a:t>
            </a:r>
            <a:r>
              <a:rPr lang="en-US" sz="1000" dirty="0">
                <a:solidFill>
                  <a:schemeClr val="tx2"/>
                </a:solidFill>
              </a:rPr>
              <a:t>Without the financial backing of the </a:t>
            </a:r>
            <a:r>
              <a:rPr lang="en-US" sz="1000" dirty="0" err="1">
                <a:solidFill>
                  <a:schemeClr val="tx2"/>
                </a:solidFill>
              </a:rPr>
              <a:t>Rothschilds</a:t>
            </a:r>
            <a:r>
              <a:rPr lang="en-US" sz="1000" dirty="0">
                <a:solidFill>
                  <a:schemeClr val="tx2"/>
                </a:solidFill>
              </a:rPr>
              <a:t>, kings found it difficult to go to war</a:t>
            </a:r>
            <a:r>
              <a:rPr lang="en-US" sz="1000" dirty="0" smtClean="0"/>
              <a:t>." </a:t>
            </a:r>
            <a:r>
              <a:rPr lang="en-US" sz="1000" dirty="0" err="1"/>
              <a:t>Eytan</a:t>
            </a:r>
            <a:r>
              <a:rPr lang="en-US" sz="1000" dirty="0"/>
              <a:t> </a:t>
            </a:r>
            <a:r>
              <a:rPr lang="en-US" sz="1000" dirty="0" err="1"/>
              <a:t>Avriel</a:t>
            </a:r>
            <a:r>
              <a:rPr lang="en-US" sz="1000" dirty="0"/>
              <a:t> and Guy </a:t>
            </a:r>
            <a:r>
              <a:rPr lang="en-US" sz="1000" dirty="0" err="1"/>
              <a:t>Rolnik</a:t>
            </a:r>
            <a:r>
              <a:rPr lang="en-US" sz="1000" dirty="0"/>
              <a:t>, </a:t>
            </a:r>
            <a:r>
              <a:rPr lang="en-US" sz="1000" dirty="0" smtClean="0"/>
              <a:t>“Family </a:t>
            </a:r>
            <a:r>
              <a:rPr lang="en-US" sz="1000" dirty="0"/>
              <a:t>Values</a:t>
            </a:r>
            <a:r>
              <a:rPr lang="en-US" sz="1000" dirty="0" smtClean="0"/>
              <a:t>,” </a:t>
            </a:r>
            <a:r>
              <a:rPr lang="en-US" sz="1000" i="1" dirty="0" err="1"/>
              <a:t>Haaretz</a:t>
            </a:r>
            <a:r>
              <a:rPr lang="en-US" sz="1000" i="1" dirty="0"/>
              <a:t>, </a:t>
            </a:r>
            <a:r>
              <a:rPr lang="en-US" sz="1000" dirty="0"/>
              <a:t>11/5/2010</a:t>
            </a:r>
            <a:r>
              <a:rPr lang="en-US" sz="1200" dirty="0"/>
              <a:t>, </a:t>
            </a:r>
            <a:r>
              <a:rPr lang="en-US" sz="800" dirty="0">
                <a:hlinkClick r:id="rId8"/>
              </a:rPr>
              <a:t>https://</a:t>
            </a:r>
            <a:r>
              <a:rPr lang="en-US" sz="800" dirty="0" smtClean="0">
                <a:hlinkClick r:id="rId8"/>
              </a:rPr>
              <a:t>www.haaretz.com/1.5135495</a:t>
            </a:r>
            <a:r>
              <a:rPr lang="en-US" sz="800" dirty="0" smtClean="0"/>
              <a:t>   </a:t>
            </a:r>
          </a:p>
          <a:p>
            <a:pPr marL="0" indent="0">
              <a:buFontTx/>
              <a:buNone/>
              <a:defRPr/>
            </a:pPr>
            <a:r>
              <a:rPr lang="en-US" sz="1000" b="1" dirty="0" smtClean="0">
                <a:solidFill>
                  <a:schemeClr val="tx2"/>
                </a:solidFill>
              </a:rPr>
              <a:t>"[</a:t>
            </a:r>
            <a:r>
              <a:rPr lang="en-US" sz="1000" b="1" dirty="0">
                <a:solidFill>
                  <a:schemeClr val="tx2"/>
                </a:solidFill>
              </a:rPr>
              <a:t>Israeli] Mossad and Saudi Arabian intelligence agents communicate well</a:t>
            </a:r>
            <a:r>
              <a:rPr lang="en-US" sz="1000" dirty="0">
                <a:solidFill>
                  <a:schemeClr val="tx2"/>
                </a:solidFill>
              </a:rPr>
              <a:t>, the agency’s former chief </a:t>
            </a:r>
            <a:r>
              <a:rPr lang="en-US" sz="1000" dirty="0" smtClean="0">
                <a:solidFill>
                  <a:schemeClr val="tx2"/>
                </a:solidFill>
              </a:rPr>
              <a:t>[</a:t>
            </a:r>
            <a:r>
              <a:rPr lang="en-US" sz="1000" dirty="0" err="1" smtClean="0">
                <a:solidFill>
                  <a:schemeClr val="tx2"/>
                </a:solidFill>
              </a:rPr>
              <a:t>Tamir</a:t>
            </a:r>
            <a:r>
              <a:rPr lang="en-US" sz="1000" dirty="0" smtClean="0">
                <a:solidFill>
                  <a:schemeClr val="tx2"/>
                </a:solidFill>
              </a:rPr>
              <a:t> Pardo] </a:t>
            </a:r>
            <a:r>
              <a:rPr lang="en-US" sz="1000" dirty="0">
                <a:solidFill>
                  <a:schemeClr val="tx2"/>
                </a:solidFill>
              </a:rPr>
              <a:t>indirectly revealed in an interview with Intelligence Matters podcast host and former CIA director Michael Morell," </a:t>
            </a:r>
            <a:r>
              <a:rPr lang="en-US" sz="1000" dirty="0"/>
              <a:t>The Jerusalem Post, 5/24/201</a:t>
            </a:r>
            <a:r>
              <a:rPr lang="en-US" sz="1200" dirty="0"/>
              <a:t>9</a:t>
            </a:r>
            <a:r>
              <a:rPr lang="en-US" sz="700" dirty="0"/>
              <a:t>, </a:t>
            </a:r>
            <a:r>
              <a:rPr lang="en-US" sz="200" dirty="0">
                <a:hlinkClick r:id="rId9"/>
              </a:rPr>
              <a:t>https://</a:t>
            </a:r>
            <a:r>
              <a:rPr lang="en-US" sz="200" dirty="0" smtClean="0">
                <a:hlinkClick r:id="rId9"/>
              </a:rPr>
              <a:t>www.jpost.com/Arab-Israeli-Conflict/Mossad-Saudi-intel-officials-get-along-well-says-former-chief-590531</a:t>
            </a:r>
            <a:r>
              <a:rPr lang="en-US" sz="200" dirty="0" smtClean="0"/>
              <a:t> </a:t>
            </a:r>
          </a:p>
          <a:p>
            <a:pPr marL="0" indent="0">
              <a:buFontTx/>
              <a:buNone/>
              <a:defRPr/>
            </a:pPr>
            <a:r>
              <a:rPr lang="en-US" sz="1000" dirty="0"/>
              <a:t>"</a:t>
            </a:r>
            <a:r>
              <a:rPr lang="en-US" sz="1000" b="1" dirty="0">
                <a:solidFill>
                  <a:schemeClr val="tx2"/>
                </a:solidFill>
              </a:rPr>
              <a:t>Prince Salman [who became king of Saudi Arabia in January 2015] also oversaw the collection of private funds to support the Afghan </a:t>
            </a:r>
            <a:r>
              <a:rPr lang="en-US" sz="1000" b="1" dirty="0" err="1">
                <a:solidFill>
                  <a:schemeClr val="tx2"/>
                </a:solidFill>
              </a:rPr>
              <a:t>mujahideen</a:t>
            </a:r>
            <a:r>
              <a:rPr lang="en-US" sz="1000" b="1" dirty="0">
                <a:solidFill>
                  <a:schemeClr val="tx2"/>
                </a:solidFill>
              </a:rPr>
              <a:t> in the 1980s, working very closely with the kingdom’s Wahhabi clerical establishment. In the early years of the war, before the U.S. and the kingdom ramped up their secret financial support for the anti-Soviet insurgency, this private Saudi funding was critical to the war effort. At the war’s peak, Salman was providing $25 million a month to the </a:t>
            </a:r>
            <a:r>
              <a:rPr lang="en-US" sz="1000" b="1" dirty="0" err="1">
                <a:solidFill>
                  <a:schemeClr val="tx2"/>
                </a:solidFill>
              </a:rPr>
              <a:t>mujahideen</a:t>
            </a:r>
            <a:r>
              <a:rPr lang="en-US" sz="1000" dirty="0"/>
              <a:t>." Brookings, 1/23/2015, </a:t>
            </a:r>
            <a:r>
              <a:rPr lang="en-US" sz="1000" dirty="0">
                <a:hlinkClick r:id="rId10"/>
              </a:rPr>
              <a:t>http://</a:t>
            </a:r>
            <a:r>
              <a:rPr lang="en-US" sz="1000" dirty="0" smtClean="0">
                <a:hlinkClick r:id="rId10"/>
              </a:rPr>
              <a:t>www.brookings.edu/research/opinions/2015/01/23-next-king-saudi-arabia-salman-family-sheriff-riedel</a:t>
            </a:r>
            <a:r>
              <a:rPr lang="en-US" sz="1000" dirty="0" smtClean="0"/>
              <a:t> </a:t>
            </a:r>
          </a:p>
          <a:p>
            <a:pPr marL="0" indent="0">
              <a:buFontTx/>
              <a:buNone/>
              <a:defRPr/>
            </a:pPr>
            <a:r>
              <a:rPr lang="en-US" sz="1000" dirty="0">
                <a:solidFill>
                  <a:schemeClr val="tx2"/>
                </a:solidFill>
              </a:rPr>
              <a:t>MBS [Saudi Crown Prince Mohammed bin Salman]: "</a:t>
            </a:r>
            <a:r>
              <a:rPr lang="en-US" sz="1000" b="1" dirty="0">
                <a:solidFill>
                  <a:schemeClr val="tx2"/>
                </a:solidFill>
              </a:rPr>
              <a:t>Al-Qaeda leaders, ISIS leaders, they were all Muslim Brotherhood first. Osama bin Laden, Ayman al-Zawahiri, </a:t>
            </a:r>
          </a:p>
          <a:p>
            <a:pPr marL="0" indent="0">
              <a:buFontTx/>
              <a:buNone/>
              <a:defRPr/>
            </a:pPr>
            <a:r>
              <a:rPr lang="en-US" sz="1000" b="1" dirty="0">
                <a:solidFill>
                  <a:schemeClr val="tx2"/>
                </a:solidFill>
              </a:rPr>
              <a:t>the leader of ISIS. This is very clear... We used the Muslim Brotherhood in the Cold War—we did, both of us [Saudi Arabia and the United States]... This is what </a:t>
            </a:r>
          </a:p>
          <a:p>
            <a:pPr marL="0" indent="0">
              <a:buFontTx/>
              <a:buNone/>
              <a:defRPr/>
            </a:pPr>
            <a:r>
              <a:rPr lang="en-US" sz="1000" b="1" dirty="0">
                <a:solidFill>
                  <a:schemeClr val="tx2"/>
                </a:solidFill>
              </a:rPr>
              <a:t>America wanted us to do." MBS also recognized the Jewish people’s right to “their own land</a:t>
            </a:r>
            <a:r>
              <a:rPr lang="en-US" sz="1000" dirty="0">
                <a:solidFill>
                  <a:schemeClr val="tx2"/>
                </a:solidFill>
              </a:rPr>
              <a:t>.” </a:t>
            </a:r>
            <a:r>
              <a:rPr lang="en-US" sz="1000" dirty="0"/>
              <a:t>The Atlantic, 4/2/2018, </a:t>
            </a:r>
            <a:r>
              <a:rPr lang="en-US" sz="400" dirty="0">
                <a:hlinkClick r:id="rId11"/>
              </a:rPr>
              <a:t>https://www.theatlantic.com/international/archive/2018/04/mohammed-bin-salman-iran-israel/557036</a:t>
            </a:r>
            <a:r>
              <a:rPr lang="en-US" sz="400" dirty="0" smtClean="0">
                <a:hlinkClick r:id="rId11"/>
              </a:rPr>
              <a:t>/</a:t>
            </a:r>
            <a:r>
              <a:rPr lang="en-US" sz="400" dirty="0" smtClean="0"/>
              <a:t>   </a:t>
            </a:r>
          </a:p>
          <a:p>
            <a:pPr marL="0" indent="0">
              <a:buFontTx/>
              <a:buNone/>
              <a:defRPr/>
            </a:pPr>
            <a:r>
              <a:rPr lang="en-US" sz="1000" b="1" dirty="0" smtClean="0">
                <a:solidFill>
                  <a:schemeClr val="tx2"/>
                </a:solidFill>
              </a:rPr>
              <a:t>Senior </a:t>
            </a:r>
            <a:r>
              <a:rPr lang="en-US" sz="1000" b="1" dirty="0">
                <a:solidFill>
                  <a:schemeClr val="tx2"/>
                </a:solidFill>
              </a:rPr>
              <a:t>Saudi religious scholar and former justice minister, Sheikh Muhammad bin Abdul Karim bin Abdulaziz al-</a:t>
            </a:r>
            <a:r>
              <a:rPr lang="en-US" sz="1000" b="1" dirty="0" err="1">
                <a:solidFill>
                  <a:schemeClr val="tx2"/>
                </a:solidFill>
              </a:rPr>
              <a:t>Issa</a:t>
            </a:r>
            <a:r>
              <a:rPr lang="en-US" sz="1000" b="1" dirty="0">
                <a:solidFill>
                  <a:schemeClr val="tx2"/>
                </a:solidFill>
              </a:rPr>
              <a:t>, has visited the former Nazi concentration camp Auschwitz in Poland along with a Jewish group, days before the Tel Aviv regime is going to commemorate the Holocaust in the occupied Jerusalem al-Quds</a:t>
            </a:r>
            <a:r>
              <a:rPr lang="en-US" sz="1000" dirty="0"/>
              <a:t>. Press TV, 1/24/2020, </a:t>
            </a:r>
            <a:r>
              <a:rPr lang="en-US" sz="1000" dirty="0">
                <a:hlinkClick r:id="rId12"/>
              </a:rPr>
              <a:t>https://</a:t>
            </a:r>
            <a:r>
              <a:rPr lang="en-US" sz="1000" dirty="0" smtClean="0">
                <a:hlinkClick r:id="rId12"/>
              </a:rPr>
              <a:t>www.presstv.com/Detail/2020/01/24/616946/Senior-Saudi-scholar-visits-Auschwitz-camp-ahead-of-Holocaust</a:t>
            </a:r>
            <a:r>
              <a:rPr lang="en-US" sz="1000" dirty="0" smtClean="0"/>
              <a:t> </a:t>
            </a:r>
          </a:p>
          <a:p>
            <a:pPr marL="0" indent="0">
              <a:buFontTx/>
              <a:buNone/>
              <a:defRPr/>
            </a:pPr>
            <a:r>
              <a:rPr lang="en-US" sz="1000" b="1" dirty="0">
                <a:solidFill>
                  <a:schemeClr val="tx2"/>
                </a:solidFill>
              </a:rPr>
              <a:t>Meetings between Prime Minister Benjamin Netanyahu and Saudi Crown Prince Mohammad bin Salman or leaders of other Gulf states will not take place before the March 2 election, Rabbi Marc </a:t>
            </a:r>
            <a:r>
              <a:rPr lang="en-US" sz="1000" b="1" dirty="0" err="1">
                <a:solidFill>
                  <a:schemeClr val="tx2"/>
                </a:solidFill>
              </a:rPr>
              <a:t>Schneier</a:t>
            </a:r>
            <a:r>
              <a:rPr lang="en-US" sz="1000" b="1" dirty="0">
                <a:solidFill>
                  <a:schemeClr val="tx2"/>
                </a:solidFill>
              </a:rPr>
              <a:t> told The Jerusalem Post on Tuesday</a:t>
            </a:r>
            <a:r>
              <a:rPr lang="en-US" sz="1000" dirty="0"/>
              <a:t>. The Jerusalem Post, 2/12/2020</a:t>
            </a:r>
            <a:r>
              <a:rPr lang="en-US" sz="300" dirty="0"/>
              <a:t>, </a:t>
            </a:r>
            <a:r>
              <a:rPr lang="en-US" sz="400" dirty="0">
                <a:hlinkClick r:id="rId13"/>
              </a:rPr>
              <a:t>https://</a:t>
            </a:r>
            <a:r>
              <a:rPr lang="en-US" sz="400" dirty="0" smtClean="0">
                <a:hlinkClick r:id="rId13"/>
              </a:rPr>
              <a:t>www.jpost.com/Israel-News/Netanyahu-meetings-with-Saudis-Gulf-leaders-wont-happen-before-election-617244</a:t>
            </a:r>
            <a:r>
              <a:rPr lang="en-US" sz="400" dirty="0" smtClean="0"/>
              <a:t> </a:t>
            </a:r>
            <a:endParaRPr lang="en-US" sz="400" dirty="0"/>
          </a:p>
          <a:p>
            <a:pPr marL="0" indent="0">
              <a:buFontTx/>
              <a:buNone/>
              <a:defRPr/>
            </a:pPr>
            <a:endParaRPr lang="en-US" sz="1000" dirty="0" smtClean="0"/>
          </a:p>
          <a:p>
            <a:pPr marL="0" indent="0">
              <a:buFontTx/>
              <a:buNone/>
              <a:defRPr/>
            </a:pPr>
            <a:endParaRPr lang="en-US" sz="1000" dirty="0"/>
          </a:p>
        </p:txBody>
      </p:sp>
      <p:sp>
        <p:nvSpPr>
          <p:cNvPr id="205828" name="AutoShape 2"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228600" y="-5476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7200" b="0" i="0" u="none" strike="noStrike" kern="1200" cap="none" spc="0" normalizeH="0" baseline="0" noProof="0">
              <a:ln>
                <a:noFill/>
              </a:ln>
              <a:solidFill>
                <a:srgbClr val="FFFFFF"/>
              </a:solidFill>
              <a:effectLst/>
              <a:uLnTx/>
              <a:uFillTx/>
              <a:latin typeface="Times New Roman" pitchFamily="18" charset="0"/>
              <a:ea typeface="+mn-ea"/>
              <a:cs typeface="Arial" charset="0"/>
            </a:endParaRPr>
          </a:p>
        </p:txBody>
      </p:sp>
      <p:sp>
        <p:nvSpPr>
          <p:cNvPr id="205829" name="AutoShape 4"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381000" y="-3952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7200" b="0" i="0" u="none" strike="noStrike" kern="1200" cap="none" spc="0" normalizeH="0" baseline="0" noProof="0">
              <a:ln>
                <a:noFill/>
              </a:ln>
              <a:solidFill>
                <a:srgbClr val="FFFFFF"/>
              </a:solidFill>
              <a:effectLst/>
              <a:uLnTx/>
              <a:uFillTx/>
              <a:latin typeface="Times New Roman" pitchFamily="18" charset="0"/>
              <a:ea typeface="+mn-ea"/>
              <a:cs typeface="Arial" charset="0"/>
            </a:endParaRPr>
          </a:p>
        </p:txBody>
      </p:sp>
      <p:sp>
        <p:nvSpPr>
          <p:cNvPr id="205830" name="AutoShape 8" descr="http://proquest.umi.com.ezproxy.indstate.edu:2048/pqdweb?vinst=PROD&amp;fmt=4&amp;filenumber=1&amp;clientid=954&amp;vname=PQD&amp;RQT=309&amp;did=1520999781&amp;scaling=HALF&amp;ts=1291670171&amp;vtype=PQD&amp;rqt=309"/>
          <p:cNvSpPr>
            <a:spLocks noChangeAspect="1" noChangeArrowheads="1"/>
          </p:cNvSpPr>
          <p:nvPr/>
        </p:nvSpPr>
        <p:spPr bwMode="auto">
          <a:xfrm>
            <a:off x="533400"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7200" b="0" i="0" u="none" strike="noStrike" kern="1200" cap="none" spc="0" normalizeH="0" baseline="0" noProof="0">
              <a:ln>
                <a:noFill/>
              </a:ln>
              <a:solidFill>
                <a:srgbClr val="FFFFFF"/>
              </a:solidFill>
              <a:effectLst/>
              <a:uLnTx/>
              <a:uFillTx/>
              <a:latin typeface="Times New Roman" pitchFamily="18" charset="0"/>
              <a:ea typeface="+mn-ea"/>
              <a:cs typeface="Arial" charset="0"/>
            </a:endParaRPr>
          </a:p>
        </p:txBody>
      </p:sp>
      <p:pic>
        <p:nvPicPr>
          <p:cNvPr id="205831" name="Picture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52876"/>
            <a:ext cx="1384442" cy="249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32" name="Picture 1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869523" y="14288"/>
            <a:ext cx="1245901" cy="234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7869523" y="1295400"/>
            <a:ext cx="1245902" cy="230832"/>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0" i="0" u="none" strike="noStrike" kern="1200" cap="none" spc="0" normalizeH="0" baseline="0" noProof="0" dirty="0">
                <a:ln>
                  <a:noFill/>
                </a:ln>
                <a:solidFill>
                  <a:srgbClr val="FF3300"/>
                </a:solidFill>
                <a:effectLst/>
                <a:uLnTx/>
                <a:uFillTx/>
                <a:latin typeface="Times New Roman" pitchFamily="18" charset="0"/>
                <a:ea typeface="+mn-ea"/>
                <a:cs typeface="Arial" charset="0"/>
                <a:hlinkClick r:id="rId16"/>
              </a:rPr>
              <a:t>http://www.nkusa.org</a:t>
            </a:r>
            <a:r>
              <a:rPr kumimoji="0" lang="en-US" sz="900" b="0" i="0" u="none" strike="noStrike" kern="1200" cap="none" spc="0" normalizeH="0" baseline="0" noProof="0" dirty="0" smtClean="0">
                <a:ln>
                  <a:noFill/>
                </a:ln>
                <a:solidFill>
                  <a:srgbClr val="FF3300"/>
                </a:solidFill>
                <a:effectLst/>
                <a:uLnTx/>
                <a:uFillTx/>
                <a:latin typeface="Times New Roman" pitchFamily="18" charset="0"/>
                <a:ea typeface="+mn-ea"/>
                <a:cs typeface="Arial" charset="0"/>
                <a:hlinkClick r:id="rId16"/>
              </a:rPr>
              <a:t>/</a:t>
            </a:r>
            <a:r>
              <a:rPr kumimoji="0" lang="en-US" sz="900" b="0" i="0" u="none" strike="noStrike" kern="1200" cap="none" spc="0" normalizeH="0" baseline="0" noProof="0" dirty="0" smtClean="0">
                <a:ln>
                  <a:noFill/>
                </a:ln>
                <a:solidFill>
                  <a:srgbClr val="FF3300"/>
                </a:solidFill>
                <a:effectLst/>
                <a:uLnTx/>
                <a:uFillTx/>
                <a:latin typeface="Times New Roman" pitchFamily="18" charset="0"/>
                <a:ea typeface="+mn-ea"/>
                <a:cs typeface="Arial" charset="0"/>
              </a:rPr>
              <a:t> </a:t>
            </a:r>
            <a:endParaRPr kumimoji="0" lang="en-US" sz="900" b="0" i="0" u="none" strike="noStrike" kern="1200" cap="none" spc="0" normalizeH="0" baseline="0" noProof="0" dirty="0">
              <a:ln>
                <a:noFill/>
              </a:ln>
              <a:solidFill>
                <a:srgbClr val="FF3300"/>
              </a:solidFill>
              <a:effectLst/>
              <a:uLnTx/>
              <a:uFillTx/>
              <a:latin typeface="Times New Roman" pitchFamily="18" charset="0"/>
              <a:ea typeface="+mn-ea"/>
              <a:cs typeface="Arial" charset="0"/>
            </a:endParaRPr>
          </a:p>
        </p:txBody>
      </p:sp>
      <p:cxnSp>
        <p:nvCxnSpPr>
          <p:cNvPr id="5" name="Straight Connector 4"/>
          <p:cNvCxnSpPr/>
          <p:nvPr/>
        </p:nvCxnSpPr>
        <p:spPr bwMode="auto">
          <a:xfrm>
            <a:off x="0" y="3733800"/>
            <a:ext cx="91154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0" y="4114800"/>
            <a:ext cx="9115425"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25400" y="4495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4800600"/>
            <a:ext cx="911542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flipH="1">
            <a:off x="1447799" y="61913"/>
            <a:ext cx="1" cy="2376486"/>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1447800" y="2438400"/>
            <a:ext cx="63245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flipV="1">
            <a:off x="7772398" y="61914"/>
            <a:ext cx="2" cy="2362199"/>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1447799" y="61913"/>
            <a:ext cx="63245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0" y="5486400"/>
            <a:ext cx="911542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2540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0" y="6553200"/>
            <a:ext cx="916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1447799" y="1526232"/>
            <a:ext cx="63245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021366967"/>
      </p:ext>
    </p:extLst>
  </p:cSld>
  <p:clrMapOvr>
    <a:masterClrMapping/>
  </p:clrMapOvr>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861774"/>
          </a:xfrm>
          <a:prstGeom prst="rect">
            <a:avLst/>
          </a:prstGeom>
        </p:spPr>
        <p:txBody>
          <a:bodyPr wrap="square">
            <a:spAutoFit/>
          </a:bodyPr>
          <a:lstStyle/>
          <a:p>
            <a:pPr algn="ctr" fontAlgn="auto">
              <a:spcBef>
                <a:spcPts val="0"/>
              </a:spcBef>
              <a:spcAft>
                <a:spcPts val="0"/>
              </a:spcAft>
            </a:pPr>
            <a:r>
              <a:rPr lang="en-US" sz="3200" b="1" dirty="0">
                <a:solidFill>
                  <a:srgbClr val="FF0000"/>
                </a:solidFill>
                <a:cs typeface="Times New Roman" panose="02020603050405020304" pitchFamily="18" charset="0"/>
              </a:rPr>
              <a:t>Who the Jewish Billionaires Are Backing for </a:t>
            </a:r>
            <a:r>
              <a:rPr lang="en-US" sz="3200" b="1" dirty="0" smtClean="0">
                <a:solidFill>
                  <a:srgbClr val="FF0000"/>
                </a:solidFill>
                <a:cs typeface="Times New Roman" panose="02020603050405020304" pitchFamily="18" charset="0"/>
              </a:rPr>
              <a:t>2016</a:t>
            </a:r>
          </a:p>
          <a:p>
            <a:pPr algn="ctr" fontAlgn="auto">
              <a:spcBef>
                <a:spcPts val="0"/>
              </a:spcBef>
              <a:spcAft>
                <a:spcPts val="0"/>
              </a:spcAft>
            </a:pPr>
            <a:r>
              <a:rPr lang="en-US" sz="1800" dirty="0" smtClean="0">
                <a:solidFill>
                  <a:prstClr val="black"/>
                </a:solidFill>
                <a:cs typeface="Times New Roman" panose="02020603050405020304" pitchFamily="18" charset="0"/>
              </a:rPr>
              <a:t>Forward, 5/21/2015, </a:t>
            </a:r>
            <a:r>
              <a:rPr lang="en-US" sz="800" dirty="0" smtClean="0">
                <a:solidFill>
                  <a:prstClr val="black"/>
                </a:solidFill>
                <a:cs typeface="Times New Roman" panose="02020603050405020304" pitchFamily="18" charset="0"/>
                <a:hlinkClick r:id="rId2"/>
              </a:rPr>
              <a:t>http</a:t>
            </a:r>
            <a:r>
              <a:rPr lang="en-US" sz="800" dirty="0">
                <a:solidFill>
                  <a:prstClr val="black"/>
                </a:solidFill>
                <a:cs typeface="Times New Roman" panose="02020603050405020304" pitchFamily="18" charset="0"/>
                <a:hlinkClick r:id="rId2"/>
              </a:rPr>
              <a:t>://forward.com/news/national/308582/who-the-jewish-billionaires-are-backing-in-2016</a:t>
            </a:r>
            <a:r>
              <a:rPr lang="en-US" sz="800" dirty="0" smtClean="0">
                <a:solidFill>
                  <a:prstClr val="black"/>
                </a:solidFill>
                <a:cs typeface="Times New Roman" panose="02020603050405020304" pitchFamily="18" charset="0"/>
                <a:hlinkClick r:id="rId2"/>
              </a:rPr>
              <a:t>/</a:t>
            </a:r>
            <a:r>
              <a:rPr lang="en-US" sz="800" dirty="0" smtClean="0">
                <a:solidFill>
                  <a:prstClr val="black"/>
                </a:solidFill>
                <a:cs typeface="Times New Roman" panose="02020603050405020304" pitchFamily="18" charset="0"/>
              </a:rPr>
              <a:t> </a:t>
            </a:r>
            <a:endParaRPr lang="en-US" sz="800" dirty="0">
              <a:solidFill>
                <a:prstClr val="black"/>
              </a:solidFill>
              <a:cs typeface="Times New Roman" panose="02020603050405020304" pitchFamily="18" charset="0"/>
            </a:endParaRPr>
          </a:p>
        </p:txBody>
      </p:sp>
      <p:sp>
        <p:nvSpPr>
          <p:cNvPr id="3" name="Rectangle 2"/>
          <p:cNvSpPr/>
          <p:nvPr/>
        </p:nvSpPr>
        <p:spPr>
          <a:xfrm>
            <a:off x="0" y="914400"/>
            <a:ext cx="9144000" cy="5878532"/>
          </a:xfrm>
          <a:prstGeom prst="rect">
            <a:avLst/>
          </a:prstGeom>
        </p:spPr>
        <p:txBody>
          <a:bodyPr wrap="square">
            <a:spAutoFit/>
          </a:bodyPr>
          <a:lstStyle/>
          <a:p>
            <a:r>
              <a:rPr lang="en-US" sz="1600" dirty="0">
                <a:solidFill>
                  <a:prstClr val="black"/>
                </a:solidFill>
              </a:rPr>
              <a:t>According to </a:t>
            </a:r>
            <a:r>
              <a:rPr lang="en-US" sz="1600" dirty="0" smtClean="0">
                <a:solidFill>
                  <a:prstClr val="black"/>
                </a:solidFill>
              </a:rPr>
              <a:t>Forward</a:t>
            </a:r>
            <a:r>
              <a:rPr lang="en-US" sz="1600" dirty="0">
                <a:solidFill>
                  <a:prstClr val="black"/>
                </a:solidFill>
              </a:rPr>
              <a:t>, April 19, 2016, </a:t>
            </a:r>
            <a:r>
              <a:rPr lang="en-US" sz="1600" dirty="0">
                <a:solidFill>
                  <a:prstClr val="black"/>
                </a:solidFill>
                <a:hlinkClick r:id="rId2"/>
              </a:rPr>
              <a:t>http://forward.com/news/national/308582/who-the-jewish-billionaires-are-backing-in-2016</a:t>
            </a:r>
            <a:r>
              <a:rPr lang="en-US" sz="1600" dirty="0" smtClean="0">
                <a:solidFill>
                  <a:prstClr val="black"/>
                </a:solidFill>
                <a:hlinkClick r:id="rId2"/>
              </a:rPr>
              <a:t>/</a:t>
            </a:r>
            <a:r>
              <a:rPr lang="en-US" sz="1600" dirty="0">
                <a:solidFill>
                  <a:prstClr val="black"/>
                </a:solidFill>
              </a:rPr>
              <a:t>,</a:t>
            </a:r>
            <a:r>
              <a:rPr lang="en-US" sz="1600" dirty="0" smtClean="0">
                <a:solidFill>
                  <a:prstClr val="black"/>
                </a:solidFill>
              </a:rPr>
              <a:t> </a:t>
            </a:r>
            <a:r>
              <a:rPr lang="en-US" sz="1600" dirty="0">
                <a:solidFill>
                  <a:prstClr val="black"/>
                </a:solidFill>
              </a:rPr>
              <a:t>there are FOUR categories of American Jewish political activism in the United States: </a:t>
            </a:r>
          </a:p>
          <a:p>
            <a:r>
              <a:rPr lang="en-US" sz="1600" dirty="0">
                <a:solidFill>
                  <a:prstClr val="black"/>
                </a:solidFill>
              </a:rPr>
              <a:t>(1) the small army of Jewish progressive activists — antiwar, environmental, labor, immigration, minority rights, gender rights (such as Bernie Sanders)</a:t>
            </a:r>
          </a:p>
          <a:p>
            <a:r>
              <a:rPr lang="en-US" sz="1600" dirty="0">
                <a:solidFill>
                  <a:prstClr val="black"/>
                </a:solidFill>
              </a:rPr>
              <a:t>(2) The big Jewish campaign donors for the Republicans (such as Sheldon Adelson and Paul Singer)</a:t>
            </a:r>
          </a:p>
          <a:p>
            <a:r>
              <a:rPr lang="en-US" sz="1600" dirty="0">
                <a:solidFill>
                  <a:prstClr val="black"/>
                </a:solidFill>
              </a:rPr>
              <a:t>(3) The big Jewish campaign donors for the Democrats (such as David Geffen and Haim </a:t>
            </a:r>
            <a:r>
              <a:rPr lang="en-US" sz="1600" dirty="0" err="1">
                <a:solidFill>
                  <a:prstClr val="black"/>
                </a:solidFill>
              </a:rPr>
              <a:t>Saban</a:t>
            </a:r>
            <a:r>
              <a:rPr lang="en-US" sz="1600" dirty="0">
                <a:solidFill>
                  <a:prstClr val="black"/>
                </a:solidFill>
              </a:rPr>
              <a:t>)</a:t>
            </a:r>
          </a:p>
          <a:p>
            <a:r>
              <a:rPr lang="en-US" sz="1600" dirty="0">
                <a:solidFill>
                  <a:prstClr val="black"/>
                </a:solidFill>
              </a:rPr>
              <a:t>(4) The major </a:t>
            </a:r>
            <a:r>
              <a:rPr lang="en-US" sz="1600" dirty="0" smtClean="0">
                <a:solidFill>
                  <a:prstClr val="black"/>
                </a:solidFill>
              </a:rPr>
              <a:t>American Jewish </a:t>
            </a:r>
            <a:r>
              <a:rPr lang="en-US" sz="1600" dirty="0">
                <a:solidFill>
                  <a:prstClr val="black"/>
                </a:solidFill>
              </a:rPr>
              <a:t>organizations (such as the Conference of Presidents of the more than 50 Major American Jewish Organizations, which is defined as “The central coordinating body on international and national concerns</a:t>
            </a:r>
            <a:r>
              <a:rPr lang="en-US" sz="1600" dirty="0" smtClean="0">
                <a:solidFill>
                  <a:prstClr val="black"/>
                </a:solidFill>
              </a:rPr>
              <a:t>")</a:t>
            </a:r>
          </a:p>
          <a:p>
            <a:r>
              <a:rPr lang="en-US" sz="1600" dirty="0" smtClean="0">
                <a:solidFill>
                  <a:srgbClr val="FF0000"/>
                </a:solidFill>
              </a:rPr>
              <a:t>Number 2 and number 3 are </a:t>
            </a:r>
            <a:r>
              <a:rPr lang="en-US" sz="1600" dirty="0">
                <a:solidFill>
                  <a:srgbClr val="FF0000"/>
                </a:solidFill>
              </a:rPr>
              <a:t>the two groups of big campaign donors, roughly evenly matched between Democrats and Republicans, with a slight edge to Democrats in numbers, though probably not in total cash</a:t>
            </a:r>
            <a:r>
              <a:rPr lang="en-US" sz="1600" dirty="0" smtClean="0">
                <a:solidFill>
                  <a:srgbClr val="FF0000"/>
                </a:solidFill>
              </a:rPr>
              <a:t>.</a:t>
            </a:r>
          </a:p>
          <a:p>
            <a:endParaRPr lang="en-US" sz="800" dirty="0" smtClean="0">
              <a:solidFill>
                <a:srgbClr val="FF0000"/>
              </a:solidFill>
            </a:endParaRPr>
          </a:p>
          <a:p>
            <a:r>
              <a:rPr lang="en-US" sz="1600" dirty="0" smtClean="0">
                <a:solidFill>
                  <a:srgbClr val="FF0000"/>
                </a:solidFill>
              </a:rPr>
              <a:t>Poll</a:t>
            </a:r>
            <a:r>
              <a:rPr lang="en-US" sz="1600" dirty="0">
                <a:solidFill>
                  <a:srgbClr val="FF0000"/>
                </a:solidFill>
              </a:rPr>
              <a:t>: Israeli Jews favor Hillary, but say Trump is better for Israel ‘policy</a:t>
            </a:r>
            <a:r>
              <a:rPr lang="en-US" sz="1600" dirty="0" smtClean="0">
                <a:solidFill>
                  <a:srgbClr val="FF0000"/>
                </a:solidFill>
              </a:rPr>
              <a:t>’, </a:t>
            </a:r>
            <a:r>
              <a:rPr lang="en-US" sz="800" dirty="0" smtClean="0">
                <a:solidFill>
                  <a:srgbClr val="FF0000"/>
                </a:solidFill>
                <a:hlinkClick r:id="rId3"/>
              </a:rPr>
              <a:t>http</a:t>
            </a:r>
            <a:r>
              <a:rPr lang="en-US" sz="800" dirty="0">
                <a:solidFill>
                  <a:srgbClr val="FF0000"/>
                </a:solidFill>
                <a:hlinkClick r:id="rId3"/>
              </a:rPr>
              <a:t>://</a:t>
            </a:r>
            <a:r>
              <a:rPr lang="en-US" sz="800" dirty="0" smtClean="0">
                <a:solidFill>
                  <a:srgbClr val="FF0000"/>
                </a:solidFill>
                <a:hlinkClick r:id="rId3"/>
              </a:rPr>
              <a:t>www.jta.org/2016/09/07/news-opinion/israel-middle-east/poll-israeli-jews-favor-hillary-but-say-trump-is-better-for-israel-policy</a:t>
            </a:r>
            <a:endParaRPr lang="en-US" sz="800" dirty="0" smtClean="0">
              <a:solidFill>
                <a:srgbClr val="FF0000"/>
              </a:solidFill>
            </a:endParaRPr>
          </a:p>
          <a:p>
            <a:r>
              <a:rPr lang="en-US" sz="800" dirty="0" smtClean="0">
                <a:solidFill>
                  <a:srgbClr val="FF0000"/>
                </a:solidFill>
              </a:rPr>
              <a:t> </a:t>
            </a:r>
            <a:endParaRPr lang="en-US" sz="800" dirty="0">
              <a:solidFill>
                <a:srgbClr val="FF0000"/>
              </a:solidFill>
            </a:endParaRPr>
          </a:p>
          <a:p>
            <a:r>
              <a:rPr lang="en-US" sz="1600" dirty="0" smtClean="0">
                <a:solidFill>
                  <a:srgbClr val="FF0000"/>
                </a:solidFill>
              </a:rPr>
              <a:t>Donald </a:t>
            </a:r>
            <a:r>
              <a:rPr lang="en-US" sz="1600" dirty="0">
                <a:solidFill>
                  <a:srgbClr val="FF0000"/>
                </a:solidFill>
              </a:rPr>
              <a:t>Trump says Israel will be destroyed unless he is elected</a:t>
            </a:r>
            <a:r>
              <a:rPr lang="en-US" sz="800" dirty="0">
                <a:solidFill>
                  <a:srgbClr val="FF0000"/>
                </a:solidFill>
              </a:rPr>
              <a:t>, </a:t>
            </a:r>
            <a:r>
              <a:rPr lang="en-US" sz="800" dirty="0">
                <a:solidFill>
                  <a:srgbClr val="FF0000"/>
                </a:solidFill>
                <a:hlinkClick r:id="rId4"/>
              </a:rPr>
              <a:t>http://</a:t>
            </a:r>
            <a:r>
              <a:rPr lang="en-US" sz="800" dirty="0" smtClean="0">
                <a:solidFill>
                  <a:srgbClr val="FF0000"/>
                </a:solidFill>
                <a:hlinkClick r:id="rId4"/>
              </a:rPr>
              <a:t>www.jta.org/2016/09/06/news-opinion/politics/donald-trump-says-israel-will-be-destroyed-unless-he-is-elected</a:t>
            </a:r>
            <a:r>
              <a:rPr lang="en-US" sz="800" dirty="0" smtClean="0">
                <a:solidFill>
                  <a:srgbClr val="FF0000"/>
                </a:solidFill>
              </a:rPr>
              <a:t> </a:t>
            </a:r>
          </a:p>
          <a:p>
            <a:r>
              <a:rPr lang="en-US" sz="2000" b="1" dirty="0" smtClean="0">
                <a:solidFill>
                  <a:srgbClr val="FF0000"/>
                </a:solidFill>
              </a:rPr>
              <a:t>Adelson</a:t>
            </a:r>
            <a:r>
              <a:rPr lang="en-US" sz="2000" b="1" dirty="0">
                <a:solidFill>
                  <a:srgbClr val="FF0000"/>
                </a:solidFill>
              </a:rPr>
              <a:t>, wife questioned by Israeli police as part of Netanyahu corruption probe, </a:t>
            </a:r>
            <a:r>
              <a:rPr lang="en-US" sz="2000" dirty="0">
                <a:solidFill>
                  <a:prstClr val="black"/>
                </a:solidFill>
              </a:rPr>
              <a:t>i24news, 6/26/2017</a:t>
            </a:r>
            <a:r>
              <a:rPr lang="en-US" sz="2000" dirty="0">
                <a:solidFill>
                  <a:srgbClr val="FF0000"/>
                </a:solidFill>
              </a:rPr>
              <a:t>, </a:t>
            </a:r>
            <a:r>
              <a:rPr lang="en-US" sz="800" dirty="0">
                <a:solidFill>
                  <a:srgbClr val="FF0000"/>
                </a:solidFill>
                <a:hlinkClick r:id="rId5"/>
              </a:rPr>
              <a:t>https://</a:t>
            </a:r>
            <a:r>
              <a:rPr lang="en-US" sz="800" dirty="0" smtClean="0">
                <a:solidFill>
                  <a:srgbClr val="FF0000"/>
                </a:solidFill>
                <a:hlinkClick r:id="rId5"/>
              </a:rPr>
              <a:t>www.i24news.tv/en/news/israel/148882-170626-adelson-wife-questioned-by-israeli-police-as-part-of-netanyahu-corruption-probe</a:t>
            </a:r>
            <a:endParaRPr lang="en-US" sz="800" dirty="0" smtClean="0">
              <a:solidFill>
                <a:srgbClr val="FF0000"/>
              </a:solidFill>
            </a:endParaRPr>
          </a:p>
          <a:p>
            <a:r>
              <a:rPr lang="en-US" sz="800" dirty="0" smtClean="0">
                <a:solidFill>
                  <a:srgbClr val="FF0000"/>
                </a:solidFill>
              </a:rPr>
              <a:t> </a:t>
            </a:r>
            <a:r>
              <a:rPr lang="en-US" sz="2000" b="1" dirty="0" smtClean="0">
                <a:solidFill>
                  <a:srgbClr val="FF0000"/>
                </a:solidFill>
              </a:rPr>
              <a:t>The top THREE on </a:t>
            </a:r>
            <a:r>
              <a:rPr lang="en-US" sz="2000" b="1" i="1" dirty="0" smtClean="0">
                <a:solidFill>
                  <a:srgbClr val="FF0000"/>
                </a:solidFill>
              </a:rPr>
              <a:t>The Jerusalem Post's 50 Most Influential Jews of 2016 </a:t>
            </a:r>
            <a:r>
              <a:rPr lang="en-US" sz="2000" b="1" dirty="0" smtClean="0">
                <a:solidFill>
                  <a:srgbClr val="FF0000"/>
                </a:solidFill>
              </a:rPr>
              <a:t>are: (1) the big Jewish campaign donor for the Democrats (Haim </a:t>
            </a:r>
            <a:r>
              <a:rPr lang="en-US" sz="2000" b="1" dirty="0" err="1" smtClean="0">
                <a:solidFill>
                  <a:srgbClr val="FF0000"/>
                </a:solidFill>
              </a:rPr>
              <a:t>Saban</a:t>
            </a:r>
            <a:r>
              <a:rPr lang="en-US" sz="2000" b="1" dirty="0" smtClean="0">
                <a:solidFill>
                  <a:srgbClr val="FF0000"/>
                </a:solidFill>
              </a:rPr>
              <a:t>), (2) the Prime Minister of Israel (Benjamin Netanyahu), and (3) the big Jewish campaign donor for the Republicans (Sheldon Adelson), </a:t>
            </a:r>
            <a:r>
              <a:rPr lang="en-US" sz="2000" dirty="0" smtClean="0">
                <a:solidFill>
                  <a:srgbClr val="FF0000"/>
                </a:solidFill>
                <a:hlinkClick r:id="rId6"/>
              </a:rPr>
              <a:t>http://www.jpost.com/50-Influencers-2016</a:t>
            </a:r>
          </a:p>
        </p:txBody>
      </p:sp>
      <p:cxnSp>
        <p:nvCxnSpPr>
          <p:cNvPr id="5" name="Straight Connector 4"/>
          <p:cNvCxnSpPr/>
          <p:nvPr/>
        </p:nvCxnSpPr>
        <p:spPr>
          <a:xfrm>
            <a:off x="0" y="8382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3962400"/>
            <a:ext cx="91508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4958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48895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5486400"/>
            <a:ext cx="91508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0" y="5486400"/>
            <a:ext cx="9150824"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4098350"/>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43400" y="914400"/>
            <a:ext cx="4800600" cy="4571643"/>
          </a:xfrm>
        </p:spPr>
        <p:txBody>
          <a:bodyPr>
            <a:normAutofit/>
          </a:bodyPr>
          <a:lstStyle/>
          <a:p>
            <a:pPr marL="0" indent="0">
              <a:buNone/>
            </a:pPr>
            <a:r>
              <a:rPr lang="en-US" sz="1400" b="1" dirty="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US </a:t>
            </a:r>
            <a:r>
              <a:rPr lang="en-US" sz="1400" b="1" dirty="0"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Secretary of State Rex </a:t>
            </a:r>
            <a:r>
              <a:rPr lang="en-US" sz="1400" b="1" dirty="0" err="1"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Tillerson</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r>
              <a:rPr lang="en-US" sz="1400" dirty="0">
                <a:latin typeface="Times New Roman" panose="02020603050405020304" pitchFamily="18" charset="0"/>
                <a:ea typeface="PMingLiU-ExtB" panose="02020500000000000000" pitchFamily="18" charset="-120"/>
                <a:cs typeface="Times New Roman" panose="02020603050405020304" pitchFamily="18" charset="0"/>
              </a:rPr>
              <a:t>"The Trump administration is currently conducting across the entire government a review of our Iran policy... </a:t>
            </a:r>
            <a:r>
              <a:rPr lang="en-US" sz="1400" dirty="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Iran is the world’s leading state sponsor of terrorism </a:t>
            </a:r>
            <a:r>
              <a:rPr lang="en-US" sz="1400" dirty="0">
                <a:latin typeface="Times New Roman" panose="02020603050405020304" pitchFamily="18" charset="0"/>
                <a:ea typeface="PMingLiU-ExtB" panose="02020500000000000000" pitchFamily="18" charset="-120"/>
                <a:cs typeface="Times New Roman" panose="02020603050405020304" pitchFamily="18" charset="0"/>
              </a:rPr>
              <a:t>and is responsible for intensifying multiple conflicts and undermining U.S. interests in countries such as Syria, Yemen, Iraq, and Lebanon, and continuing to support attacks against Israel... Iran maintains a longstanding hostility towards Israel, providing weapons, training, and funding to Hamas and other Palestinian terrorist organizations. In deed and in propaganda, Iran foments discord. Just yesterday, the regime reportedly exhibited a missile marked “Death to Israel” during a military parade</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r>
              <a:rPr lang="en-US" sz="1400" dirty="0" smtClean="0">
                <a:solidFill>
                  <a:srgbClr val="FF0000"/>
                </a:solidFill>
                <a:latin typeface="Times New Roman" panose="02020603050405020304" pitchFamily="18" charset="0"/>
                <a:ea typeface="PMingLiU-ExtB" panose="02020500000000000000" pitchFamily="18" charset="-120"/>
                <a:cs typeface="Times New Roman" panose="02020603050405020304" pitchFamily="18" charset="0"/>
              </a:rPr>
              <a:t>US Department of State, </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4/27/2017,  </a:t>
            </a:r>
            <a:r>
              <a:rPr lang="en-US" sz="1400" dirty="0">
                <a:latin typeface="Times New Roman" panose="02020603050405020304" pitchFamily="18" charset="0"/>
                <a:ea typeface="PMingLiU-ExtB" panose="02020500000000000000" pitchFamily="18" charset="-120"/>
                <a:cs typeface="Times New Roman" panose="02020603050405020304" pitchFamily="18" charset="0"/>
                <a:hlinkClick r:id="rId2"/>
              </a:rPr>
              <a:t>https://</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hlinkClick r:id="rId2"/>
              </a:rPr>
              <a:t>www.state.gov/secretary/remarks/2017/04/270341.htm</a:t>
            </a:r>
            <a:r>
              <a:rPr lang="en-US" sz="1400" dirty="0" smtClean="0">
                <a:latin typeface="Times New Roman" panose="02020603050405020304" pitchFamily="18" charset="0"/>
                <a:ea typeface="PMingLiU-ExtB" panose="02020500000000000000" pitchFamily="18" charset="-120"/>
                <a:cs typeface="Times New Roman" panose="02020603050405020304" pitchFamily="18" charset="0"/>
              </a:rPr>
              <a:t> </a:t>
            </a:r>
            <a:endParaRPr lang="en-US" sz="1400" dirty="0">
              <a:latin typeface="Times New Roman" panose="02020603050405020304" pitchFamily="18" charset="0"/>
              <a:ea typeface="PMingLiU-ExtB" panose="02020500000000000000" pitchFamily="18" charset="-120"/>
              <a:cs typeface="Times New Roman" panose="02020603050405020304" pitchFamily="18" charset="0"/>
            </a:endParaRPr>
          </a:p>
        </p:txBody>
      </p:sp>
      <p:sp>
        <p:nvSpPr>
          <p:cNvPr id="6" name="Rectangle 5"/>
          <p:cNvSpPr/>
          <p:nvPr/>
        </p:nvSpPr>
        <p:spPr>
          <a:xfrm>
            <a:off x="0" y="914400"/>
            <a:ext cx="4267200" cy="3077766"/>
          </a:xfrm>
          <a:prstGeom prst="rect">
            <a:avLst/>
          </a:prstGeom>
        </p:spPr>
        <p:txBody>
          <a:bodyPr wrap="square">
            <a:spAutoFit/>
          </a:bodyPr>
          <a:lstStyle/>
          <a:p>
            <a:r>
              <a:rPr lang="en-US" sz="1400" b="1" dirty="0" smtClean="0">
                <a:solidFill>
                  <a:srgbClr val="FF0000"/>
                </a:solidFill>
                <a:cs typeface="Arial" pitchFamily="34" charset="0"/>
              </a:rPr>
              <a:t>Israel </a:t>
            </a:r>
            <a:r>
              <a:rPr lang="en-US" sz="1400" b="1" dirty="0">
                <a:solidFill>
                  <a:srgbClr val="FF0000"/>
                </a:solidFill>
                <a:cs typeface="Arial" pitchFamily="34" charset="0"/>
              </a:rPr>
              <a:t>Defense Minister </a:t>
            </a:r>
            <a:r>
              <a:rPr lang="en-US" sz="1400" b="1" dirty="0" err="1">
                <a:solidFill>
                  <a:srgbClr val="FF0000"/>
                </a:solidFill>
                <a:cs typeface="Arial" pitchFamily="34" charset="0"/>
              </a:rPr>
              <a:t>Liberman</a:t>
            </a:r>
            <a:r>
              <a:rPr lang="en-US" sz="1400" b="1" dirty="0">
                <a:solidFill>
                  <a:srgbClr val="FF0000"/>
                </a:solidFill>
                <a:cs typeface="Arial" pitchFamily="34" charset="0"/>
              </a:rPr>
              <a:t> </a:t>
            </a:r>
            <a:r>
              <a:rPr lang="en-US" sz="1400" dirty="0">
                <a:solidFill>
                  <a:prstClr val="black"/>
                </a:solidFill>
                <a:cs typeface="Arial" pitchFamily="34" charset="0"/>
              </a:rPr>
              <a:t>meets [</a:t>
            </a:r>
            <a:r>
              <a:rPr lang="en-US" sz="1400" b="1" dirty="0">
                <a:solidFill>
                  <a:prstClr val="black"/>
                </a:solidFill>
                <a:cs typeface="Arial" pitchFamily="34" charset="0"/>
              </a:rPr>
              <a:t>US</a:t>
            </a:r>
            <a:r>
              <a:rPr lang="en-US" sz="1400" dirty="0">
                <a:solidFill>
                  <a:prstClr val="black"/>
                </a:solidFill>
                <a:cs typeface="Arial" pitchFamily="34" charset="0"/>
              </a:rPr>
              <a:t>] Secretary of Defense James </a:t>
            </a:r>
            <a:r>
              <a:rPr lang="en-US" sz="1400" dirty="0" err="1">
                <a:solidFill>
                  <a:prstClr val="black"/>
                </a:solidFill>
                <a:cs typeface="Arial" pitchFamily="34" charset="0"/>
              </a:rPr>
              <a:t>Mattis</a:t>
            </a:r>
            <a:r>
              <a:rPr lang="en-US" sz="1400" dirty="0">
                <a:solidFill>
                  <a:prstClr val="black"/>
                </a:solidFill>
                <a:cs typeface="Arial" pitchFamily="34" charset="0"/>
              </a:rPr>
              <a:t> to discuss a range of defense-related issues. Defense Minister Avigdor </a:t>
            </a:r>
            <a:r>
              <a:rPr lang="en-US" sz="1400" dirty="0" err="1">
                <a:solidFill>
                  <a:prstClr val="black"/>
                </a:solidFill>
                <a:cs typeface="Arial" pitchFamily="34" charset="0"/>
              </a:rPr>
              <a:t>Liberman</a:t>
            </a:r>
            <a:r>
              <a:rPr lang="en-US" sz="1400" dirty="0">
                <a:solidFill>
                  <a:prstClr val="black"/>
                </a:solidFill>
                <a:cs typeface="Arial" pitchFamily="34" charset="0"/>
              </a:rPr>
              <a:t> met on Friday in Munich with U.S. Secretary of Defense James </a:t>
            </a:r>
            <a:r>
              <a:rPr lang="en-US" sz="1400" dirty="0" err="1">
                <a:solidFill>
                  <a:prstClr val="black"/>
                </a:solidFill>
                <a:cs typeface="Arial" pitchFamily="34" charset="0"/>
              </a:rPr>
              <a:t>Mattis</a:t>
            </a:r>
            <a:r>
              <a:rPr lang="en-US" sz="1400" dirty="0">
                <a:solidFill>
                  <a:prstClr val="black"/>
                </a:solidFill>
                <a:cs typeface="Arial" pitchFamily="34" charset="0"/>
              </a:rPr>
              <a:t>. It was the first meeting between the two since </a:t>
            </a:r>
            <a:r>
              <a:rPr lang="en-US" sz="1400" dirty="0" err="1">
                <a:solidFill>
                  <a:prstClr val="black"/>
                </a:solidFill>
                <a:cs typeface="Arial" pitchFamily="34" charset="0"/>
              </a:rPr>
              <a:t>Mattis</a:t>
            </a:r>
            <a:r>
              <a:rPr lang="en-US" sz="1400" dirty="0">
                <a:solidFill>
                  <a:prstClr val="black"/>
                </a:solidFill>
                <a:cs typeface="Arial" pitchFamily="34" charset="0"/>
              </a:rPr>
              <a:t> assumed office... During the meeting, the two ministers discussed a series of issues, led by Iran. </a:t>
            </a:r>
            <a:r>
              <a:rPr lang="en-US" sz="1400" dirty="0" err="1">
                <a:solidFill>
                  <a:prstClr val="black"/>
                </a:solidFill>
                <a:cs typeface="Arial" pitchFamily="34" charset="0"/>
              </a:rPr>
              <a:t>Liberman</a:t>
            </a:r>
            <a:r>
              <a:rPr lang="en-US" sz="1400" dirty="0">
                <a:solidFill>
                  <a:prstClr val="black"/>
                </a:solidFill>
                <a:cs typeface="Arial" pitchFamily="34" charset="0"/>
              </a:rPr>
              <a:t> said, </a:t>
            </a:r>
            <a:r>
              <a:rPr lang="en-US" sz="1400" dirty="0">
                <a:solidFill>
                  <a:srgbClr val="FF0000"/>
                </a:solidFill>
                <a:cs typeface="Arial" pitchFamily="34" charset="0"/>
              </a:rPr>
              <a:t>“The three main problems with which we have to deal are Iran, Iran, Iran. </a:t>
            </a:r>
            <a:r>
              <a:rPr lang="en-US" sz="1400" dirty="0">
                <a:solidFill>
                  <a:prstClr val="black"/>
                </a:solidFill>
                <a:cs typeface="Arial" pitchFamily="34" charset="0"/>
              </a:rPr>
              <a:t>We must build a real and effective coalition that can deal with the terrorism that it is spreading around the world, with its development of missiles and with its nuclear arms race.” </a:t>
            </a:r>
            <a:r>
              <a:rPr lang="en-US" sz="1400" dirty="0">
                <a:solidFill>
                  <a:srgbClr val="FF0000"/>
                </a:solidFill>
                <a:cs typeface="Arial" pitchFamily="34" charset="0"/>
              </a:rPr>
              <a:t>Israel National News, 2/17/2017, </a:t>
            </a:r>
            <a:r>
              <a:rPr lang="en-US" dirty="0">
                <a:solidFill>
                  <a:srgbClr val="FF0000"/>
                </a:solidFill>
                <a:cs typeface="Arial" pitchFamily="34" charset="0"/>
                <a:hlinkClick r:id="rId3"/>
              </a:rPr>
              <a:t>http://www.israelnationalnews.com/News/News.aspx/225191</a:t>
            </a:r>
            <a:endParaRPr lang="en-US" dirty="0">
              <a:solidFill>
                <a:srgbClr val="FF0000"/>
              </a:solidFill>
              <a:cs typeface="Arial" pitchFamily="34" charset="0"/>
            </a:endParaRPr>
          </a:p>
        </p:txBody>
      </p:sp>
      <p:sp>
        <p:nvSpPr>
          <p:cNvPr id="7" name="Rectangle 6"/>
          <p:cNvSpPr/>
          <p:nvPr/>
        </p:nvSpPr>
        <p:spPr>
          <a:xfrm>
            <a:off x="0" y="0"/>
            <a:ext cx="9144000" cy="923330"/>
          </a:xfrm>
          <a:prstGeom prst="rect">
            <a:avLst/>
          </a:prstGeom>
        </p:spPr>
        <p:txBody>
          <a:bodyPr wrap="square">
            <a:spAutoFit/>
          </a:bodyPr>
          <a:lstStyle/>
          <a:p>
            <a:pPr algn="ctr"/>
            <a:r>
              <a:rPr lang="en-US" sz="2700" b="1" dirty="0">
                <a:solidFill>
                  <a:srgbClr val="FF0000"/>
                </a:solidFill>
                <a:cs typeface="Arial" pitchFamily="34" charset="0"/>
              </a:rPr>
              <a:t>Israel Defense Minister </a:t>
            </a:r>
            <a:r>
              <a:rPr lang="en-US" sz="2700" b="1" dirty="0" smtClean="0">
                <a:solidFill>
                  <a:srgbClr val="FF0000"/>
                </a:solidFill>
                <a:cs typeface="Arial" pitchFamily="34" charset="0"/>
              </a:rPr>
              <a:t>Avigdor </a:t>
            </a:r>
            <a:r>
              <a:rPr lang="en-US" sz="2700" b="1" dirty="0" err="1" smtClean="0">
                <a:solidFill>
                  <a:srgbClr val="FF0000"/>
                </a:solidFill>
                <a:cs typeface="Arial" pitchFamily="34" charset="0"/>
              </a:rPr>
              <a:t>Liberman</a:t>
            </a:r>
            <a:r>
              <a:rPr lang="en-US" sz="2700" b="1" dirty="0" smtClean="0">
                <a:solidFill>
                  <a:srgbClr val="FF0000"/>
                </a:solidFill>
                <a:cs typeface="Arial" pitchFamily="34" charset="0"/>
              </a:rPr>
              <a:t>: “</a:t>
            </a:r>
            <a:r>
              <a:rPr lang="en-US" sz="2700" b="1" dirty="0">
                <a:solidFill>
                  <a:srgbClr val="FF0000"/>
                </a:solidFill>
                <a:cs typeface="Arial" pitchFamily="34" charset="0"/>
              </a:rPr>
              <a:t>The three main problems with which we have to deal are Iran, Iran, Iran</a:t>
            </a:r>
            <a:r>
              <a:rPr lang="en-US" sz="2700" b="1" dirty="0" smtClean="0">
                <a:solidFill>
                  <a:srgbClr val="FF0000"/>
                </a:solidFill>
                <a:cs typeface="Arial" pitchFamily="34" charset="0"/>
              </a:rPr>
              <a:t>.” </a:t>
            </a:r>
            <a:endParaRPr lang="en-US" sz="2700" b="1" dirty="0">
              <a:solidFill>
                <a:srgbClr val="FF0000"/>
              </a:solidFill>
              <a:cs typeface="Arial" pitchFamily="34" charset="0"/>
            </a:endParaRPr>
          </a:p>
        </p:txBody>
      </p:sp>
      <p:sp>
        <p:nvSpPr>
          <p:cNvPr id="2" name="Rectangle 1"/>
          <p:cNvSpPr/>
          <p:nvPr/>
        </p:nvSpPr>
        <p:spPr>
          <a:xfrm>
            <a:off x="0" y="3962400"/>
            <a:ext cx="9144000" cy="2970044"/>
          </a:xfrm>
          <a:prstGeom prst="rect">
            <a:avLst/>
          </a:prstGeom>
        </p:spPr>
        <p:txBody>
          <a:bodyPr wrap="square">
            <a:spAutoFit/>
          </a:bodyPr>
          <a:lstStyle/>
          <a:p>
            <a:r>
              <a:rPr lang="en-US" sz="1600" b="1" dirty="0">
                <a:solidFill>
                  <a:srgbClr val="FF0000"/>
                </a:solidFill>
                <a:cs typeface="Arial" pitchFamily="34" charset="0"/>
              </a:rPr>
              <a:t>Saudi Deputy Crown Prince: Iran is trying to control the Muslim world</a:t>
            </a:r>
            <a:r>
              <a:rPr lang="en-US" sz="1600" b="1" dirty="0">
                <a:solidFill>
                  <a:prstClr val="black"/>
                </a:solidFill>
                <a:cs typeface="Arial" pitchFamily="34" charset="0"/>
              </a:rPr>
              <a:t>,</a:t>
            </a:r>
            <a:r>
              <a:rPr lang="en-US" sz="1600" dirty="0">
                <a:solidFill>
                  <a:prstClr val="black"/>
                </a:solidFill>
                <a:cs typeface="Arial" pitchFamily="34" charset="0"/>
              </a:rPr>
              <a:t> </a:t>
            </a:r>
            <a:r>
              <a:rPr lang="en-US" sz="1600" dirty="0" smtClean="0">
                <a:solidFill>
                  <a:prstClr val="black"/>
                </a:solidFill>
                <a:cs typeface="Arial" pitchFamily="34" charset="0"/>
              </a:rPr>
              <a:t>Al </a:t>
            </a:r>
            <a:r>
              <a:rPr lang="en-US" sz="1600" dirty="0">
                <a:solidFill>
                  <a:prstClr val="black"/>
                </a:solidFill>
                <a:cs typeface="Arial" pitchFamily="34" charset="0"/>
              </a:rPr>
              <a:t>Arabiya, 5/2/201</a:t>
            </a:r>
            <a:r>
              <a:rPr lang="en-US" sz="1400" dirty="0">
                <a:solidFill>
                  <a:prstClr val="black"/>
                </a:solidFill>
                <a:cs typeface="Arial" pitchFamily="34" charset="0"/>
              </a:rPr>
              <a:t>7, </a:t>
            </a:r>
            <a:r>
              <a:rPr lang="en-US" sz="1100" dirty="0">
                <a:solidFill>
                  <a:prstClr val="black"/>
                </a:solidFill>
                <a:cs typeface="Arial" pitchFamily="34" charset="0"/>
                <a:hlinkClick r:id="rId4"/>
              </a:rPr>
              <a:t>http://</a:t>
            </a:r>
            <a:r>
              <a:rPr lang="en-US" sz="1100" dirty="0" smtClean="0">
                <a:solidFill>
                  <a:prstClr val="black"/>
                </a:solidFill>
                <a:cs typeface="Arial" pitchFamily="34" charset="0"/>
                <a:hlinkClick r:id="rId4"/>
              </a:rPr>
              <a:t>english.alarabiya.net/en/News/gulf/2017/05/02/Saudi-Deputy-Crown-Prince-Iran-is-trying-to-control-the-Muslim-world.html</a:t>
            </a:r>
            <a:endParaRPr lang="en-US" sz="1100" dirty="0" smtClean="0">
              <a:solidFill>
                <a:prstClr val="black"/>
              </a:solidFill>
              <a:cs typeface="Arial" pitchFamily="34" charset="0"/>
            </a:endParaRPr>
          </a:p>
          <a:p>
            <a:endParaRPr lang="en-US" sz="200" dirty="0" smtClean="0">
              <a:solidFill>
                <a:prstClr val="black"/>
              </a:solidFill>
              <a:cs typeface="Arial" pitchFamily="34" charset="0"/>
            </a:endParaRPr>
          </a:p>
          <a:p>
            <a:r>
              <a:rPr lang="en-US" sz="1100" dirty="0" smtClean="0">
                <a:solidFill>
                  <a:prstClr val="black"/>
                </a:solidFill>
                <a:cs typeface="Arial" pitchFamily="34" charset="0"/>
              </a:rPr>
              <a:t> </a:t>
            </a:r>
            <a:r>
              <a:rPr lang="en-US" sz="1400" dirty="0" smtClean="0">
                <a:solidFill>
                  <a:srgbClr val="FF0000"/>
                </a:solidFill>
                <a:cs typeface="Arial" pitchFamily="34" charset="0"/>
              </a:rPr>
              <a:t>“</a:t>
            </a:r>
            <a:r>
              <a:rPr lang="en-US" sz="1400" dirty="0">
                <a:solidFill>
                  <a:srgbClr val="FF0000"/>
                </a:solidFill>
                <a:cs typeface="Arial" pitchFamily="34" charset="0"/>
              </a:rPr>
              <a:t>Iran, since 1979, has been an enemy of the United States, and has engaged in state-sponsored terrorism, is a genuine threat to Israel and many of our allies, and engages in all kinds of destructive behavior...  And my view has never been that we should throw our traditional allies [the Saudis] overboard in favor of Iran”</a:t>
            </a:r>
            <a:r>
              <a:rPr lang="en-US" sz="1400" dirty="0">
                <a:solidFill>
                  <a:prstClr val="black"/>
                </a:solidFill>
                <a:cs typeface="Arial" pitchFamily="34" charset="0"/>
              </a:rPr>
              <a:t>----US President Obama, quoted in The Atlantic, April 2016 Issue, </a:t>
            </a:r>
            <a:r>
              <a:rPr lang="en-US" sz="1400" dirty="0">
                <a:solidFill>
                  <a:prstClr val="black"/>
                </a:solidFill>
                <a:cs typeface="Arial" pitchFamily="34" charset="0"/>
                <a:hlinkClick r:id="rId5"/>
              </a:rPr>
              <a:t>http://www.theatlantic.com/magazine/archive/2016/04/the-obama-doctrine/471525</a:t>
            </a:r>
            <a:r>
              <a:rPr lang="en-US" sz="1400" dirty="0" smtClean="0">
                <a:solidFill>
                  <a:prstClr val="black"/>
                </a:solidFill>
                <a:cs typeface="Arial" pitchFamily="34" charset="0"/>
                <a:hlinkClick r:id="rId5"/>
              </a:rPr>
              <a:t>/</a:t>
            </a:r>
            <a:endParaRPr lang="en-US" sz="1400" dirty="0" smtClean="0">
              <a:solidFill>
                <a:prstClr val="black"/>
              </a:solidFill>
              <a:cs typeface="Arial" pitchFamily="34" charset="0"/>
            </a:endParaRPr>
          </a:p>
          <a:p>
            <a:endParaRPr lang="en-US" sz="200" dirty="0">
              <a:solidFill>
                <a:prstClr val="black"/>
              </a:solidFill>
              <a:cs typeface="Arial" pitchFamily="34" charset="0"/>
            </a:endParaRPr>
          </a:p>
          <a:p>
            <a:r>
              <a:rPr lang="en-US" sz="1600" dirty="0" smtClean="0">
                <a:solidFill>
                  <a:srgbClr val="FF0000"/>
                </a:solidFill>
                <a:cs typeface="Arial" pitchFamily="34" charset="0"/>
              </a:rPr>
              <a:t>“I have </a:t>
            </a:r>
            <a:r>
              <a:rPr lang="en-US" sz="1600" dirty="0">
                <a:solidFill>
                  <a:srgbClr val="FF0000"/>
                </a:solidFill>
                <a:cs typeface="Arial" pitchFamily="34" charset="0"/>
              </a:rPr>
              <a:t>also imposed new sanctions on entities and individuals who support Iran's ballistic missile program, and reaffirmed our unbreakable alliance with the State of </a:t>
            </a:r>
            <a:r>
              <a:rPr lang="en-US" sz="1600" dirty="0" smtClean="0">
                <a:solidFill>
                  <a:srgbClr val="FF0000"/>
                </a:solidFill>
                <a:cs typeface="Arial" pitchFamily="34" charset="0"/>
              </a:rPr>
              <a:t>Israel</a:t>
            </a:r>
            <a:r>
              <a:rPr lang="en-US" sz="1600" dirty="0">
                <a:solidFill>
                  <a:srgbClr val="FF0000"/>
                </a:solidFill>
                <a:cs typeface="Arial" pitchFamily="34" charset="0"/>
              </a:rPr>
              <a:t>.</a:t>
            </a:r>
            <a:r>
              <a:rPr lang="en-US" sz="1600" dirty="0" smtClean="0">
                <a:solidFill>
                  <a:srgbClr val="FF0000"/>
                </a:solidFill>
                <a:cs typeface="Arial" pitchFamily="34" charset="0"/>
              </a:rPr>
              <a:t>"</a:t>
            </a:r>
            <a:r>
              <a:rPr lang="en-US" sz="1600" dirty="0" smtClean="0">
                <a:solidFill>
                  <a:prstClr val="black"/>
                </a:solidFill>
                <a:cs typeface="Arial" pitchFamily="34" charset="0"/>
              </a:rPr>
              <a:t> </a:t>
            </a:r>
            <a:r>
              <a:rPr lang="en-US" dirty="0">
                <a:solidFill>
                  <a:prstClr val="black"/>
                </a:solidFill>
                <a:cs typeface="Arial" pitchFamily="34" charset="0"/>
              </a:rPr>
              <a:t>Donald Trump's Congress speech (full text), Updated 12:54 AM ET, Wed March 1, 2017,  </a:t>
            </a:r>
            <a:r>
              <a:rPr lang="en-US" dirty="0">
                <a:solidFill>
                  <a:prstClr val="black"/>
                </a:solidFill>
                <a:cs typeface="Arial" pitchFamily="34" charset="0"/>
                <a:hlinkClick r:id="rId6"/>
              </a:rPr>
              <a:t>http://www.cnn.com/2017/02/28/politics/donald-trump-speech-transcript-full-text</a:t>
            </a:r>
            <a:r>
              <a:rPr lang="en-US" dirty="0" smtClean="0">
                <a:solidFill>
                  <a:prstClr val="black"/>
                </a:solidFill>
                <a:cs typeface="Arial" pitchFamily="34" charset="0"/>
                <a:hlinkClick r:id="rId6"/>
              </a:rPr>
              <a:t>/</a:t>
            </a:r>
            <a:r>
              <a:rPr lang="en-US" dirty="0" smtClean="0">
                <a:solidFill>
                  <a:prstClr val="black"/>
                </a:solidFill>
                <a:cs typeface="Arial" pitchFamily="34" charset="0"/>
              </a:rPr>
              <a:t> </a:t>
            </a:r>
          </a:p>
          <a:p>
            <a:r>
              <a:rPr lang="en-US" sz="1400" dirty="0">
                <a:solidFill>
                  <a:prstClr val="black"/>
                </a:solidFill>
                <a:cs typeface="Arial" pitchFamily="34" charset="0"/>
              </a:rPr>
              <a:t>Israeli Housing and Construction Minister and former IDF general </a:t>
            </a:r>
            <a:r>
              <a:rPr lang="en-US" sz="1400" dirty="0" err="1">
                <a:solidFill>
                  <a:prstClr val="black"/>
                </a:solidFill>
                <a:cs typeface="Arial" pitchFamily="34" charset="0"/>
              </a:rPr>
              <a:t>Yoav</a:t>
            </a:r>
            <a:r>
              <a:rPr lang="en-US" sz="1400" dirty="0">
                <a:solidFill>
                  <a:prstClr val="black"/>
                </a:solidFill>
                <a:cs typeface="Arial" pitchFamily="34" charset="0"/>
              </a:rPr>
              <a:t> Galant says: </a:t>
            </a:r>
            <a:r>
              <a:rPr lang="en-US" sz="1400" b="1" dirty="0">
                <a:solidFill>
                  <a:srgbClr val="FF0000"/>
                </a:solidFill>
                <a:cs typeface="Arial" pitchFamily="34" charset="0"/>
              </a:rPr>
              <a:t>"We are crossing a red line and, in my view, the time has come to assassinate [Syrian President Bashar al-] Assad... And when we finish with the tail of the serpent, we will reach the head of the serpent, which can be found in Tehran, and we will deal with it, too.”</a:t>
            </a:r>
            <a:r>
              <a:rPr lang="en-US" sz="1400" dirty="0">
                <a:solidFill>
                  <a:prstClr val="black"/>
                </a:solidFill>
                <a:cs typeface="Arial" pitchFamily="34" charset="0"/>
              </a:rPr>
              <a:t> RT, 5/16/2017, </a:t>
            </a:r>
            <a:r>
              <a:rPr lang="en-US" sz="1400" dirty="0">
                <a:solidFill>
                  <a:prstClr val="black"/>
                </a:solidFill>
                <a:cs typeface="Arial" pitchFamily="34" charset="0"/>
                <a:hlinkClick r:id="rId7"/>
              </a:rPr>
              <a:t>https://www.rt.com/news/388580-israel-minister-assad-assassination</a:t>
            </a:r>
            <a:r>
              <a:rPr lang="en-US" sz="1400" dirty="0" smtClean="0">
                <a:solidFill>
                  <a:prstClr val="black"/>
                </a:solidFill>
                <a:cs typeface="Arial" pitchFamily="34" charset="0"/>
                <a:hlinkClick r:id="rId7"/>
              </a:rPr>
              <a:t>/</a:t>
            </a:r>
            <a:r>
              <a:rPr lang="en-US" sz="1400" dirty="0" smtClean="0">
                <a:solidFill>
                  <a:prstClr val="black"/>
                </a:solidFill>
                <a:cs typeface="Arial" pitchFamily="34" charset="0"/>
              </a:rPr>
              <a:t> </a:t>
            </a:r>
            <a:endParaRPr lang="en-US" sz="1400" dirty="0">
              <a:solidFill>
                <a:prstClr val="black"/>
              </a:solidFill>
              <a:cs typeface="Arial" pitchFamily="34" charset="0"/>
            </a:endParaRPr>
          </a:p>
        </p:txBody>
      </p:sp>
      <p:cxnSp>
        <p:nvCxnSpPr>
          <p:cNvPr id="5" name="Straight Connector 4"/>
          <p:cNvCxnSpPr/>
          <p:nvPr/>
        </p:nvCxnSpPr>
        <p:spPr>
          <a:xfrm>
            <a:off x="0" y="3962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267200" y="923330"/>
            <a:ext cx="0" cy="306883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914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4419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5334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6019800"/>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0388966"/>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6" name="Picture 4" descr="https://vid.alarabiya.net/images/2017/05/21/96f60494-51b7-4aa8-9662-6a0c00e05dfa/96f60494-51b7-4aa8-9662-6a0c00e05dfa_5x2_1100x4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7020"/>
            <a:ext cx="7239000" cy="28956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5181600"/>
            <a:ext cx="9169400" cy="984885"/>
          </a:xfrm>
          <a:prstGeom prst="rect">
            <a:avLst/>
          </a:prstGeom>
        </p:spPr>
        <p:txBody>
          <a:bodyPr wrap="square">
            <a:spAutoFit/>
          </a:bodyPr>
          <a:lstStyle/>
          <a:p>
            <a:r>
              <a:rPr lang="en-US" sz="1400" b="1" dirty="0">
                <a:solidFill>
                  <a:srgbClr val="FF0000"/>
                </a:solidFill>
                <a:cs typeface="Arial" pitchFamily="34" charset="0"/>
              </a:rPr>
              <a:t>US-Islamic summit begins in Riyadh with more than 50 leaders </a:t>
            </a:r>
            <a:r>
              <a:rPr lang="en-US" sz="1400" b="1" dirty="0" smtClean="0">
                <a:solidFill>
                  <a:srgbClr val="FF0000"/>
                </a:solidFill>
                <a:cs typeface="Arial" pitchFamily="34" charset="0"/>
              </a:rPr>
              <a:t>participating</a:t>
            </a:r>
            <a:r>
              <a:rPr lang="en-US" sz="1400" dirty="0" smtClean="0">
                <a:solidFill>
                  <a:prstClr val="black"/>
                </a:solidFill>
                <a:cs typeface="Arial" pitchFamily="34" charset="0"/>
              </a:rPr>
              <a:t>, Al Arabiya English, 5/21/2017</a:t>
            </a:r>
            <a:r>
              <a:rPr lang="en-US" dirty="0" smtClean="0">
                <a:solidFill>
                  <a:prstClr val="black"/>
                </a:solidFill>
                <a:cs typeface="Arial" pitchFamily="34" charset="0"/>
              </a:rPr>
              <a:t>, </a:t>
            </a:r>
            <a:r>
              <a:rPr lang="en-US" sz="300" dirty="0" smtClean="0">
                <a:solidFill>
                  <a:prstClr val="black"/>
                </a:solidFill>
                <a:cs typeface="Arial" pitchFamily="34" charset="0"/>
                <a:hlinkClick r:id="rId3"/>
              </a:rPr>
              <a:t>https</a:t>
            </a:r>
            <a:r>
              <a:rPr lang="en-US" sz="300" dirty="0">
                <a:solidFill>
                  <a:prstClr val="black"/>
                </a:solidFill>
                <a:cs typeface="Arial" pitchFamily="34" charset="0"/>
                <a:hlinkClick r:id="rId3"/>
              </a:rPr>
              <a:t>://</a:t>
            </a:r>
            <a:r>
              <a:rPr lang="en-US" sz="300" dirty="0" smtClean="0">
                <a:solidFill>
                  <a:prstClr val="black"/>
                </a:solidFill>
                <a:cs typeface="Arial" pitchFamily="34" charset="0"/>
                <a:hlinkClick r:id="rId3"/>
              </a:rPr>
              <a:t>english.alarabiya.net</a:t>
            </a:r>
            <a:endParaRPr lang="en-US" sz="300" dirty="0" smtClean="0">
              <a:solidFill>
                <a:prstClr val="black"/>
              </a:solidFill>
              <a:cs typeface="Arial" pitchFamily="34" charset="0"/>
            </a:endParaRPr>
          </a:p>
          <a:p>
            <a:r>
              <a:rPr lang="en-US" dirty="0" smtClean="0">
                <a:solidFill>
                  <a:prstClr val="black"/>
                </a:solidFill>
                <a:cs typeface="Arial" pitchFamily="34" charset="0"/>
              </a:rPr>
              <a:t> </a:t>
            </a:r>
            <a:r>
              <a:rPr lang="en-US" sz="1400" b="1" dirty="0" smtClean="0">
                <a:solidFill>
                  <a:srgbClr val="FF0000"/>
                </a:solidFill>
                <a:cs typeface="Arial" pitchFamily="34" charset="0"/>
              </a:rPr>
              <a:t>Saudi </a:t>
            </a:r>
            <a:r>
              <a:rPr lang="en-US" sz="1400" b="1" dirty="0">
                <a:solidFill>
                  <a:srgbClr val="FF0000"/>
                </a:solidFill>
                <a:cs typeface="Arial" pitchFamily="34" charset="0"/>
              </a:rPr>
              <a:t>family names their daughter ‘</a:t>
            </a:r>
            <a:r>
              <a:rPr lang="en-US" sz="1400" b="1" dirty="0" err="1">
                <a:solidFill>
                  <a:srgbClr val="FF0000"/>
                </a:solidFill>
                <a:cs typeface="Arial" pitchFamily="34" charset="0"/>
              </a:rPr>
              <a:t>Ivanka</a:t>
            </a:r>
            <a:r>
              <a:rPr lang="en-US" sz="1400" b="1" dirty="0">
                <a:solidFill>
                  <a:srgbClr val="FF0000"/>
                </a:solidFill>
                <a:cs typeface="Arial" pitchFamily="34" charset="0"/>
              </a:rPr>
              <a:t>’ in honor of </a:t>
            </a:r>
            <a:r>
              <a:rPr lang="en-US" sz="1400" b="1" dirty="0" smtClean="0">
                <a:solidFill>
                  <a:srgbClr val="FF0000"/>
                </a:solidFill>
                <a:cs typeface="Arial" pitchFamily="34" charset="0"/>
              </a:rPr>
              <a:t>President Trump</a:t>
            </a:r>
            <a:r>
              <a:rPr lang="en-US" b="1" dirty="0" smtClean="0">
                <a:solidFill>
                  <a:srgbClr val="FF0000"/>
                </a:solidFill>
                <a:cs typeface="Arial" pitchFamily="34" charset="0"/>
              </a:rPr>
              <a:t>, </a:t>
            </a:r>
            <a:r>
              <a:rPr lang="en-US" dirty="0">
                <a:solidFill>
                  <a:prstClr val="black"/>
                </a:solidFill>
                <a:cs typeface="Arial" pitchFamily="34" charset="0"/>
              </a:rPr>
              <a:t>The Washington Post, 5/5/2017, </a:t>
            </a:r>
            <a:r>
              <a:rPr lang="en-US" dirty="0" smtClean="0">
                <a:solidFill>
                  <a:prstClr val="black"/>
                </a:solidFill>
                <a:cs typeface="Arial" pitchFamily="34" charset="0"/>
              </a:rPr>
              <a:t> </a:t>
            </a:r>
            <a:r>
              <a:rPr lang="en-US" sz="200" dirty="0" smtClean="0">
                <a:solidFill>
                  <a:prstClr val="black"/>
                </a:solidFill>
                <a:cs typeface="Arial" pitchFamily="34" charset="0"/>
                <a:hlinkClick r:id="rId4"/>
              </a:rPr>
              <a:t>https</a:t>
            </a:r>
            <a:r>
              <a:rPr lang="en-US" sz="200" dirty="0">
                <a:solidFill>
                  <a:prstClr val="black"/>
                </a:solidFill>
                <a:cs typeface="Arial" pitchFamily="34" charset="0"/>
                <a:hlinkClick r:id="rId4"/>
              </a:rPr>
              <a:t>://</a:t>
            </a:r>
            <a:r>
              <a:rPr lang="en-US" sz="200" dirty="0" smtClean="0">
                <a:solidFill>
                  <a:prstClr val="black"/>
                </a:solidFill>
                <a:cs typeface="Arial" pitchFamily="34" charset="0"/>
                <a:hlinkClick r:id="rId4"/>
              </a:rPr>
              <a:t>www.washingtonpost.com/news/worldviews/wp/2017/05/05/saudi-family-names-their-daughter-ivanka-in-honor-of-trump/</a:t>
            </a:r>
            <a:r>
              <a:rPr lang="en-US" sz="200" dirty="0" smtClean="0">
                <a:solidFill>
                  <a:prstClr val="black"/>
                </a:solidFill>
                <a:cs typeface="Arial" pitchFamily="34" charset="0"/>
              </a:rPr>
              <a:t>  </a:t>
            </a:r>
          </a:p>
          <a:p>
            <a:endParaRPr lang="en-US" sz="200" dirty="0" smtClean="0">
              <a:solidFill>
                <a:prstClr val="black"/>
              </a:solidFill>
              <a:cs typeface="Arial" pitchFamily="34" charset="0"/>
            </a:endParaRPr>
          </a:p>
          <a:p>
            <a:r>
              <a:rPr lang="en-US" sz="1400" b="1" dirty="0" smtClean="0">
                <a:solidFill>
                  <a:srgbClr val="FF0000"/>
                </a:solidFill>
                <a:cs typeface="Arial" pitchFamily="34" charset="0"/>
              </a:rPr>
              <a:t>Qatar's </a:t>
            </a:r>
            <a:r>
              <a:rPr lang="en-US" sz="1400" b="1" dirty="0">
                <a:solidFill>
                  <a:srgbClr val="FF0000"/>
                </a:solidFill>
                <a:cs typeface="Arial" pitchFamily="34" charset="0"/>
              </a:rPr>
              <a:t>ties with Hamas and recent alleged statements by its emir, Sheikh </a:t>
            </a:r>
            <a:r>
              <a:rPr lang="en-US" sz="1400" b="1" dirty="0" err="1">
                <a:solidFill>
                  <a:srgbClr val="FF0000"/>
                </a:solidFill>
                <a:cs typeface="Arial" pitchFamily="34" charset="0"/>
              </a:rPr>
              <a:t>Tamim</a:t>
            </a:r>
            <a:r>
              <a:rPr lang="en-US" sz="1400" b="1" dirty="0">
                <a:solidFill>
                  <a:srgbClr val="FF0000"/>
                </a:solidFill>
                <a:cs typeface="Arial" pitchFamily="34" charset="0"/>
              </a:rPr>
              <a:t> bin Hamad al-</a:t>
            </a:r>
            <a:r>
              <a:rPr lang="en-US" sz="1400" b="1" dirty="0" err="1">
                <a:solidFill>
                  <a:srgbClr val="FF0000"/>
                </a:solidFill>
                <a:cs typeface="Arial" pitchFamily="34" charset="0"/>
              </a:rPr>
              <a:t>Thani</a:t>
            </a:r>
            <a:r>
              <a:rPr lang="en-US" sz="1400" b="1" dirty="0">
                <a:solidFill>
                  <a:srgbClr val="FF0000"/>
                </a:solidFill>
                <a:cs typeface="Arial" pitchFamily="34" charset="0"/>
              </a:rPr>
              <a:t>, in support of Iran may have finally plunged the Gulf into a crisis</a:t>
            </a:r>
            <a:r>
              <a:rPr lang="en-US" sz="1400" dirty="0">
                <a:solidFill>
                  <a:prstClr val="black"/>
                </a:solidFill>
                <a:cs typeface="Arial" pitchFamily="34" charset="0"/>
              </a:rPr>
              <a:t>, Business </a:t>
            </a:r>
            <a:r>
              <a:rPr lang="en-US" sz="1400" dirty="0" smtClean="0">
                <a:solidFill>
                  <a:prstClr val="black"/>
                </a:solidFill>
                <a:cs typeface="Arial" pitchFamily="34" charset="0"/>
              </a:rPr>
              <a:t>Standard, 6/5/2017,</a:t>
            </a:r>
            <a:r>
              <a:rPr lang="en-US" dirty="0" smtClean="0">
                <a:solidFill>
                  <a:prstClr val="black"/>
                </a:solidFill>
                <a:cs typeface="Arial" pitchFamily="34" charset="0"/>
              </a:rPr>
              <a:t> </a:t>
            </a:r>
            <a:r>
              <a:rPr lang="en-US" sz="200" dirty="0" smtClean="0">
                <a:solidFill>
                  <a:prstClr val="black"/>
                </a:solidFill>
                <a:cs typeface="Arial" pitchFamily="34" charset="0"/>
                <a:hlinkClick r:id="rId5"/>
              </a:rPr>
              <a:t>http</a:t>
            </a:r>
            <a:r>
              <a:rPr lang="en-US" sz="200" dirty="0">
                <a:solidFill>
                  <a:prstClr val="black"/>
                </a:solidFill>
                <a:cs typeface="Arial" pitchFamily="34" charset="0"/>
                <a:hlinkClick r:id="rId5"/>
              </a:rPr>
              <a:t>://</a:t>
            </a:r>
            <a:r>
              <a:rPr lang="en-US" sz="200" dirty="0" smtClean="0">
                <a:solidFill>
                  <a:prstClr val="black"/>
                </a:solidFill>
                <a:cs typeface="Arial" pitchFamily="34" charset="0"/>
                <a:hlinkClick r:id="rId5"/>
              </a:rPr>
              <a:t>www.business-standard.com/article/international/gulf-nations-conflict-explained-why-4-arab-nations-snapped-ties-with-qatar-117060500477_1.html</a:t>
            </a:r>
            <a:r>
              <a:rPr lang="en-US" sz="200" dirty="0" smtClean="0">
                <a:solidFill>
                  <a:prstClr val="black"/>
                </a:solidFill>
                <a:cs typeface="Arial" pitchFamily="34" charset="0"/>
              </a:rPr>
              <a:t> </a:t>
            </a:r>
            <a:endParaRPr lang="en-US" sz="200" dirty="0">
              <a:solidFill>
                <a:prstClr val="black"/>
              </a:solidFill>
              <a:cs typeface="Arial" pitchFamily="34" charset="0"/>
            </a:endParaRPr>
          </a:p>
        </p:txBody>
      </p:sp>
      <p:pic>
        <p:nvPicPr>
          <p:cNvPr id="166918" name="Picture 6" descr="https://vid.alarabiya.net/images/2017/05/21/d295dcdb-ed20-4cc2-b5bb-afb2ef916e4d/d295dcdb-ed20-4cc2-b5bb-afb2ef916e4d_16x9_788x44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654917" y="817229"/>
            <a:ext cx="2476382" cy="139257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5170" y="685800"/>
            <a:ext cx="6512170" cy="1600438"/>
          </a:xfrm>
          <a:prstGeom prst="rect">
            <a:avLst/>
          </a:prstGeom>
        </p:spPr>
        <p:txBody>
          <a:bodyPr wrap="square">
            <a:spAutoFit/>
          </a:bodyPr>
          <a:lstStyle/>
          <a:p>
            <a:r>
              <a:rPr lang="en-US" sz="2400" b="1" dirty="0" smtClean="0">
                <a:solidFill>
                  <a:srgbClr val="FF0000"/>
                </a:solidFill>
                <a:cs typeface="Arial" pitchFamily="34" charset="0"/>
              </a:rPr>
              <a:t>Donald </a:t>
            </a:r>
            <a:r>
              <a:rPr lang="en-US" sz="2400" b="1" dirty="0">
                <a:solidFill>
                  <a:srgbClr val="FF0000"/>
                </a:solidFill>
                <a:cs typeface="Arial" pitchFamily="34" charset="0"/>
              </a:rPr>
              <a:t>Trump meets with Gulf leaders in landmark Riyadh </a:t>
            </a:r>
            <a:r>
              <a:rPr lang="en-US" sz="2400" b="1" dirty="0" smtClean="0">
                <a:solidFill>
                  <a:srgbClr val="FF0000"/>
                </a:solidFill>
                <a:cs typeface="Arial" pitchFamily="34" charset="0"/>
              </a:rPr>
              <a:t>summit</a:t>
            </a:r>
            <a:r>
              <a:rPr lang="en-US" sz="2400" b="1" dirty="0">
                <a:solidFill>
                  <a:srgbClr val="FF0000"/>
                </a:solidFill>
                <a:cs typeface="Arial" pitchFamily="34" charset="0"/>
              </a:rPr>
              <a:t>, </a:t>
            </a:r>
            <a:endParaRPr lang="en-US" sz="2400" b="1" dirty="0" smtClean="0">
              <a:solidFill>
                <a:srgbClr val="FF0000"/>
              </a:solidFill>
              <a:cs typeface="Arial" pitchFamily="34" charset="0"/>
            </a:endParaRPr>
          </a:p>
          <a:p>
            <a:r>
              <a:rPr lang="en-US" sz="1500" dirty="0" smtClean="0">
                <a:solidFill>
                  <a:prstClr val="black"/>
                </a:solidFill>
                <a:cs typeface="Arial" pitchFamily="34" charset="0"/>
              </a:rPr>
              <a:t>US </a:t>
            </a:r>
            <a:r>
              <a:rPr lang="en-US" sz="1500" dirty="0">
                <a:solidFill>
                  <a:prstClr val="black"/>
                </a:solidFill>
                <a:cs typeface="Arial" pitchFamily="34" charset="0"/>
              </a:rPr>
              <a:t>President Donald Trump on Sunday is meeting with heads from Gulf Cooperation Council (GCC) in Riyadh </a:t>
            </a:r>
            <a:r>
              <a:rPr lang="en-US" sz="1500" dirty="0">
                <a:solidFill>
                  <a:srgbClr val="FF0000"/>
                </a:solidFill>
                <a:cs typeface="Arial" pitchFamily="34" charset="0"/>
              </a:rPr>
              <a:t>to discuss the region’s security threats including the ones coming from Iran </a:t>
            </a:r>
            <a:r>
              <a:rPr lang="en-US" sz="1500" dirty="0">
                <a:solidFill>
                  <a:prstClr val="black"/>
                </a:solidFill>
                <a:cs typeface="Arial" pitchFamily="34" charset="0"/>
              </a:rPr>
              <a:t>as well as trade ties</a:t>
            </a:r>
            <a:r>
              <a:rPr lang="en-US" sz="1500" dirty="0" smtClean="0">
                <a:solidFill>
                  <a:prstClr val="black"/>
                </a:solidFill>
                <a:cs typeface="Arial" pitchFamily="34" charset="0"/>
              </a:rPr>
              <a:t>. Al Arabiya, 5/21/2017, </a:t>
            </a:r>
            <a:r>
              <a:rPr lang="en-US" sz="500" dirty="0" smtClean="0">
                <a:solidFill>
                  <a:prstClr val="black"/>
                </a:solidFill>
                <a:cs typeface="Arial" pitchFamily="34" charset="0"/>
                <a:hlinkClick r:id="rId7"/>
              </a:rPr>
              <a:t>https</a:t>
            </a:r>
            <a:r>
              <a:rPr lang="en-US" sz="500" dirty="0">
                <a:solidFill>
                  <a:prstClr val="black"/>
                </a:solidFill>
                <a:cs typeface="Arial" pitchFamily="34" charset="0"/>
                <a:hlinkClick r:id="rId7"/>
              </a:rPr>
              <a:t>://english.alarabiya.net/en/News/gulf/2017/05/21/Trump-readies-for-more-meetings-after-his-1st-tremendous-day-in-Saudi-.</a:t>
            </a:r>
            <a:r>
              <a:rPr lang="en-US" sz="500" dirty="0" smtClean="0">
                <a:solidFill>
                  <a:prstClr val="black"/>
                </a:solidFill>
                <a:cs typeface="Arial" pitchFamily="34" charset="0"/>
                <a:hlinkClick r:id="rId7"/>
              </a:rPr>
              <a:t>html</a:t>
            </a:r>
            <a:r>
              <a:rPr lang="en-US" sz="500" dirty="0" smtClean="0">
                <a:solidFill>
                  <a:prstClr val="black"/>
                </a:solidFill>
                <a:cs typeface="Arial" pitchFamily="34" charset="0"/>
              </a:rPr>
              <a:t>  </a:t>
            </a:r>
            <a:endParaRPr lang="en-US" sz="500" dirty="0">
              <a:solidFill>
                <a:prstClr val="black"/>
              </a:solidFill>
              <a:cs typeface="Arial" pitchFamily="34" charset="0"/>
            </a:endParaRPr>
          </a:p>
        </p:txBody>
      </p:sp>
      <p:sp>
        <p:nvSpPr>
          <p:cNvPr id="2" name="Rectangle 1"/>
          <p:cNvSpPr/>
          <p:nvPr/>
        </p:nvSpPr>
        <p:spPr>
          <a:xfrm>
            <a:off x="0" y="15642"/>
            <a:ext cx="9144000" cy="746358"/>
          </a:xfrm>
          <a:prstGeom prst="rect">
            <a:avLst/>
          </a:prstGeom>
        </p:spPr>
        <p:txBody>
          <a:bodyPr wrap="square">
            <a:spAutoFit/>
          </a:bodyPr>
          <a:lstStyle/>
          <a:p>
            <a:pPr algn="ctr"/>
            <a:r>
              <a:rPr lang="en-US" sz="2800" b="1" dirty="0" smtClean="0">
                <a:solidFill>
                  <a:srgbClr val="FF0000"/>
                </a:solidFill>
                <a:cs typeface="Arial" pitchFamily="34" charset="0"/>
              </a:rPr>
              <a:t>TRUMP: </a:t>
            </a:r>
            <a:r>
              <a:rPr lang="en-US" sz="3200" b="1" dirty="0" smtClean="0">
                <a:solidFill>
                  <a:srgbClr val="FF0000"/>
                </a:solidFill>
                <a:cs typeface="Arial" pitchFamily="34" charset="0"/>
              </a:rPr>
              <a:t>“Without Us the Gulf States Won’t Exist” </a:t>
            </a:r>
            <a:r>
              <a:rPr lang="en-US" sz="1050" dirty="0" smtClean="0">
                <a:solidFill>
                  <a:prstClr val="black"/>
                </a:solidFill>
                <a:cs typeface="Arial" pitchFamily="34" charset="0"/>
                <a:hlinkClick r:id="rId8"/>
              </a:rPr>
              <a:t>https://www.youtube.com/watch?v=n7efwC2UJ0M</a:t>
            </a:r>
            <a:r>
              <a:rPr lang="en-US" sz="1050" dirty="0" smtClean="0">
                <a:solidFill>
                  <a:prstClr val="black"/>
                </a:solidFill>
                <a:cs typeface="Arial" pitchFamily="34" charset="0"/>
              </a:rPr>
              <a:t> </a:t>
            </a:r>
            <a:endParaRPr lang="en-US" sz="1050" dirty="0">
              <a:solidFill>
                <a:prstClr val="black"/>
              </a:solidFill>
              <a:cs typeface="Arial" pitchFamily="34" charset="0"/>
            </a:endParaRPr>
          </a:p>
        </p:txBody>
      </p:sp>
      <p:cxnSp>
        <p:nvCxnSpPr>
          <p:cNvPr id="6" name="Straight Connector 5"/>
          <p:cNvCxnSpPr/>
          <p:nvPr/>
        </p:nvCxnSpPr>
        <p:spPr>
          <a:xfrm flipV="1">
            <a:off x="0" y="760674"/>
            <a:ext cx="9131300" cy="132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762000"/>
            <a:ext cx="91313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2286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0570" y="5638800"/>
            <a:ext cx="916647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2700" y="6096000"/>
            <a:ext cx="914400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35170" y="6096000"/>
            <a:ext cx="9191870" cy="846386"/>
          </a:xfrm>
          <a:prstGeom prst="rect">
            <a:avLst/>
          </a:prstGeom>
        </p:spPr>
        <p:txBody>
          <a:bodyPr wrap="square">
            <a:spAutoFit/>
          </a:bodyPr>
          <a:lstStyle/>
          <a:p>
            <a:r>
              <a:rPr lang="en-US" sz="1400" b="1" dirty="0">
                <a:solidFill>
                  <a:srgbClr val="FF0000"/>
                </a:solidFill>
                <a:cs typeface="Arial" pitchFamily="34" charset="0"/>
              </a:rPr>
              <a:t>The $1bn hostage deal that enraged Qatar’s Gulf rivals: Doha reportedly paid al-Qaeda affiliate and Iran to win release of royal hunting party</a:t>
            </a:r>
            <a:r>
              <a:rPr lang="en-US" sz="1400" dirty="0">
                <a:solidFill>
                  <a:srgbClr val="FF0000"/>
                </a:solidFill>
                <a:cs typeface="Arial" pitchFamily="34" charset="0"/>
              </a:rPr>
              <a:t>, </a:t>
            </a:r>
            <a:r>
              <a:rPr lang="en-US" sz="1400" dirty="0">
                <a:solidFill>
                  <a:prstClr val="black"/>
                </a:solidFill>
                <a:cs typeface="Arial" pitchFamily="34" charset="0"/>
              </a:rPr>
              <a:t>Financial Times, 6/5/2017,</a:t>
            </a:r>
            <a:r>
              <a:rPr lang="en-US" sz="1400" b="1" dirty="0">
                <a:solidFill>
                  <a:srgbClr val="FF0000"/>
                </a:solidFill>
                <a:cs typeface="Arial" pitchFamily="34" charset="0"/>
              </a:rPr>
              <a:t> </a:t>
            </a:r>
            <a:r>
              <a:rPr lang="en-US" sz="900" dirty="0">
                <a:solidFill>
                  <a:srgbClr val="FF0000"/>
                </a:solidFill>
                <a:cs typeface="Arial" pitchFamily="34" charset="0"/>
                <a:hlinkClick r:id="rId9"/>
              </a:rPr>
              <a:t>https://</a:t>
            </a:r>
            <a:r>
              <a:rPr lang="en-US" sz="900" dirty="0" smtClean="0">
                <a:solidFill>
                  <a:srgbClr val="FF0000"/>
                </a:solidFill>
                <a:cs typeface="Arial" pitchFamily="34" charset="0"/>
                <a:hlinkClick r:id="rId9"/>
              </a:rPr>
              <a:t>www.ft.com/content/dd033082-49e9-11e7-a3f4-c742b9791d43?mhq5j=e3</a:t>
            </a:r>
            <a:r>
              <a:rPr lang="en-US" sz="900" dirty="0" smtClean="0">
                <a:solidFill>
                  <a:srgbClr val="FF0000"/>
                </a:solidFill>
                <a:cs typeface="Arial" pitchFamily="34" charset="0"/>
              </a:rPr>
              <a:t>   </a:t>
            </a:r>
          </a:p>
          <a:p>
            <a:r>
              <a:rPr lang="en-US" sz="1400" b="1" dirty="0" smtClean="0">
                <a:solidFill>
                  <a:srgbClr val="FF0000"/>
                </a:solidFill>
                <a:cs typeface="Arial" pitchFamily="34" charset="0"/>
              </a:rPr>
              <a:t>Trump </a:t>
            </a:r>
            <a:r>
              <a:rPr lang="en-US" sz="1400" b="1" dirty="0">
                <a:solidFill>
                  <a:srgbClr val="FF0000"/>
                </a:solidFill>
                <a:cs typeface="Arial" pitchFamily="34" charset="0"/>
              </a:rPr>
              <a:t>Takes Credit for Saudi Move Against Qatar, a U.S. Military Partner</a:t>
            </a:r>
            <a:r>
              <a:rPr lang="en-US" sz="1400" dirty="0">
                <a:solidFill>
                  <a:prstClr val="black"/>
                </a:solidFill>
                <a:cs typeface="Arial" pitchFamily="34" charset="0"/>
              </a:rPr>
              <a:t>, The New York Times, 6/6/2017, </a:t>
            </a:r>
            <a:r>
              <a:rPr lang="en-US" sz="500" dirty="0">
                <a:solidFill>
                  <a:prstClr val="black"/>
                </a:solidFill>
                <a:cs typeface="Arial" pitchFamily="34" charset="0"/>
                <a:hlinkClick r:id="rId10"/>
              </a:rPr>
              <a:t>https://</a:t>
            </a:r>
            <a:r>
              <a:rPr lang="en-US" sz="500" dirty="0" smtClean="0">
                <a:solidFill>
                  <a:prstClr val="black"/>
                </a:solidFill>
                <a:cs typeface="Arial" pitchFamily="34" charset="0"/>
                <a:hlinkClick r:id="rId10"/>
              </a:rPr>
              <a:t>www.nytimes.com/2017/06/06/world/middleeast/trump-qatar-saudi-arabia.html</a:t>
            </a:r>
            <a:r>
              <a:rPr lang="en-US" sz="500" dirty="0" smtClean="0">
                <a:solidFill>
                  <a:prstClr val="black"/>
                </a:solidFill>
                <a:cs typeface="Arial" pitchFamily="34" charset="0"/>
              </a:rPr>
              <a:t> </a:t>
            </a:r>
          </a:p>
        </p:txBody>
      </p:sp>
      <p:sp>
        <p:nvSpPr>
          <p:cNvPr id="10" name="Rectangle 9"/>
          <p:cNvSpPr/>
          <p:nvPr/>
        </p:nvSpPr>
        <p:spPr>
          <a:xfrm>
            <a:off x="7315200" y="2319265"/>
            <a:ext cx="1854200" cy="2831544"/>
          </a:xfrm>
          <a:prstGeom prst="rect">
            <a:avLst/>
          </a:prstGeom>
        </p:spPr>
        <p:txBody>
          <a:bodyPr wrap="square">
            <a:spAutoFit/>
          </a:bodyPr>
          <a:lstStyle/>
          <a:p>
            <a:r>
              <a:rPr lang="en-US" sz="2000" b="1" dirty="0" smtClean="0">
                <a:solidFill>
                  <a:srgbClr val="FF0000"/>
                </a:solidFill>
                <a:cs typeface="Arial" pitchFamily="34" charset="0"/>
              </a:rPr>
              <a:t>“It’s </a:t>
            </a:r>
            <a:r>
              <a:rPr lang="en-US" sz="2000" b="1" dirty="0">
                <a:solidFill>
                  <a:srgbClr val="FF0000"/>
                </a:solidFill>
                <a:cs typeface="Arial" pitchFamily="34" charset="0"/>
              </a:rPr>
              <a:t>good for </a:t>
            </a:r>
            <a:r>
              <a:rPr lang="en-US" sz="2000" b="1" dirty="0" smtClean="0">
                <a:solidFill>
                  <a:srgbClr val="FF0000"/>
                </a:solidFill>
                <a:cs typeface="Arial" pitchFamily="34" charset="0"/>
              </a:rPr>
              <a:t>Israel” </a:t>
            </a:r>
            <a:r>
              <a:rPr lang="en-US" sz="1600" dirty="0" smtClean="0">
                <a:solidFill>
                  <a:prstClr val="black"/>
                </a:solidFill>
                <a:cs typeface="Arial" pitchFamily="34" charset="0"/>
              </a:rPr>
              <a:t>Jewish Telegraphic Agency, 6/6/2017, </a:t>
            </a:r>
            <a:r>
              <a:rPr lang="en-US" sz="300" dirty="0" smtClean="0">
                <a:solidFill>
                  <a:prstClr val="black"/>
                </a:solidFill>
                <a:cs typeface="Arial" pitchFamily="34" charset="0"/>
                <a:hlinkClick r:id="rId11"/>
              </a:rPr>
              <a:t>http</a:t>
            </a:r>
            <a:r>
              <a:rPr lang="en-US" sz="300" dirty="0">
                <a:solidFill>
                  <a:prstClr val="black"/>
                </a:solidFill>
                <a:cs typeface="Arial" pitchFamily="34" charset="0"/>
                <a:hlinkClick r:id="rId11"/>
              </a:rPr>
              <a:t>://</a:t>
            </a:r>
            <a:r>
              <a:rPr lang="en-US" sz="300" dirty="0" smtClean="0">
                <a:solidFill>
                  <a:prstClr val="black"/>
                </a:solidFill>
                <a:cs typeface="Arial" pitchFamily="34" charset="0"/>
                <a:hlinkClick r:id="rId11"/>
              </a:rPr>
              <a:t>www.jta.org/2017/06/06/news-opinion/united-states/arab-countries-are-turning-on-qatar-what-does-it-mean-for-israel</a:t>
            </a:r>
            <a:r>
              <a:rPr lang="en-US" sz="300" dirty="0" smtClean="0">
                <a:solidFill>
                  <a:prstClr val="black"/>
                </a:solidFill>
                <a:cs typeface="Arial" pitchFamily="34" charset="0"/>
              </a:rPr>
              <a:t> </a:t>
            </a:r>
          </a:p>
          <a:p>
            <a:endParaRPr lang="en-US" sz="500" dirty="0" smtClean="0">
              <a:solidFill>
                <a:prstClr val="black"/>
              </a:solidFill>
              <a:cs typeface="Arial" pitchFamily="34" charset="0"/>
            </a:endParaRPr>
          </a:p>
          <a:p>
            <a:r>
              <a:rPr lang="en-US" sz="1600" b="1" dirty="0" smtClean="0">
                <a:solidFill>
                  <a:srgbClr val="FF0000"/>
                </a:solidFill>
                <a:cs typeface="Arial" pitchFamily="34" charset="0"/>
              </a:rPr>
              <a:t>Iran’s </a:t>
            </a:r>
            <a:r>
              <a:rPr lang="en-US" sz="1600" b="1" dirty="0">
                <a:solidFill>
                  <a:srgbClr val="FF0000"/>
                </a:solidFill>
                <a:cs typeface="Arial" pitchFamily="34" charset="0"/>
              </a:rPr>
              <a:t>Supreme Leader: Saudi Arabia ‘cow milked’ by US, </a:t>
            </a:r>
            <a:r>
              <a:rPr lang="en-US" sz="1600" dirty="0">
                <a:solidFill>
                  <a:prstClr val="black"/>
                </a:solidFill>
                <a:cs typeface="Arial" pitchFamily="34" charset="0"/>
              </a:rPr>
              <a:t>Washington Post, 5/27/2017, </a:t>
            </a:r>
            <a:r>
              <a:rPr lang="en-US" sz="200" dirty="0">
                <a:solidFill>
                  <a:prstClr val="black"/>
                </a:solidFill>
                <a:cs typeface="Arial" pitchFamily="34" charset="0"/>
                <a:hlinkClick r:id="rId12"/>
              </a:rPr>
              <a:t>https://</a:t>
            </a:r>
            <a:r>
              <a:rPr lang="en-US" sz="200" dirty="0" smtClean="0">
                <a:solidFill>
                  <a:prstClr val="black"/>
                </a:solidFill>
                <a:cs typeface="Arial" pitchFamily="34" charset="0"/>
                <a:hlinkClick r:id="rId12"/>
              </a:rPr>
              <a:t>www.washingtonpost.com/world/the_americas/irans-supreme-leader-saudi-arabia-cow-milked-by-us/2017/05/27/7d09e534-4301-11e7-b29f-f40ffced2ddb_story.html</a:t>
            </a:r>
            <a:endParaRPr lang="en-US" sz="200" dirty="0">
              <a:solidFill>
                <a:prstClr val="black"/>
              </a:solidFill>
              <a:cs typeface="Arial" pitchFamily="34" charset="0"/>
            </a:endParaRPr>
          </a:p>
        </p:txBody>
      </p:sp>
      <p:cxnSp>
        <p:nvCxnSpPr>
          <p:cNvPr id="13" name="Straight Connector 12"/>
          <p:cNvCxnSpPr/>
          <p:nvPr/>
        </p:nvCxnSpPr>
        <p:spPr>
          <a:xfrm>
            <a:off x="0" y="5410200"/>
            <a:ext cx="9169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7315200" y="3581400"/>
            <a:ext cx="1854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5170" y="6553200"/>
            <a:ext cx="919187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7315200" y="5181600"/>
            <a:ext cx="1828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7315200" y="2286000"/>
            <a:ext cx="0" cy="28956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3211594"/>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https://vid.alarabiya.net/images/2017/05/21/c2ce77f2-9dab-4118-b019-50c7f5529fa3/c2ce77f2-9dab-4118-b019-50c7f5529fa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7694" y="3562"/>
            <a:ext cx="3196305" cy="213003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947694" y="2203271"/>
            <a:ext cx="3196306" cy="3847207"/>
          </a:xfrm>
          <a:prstGeom prst="rect">
            <a:avLst/>
          </a:prstGeom>
        </p:spPr>
        <p:txBody>
          <a:bodyPr wrap="square">
            <a:spAutoFit/>
          </a:bodyPr>
          <a:lstStyle/>
          <a:p>
            <a:r>
              <a:rPr lang="en-US" b="1" dirty="0" smtClean="0">
                <a:solidFill>
                  <a:srgbClr val="FF0000"/>
                </a:solidFill>
                <a:cs typeface="Arial" pitchFamily="34" charset="0"/>
              </a:rPr>
              <a:t>US President Donald Trump</a:t>
            </a:r>
            <a:r>
              <a:rPr lang="en-US" dirty="0" smtClean="0">
                <a:solidFill>
                  <a:srgbClr val="FF0000"/>
                </a:solidFill>
                <a:cs typeface="Arial" pitchFamily="34" charset="0"/>
              </a:rPr>
              <a:t>, flanked by White House senior advisor </a:t>
            </a:r>
            <a:r>
              <a:rPr lang="en-US" b="1" dirty="0" smtClean="0">
                <a:solidFill>
                  <a:srgbClr val="FF0000"/>
                </a:solidFill>
                <a:cs typeface="Arial" pitchFamily="34" charset="0"/>
              </a:rPr>
              <a:t>Jared Kushner </a:t>
            </a:r>
            <a:r>
              <a:rPr lang="en-US" dirty="0" smtClean="0">
                <a:solidFill>
                  <a:srgbClr val="FF0000"/>
                </a:solidFill>
                <a:cs typeface="Arial" pitchFamily="34" charset="0"/>
              </a:rPr>
              <a:t>(2nd R) and chief economic advisor </a:t>
            </a:r>
            <a:r>
              <a:rPr lang="en-US" b="1" dirty="0" smtClean="0">
                <a:solidFill>
                  <a:srgbClr val="FF0000"/>
                </a:solidFill>
                <a:cs typeface="Arial" pitchFamily="34" charset="0"/>
              </a:rPr>
              <a:t>Gary Cohn </a:t>
            </a:r>
            <a:r>
              <a:rPr lang="en-US" dirty="0" smtClean="0">
                <a:solidFill>
                  <a:srgbClr val="FF0000"/>
                </a:solidFill>
                <a:cs typeface="Arial" pitchFamily="34" charset="0"/>
              </a:rPr>
              <a:t>(R), delivers remarks to reporters after meeting with Saudi Arabia’s Deputy Crown Prince and Minister of Defense </a:t>
            </a:r>
            <a:r>
              <a:rPr lang="en-US" b="1" dirty="0" smtClean="0">
                <a:solidFill>
                  <a:srgbClr val="FF0000"/>
                </a:solidFill>
                <a:cs typeface="Arial" pitchFamily="34" charset="0"/>
              </a:rPr>
              <a:t>Mohammed bin Salman </a:t>
            </a:r>
            <a:r>
              <a:rPr lang="en-US" dirty="0" smtClean="0">
                <a:solidFill>
                  <a:srgbClr val="FF0000"/>
                </a:solidFill>
                <a:cs typeface="Arial" pitchFamily="34" charset="0"/>
              </a:rPr>
              <a:t>(L</a:t>
            </a:r>
            <a:r>
              <a:rPr lang="en-US" dirty="0" smtClean="0">
                <a:solidFill>
                  <a:prstClr val="black"/>
                </a:solidFill>
                <a:cs typeface="Arial" pitchFamily="34" charset="0"/>
              </a:rPr>
              <a:t>) </a:t>
            </a:r>
            <a:r>
              <a:rPr lang="en-US" sz="1000" dirty="0" smtClean="0">
                <a:solidFill>
                  <a:prstClr val="black"/>
                </a:solidFill>
                <a:cs typeface="Arial" pitchFamily="34" charset="0"/>
              </a:rPr>
              <a:t>at the Ritz Carlton Hotel in Riyadh, Saudi Arabia, May 20, 2017. (Reuters)</a:t>
            </a:r>
          </a:p>
          <a:p>
            <a:endParaRPr lang="en-US" sz="500" dirty="0" smtClean="0">
              <a:solidFill>
                <a:prstClr val="black"/>
              </a:solidFill>
              <a:cs typeface="Arial" pitchFamily="34" charset="0"/>
            </a:endParaRPr>
          </a:p>
          <a:p>
            <a:r>
              <a:rPr lang="en-US" b="1" dirty="0">
                <a:solidFill>
                  <a:srgbClr val="FF0000"/>
                </a:solidFill>
                <a:cs typeface="Arial" pitchFamily="34" charset="0"/>
              </a:rPr>
              <a:t>“I think that Mr. Trump and his associates are going to be very strong, not merely in support for the Jewish state, but also in support for the Jewish people.” </a:t>
            </a:r>
            <a:r>
              <a:rPr lang="en-US" dirty="0">
                <a:solidFill>
                  <a:prstClr val="black"/>
                </a:solidFill>
                <a:cs typeface="Arial" pitchFamily="34" charset="0"/>
              </a:rPr>
              <a:t>Prime Minister Netanyahu, CBS, 12/11/2017, </a:t>
            </a:r>
            <a:r>
              <a:rPr lang="en-US" sz="300" dirty="0">
                <a:solidFill>
                  <a:prstClr val="black"/>
                </a:solidFill>
                <a:cs typeface="Arial" pitchFamily="34" charset="0"/>
                <a:hlinkClick r:id="rId3"/>
              </a:rPr>
              <a:t>http://www.cbsnews.com/news/trump-feels-very-warmly-about-israel-jews-says-netanyahu-60-minutes</a:t>
            </a:r>
            <a:r>
              <a:rPr lang="en-US" sz="300" dirty="0" smtClean="0">
                <a:solidFill>
                  <a:prstClr val="black"/>
                </a:solidFill>
                <a:cs typeface="Arial" pitchFamily="34" charset="0"/>
                <a:hlinkClick r:id="rId3"/>
              </a:rPr>
              <a:t>/</a:t>
            </a:r>
            <a:r>
              <a:rPr lang="en-US" sz="300" dirty="0" smtClean="0">
                <a:solidFill>
                  <a:prstClr val="black"/>
                </a:solidFill>
                <a:cs typeface="Arial" pitchFamily="34" charset="0"/>
              </a:rPr>
              <a:t> </a:t>
            </a:r>
          </a:p>
          <a:p>
            <a:endParaRPr lang="en-US" sz="300" dirty="0">
              <a:solidFill>
                <a:prstClr val="black"/>
              </a:solidFill>
              <a:cs typeface="Arial" pitchFamily="34" charset="0"/>
            </a:endParaRPr>
          </a:p>
          <a:p>
            <a:r>
              <a:rPr lang="en-US" b="1" dirty="0" smtClean="0">
                <a:solidFill>
                  <a:srgbClr val="FF0000"/>
                </a:solidFill>
                <a:cs typeface="Arial" pitchFamily="34" charset="0"/>
              </a:rPr>
              <a:t>Meet </a:t>
            </a:r>
            <a:r>
              <a:rPr lang="en-US" b="1" dirty="0">
                <a:solidFill>
                  <a:srgbClr val="FF0000"/>
                </a:solidFill>
                <a:cs typeface="Arial" pitchFamily="34" charset="0"/>
              </a:rPr>
              <a:t>the Jews in the Trump administration</a:t>
            </a:r>
            <a:r>
              <a:rPr lang="en-US" dirty="0">
                <a:solidFill>
                  <a:prstClr val="black"/>
                </a:solidFill>
                <a:cs typeface="Arial" pitchFamily="34" charset="0"/>
              </a:rPr>
              <a:t>, Times of Israel, 1/28/2017</a:t>
            </a:r>
            <a:r>
              <a:rPr lang="en-US" sz="500" dirty="0">
                <a:solidFill>
                  <a:prstClr val="black"/>
                </a:solidFill>
                <a:cs typeface="Arial" pitchFamily="34" charset="0"/>
              </a:rPr>
              <a:t>, </a:t>
            </a:r>
            <a:r>
              <a:rPr lang="en-US" sz="500" dirty="0">
                <a:solidFill>
                  <a:prstClr val="black"/>
                </a:solidFill>
                <a:cs typeface="Arial" pitchFamily="34" charset="0"/>
                <a:hlinkClick r:id="rId4"/>
              </a:rPr>
              <a:t>http://www.timesofisrael.com/meet-the-jews-in-the-trump-administration </a:t>
            </a:r>
            <a:r>
              <a:rPr lang="en-US" sz="500" dirty="0" smtClean="0">
                <a:solidFill>
                  <a:prstClr val="black"/>
                </a:solidFill>
                <a:cs typeface="Arial" pitchFamily="34" charset="0"/>
                <a:hlinkClick r:id="rId4"/>
              </a:rPr>
              <a:t>/</a:t>
            </a:r>
            <a:endParaRPr lang="en-US" sz="500" dirty="0" smtClean="0">
              <a:solidFill>
                <a:prstClr val="black"/>
              </a:solidFill>
              <a:cs typeface="Arial" pitchFamily="34" charset="0"/>
            </a:endParaRPr>
          </a:p>
          <a:p>
            <a:endParaRPr lang="en-US" sz="500" dirty="0">
              <a:solidFill>
                <a:prstClr val="black"/>
              </a:solidFill>
              <a:cs typeface="Arial" pitchFamily="34" charset="0"/>
            </a:endParaRPr>
          </a:p>
          <a:p>
            <a:endParaRPr lang="en-US" sz="300" dirty="0" smtClean="0">
              <a:solidFill>
                <a:prstClr val="black"/>
              </a:solidFill>
              <a:cs typeface="Arial" pitchFamily="34" charset="0"/>
            </a:endParaRPr>
          </a:p>
          <a:p>
            <a:r>
              <a:rPr lang="en-US" b="1" dirty="0">
                <a:solidFill>
                  <a:srgbClr val="FF0000"/>
                </a:solidFill>
                <a:cs typeface="Arial" pitchFamily="34" charset="0"/>
              </a:rPr>
              <a:t>US Senate advances sanctions bill against Iran despite Islamic State attack, </a:t>
            </a:r>
            <a:r>
              <a:rPr lang="en-US" dirty="0">
                <a:solidFill>
                  <a:prstClr val="black"/>
                </a:solidFill>
                <a:cs typeface="Arial" pitchFamily="34" charset="0"/>
              </a:rPr>
              <a:t>i24news, 6/8/2017,</a:t>
            </a:r>
            <a:r>
              <a:rPr lang="en-US" sz="1600" dirty="0">
                <a:solidFill>
                  <a:prstClr val="black"/>
                </a:solidFill>
                <a:cs typeface="Arial" pitchFamily="34" charset="0"/>
              </a:rPr>
              <a:t> </a:t>
            </a:r>
            <a:r>
              <a:rPr lang="en-US" sz="300" dirty="0">
                <a:solidFill>
                  <a:srgbClr val="FF0000"/>
                </a:solidFill>
                <a:cs typeface="Arial" pitchFamily="34" charset="0"/>
                <a:hlinkClick r:id="rId5"/>
              </a:rPr>
              <a:t>https://</a:t>
            </a:r>
            <a:r>
              <a:rPr lang="en-US" sz="300" dirty="0" smtClean="0">
                <a:solidFill>
                  <a:srgbClr val="FF0000"/>
                </a:solidFill>
                <a:cs typeface="Arial" pitchFamily="34" charset="0"/>
                <a:hlinkClick r:id="rId5"/>
              </a:rPr>
              <a:t>www.i24news.tv/en/news/international/147319-170608-us-senate-advances-sanctions-bill-against-iran-despite-islamic-state-attack</a:t>
            </a:r>
            <a:r>
              <a:rPr lang="en-US" sz="300" dirty="0" smtClean="0">
                <a:solidFill>
                  <a:srgbClr val="FF0000"/>
                </a:solidFill>
                <a:cs typeface="Arial" pitchFamily="34" charset="0"/>
              </a:rPr>
              <a:t> </a:t>
            </a:r>
            <a:endParaRPr lang="en-US" sz="300" dirty="0">
              <a:solidFill>
                <a:prstClr val="black"/>
              </a:solidFill>
              <a:cs typeface="Arial" pitchFamily="34" charset="0"/>
            </a:endParaRPr>
          </a:p>
        </p:txBody>
      </p:sp>
      <p:sp>
        <p:nvSpPr>
          <p:cNvPr id="4" name="Rectangle 3"/>
          <p:cNvSpPr/>
          <p:nvPr/>
        </p:nvSpPr>
        <p:spPr>
          <a:xfrm>
            <a:off x="0" y="43458"/>
            <a:ext cx="5947694" cy="3262432"/>
          </a:xfrm>
          <a:prstGeom prst="rect">
            <a:avLst/>
          </a:prstGeom>
        </p:spPr>
        <p:txBody>
          <a:bodyPr wrap="square">
            <a:spAutoFit/>
          </a:bodyPr>
          <a:lstStyle/>
          <a:p>
            <a:r>
              <a:rPr lang="en-US" sz="2300" b="1" dirty="0" smtClean="0">
                <a:solidFill>
                  <a:srgbClr val="FF0000"/>
                </a:solidFill>
                <a:cs typeface="Arial" pitchFamily="34" charset="0"/>
              </a:rPr>
              <a:t>“Both </a:t>
            </a:r>
            <a:r>
              <a:rPr lang="en-US" sz="2300" b="1" dirty="0">
                <a:solidFill>
                  <a:srgbClr val="FF0000"/>
                </a:solidFill>
                <a:cs typeface="Arial" pitchFamily="34" charset="0"/>
              </a:rPr>
              <a:t>he [Saudi foreign minister Adel al-</a:t>
            </a:r>
            <a:r>
              <a:rPr lang="en-US" sz="2300" b="1" dirty="0" err="1">
                <a:solidFill>
                  <a:srgbClr val="FF0000"/>
                </a:solidFill>
                <a:cs typeface="Arial" pitchFamily="34" charset="0"/>
              </a:rPr>
              <a:t>Jubeir</a:t>
            </a:r>
            <a:r>
              <a:rPr lang="en-US" sz="2300" b="1" dirty="0">
                <a:solidFill>
                  <a:srgbClr val="FF0000"/>
                </a:solidFill>
                <a:cs typeface="Arial" pitchFamily="34" charset="0"/>
              </a:rPr>
              <a:t>] </a:t>
            </a:r>
            <a:r>
              <a:rPr lang="en-US" sz="2300" b="1" dirty="0" smtClean="0">
                <a:solidFill>
                  <a:srgbClr val="FF0000"/>
                </a:solidFill>
                <a:cs typeface="Arial" pitchFamily="34" charset="0"/>
              </a:rPr>
              <a:t>and </a:t>
            </a:r>
            <a:r>
              <a:rPr lang="en-US" sz="2300" b="1" dirty="0">
                <a:solidFill>
                  <a:srgbClr val="FF0000"/>
                </a:solidFill>
                <a:cs typeface="Arial" pitchFamily="34" charset="0"/>
              </a:rPr>
              <a:t>US Secretary of State Rex </a:t>
            </a:r>
            <a:r>
              <a:rPr lang="en-US" sz="2300" b="1" dirty="0" err="1">
                <a:solidFill>
                  <a:srgbClr val="FF0000"/>
                </a:solidFill>
                <a:cs typeface="Arial" pitchFamily="34" charset="0"/>
              </a:rPr>
              <a:t>Tillerson</a:t>
            </a:r>
            <a:r>
              <a:rPr lang="en-US" sz="2300" b="1" dirty="0">
                <a:solidFill>
                  <a:srgbClr val="FF0000"/>
                </a:solidFill>
                <a:cs typeface="Arial" pitchFamily="34" charset="0"/>
              </a:rPr>
              <a:t> made clear the arms deal </a:t>
            </a:r>
            <a:r>
              <a:rPr lang="en-US" sz="2300" b="1" dirty="0" smtClean="0">
                <a:solidFill>
                  <a:srgbClr val="FF0000"/>
                </a:solidFill>
                <a:cs typeface="Arial" pitchFamily="34" charset="0"/>
              </a:rPr>
              <a:t>[$110 billion] was </a:t>
            </a:r>
            <a:r>
              <a:rPr lang="en-US" sz="2300" b="1" dirty="0">
                <a:solidFill>
                  <a:srgbClr val="FF0000"/>
                </a:solidFill>
                <a:cs typeface="Arial" pitchFamily="34" charset="0"/>
              </a:rPr>
              <a:t>aimed at countering </a:t>
            </a:r>
            <a:r>
              <a:rPr lang="en-US" sz="2300" b="1" dirty="0" smtClean="0">
                <a:solidFill>
                  <a:srgbClr val="FF0000"/>
                </a:solidFill>
                <a:cs typeface="Arial" pitchFamily="34" charset="0"/>
              </a:rPr>
              <a:t>Iran,” </a:t>
            </a:r>
            <a:r>
              <a:rPr lang="en-US" sz="1800" dirty="0">
                <a:solidFill>
                  <a:prstClr val="black"/>
                </a:solidFill>
                <a:cs typeface="Arial" pitchFamily="34" charset="0"/>
              </a:rPr>
              <a:t>Donald Trump meets with Gulf leaders in landmark Riyadh summit, </a:t>
            </a:r>
            <a:r>
              <a:rPr lang="en-US" sz="1800" dirty="0">
                <a:solidFill>
                  <a:srgbClr val="FF0000"/>
                </a:solidFill>
                <a:cs typeface="Arial" pitchFamily="34" charset="0"/>
              </a:rPr>
              <a:t>Al Arabiya, 5/21/2017, </a:t>
            </a:r>
            <a:r>
              <a:rPr lang="en-US" sz="300" dirty="0">
                <a:solidFill>
                  <a:srgbClr val="FF0000"/>
                </a:solidFill>
                <a:cs typeface="Arial" pitchFamily="34" charset="0"/>
                <a:hlinkClick r:id="rId6"/>
              </a:rPr>
              <a:t>https://english.alarabiya.net/en/News/gulf/2017/05/21/Trump-readies-for-more-meetings-after-his-1st-tremendous-day-in-Saudi-.</a:t>
            </a:r>
            <a:r>
              <a:rPr lang="en-US" sz="300" dirty="0" smtClean="0">
                <a:solidFill>
                  <a:srgbClr val="FF0000"/>
                </a:solidFill>
                <a:cs typeface="Arial" pitchFamily="34" charset="0"/>
                <a:hlinkClick r:id="rId6"/>
              </a:rPr>
              <a:t>html</a:t>
            </a:r>
            <a:endParaRPr lang="en-US" sz="300" dirty="0" smtClean="0">
              <a:solidFill>
                <a:srgbClr val="FF0000"/>
              </a:solidFill>
              <a:cs typeface="Arial" pitchFamily="34" charset="0"/>
            </a:endParaRPr>
          </a:p>
          <a:p>
            <a:r>
              <a:rPr lang="en-US" sz="1800" b="1" dirty="0">
                <a:solidFill>
                  <a:srgbClr val="FF0000"/>
                </a:solidFill>
                <a:cs typeface="Arial" pitchFamily="34" charset="0"/>
              </a:rPr>
              <a:t>Saudi Arabia's New Crown Prince Mohammed Bin Salman Is Good News for Israel and U.S., </a:t>
            </a:r>
            <a:r>
              <a:rPr lang="en-US" sz="1600" dirty="0" err="1">
                <a:solidFill>
                  <a:prstClr val="black"/>
                </a:solidFill>
                <a:cs typeface="Arial" pitchFamily="34" charset="0"/>
              </a:rPr>
              <a:t>Haaretz</a:t>
            </a:r>
            <a:r>
              <a:rPr lang="en-US" sz="1600" dirty="0">
                <a:solidFill>
                  <a:prstClr val="black"/>
                </a:solidFill>
                <a:cs typeface="Arial" pitchFamily="34" charset="0"/>
              </a:rPr>
              <a:t>, 6/21/2017,</a:t>
            </a:r>
            <a:r>
              <a:rPr lang="en-US" sz="1800" dirty="0">
                <a:solidFill>
                  <a:prstClr val="black"/>
                </a:solidFill>
                <a:cs typeface="Arial" pitchFamily="34" charset="0"/>
              </a:rPr>
              <a:t> </a:t>
            </a:r>
            <a:r>
              <a:rPr lang="en-US" sz="1000" dirty="0">
                <a:solidFill>
                  <a:srgbClr val="FF0000"/>
                </a:solidFill>
                <a:cs typeface="Arial" pitchFamily="34" charset="0"/>
                <a:hlinkClick r:id="rId7"/>
              </a:rPr>
              <a:t>http://www.haaretz.com/middle-east-news/.</a:t>
            </a:r>
            <a:r>
              <a:rPr lang="en-US" sz="1000" dirty="0" smtClean="0">
                <a:solidFill>
                  <a:srgbClr val="FF0000"/>
                </a:solidFill>
                <a:cs typeface="Arial" pitchFamily="34" charset="0"/>
                <a:hlinkClick r:id="rId7"/>
              </a:rPr>
              <a:t>premium-1.797007</a:t>
            </a:r>
            <a:r>
              <a:rPr lang="en-US" sz="1000" dirty="0" smtClean="0">
                <a:solidFill>
                  <a:srgbClr val="FF0000"/>
                </a:solidFill>
                <a:cs typeface="Arial" pitchFamily="34" charset="0"/>
              </a:rPr>
              <a:t> </a:t>
            </a:r>
          </a:p>
          <a:p>
            <a:r>
              <a:rPr lang="en-US" sz="1600" b="1" dirty="0">
                <a:solidFill>
                  <a:srgbClr val="FF0000"/>
                </a:solidFill>
                <a:cs typeface="Arial" pitchFamily="34" charset="0"/>
              </a:rPr>
              <a:t>Saudi Arabia pressures Qatar to curb ties with Iran and stop all support for Palestinian Hamas. </a:t>
            </a:r>
            <a:r>
              <a:rPr lang="en-US" b="1" dirty="0">
                <a:solidFill>
                  <a:prstClr val="black"/>
                </a:solidFill>
                <a:cs typeface="Arial" pitchFamily="34" charset="0"/>
              </a:rPr>
              <a:t>BBC, 7/5/2017, </a:t>
            </a:r>
            <a:r>
              <a:rPr lang="en-US" sz="500" b="1" dirty="0">
                <a:solidFill>
                  <a:prstClr val="black"/>
                </a:solidFill>
                <a:cs typeface="Arial" pitchFamily="34" charset="0"/>
                <a:hlinkClick r:id="rId8"/>
              </a:rPr>
              <a:t>http://</a:t>
            </a:r>
            <a:r>
              <a:rPr lang="en-US" sz="500" b="1" dirty="0" smtClean="0">
                <a:solidFill>
                  <a:prstClr val="black"/>
                </a:solidFill>
                <a:cs typeface="Arial" pitchFamily="34" charset="0"/>
                <a:hlinkClick r:id="rId8"/>
              </a:rPr>
              <a:t>www.bbc.com/news/world-middle-east-40173757</a:t>
            </a:r>
            <a:r>
              <a:rPr lang="en-US" sz="500" b="1" dirty="0" smtClean="0">
                <a:solidFill>
                  <a:prstClr val="black"/>
                </a:solidFill>
                <a:cs typeface="Arial" pitchFamily="34" charset="0"/>
              </a:rPr>
              <a:t> </a:t>
            </a:r>
            <a:endParaRPr lang="en-US" sz="500" dirty="0">
              <a:solidFill>
                <a:prstClr val="black"/>
              </a:solidFill>
              <a:cs typeface="Arial" pitchFamily="34" charset="0"/>
            </a:endParaRPr>
          </a:p>
        </p:txBody>
      </p:sp>
      <p:sp>
        <p:nvSpPr>
          <p:cNvPr id="6" name="Rectangle 5"/>
          <p:cNvSpPr/>
          <p:nvPr/>
        </p:nvSpPr>
        <p:spPr>
          <a:xfrm>
            <a:off x="-1" y="3276600"/>
            <a:ext cx="5947694" cy="2754600"/>
          </a:xfrm>
          <a:prstGeom prst="rect">
            <a:avLst/>
          </a:prstGeom>
        </p:spPr>
        <p:txBody>
          <a:bodyPr wrap="square">
            <a:spAutoFit/>
          </a:bodyPr>
          <a:lstStyle/>
          <a:p>
            <a:r>
              <a:rPr lang="en-US" sz="1600" b="1" dirty="0" smtClean="0">
                <a:solidFill>
                  <a:srgbClr val="FF0000"/>
                </a:solidFill>
                <a:cs typeface="Arial" pitchFamily="34" charset="0"/>
              </a:rPr>
              <a:t>USA </a:t>
            </a:r>
            <a:r>
              <a:rPr lang="en-US" sz="1600" b="1" dirty="0">
                <a:solidFill>
                  <a:srgbClr val="FF0000"/>
                </a:solidFill>
                <a:cs typeface="Arial" pitchFamily="34" charset="0"/>
              </a:rPr>
              <a:t>President Donald Trump Dancing in Saudi Arabia on </a:t>
            </a:r>
            <a:r>
              <a:rPr lang="en-US" sz="1600" b="1" dirty="0" err="1">
                <a:solidFill>
                  <a:srgbClr val="FF0000"/>
                </a:solidFill>
                <a:cs typeface="Arial" pitchFamily="34" charset="0"/>
              </a:rPr>
              <a:t>Ardha</a:t>
            </a:r>
            <a:r>
              <a:rPr lang="en-US" sz="1600" b="1" dirty="0">
                <a:solidFill>
                  <a:srgbClr val="FF0000"/>
                </a:solidFill>
                <a:cs typeface="Arial" pitchFamily="34" charset="0"/>
              </a:rPr>
              <a:t> </a:t>
            </a:r>
            <a:r>
              <a:rPr lang="en-US" sz="1600" b="1" dirty="0" smtClean="0">
                <a:solidFill>
                  <a:srgbClr val="FF0000"/>
                </a:solidFill>
                <a:cs typeface="Arial" pitchFamily="34" charset="0"/>
              </a:rPr>
              <a:t>Music [</a:t>
            </a:r>
            <a:r>
              <a:rPr lang="en-US" sz="1600" b="1" dirty="0" smtClean="0">
                <a:solidFill>
                  <a:prstClr val="black"/>
                </a:solidFill>
                <a:cs typeface="Arial" pitchFamily="34" charset="0"/>
              </a:rPr>
              <a:t>a war dance involving swords and daggers</a:t>
            </a:r>
            <a:r>
              <a:rPr lang="en-US" sz="1600" b="1" dirty="0" smtClean="0">
                <a:solidFill>
                  <a:srgbClr val="FF0000"/>
                </a:solidFill>
                <a:cs typeface="Arial" pitchFamily="34" charset="0"/>
              </a:rPr>
              <a:t>]</a:t>
            </a:r>
            <a:r>
              <a:rPr lang="en-US" sz="1600" dirty="0" smtClean="0">
                <a:solidFill>
                  <a:prstClr val="black"/>
                </a:solidFill>
                <a:cs typeface="Arial" pitchFamily="34" charset="0"/>
              </a:rPr>
              <a:t>, 5/20/2017</a:t>
            </a:r>
            <a:r>
              <a:rPr lang="en-US" sz="1800" dirty="0" smtClean="0">
                <a:solidFill>
                  <a:prstClr val="black"/>
                </a:solidFill>
                <a:cs typeface="Arial" pitchFamily="34" charset="0"/>
              </a:rPr>
              <a:t>, </a:t>
            </a:r>
            <a:r>
              <a:rPr lang="en-US" sz="1400" dirty="0" smtClean="0">
                <a:solidFill>
                  <a:prstClr val="black"/>
                </a:solidFill>
                <a:cs typeface="Arial" pitchFamily="34" charset="0"/>
                <a:hlinkClick r:id="rId9"/>
              </a:rPr>
              <a:t>https</a:t>
            </a:r>
            <a:r>
              <a:rPr lang="en-US" sz="1400" dirty="0">
                <a:solidFill>
                  <a:prstClr val="black"/>
                </a:solidFill>
                <a:cs typeface="Arial" pitchFamily="34" charset="0"/>
                <a:hlinkClick r:id="rId9"/>
              </a:rPr>
              <a:t>://</a:t>
            </a:r>
            <a:r>
              <a:rPr lang="en-US" sz="1400" dirty="0" smtClean="0">
                <a:solidFill>
                  <a:prstClr val="black"/>
                </a:solidFill>
                <a:cs typeface="Arial" pitchFamily="34" charset="0"/>
                <a:hlinkClick r:id="rId9"/>
              </a:rPr>
              <a:t>www.youtube.com/watch?v=W146lbl0zaM</a:t>
            </a:r>
            <a:r>
              <a:rPr lang="en-US" sz="1400" dirty="0" smtClean="0">
                <a:solidFill>
                  <a:prstClr val="black"/>
                </a:solidFill>
                <a:cs typeface="Arial" pitchFamily="34" charset="0"/>
              </a:rPr>
              <a:t> </a:t>
            </a:r>
          </a:p>
          <a:p>
            <a:r>
              <a:rPr lang="en-US" sz="1600" b="1" dirty="0" smtClean="0">
                <a:solidFill>
                  <a:srgbClr val="FF0000"/>
                </a:solidFill>
                <a:cs typeface="Arial" pitchFamily="34" charset="0"/>
              </a:rPr>
              <a:t>King </a:t>
            </a:r>
            <a:r>
              <a:rPr lang="en-US" sz="1600" b="1" dirty="0">
                <a:solidFill>
                  <a:srgbClr val="FF0000"/>
                </a:solidFill>
                <a:cs typeface="Arial" pitchFamily="34" charset="0"/>
              </a:rPr>
              <a:t>Salman presents Trump with Saudi Arabia’s top </a:t>
            </a:r>
            <a:r>
              <a:rPr lang="en-US" sz="1600" b="1" dirty="0" smtClean="0">
                <a:solidFill>
                  <a:srgbClr val="FF0000"/>
                </a:solidFill>
                <a:cs typeface="Arial" pitchFamily="34" charset="0"/>
              </a:rPr>
              <a:t>civilian honor</a:t>
            </a:r>
            <a:r>
              <a:rPr lang="en-US" sz="1600" dirty="0">
                <a:solidFill>
                  <a:prstClr val="black"/>
                </a:solidFill>
                <a:cs typeface="Arial" pitchFamily="34" charset="0"/>
              </a:rPr>
              <a:t>, Arab News, </a:t>
            </a:r>
            <a:r>
              <a:rPr lang="en-US" sz="1600" dirty="0" smtClean="0">
                <a:solidFill>
                  <a:prstClr val="black"/>
                </a:solidFill>
                <a:cs typeface="Arial" pitchFamily="34" charset="0"/>
              </a:rPr>
              <a:t>5/20/2017</a:t>
            </a:r>
            <a:r>
              <a:rPr lang="en-US" sz="2000" dirty="0" smtClean="0">
                <a:solidFill>
                  <a:prstClr val="black"/>
                </a:solidFill>
                <a:cs typeface="Arial" pitchFamily="34" charset="0"/>
              </a:rPr>
              <a:t>, </a:t>
            </a:r>
            <a:r>
              <a:rPr lang="en-US" sz="400" dirty="0" smtClean="0">
                <a:solidFill>
                  <a:prstClr val="black"/>
                </a:solidFill>
                <a:cs typeface="Arial" pitchFamily="34" charset="0"/>
                <a:hlinkClick r:id="rId10"/>
              </a:rPr>
              <a:t>http</a:t>
            </a:r>
            <a:r>
              <a:rPr lang="en-US" sz="400" dirty="0">
                <a:solidFill>
                  <a:prstClr val="black"/>
                </a:solidFill>
                <a:cs typeface="Arial" pitchFamily="34" charset="0"/>
                <a:hlinkClick r:id="rId10"/>
              </a:rPr>
              <a:t>://</a:t>
            </a:r>
            <a:r>
              <a:rPr lang="en-US" sz="400" dirty="0" smtClean="0">
                <a:solidFill>
                  <a:prstClr val="black"/>
                </a:solidFill>
                <a:cs typeface="Arial" pitchFamily="34" charset="0"/>
                <a:hlinkClick r:id="rId10"/>
              </a:rPr>
              <a:t>www.arabnews.com/node/1102196/saudi-arabia</a:t>
            </a:r>
            <a:endParaRPr lang="en-US" sz="400" dirty="0" smtClean="0">
              <a:solidFill>
                <a:prstClr val="black"/>
              </a:solidFill>
              <a:cs typeface="Arial" pitchFamily="34" charset="0"/>
            </a:endParaRPr>
          </a:p>
          <a:p>
            <a:r>
              <a:rPr lang="en-US" sz="1400" b="1" dirty="0" smtClean="0">
                <a:solidFill>
                  <a:srgbClr val="FF0000"/>
                </a:solidFill>
                <a:cs typeface="Arial" pitchFamily="34" charset="0"/>
              </a:rPr>
              <a:t>Israel </a:t>
            </a:r>
            <a:r>
              <a:rPr lang="en-US" sz="1400" b="1" dirty="0">
                <a:solidFill>
                  <a:srgbClr val="FF0000"/>
                </a:solidFill>
                <a:cs typeface="Arial" pitchFamily="34" charset="0"/>
              </a:rPr>
              <a:t>now </a:t>
            </a:r>
            <a:r>
              <a:rPr lang="en-US" sz="1400" b="1" dirty="0" smtClean="0">
                <a:solidFill>
                  <a:srgbClr val="FF0000"/>
                </a:solidFill>
                <a:cs typeface="Arial" pitchFamily="34" charset="0"/>
              </a:rPr>
              <a:t>sees Saudi </a:t>
            </a:r>
            <a:r>
              <a:rPr lang="en-US" sz="1400" b="1" dirty="0">
                <a:solidFill>
                  <a:srgbClr val="FF0000"/>
                </a:solidFill>
                <a:cs typeface="Arial" pitchFamily="34" charset="0"/>
              </a:rPr>
              <a:t>Arabia as "a partner with a vital interest in stopping Iran... Israeli Prime Minister Benjamin Netanyahu is deeply invested in the informal alliance between Israel and the Sunni Arab states... AIPAC takes its cues from Israel’s government on which battles to pick... Jared Kushner, seen as one of the U.S. officials closest to Israel, helped negotiate the Saudi deal." </a:t>
            </a:r>
            <a:r>
              <a:rPr lang="en-US" sz="1400" dirty="0">
                <a:solidFill>
                  <a:prstClr val="black"/>
                </a:solidFill>
                <a:cs typeface="Arial" pitchFamily="34" charset="0"/>
              </a:rPr>
              <a:t>Jewish Telegraphic Agency, 5/30/2017</a:t>
            </a:r>
            <a:r>
              <a:rPr lang="en-US" sz="1400" dirty="0">
                <a:solidFill>
                  <a:srgbClr val="FF0000"/>
                </a:solidFill>
                <a:cs typeface="Arial" pitchFamily="34" charset="0"/>
              </a:rPr>
              <a:t>, </a:t>
            </a:r>
            <a:r>
              <a:rPr lang="en-US" sz="300" dirty="0">
                <a:solidFill>
                  <a:srgbClr val="FF0000"/>
                </a:solidFill>
                <a:cs typeface="Arial" pitchFamily="34" charset="0"/>
                <a:hlinkClick r:id="rId11"/>
              </a:rPr>
              <a:t>http://</a:t>
            </a:r>
            <a:r>
              <a:rPr lang="en-US" sz="300" dirty="0" smtClean="0">
                <a:solidFill>
                  <a:srgbClr val="FF0000"/>
                </a:solidFill>
                <a:cs typeface="Arial" pitchFamily="34" charset="0"/>
                <a:hlinkClick r:id="rId11"/>
              </a:rPr>
              <a:t>www.jta.org/2017/05/30/news-opinion/politics/trump-wants-to-sell-lots-of-weapons-to-saudi-arabia-why-are-israel-and-its-friends-keeping-quiet</a:t>
            </a:r>
            <a:r>
              <a:rPr lang="en-US" sz="300" dirty="0" smtClean="0">
                <a:solidFill>
                  <a:srgbClr val="FF0000"/>
                </a:solidFill>
                <a:cs typeface="Arial" pitchFamily="34" charset="0"/>
              </a:rPr>
              <a:t> </a:t>
            </a:r>
          </a:p>
        </p:txBody>
      </p:sp>
      <p:cxnSp>
        <p:nvCxnSpPr>
          <p:cNvPr id="8" name="Straight Connector 7"/>
          <p:cNvCxnSpPr/>
          <p:nvPr/>
        </p:nvCxnSpPr>
        <p:spPr>
          <a:xfrm>
            <a:off x="0" y="27432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947694" y="2133600"/>
            <a:ext cx="0" cy="381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0" y="406263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0" y="32766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5947692" y="5181600"/>
            <a:ext cx="319630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2044700"/>
            <a:ext cx="59476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5909290"/>
            <a:ext cx="91439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5947692" y="4673600"/>
            <a:ext cx="319630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6172200"/>
            <a:ext cx="9143999"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1" y="5867400"/>
            <a:ext cx="9143999" cy="1000274"/>
          </a:xfrm>
          <a:prstGeom prst="rect">
            <a:avLst/>
          </a:prstGeom>
        </p:spPr>
        <p:txBody>
          <a:bodyPr wrap="square">
            <a:spAutoFit/>
          </a:bodyPr>
          <a:lstStyle/>
          <a:p>
            <a:r>
              <a:rPr lang="en-US" sz="1800" b="1" dirty="0">
                <a:solidFill>
                  <a:srgbClr val="FF0000"/>
                </a:solidFill>
                <a:cs typeface="Arial" pitchFamily="34" charset="0"/>
              </a:rPr>
              <a:t>Deadly rhetoric: Saudi Arabia opens war of words with Iran</a:t>
            </a:r>
            <a:r>
              <a:rPr lang="en-US" sz="1800" dirty="0">
                <a:solidFill>
                  <a:srgbClr val="FF0000"/>
                </a:solidFill>
                <a:cs typeface="Arial" pitchFamily="34" charset="0"/>
              </a:rPr>
              <a:t>, </a:t>
            </a:r>
            <a:r>
              <a:rPr lang="en-US" sz="1800" dirty="0">
                <a:solidFill>
                  <a:prstClr val="black"/>
                </a:solidFill>
                <a:cs typeface="Arial" pitchFamily="34" charset="0"/>
              </a:rPr>
              <a:t>RT, 5/16/2017, </a:t>
            </a:r>
            <a:r>
              <a:rPr lang="en-US" sz="300" dirty="0">
                <a:solidFill>
                  <a:srgbClr val="FF0000"/>
                </a:solidFill>
                <a:cs typeface="Arial" pitchFamily="34" charset="0"/>
                <a:hlinkClick r:id="rId12"/>
              </a:rPr>
              <a:t>https://www.rt.com/op-edge/388519-saudi-arabia-war-iran</a:t>
            </a:r>
            <a:r>
              <a:rPr lang="en-US" sz="300" dirty="0" smtClean="0">
                <a:solidFill>
                  <a:srgbClr val="FF0000"/>
                </a:solidFill>
                <a:cs typeface="Arial" pitchFamily="34" charset="0"/>
                <a:hlinkClick r:id="rId12"/>
              </a:rPr>
              <a:t>/</a:t>
            </a:r>
            <a:r>
              <a:rPr lang="en-US" sz="300" dirty="0" smtClean="0">
                <a:solidFill>
                  <a:srgbClr val="FF0000"/>
                </a:solidFill>
                <a:cs typeface="Arial" pitchFamily="34" charset="0"/>
              </a:rPr>
              <a:t>  </a:t>
            </a:r>
            <a:endParaRPr lang="en-US" sz="300" dirty="0">
              <a:solidFill>
                <a:srgbClr val="FF0000"/>
              </a:solidFill>
              <a:cs typeface="Arial" pitchFamily="34" charset="0"/>
            </a:endParaRPr>
          </a:p>
          <a:p>
            <a:r>
              <a:rPr lang="en-US" sz="1800" b="1" dirty="0" smtClean="0">
                <a:solidFill>
                  <a:srgbClr val="FF0000"/>
                </a:solidFill>
                <a:cs typeface="Arial" pitchFamily="34" charset="0"/>
              </a:rPr>
              <a:t>CIA </a:t>
            </a:r>
            <a:r>
              <a:rPr lang="en-US" sz="1800" b="1" dirty="0">
                <a:solidFill>
                  <a:srgbClr val="FF0000"/>
                </a:solidFill>
                <a:cs typeface="Arial" pitchFamily="34" charset="0"/>
              </a:rPr>
              <a:t>creates new body dedicated to Iran operations: report</a:t>
            </a:r>
            <a:r>
              <a:rPr lang="en-US" sz="1800" dirty="0">
                <a:solidFill>
                  <a:prstClr val="black"/>
                </a:solidFill>
                <a:cs typeface="Arial" pitchFamily="34" charset="0"/>
              </a:rPr>
              <a:t>, i24news, 6/2/2017,  </a:t>
            </a:r>
            <a:r>
              <a:rPr lang="en-US" sz="200" dirty="0">
                <a:solidFill>
                  <a:prstClr val="black"/>
                </a:solidFill>
                <a:cs typeface="Arial" pitchFamily="34" charset="0"/>
                <a:hlinkClick r:id="rId13"/>
              </a:rPr>
              <a:t>https://www.i24news.tv/en/news/international/americas/146890-170602-cia-creates-new-body-dedicated-to-iran-operations</a:t>
            </a:r>
            <a:r>
              <a:rPr lang="en-US" sz="200" dirty="0">
                <a:solidFill>
                  <a:prstClr val="black"/>
                </a:solidFill>
                <a:cs typeface="Arial" pitchFamily="34" charset="0"/>
              </a:rPr>
              <a:t> </a:t>
            </a:r>
          </a:p>
          <a:p>
            <a:r>
              <a:rPr lang="en-US" sz="1800" b="1" dirty="0" smtClean="0">
                <a:solidFill>
                  <a:srgbClr val="FF0000"/>
                </a:solidFill>
                <a:cs typeface="Arial" pitchFamily="34" charset="0"/>
              </a:rPr>
              <a:t>IRAN </a:t>
            </a:r>
            <a:r>
              <a:rPr lang="en-US" sz="1800" b="1" dirty="0">
                <a:solidFill>
                  <a:srgbClr val="FF0000"/>
                </a:solidFill>
                <a:cs typeface="Arial" pitchFamily="34" charset="0"/>
              </a:rPr>
              <a:t>ATTACK: ISIS claims responsibility for pair of assaults in Tehran</a:t>
            </a:r>
            <a:r>
              <a:rPr lang="en-US" sz="1800" dirty="0">
                <a:solidFill>
                  <a:prstClr val="black"/>
                </a:solidFill>
                <a:cs typeface="Arial" pitchFamily="34" charset="0"/>
              </a:rPr>
              <a:t>, </a:t>
            </a:r>
            <a:r>
              <a:rPr lang="en-US" sz="1600" dirty="0" smtClean="0">
                <a:solidFill>
                  <a:prstClr val="black"/>
                </a:solidFill>
                <a:cs typeface="Arial" pitchFamily="34" charset="0"/>
              </a:rPr>
              <a:t>Fox news, </a:t>
            </a:r>
            <a:r>
              <a:rPr lang="en-US" sz="1600" dirty="0">
                <a:solidFill>
                  <a:prstClr val="black"/>
                </a:solidFill>
                <a:cs typeface="Arial" pitchFamily="34" charset="0"/>
              </a:rPr>
              <a:t>6/7/2017,</a:t>
            </a:r>
            <a:r>
              <a:rPr lang="en-US" sz="1800" dirty="0">
                <a:solidFill>
                  <a:prstClr val="black"/>
                </a:solidFill>
                <a:cs typeface="Arial" pitchFamily="34" charset="0"/>
              </a:rPr>
              <a:t> </a:t>
            </a:r>
            <a:r>
              <a:rPr lang="en-US" sz="500" dirty="0">
                <a:solidFill>
                  <a:prstClr val="black"/>
                </a:solidFill>
                <a:cs typeface="Arial" pitchFamily="34" charset="0"/>
                <a:hlinkClick r:id="rId14"/>
              </a:rPr>
              <a:t>http://</a:t>
            </a:r>
            <a:r>
              <a:rPr lang="en-US" sz="500" dirty="0" smtClean="0">
                <a:solidFill>
                  <a:prstClr val="black"/>
                </a:solidFill>
                <a:cs typeface="Arial" pitchFamily="34" charset="0"/>
                <a:hlinkClick r:id="rId14"/>
              </a:rPr>
              <a:t>www.foxnews.com/world/2017/06/07/shooting-at-iranian-parliament-building-reportedly-injures-security-guard.html</a:t>
            </a:r>
            <a:r>
              <a:rPr lang="en-US" sz="500" dirty="0" smtClean="0">
                <a:solidFill>
                  <a:prstClr val="black"/>
                </a:solidFill>
                <a:cs typeface="Arial" pitchFamily="34" charset="0"/>
              </a:rPr>
              <a:t> </a:t>
            </a:r>
            <a:endParaRPr lang="en-US" sz="500" dirty="0">
              <a:solidFill>
                <a:prstClr val="black"/>
              </a:solidFill>
              <a:cs typeface="Arial" pitchFamily="34" charset="0"/>
            </a:endParaRPr>
          </a:p>
        </p:txBody>
      </p:sp>
      <p:cxnSp>
        <p:nvCxnSpPr>
          <p:cNvPr id="24" name="Straight Connector 23"/>
          <p:cNvCxnSpPr/>
          <p:nvPr/>
        </p:nvCxnSpPr>
        <p:spPr>
          <a:xfrm>
            <a:off x="-1" y="6477000"/>
            <a:ext cx="914399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 y="4572000"/>
            <a:ext cx="594769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947694" y="3695700"/>
            <a:ext cx="319630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0029366"/>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txBody>
          <a:bodyPr>
            <a:normAutofit fontScale="90000"/>
          </a:bodyPr>
          <a:lstStyle/>
          <a:p>
            <a:r>
              <a:rPr lang="en-US" sz="2400" b="1" dirty="0">
                <a:solidFill>
                  <a:srgbClr val="FF0000"/>
                </a:solidFill>
                <a:latin typeface="Times New Roman" panose="02020603050405020304" pitchFamily="18" charset="0"/>
                <a:cs typeface="Times New Roman" panose="02020603050405020304" pitchFamily="18" charset="0"/>
              </a:rPr>
              <a:t>The Times of Israel </a:t>
            </a:r>
            <a:r>
              <a:rPr lang="en-US" sz="2400" b="1" dirty="0" smtClean="0">
                <a:solidFill>
                  <a:srgbClr val="FF0000"/>
                </a:solidFill>
                <a:latin typeface="Times New Roman" panose="02020603050405020304" pitchFamily="18" charset="0"/>
                <a:cs typeface="Times New Roman" panose="02020603050405020304" pitchFamily="18" charset="0"/>
              </a:rPr>
              <a:t>described </a:t>
            </a:r>
            <a:r>
              <a:rPr lang="en-US" sz="2400" b="1" dirty="0">
                <a:solidFill>
                  <a:srgbClr val="FF0000"/>
                </a:solidFill>
                <a:latin typeface="Times New Roman" panose="02020603050405020304" pitchFamily="18" charset="0"/>
                <a:cs typeface="Times New Roman" panose="02020603050405020304" pitchFamily="18" charset="0"/>
              </a:rPr>
              <a:t>US President Trump's speech in Saudi Arabia as a "carefully scripted speech, ahead of his visit to Israel</a:t>
            </a:r>
            <a:r>
              <a:rPr lang="en-US" sz="2400" b="1" dirty="0" smtClean="0">
                <a:solidFill>
                  <a:srgbClr val="FF0000"/>
                </a:solidFill>
                <a:latin typeface="Times New Roman" panose="02020603050405020304" pitchFamily="18" charset="0"/>
                <a:cs typeface="Times New Roman" panose="02020603050405020304" pitchFamily="18" charset="0"/>
              </a:rPr>
              <a:t>."</a:t>
            </a: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685800"/>
            <a:ext cx="9144000" cy="6172200"/>
          </a:xfrm>
        </p:spPr>
        <p:txBody>
          <a:bodyPr>
            <a:noAutofit/>
          </a:bodyPr>
          <a:lstStyle/>
          <a:p>
            <a:pPr marL="0" indent="0">
              <a:buNone/>
            </a:pPr>
            <a:r>
              <a:rPr lang="en-US" sz="1400" dirty="0" smtClean="0">
                <a:solidFill>
                  <a:srgbClr val="FF0000"/>
                </a:solidFill>
                <a:latin typeface="Times New Roman" panose="02020603050405020304" pitchFamily="18" charset="0"/>
                <a:cs typeface="Times New Roman" panose="02020603050405020304" pitchFamily="18" charset="0"/>
              </a:rPr>
              <a:t>Excerpts </a:t>
            </a:r>
            <a:r>
              <a:rPr lang="en-US" sz="1400" dirty="0">
                <a:solidFill>
                  <a:srgbClr val="FF0000"/>
                </a:solidFill>
                <a:latin typeface="Times New Roman" panose="02020603050405020304" pitchFamily="18" charset="0"/>
                <a:cs typeface="Times New Roman" panose="02020603050405020304" pitchFamily="18" charset="0"/>
              </a:rPr>
              <a:t>from Trump's </a:t>
            </a:r>
            <a:r>
              <a:rPr lang="en-US" sz="1400" dirty="0" smtClean="0">
                <a:solidFill>
                  <a:srgbClr val="FF0000"/>
                </a:solidFill>
                <a:latin typeface="Times New Roman" panose="02020603050405020304" pitchFamily="18" charset="0"/>
                <a:cs typeface="Times New Roman" panose="02020603050405020304" pitchFamily="18" charset="0"/>
              </a:rPr>
              <a:t>speech in Saudi Arabia: </a:t>
            </a:r>
            <a:endParaRPr lang="en-US" sz="1400" dirty="0">
              <a:solidFill>
                <a:srgbClr val="FF0000"/>
              </a:solidFill>
              <a:latin typeface="Times New Roman" panose="02020603050405020304" pitchFamily="18" charset="0"/>
              <a:cs typeface="Times New Roman" panose="02020603050405020304" pitchFamily="18" charset="0"/>
            </a:endParaRPr>
          </a:p>
          <a:p>
            <a:pPr marL="0" indent="0">
              <a:buNone/>
            </a:pPr>
            <a:r>
              <a:rPr lang="en-US" sz="1400" dirty="0">
                <a:solidFill>
                  <a:srgbClr val="FF0000"/>
                </a:solidFill>
                <a:latin typeface="Times New Roman" panose="02020603050405020304" pitchFamily="18" charset="0"/>
                <a:cs typeface="Times New Roman" panose="02020603050405020304" pitchFamily="18" charset="0"/>
              </a:rPr>
              <a:t>"</a:t>
            </a:r>
            <a:r>
              <a:rPr lang="en-US" sz="1400" b="1" dirty="0">
                <a:solidFill>
                  <a:srgbClr val="FF0000"/>
                </a:solidFill>
                <a:latin typeface="Times New Roman" panose="02020603050405020304" pitchFamily="18" charset="0"/>
                <a:cs typeface="Times New Roman" panose="02020603050405020304" pitchFamily="18" charset="0"/>
              </a:rPr>
              <a:t>Our goal is a coalition of nations</a:t>
            </a:r>
            <a:r>
              <a:rPr lang="en-US" sz="1400" dirty="0">
                <a:solidFill>
                  <a:srgbClr val="FF0000"/>
                </a:solidFill>
                <a:latin typeface="Times New Roman" panose="02020603050405020304" pitchFamily="18" charset="0"/>
                <a:cs typeface="Times New Roman" panose="02020603050405020304" pitchFamily="18" charset="0"/>
              </a:rPr>
              <a:t>... </a:t>
            </a:r>
            <a:endParaRPr lang="en-US" sz="1400"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en-US" sz="1400" dirty="0" smtClean="0">
                <a:solidFill>
                  <a:srgbClr val="FF0000"/>
                </a:solidFill>
                <a:latin typeface="Times New Roman" panose="02020603050405020304" pitchFamily="18" charset="0"/>
                <a:cs typeface="Times New Roman" panose="02020603050405020304" pitchFamily="18" charset="0"/>
              </a:rPr>
              <a:t>we </a:t>
            </a:r>
            <a:r>
              <a:rPr lang="en-US" sz="1400" dirty="0">
                <a:solidFill>
                  <a:srgbClr val="FF0000"/>
                </a:solidFill>
                <a:latin typeface="Times New Roman" panose="02020603050405020304" pitchFamily="18" charset="0"/>
                <a:cs typeface="Times New Roman" panose="02020603050405020304" pitchFamily="18" charset="0"/>
              </a:rPr>
              <a:t>signed historic agreements with the Kingdom [of Saudi Arabia] that will invest almost $400 billion in our two countries and create many thousands of jobs in America and Saudi Arabia.</a:t>
            </a:r>
          </a:p>
          <a:p>
            <a:pPr marL="0" indent="0">
              <a:buNone/>
            </a:pPr>
            <a:r>
              <a:rPr lang="en-US" sz="1400" b="1" dirty="0">
                <a:solidFill>
                  <a:srgbClr val="FF0000"/>
                </a:solidFill>
                <a:latin typeface="Times New Roman" panose="02020603050405020304" pitchFamily="18" charset="0"/>
                <a:cs typeface="Times New Roman" panose="02020603050405020304" pitchFamily="18" charset="0"/>
              </a:rPr>
              <a:t>This landmark agreement includes the announcement of a $110 billion Saudi-funded defense purchase</a:t>
            </a:r>
            <a:r>
              <a:rPr lang="en-US" sz="1400" dirty="0">
                <a:solidFill>
                  <a:srgbClr val="FF0000"/>
                </a:solidFill>
                <a:latin typeface="Times New Roman" panose="02020603050405020304" pitchFamily="18" charset="0"/>
                <a:cs typeface="Times New Roman" panose="02020603050405020304" pitchFamily="18" charset="0"/>
              </a:rPr>
              <a:t>... </a:t>
            </a:r>
            <a:endParaRPr lang="en-US" sz="1400"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en-US" sz="1400" b="1" dirty="0" smtClean="0">
                <a:solidFill>
                  <a:srgbClr val="FF0000"/>
                </a:solidFill>
                <a:latin typeface="Times New Roman" panose="02020603050405020304" pitchFamily="18" charset="0"/>
                <a:cs typeface="Times New Roman" panose="02020603050405020304" pitchFamily="18" charset="0"/>
              </a:rPr>
              <a:t>This </a:t>
            </a:r>
            <a:r>
              <a:rPr lang="en-US" sz="1400" b="1" dirty="0">
                <a:solidFill>
                  <a:srgbClr val="FF0000"/>
                </a:solidFill>
                <a:latin typeface="Times New Roman" panose="02020603050405020304" pitchFamily="18" charset="0"/>
                <a:cs typeface="Times New Roman" panose="02020603050405020304" pitchFamily="18" charset="0"/>
              </a:rPr>
              <a:t>agreement will help the Saudi military to take a greater role in security operations... </a:t>
            </a:r>
          </a:p>
          <a:p>
            <a:pPr marL="0" indent="0">
              <a:buNone/>
            </a:pPr>
            <a:r>
              <a:rPr lang="en-US" sz="1400" b="1" dirty="0">
                <a:solidFill>
                  <a:srgbClr val="FF0000"/>
                </a:solidFill>
                <a:latin typeface="Times New Roman" panose="02020603050405020304" pitchFamily="18" charset="0"/>
                <a:cs typeface="Times New Roman" panose="02020603050405020304" pitchFamily="18" charset="0"/>
              </a:rPr>
              <a:t>Saudi Arabia and a regional coalition have taken strong action against Houthi militants in Yemen</a:t>
            </a:r>
            <a:r>
              <a:rPr lang="en-US" sz="1400" dirty="0">
                <a:solidFill>
                  <a:srgbClr val="FF0000"/>
                </a:solidFill>
                <a:latin typeface="Times New Roman" panose="02020603050405020304" pitchFamily="18" charset="0"/>
                <a:cs typeface="Times New Roman" panose="02020603050405020304" pitchFamily="18" charset="0"/>
              </a:rPr>
              <a:t>...</a:t>
            </a:r>
          </a:p>
          <a:p>
            <a:pPr marL="0" indent="0">
              <a:buNone/>
            </a:pPr>
            <a:r>
              <a:rPr lang="en-US" sz="1400" b="1" dirty="0">
                <a:solidFill>
                  <a:srgbClr val="FF0000"/>
                </a:solidFill>
                <a:latin typeface="Times New Roman" panose="02020603050405020304" pitchFamily="18" charset="0"/>
                <a:cs typeface="Times New Roman" panose="02020603050405020304" pitchFamily="18" charset="0"/>
              </a:rPr>
              <a:t>I also applaud the Gulf Cooperation Council for blocking funders from using their countries as a financial base for terror, and designating Hezbollah as a terrorist organization last year. Saudi Arabia also joined us this week in placing sanctions on one of the most senior leaders of Hezbollah...</a:t>
            </a:r>
          </a:p>
          <a:p>
            <a:pPr marL="0" indent="0">
              <a:buNone/>
            </a:pPr>
            <a:r>
              <a:rPr lang="en-US" sz="1400" dirty="0">
                <a:solidFill>
                  <a:srgbClr val="FF0000"/>
                </a:solidFill>
                <a:latin typeface="Times New Roman" panose="02020603050405020304" pitchFamily="18" charset="0"/>
                <a:cs typeface="Times New Roman" panose="02020603050405020304" pitchFamily="18" charset="0"/>
              </a:rPr>
              <a:t>From Lebanon to Iraq to Yemen, Iran funds, arms, and trains terrorists, militias, and other extremist groups that spread destruction and chaos across the region. For decades, Iran has fueled the fires of sectarian conflict and terror.</a:t>
            </a:r>
          </a:p>
          <a:p>
            <a:pPr marL="0" indent="0">
              <a:buNone/>
            </a:pPr>
            <a:r>
              <a:rPr lang="en-US" sz="1400" b="1" dirty="0">
                <a:solidFill>
                  <a:srgbClr val="FF0000"/>
                </a:solidFill>
                <a:latin typeface="Times New Roman" panose="02020603050405020304" pitchFamily="18" charset="0"/>
                <a:cs typeface="Times New Roman" panose="02020603050405020304" pitchFamily="18" charset="0"/>
              </a:rPr>
              <a:t>It is a government that speaks openly of mass murder, vowing the destruction of Israel, death to America, and ruin for many leaders and nations in this room...</a:t>
            </a:r>
          </a:p>
          <a:p>
            <a:pPr marL="0" indent="0">
              <a:buNone/>
            </a:pPr>
            <a:r>
              <a:rPr lang="en-US" sz="1400" b="1" dirty="0">
                <a:solidFill>
                  <a:srgbClr val="FF0000"/>
                </a:solidFill>
                <a:latin typeface="Times New Roman" panose="02020603050405020304" pitchFamily="18" charset="0"/>
                <a:cs typeface="Times New Roman" panose="02020603050405020304" pitchFamily="18" charset="0"/>
              </a:rPr>
              <a:t>Among Iran’s most tragic and destabilizing interventions have been in Syria... </a:t>
            </a:r>
          </a:p>
          <a:p>
            <a:pPr marL="0" indent="0">
              <a:buNone/>
            </a:pPr>
            <a:r>
              <a:rPr lang="en-US" sz="1400" b="1" dirty="0" smtClean="0">
                <a:solidFill>
                  <a:srgbClr val="FF0000"/>
                </a:solidFill>
                <a:latin typeface="Times New Roman" panose="02020603050405020304" pitchFamily="18" charset="0"/>
                <a:cs typeface="Times New Roman" panose="02020603050405020304" pitchFamily="18" charset="0"/>
              </a:rPr>
              <a:t>All </a:t>
            </a:r>
            <a:r>
              <a:rPr lang="en-US" sz="1400" b="1" dirty="0">
                <a:solidFill>
                  <a:srgbClr val="FF0000"/>
                </a:solidFill>
                <a:latin typeface="Times New Roman" panose="02020603050405020304" pitchFamily="18" charset="0"/>
                <a:cs typeface="Times New Roman" panose="02020603050405020304" pitchFamily="18" charset="0"/>
              </a:rPr>
              <a:t>nations of conscience must work together to isolate Iran, deny it funding for terrorism, and pray for the day when the Iranian people have the just and righteous government they deserve... </a:t>
            </a:r>
            <a:endParaRPr lang="en-US" sz="1400" b="1"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en-US" sz="1400" dirty="0" smtClean="0">
                <a:solidFill>
                  <a:srgbClr val="FF0000"/>
                </a:solidFill>
                <a:latin typeface="Times New Roman" panose="02020603050405020304" pitchFamily="18" charset="0"/>
                <a:cs typeface="Times New Roman" panose="02020603050405020304" pitchFamily="18" charset="0"/>
              </a:rPr>
              <a:t>The </a:t>
            </a:r>
            <a:r>
              <a:rPr lang="en-US" sz="1400" dirty="0">
                <a:solidFill>
                  <a:srgbClr val="FF0000"/>
                </a:solidFill>
                <a:latin typeface="Times New Roman" panose="02020603050405020304" pitchFamily="18" charset="0"/>
                <a:cs typeface="Times New Roman" panose="02020603050405020304" pitchFamily="18" charset="0"/>
              </a:rPr>
              <a:t>decisions we make will affect countless lives... </a:t>
            </a:r>
            <a:endParaRPr lang="en-US" sz="1400" dirty="0" smtClean="0">
              <a:solidFill>
                <a:srgbClr val="FF0000"/>
              </a:solidFill>
              <a:latin typeface="Times New Roman" panose="02020603050405020304" pitchFamily="18" charset="0"/>
              <a:cs typeface="Times New Roman" panose="02020603050405020304" pitchFamily="18" charset="0"/>
            </a:endParaRPr>
          </a:p>
          <a:p>
            <a:pPr marL="0" indent="0">
              <a:buNone/>
            </a:pPr>
            <a:r>
              <a:rPr lang="en-US" sz="1400" b="1" dirty="0" smtClean="0">
                <a:solidFill>
                  <a:srgbClr val="FF0000"/>
                </a:solidFill>
                <a:latin typeface="Times New Roman" panose="02020603050405020304" pitchFamily="18" charset="0"/>
                <a:cs typeface="Times New Roman" panose="02020603050405020304" pitchFamily="18" charset="0"/>
              </a:rPr>
              <a:t>I </a:t>
            </a:r>
            <a:r>
              <a:rPr lang="en-US" sz="1400" b="1" dirty="0">
                <a:solidFill>
                  <a:srgbClr val="FF0000"/>
                </a:solidFill>
                <a:latin typeface="Times New Roman" panose="02020603050405020304" pitchFamily="18" charset="0"/>
                <a:cs typeface="Times New Roman" panose="02020603050405020304" pitchFamily="18" charset="0"/>
              </a:rPr>
              <a:t>ask you to join me, to join together, to work together, and to FIGHT together</a:t>
            </a:r>
            <a:r>
              <a:rPr lang="en-US" sz="1400" dirty="0">
                <a:solidFill>
                  <a:srgbClr val="FF0000"/>
                </a:solidFill>
                <a:latin typeface="Times New Roman" panose="02020603050405020304" pitchFamily="18" charset="0"/>
                <a:cs typeface="Times New Roman" panose="02020603050405020304" pitchFamily="18" charset="0"/>
              </a:rPr>
              <a:t>— </a:t>
            </a:r>
            <a:r>
              <a:rPr lang="en-US" sz="1400" b="1" dirty="0">
                <a:solidFill>
                  <a:srgbClr val="FF0000"/>
                </a:solidFill>
                <a:latin typeface="Times New Roman" panose="02020603050405020304" pitchFamily="18" charset="0"/>
                <a:cs typeface="Times New Roman" panose="02020603050405020304" pitchFamily="18" charset="0"/>
              </a:rPr>
              <a:t>BECAUSE UNITED, WE WILL NOT FAIL."  </a:t>
            </a:r>
            <a:r>
              <a:rPr lang="en-US" sz="1400" dirty="0" smtClean="0">
                <a:latin typeface="Times New Roman" panose="02020603050405020304" pitchFamily="18" charset="0"/>
                <a:cs typeface="Times New Roman" panose="02020603050405020304" pitchFamily="18" charset="0"/>
              </a:rPr>
              <a:t>Full </a:t>
            </a:r>
            <a:r>
              <a:rPr lang="en-US" sz="1400" dirty="0">
                <a:latin typeface="Times New Roman" panose="02020603050405020304" pitchFamily="18" charset="0"/>
                <a:cs typeface="Times New Roman" panose="02020603050405020304" pitchFamily="18" charset="0"/>
              </a:rPr>
              <a:t>text of </a:t>
            </a:r>
            <a:r>
              <a:rPr lang="en-US" sz="1400" b="1" dirty="0">
                <a:latin typeface="Times New Roman" panose="02020603050405020304" pitchFamily="18" charset="0"/>
                <a:cs typeface="Times New Roman" panose="02020603050405020304" pitchFamily="18" charset="0"/>
              </a:rPr>
              <a:t>Donald Trump’s speech in </a:t>
            </a:r>
            <a:r>
              <a:rPr lang="en-US" sz="1400" b="1" dirty="0" smtClean="0">
                <a:latin typeface="Times New Roman" panose="02020603050405020304" pitchFamily="18" charset="0"/>
                <a:cs typeface="Times New Roman" panose="02020603050405020304" pitchFamily="18" charset="0"/>
              </a:rPr>
              <a:t>Saudi Arabia</a:t>
            </a:r>
            <a:r>
              <a:rPr lang="en-US" sz="1400" dirty="0" smtClean="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The Times of Israel, 5/21/2017</a:t>
            </a:r>
            <a:r>
              <a:rPr lang="en-US" sz="1400" dirty="0" smtClean="0">
                <a:latin typeface="Times New Roman" panose="02020603050405020304" pitchFamily="18" charset="0"/>
                <a:cs typeface="Times New Roman" panose="02020603050405020304" pitchFamily="18" charset="0"/>
              </a:rPr>
              <a:t>, </a:t>
            </a:r>
            <a:r>
              <a:rPr lang="en-US" sz="400" dirty="0" smtClean="0">
                <a:latin typeface="Times New Roman" panose="02020603050405020304" pitchFamily="18" charset="0"/>
                <a:cs typeface="Times New Roman" panose="02020603050405020304" pitchFamily="18" charset="0"/>
                <a:hlinkClick r:id="rId2"/>
              </a:rPr>
              <a:t>http</a:t>
            </a:r>
            <a:r>
              <a:rPr lang="en-US" sz="400" dirty="0">
                <a:latin typeface="Times New Roman" panose="02020603050405020304" pitchFamily="18" charset="0"/>
                <a:cs typeface="Times New Roman" panose="02020603050405020304" pitchFamily="18" charset="0"/>
                <a:hlinkClick r:id="rId2"/>
              </a:rPr>
              <a:t>://www.timesofisrael.com/donald-trumps-speech-in-saudi-arabia</a:t>
            </a:r>
            <a:r>
              <a:rPr lang="en-US" sz="400" dirty="0" smtClean="0">
                <a:latin typeface="Times New Roman" panose="02020603050405020304" pitchFamily="18" charset="0"/>
                <a:cs typeface="Times New Roman" panose="02020603050405020304" pitchFamily="18" charset="0"/>
                <a:hlinkClick r:id="rId2"/>
              </a:rPr>
              <a:t>/</a:t>
            </a:r>
            <a:r>
              <a:rPr lang="en-US" sz="400" dirty="0" smtClean="0">
                <a:latin typeface="Times New Roman" panose="02020603050405020304" pitchFamily="18" charset="0"/>
                <a:cs typeface="Times New Roman" panose="02020603050405020304" pitchFamily="18" charset="0"/>
              </a:rPr>
              <a:t>   </a:t>
            </a:r>
          </a:p>
          <a:p>
            <a:pPr marL="0" indent="0">
              <a:buNone/>
            </a:pPr>
            <a:r>
              <a:rPr lang="en-US" sz="1400" dirty="0" smtClean="0">
                <a:solidFill>
                  <a:srgbClr val="FF0000"/>
                </a:solidFill>
                <a:latin typeface="Times New Roman" panose="02020603050405020304" pitchFamily="18" charset="0"/>
                <a:cs typeface="Times New Roman" panose="02020603050405020304" pitchFamily="18" charset="0"/>
              </a:rPr>
              <a:t>Excerpts from Trump’s speech in Israel: </a:t>
            </a:r>
          </a:p>
          <a:p>
            <a:pPr marL="0" indent="0">
              <a:buNone/>
            </a:pPr>
            <a:r>
              <a:rPr lang="en-US" sz="1400" b="1" dirty="0" smtClean="0">
                <a:solidFill>
                  <a:srgbClr val="FF0000"/>
                </a:solidFill>
                <a:latin typeface="Times New Roman" panose="02020603050405020304" pitchFamily="18" charset="0"/>
                <a:cs typeface="Times New Roman" panose="02020603050405020304" pitchFamily="18" charset="0"/>
              </a:rPr>
              <a:t>"</a:t>
            </a:r>
            <a:r>
              <a:rPr lang="en-US" sz="1400" b="1" dirty="0">
                <a:solidFill>
                  <a:srgbClr val="FF0000"/>
                </a:solidFill>
                <a:latin typeface="Times New Roman" panose="02020603050405020304" pitchFamily="18" charset="0"/>
                <a:cs typeface="Times New Roman" panose="02020603050405020304" pitchFamily="18" charset="0"/>
              </a:rPr>
              <a:t>On my first overseas trip as president, I have come to this sacred and ancient land to reaffirm the unbreakable bond between the United States and the State of Israel... We love Israel; we respect Israel. And I send your people the warmest greetings from your friend and ally, all of the people in the United States of America. We are with you." </a:t>
            </a:r>
            <a:r>
              <a:rPr lang="en-US" sz="1400" b="1" dirty="0">
                <a:latin typeface="Times New Roman" panose="02020603050405020304" pitchFamily="18" charset="0"/>
                <a:cs typeface="Times New Roman" panose="02020603050405020304" pitchFamily="18" charset="0"/>
              </a:rPr>
              <a:t>Full Transcript of Donald Trump's Speech After Landing at Israel's Ben </a:t>
            </a:r>
            <a:r>
              <a:rPr lang="en-US" sz="1400" b="1" dirty="0" err="1">
                <a:latin typeface="Times New Roman" panose="02020603050405020304" pitchFamily="18" charset="0"/>
                <a:cs typeface="Times New Roman" panose="02020603050405020304" pitchFamily="18" charset="0"/>
              </a:rPr>
              <a:t>Gurion</a:t>
            </a:r>
            <a:r>
              <a:rPr lang="en-US" sz="1400" b="1" dirty="0">
                <a:latin typeface="Times New Roman" panose="02020603050405020304" pitchFamily="18" charset="0"/>
                <a:cs typeface="Times New Roman" panose="02020603050405020304" pitchFamily="18" charset="0"/>
              </a:rPr>
              <a:t> Airport in Tel Aviv</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Haaretz</a:t>
            </a:r>
            <a:r>
              <a:rPr lang="en-US" sz="1400" dirty="0">
                <a:latin typeface="Times New Roman" panose="02020603050405020304" pitchFamily="18" charset="0"/>
                <a:cs typeface="Times New Roman" panose="02020603050405020304" pitchFamily="18" charset="0"/>
              </a:rPr>
              <a:t>, 5/22/2017, </a:t>
            </a:r>
            <a:r>
              <a:rPr lang="en-US" sz="500" dirty="0">
                <a:latin typeface="Times New Roman" panose="02020603050405020304" pitchFamily="18" charset="0"/>
                <a:cs typeface="Times New Roman" panose="02020603050405020304" pitchFamily="18" charset="0"/>
                <a:hlinkClick r:id="rId3"/>
              </a:rPr>
              <a:t>http://</a:t>
            </a:r>
            <a:r>
              <a:rPr lang="en-US" sz="500" dirty="0" smtClean="0">
                <a:latin typeface="Times New Roman" panose="02020603050405020304" pitchFamily="18" charset="0"/>
                <a:cs typeface="Times New Roman" panose="02020603050405020304" pitchFamily="18" charset="0"/>
                <a:hlinkClick r:id="rId3"/>
              </a:rPr>
              <a:t>www.haaretz.com/israel-news/1.790941</a:t>
            </a:r>
            <a:r>
              <a:rPr lang="en-US" sz="500" dirty="0" smtClean="0">
                <a:latin typeface="Times New Roman" panose="02020603050405020304" pitchFamily="18" charset="0"/>
                <a:cs typeface="Times New Roman" panose="02020603050405020304" pitchFamily="18" charset="0"/>
              </a:rPr>
              <a:t> </a:t>
            </a:r>
            <a:endParaRPr lang="en-US" sz="500" dirty="0">
              <a:latin typeface="Times New Roman" panose="02020603050405020304" pitchFamily="18" charset="0"/>
              <a:cs typeface="Times New Roman" panose="02020603050405020304" pitchFamily="18" charset="0"/>
            </a:endParaRPr>
          </a:p>
          <a:p>
            <a:pPr marL="0" indent="0">
              <a:buNone/>
            </a:pPr>
            <a:r>
              <a:rPr lang="en-US" sz="500" dirty="0" smtClean="0">
                <a:latin typeface="Times New Roman" panose="02020603050405020304" pitchFamily="18" charset="0"/>
                <a:cs typeface="Times New Roman" panose="02020603050405020304" pitchFamily="18" charset="0"/>
              </a:rPr>
              <a:t> </a:t>
            </a:r>
            <a:endParaRPr lang="en-US" sz="500" dirty="0">
              <a:latin typeface="Times New Roman" panose="02020603050405020304" pitchFamily="18" charset="0"/>
              <a:cs typeface="Times New Roman" panose="02020603050405020304" pitchFamily="18" charset="0"/>
            </a:endParaRPr>
          </a:p>
        </p:txBody>
      </p:sp>
      <p:cxnSp>
        <p:nvCxnSpPr>
          <p:cNvPr id="5" name="Straight Connector 4"/>
          <p:cNvCxnSpPr/>
          <p:nvPr/>
        </p:nvCxnSpPr>
        <p:spPr>
          <a:xfrm>
            <a:off x="0" y="5511800"/>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4110441"/>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9" name="Content Placeholder 2"/>
          <p:cNvSpPr>
            <a:spLocks noGrp="1"/>
          </p:cNvSpPr>
          <p:nvPr>
            <p:ph idx="1"/>
          </p:nvPr>
        </p:nvSpPr>
        <p:spPr>
          <a:xfrm>
            <a:off x="0" y="933272"/>
            <a:ext cx="9140588" cy="749825"/>
          </a:xfrm>
        </p:spPr>
        <p:txBody>
          <a:bodyPr/>
          <a:lstStyle/>
          <a:p>
            <a:pPr marL="0" indent="0">
              <a:buNone/>
            </a:pPr>
            <a:r>
              <a:rPr lang="en-US" altLang="en-US" sz="1800" dirty="0" smtClean="0">
                <a:solidFill>
                  <a:schemeClr val="tx2"/>
                </a:solidFill>
                <a:latin typeface="+mj-lt"/>
              </a:rPr>
              <a:t>Muslim </a:t>
            </a:r>
            <a:r>
              <a:rPr lang="en-US" altLang="en-US" sz="1800" dirty="0">
                <a:solidFill>
                  <a:schemeClr val="tx2"/>
                </a:solidFill>
                <a:latin typeface="+mj-lt"/>
              </a:rPr>
              <a:t>group [CAIR] appoints Jew as Philadelphia director, </a:t>
            </a:r>
            <a:r>
              <a:rPr lang="en-US" altLang="en-US" sz="1800" dirty="0" smtClean="0">
                <a:latin typeface="+mj-lt"/>
              </a:rPr>
              <a:t>JTA, 10/18/2013,</a:t>
            </a:r>
            <a:r>
              <a:rPr lang="en-US" altLang="en-US" sz="1600" dirty="0" smtClean="0">
                <a:latin typeface="+mj-lt"/>
              </a:rPr>
              <a:t> </a:t>
            </a:r>
            <a:r>
              <a:rPr lang="en-US" altLang="en-US" sz="200" dirty="0" smtClean="0">
                <a:latin typeface="+mj-lt"/>
                <a:hlinkClick r:id="rId2"/>
              </a:rPr>
              <a:t>http://www.jta.org/2013/10/18/news-opinion/united-states/muslim-group-appoints-jew-as-their-philadelphia-director</a:t>
            </a:r>
            <a:r>
              <a:rPr lang="en-US" altLang="en-US" sz="200" dirty="0" smtClean="0">
                <a:latin typeface="+mj-lt"/>
              </a:rPr>
              <a:t> </a:t>
            </a:r>
          </a:p>
          <a:p>
            <a:pPr marL="0" indent="0">
              <a:buNone/>
            </a:pPr>
            <a:r>
              <a:rPr lang="en-US" altLang="en-US" sz="1800" dirty="0" smtClean="0">
                <a:solidFill>
                  <a:schemeClr val="tx2"/>
                </a:solidFill>
                <a:latin typeface="+mj-lt"/>
              </a:rPr>
              <a:t>J </a:t>
            </a:r>
            <a:r>
              <a:rPr lang="en-US" altLang="en-US" sz="1800" dirty="0">
                <a:solidFill>
                  <a:schemeClr val="tx2"/>
                </a:solidFill>
                <a:latin typeface="+mj-lt"/>
              </a:rPr>
              <a:t>Street U’s new Muslim president says she’s ‘culturally Jewish’, </a:t>
            </a:r>
            <a:r>
              <a:rPr lang="en-US" altLang="en-US" sz="1800" dirty="0">
                <a:latin typeface="+mj-lt"/>
              </a:rPr>
              <a:t>JTA, 9/3/2015, </a:t>
            </a:r>
            <a:r>
              <a:rPr lang="en-US" altLang="en-US" sz="200" dirty="0">
                <a:latin typeface="+mj-lt"/>
                <a:hlinkClick r:id="rId3"/>
              </a:rPr>
              <a:t>http://</a:t>
            </a:r>
            <a:r>
              <a:rPr lang="en-US" altLang="en-US" sz="200" dirty="0" smtClean="0">
                <a:latin typeface="+mj-lt"/>
                <a:hlinkClick r:id="rId3"/>
              </a:rPr>
              <a:t>www.jta.org/2015/09/03/news-opinion/united-states/j-street-us-new-muslim-president-is-culturally-jewish</a:t>
            </a:r>
            <a:r>
              <a:rPr lang="en-US" altLang="en-US" sz="200" dirty="0" smtClean="0">
                <a:latin typeface="+mj-lt"/>
              </a:rPr>
              <a:t>  </a:t>
            </a:r>
            <a:endParaRPr lang="en-US" altLang="en-US" sz="200" dirty="0">
              <a:latin typeface="+mj-lt"/>
            </a:endParaRPr>
          </a:p>
          <a:p>
            <a:pPr marL="0" indent="0">
              <a:buNone/>
            </a:pPr>
            <a:endParaRPr lang="en-US" altLang="en-US" sz="200" dirty="0" smtClean="0">
              <a:latin typeface="+mj-lt"/>
            </a:endParaRPr>
          </a:p>
        </p:txBody>
      </p:sp>
      <p:sp>
        <p:nvSpPr>
          <p:cNvPr id="8" name="Rectangle 7"/>
          <p:cNvSpPr/>
          <p:nvPr/>
        </p:nvSpPr>
        <p:spPr>
          <a:xfrm>
            <a:off x="-3412" y="-18705"/>
            <a:ext cx="9144000" cy="892552"/>
          </a:xfrm>
          <a:prstGeom prst="rect">
            <a:avLst/>
          </a:prstGeom>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Examples </a:t>
            </a:r>
            <a:r>
              <a:rPr kumimoji="0" lang="en-US" sz="2400" b="1" i="0" u="none" strike="noStrike" kern="1200" cap="none" spc="0" normalizeH="0" baseline="0" noProof="0" dirty="0">
                <a:ln>
                  <a:noFill/>
                </a:ln>
                <a:solidFill>
                  <a:srgbClr val="FFFF00"/>
                </a:solidFill>
                <a:effectLst/>
                <a:uLnTx/>
                <a:uFillTx/>
                <a:latin typeface="Times New Roman"/>
                <a:ea typeface="+mn-ea"/>
                <a:cs typeface="Arial" pitchFamily="34" charset="0"/>
              </a:rPr>
              <a:t>of political manipulation of ethnic identity </a:t>
            </a:r>
            <a:r>
              <a:rPr kumimoji="0" lang="en-US" sz="24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2400" b="1" i="0" u="none" strike="noStrike" kern="1200" cap="none" spc="0" normalizeH="0" baseline="0" noProof="0" dirty="0">
                <a:ln>
                  <a:noFill/>
                </a:ln>
                <a:solidFill>
                  <a:srgbClr val="FFFF00"/>
                </a:solidFill>
                <a:effectLst/>
                <a:uLnTx/>
                <a:uFillTx/>
                <a:latin typeface="Times New Roman"/>
                <a:ea typeface="+mn-ea"/>
                <a:cs typeface="Arial" pitchFamily="34" charset="0"/>
                <a:hlinkClick r:id="rId4"/>
              </a:rPr>
              <a:t>http://ffeu.org</a:t>
            </a:r>
            <a:r>
              <a:rPr kumimoji="0" lang="en-US" sz="2400" b="1"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4"/>
              </a:rPr>
              <a:t>/</a:t>
            </a:r>
            <a:r>
              <a:rPr kumimoji="0" lang="en-US" sz="24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endParaRPr kumimoji="0" lang="en-US" sz="2400" b="1" i="0" u="none" strike="noStrike" kern="1200" cap="none" spc="0" normalizeH="0" baseline="0" noProof="0" dirty="0">
              <a:ln>
                <a:noFill/>
              </a:ln>
              <a:solidFill>
                <a:srgbClr val="FFFF00"/>
              </a:solidFill>
              <a:effectLst/>
              <a:uLnTx/>
              <a:uFillTx/>
              <a:latin typeface="Times New Roman"/>
              <a:ea typeface="+mn-ea"/>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1" i="0" u="none" strike="noStrike" kern="0" cap="none" spc="0" normalizeH="0" baseline="0" noProof="0" dirty="0" smtClean="0">
                <a:ln>
                  <a:noFill/>
                </a:ln>
                <a:solidFill>
                  <a:srgbClr val="FFFFFF"/>
                </a:solidFill>
                <a:effectLst/>
                <a:uLnTx/>
                <a:uFillTx/>
                <a:latin typeface="Times New Roman"/>
                <a:ea typeface="+mn-ea"/>
                <a:cs typeface="Arial" pitchFamily="34" charset="0"/>
              </a:rPr>
              <a:t>Demographer </a:t>
            </a:r>
            <a:r>
              <a:rPr kumimoji="0" lang="en-US" altLang="en-US" sz="1400" b="1" i="0" u="none" strike="noStrike" kern="0" cap="none" spc="0" normalizeH="0" baseline="0" noProof="0" dirty="0">
                <a:ln>
                  <a:noFill/>
                </a:ln>
                <a:solidFill>
                  <a:srgbClr val="FFFFFF"/>
                </a:solidFill>
                <a:effectLst/>
                <a:uLnTx/>
                <a:uFillTx/>
                <a:latin typeface="Times New Roman"/>
                <a:ea typeface="+mn-ea"/>
                <a:cs typeface="Arial" pitchFamily="34" charset="0"/>
              </a:rPr>
              <a:t>Steven M. </a:t>
            </a:r>
            <a:r>
              <a:rPr kumimoji="0" lang="en-US" altLang="en-US" sz="1400" b="1" i="0" u="none" strike="noStrike" kern="0" cap="none" spc="0" normalizeH="0" baseline="0" noProof="0" dirty="0" smtClean="0">
                <a:ln>
                  <a:noFill/>
                </a:ln>
                <a:solidFill>
                  <a:srgbClr val="FFFFFF"/>
                </a:solidFill>
                <a:effectLst/>
                <a:uLnTx/>
                <a:uFillTx/>
                <a:latin typeface="Times New Roman"/>
                <a:ea typeface="+mn-ea"/>
                <a:cs typeface="Arial" pitchFamily="34" charset="0"/>
              </a:rPr>
              <a:t>Cohen: </a:t>
            </a:r>
            <a:r>
              <a:rPr kumimoji="0" lang="en-US" altLang="en-US" sz="1400" b="1" i="0" u="none" strike="noStrike" kern="0" cap="none" spc="0" normalizeH="0" baseline="0" noProof="0" dirty="0">
                <a:ln>
                  <a:noFill/>
                </a:ln>
                <a:solidFill>
                  <a:srgbClr val="FFFF00"/>
                </a:solidFill>
                <a:effectLst/>
                <a:uLnTx/>
                <a:uFillTx/>
                <a:latin typeface="Times New Roman"/>
                <a:ea typeface="+mn-ea"/>
                <a:cs typeface="Arial" pitchFamily="34" charset="0"/>
              </a:rPr>
              <a:t>“Anything that fosters ethnic identity in America actually helps Jewish continuity. It makes the culture </a:t>
            </a:r>
            <a:r>
              <a:rPr kumimoji="0" lang="en-US" altLang="en-US" sz="1400" b="1" i="0" u="none" strike="noStrike" kern="0" cap="none" spc="0" normalizeH="0" baseline="0" noProof="0" dirty="0" smtClean="0">
                <a:ln>
                  <a:noFill/>
                </a:ln>
                <a:solidFill>
                  <a:srgbClr val="FFFF00"/>
                </a:solidFill>
                <a:effectLst/>
                <a:uLnTx/>
                <a:uFillTx/>
                <a:latin typeface="Times New Roman"/>
                <a:ea typeface="+mn-ea"/>
                <a:cs typeface="Arial" pitchFamily="34" charset="0"/>
              </a:rPr>
              <a:t>more empathetic </a:t>
            </a:r>
            <a:r>
              <a:rPr kumimoji="0" lang="en-US" altLang="en-US" sz="1400" b="1" i="0" u="none" strike="noStrike" kern="0" cap="none" spc="0" normalizeH="0" baseline="0" noProof="0" dirty="0">
                <a:ln>
                  <a:noFill/>
                </a:ln>
                <a:solidFill>
                  <a:srgbClr val="FFFF00"/>
                </a:solidFill>
                <a:effectLst/>
                <a:uLnTx/>
                <a:uFillTx/>
                <a:latin typeface="Times New Roman"/>
                <a:ea typeface="+mn-ea"/>
                <a:cs typeface="Arial" pitchFamily="34" charset="0"/>
              </a:rPr>
              <a:t>to perpetuation of ethnic group ties.” </a:t>
            </a:r>
            <a:r>
              <a:rPr kumimoji="0" lang="en-US" altLang="en-US" sz="1400" b="0" i="0" u="none" strike="noStrike" kern="0" cap="none" spc="0" normalizeH="0" baseline="0" noProof="0" dirty="0">
                <a:ln>
                  <a:noFill/>
                </a:ln>
                <a:solidFill>
                  <a:srgbClr val="FFFFFF"/>
                </a:solidFill>
                <a:effectLst/>
                <a:uLnTx/>
                <a:uFillTx/>
                <a:latin typeface="Times New Roman"/>
                <a:ea typeface="+mn-ea"/>
                <a:cs typeface="Arial" pitchFamily="34" charset="0"/>
              </a:rPr>
              <a:t>Forward, 6/19/201</a:t>
            </a:r>
            <a:r>
              <a:rPr kumimoji="0" lang="en-US" altLang="en-US" sz="1200" b="0" i="0" u="none" strike="noStrike" kern="0" cap="none" spc="0" normalizeH="0" baseline="0" noProof="0" dirty="0">
                <a:ln>
                  <a:noFill/>
                </a:ln>
                <a:solidFill>
                  <a:srgbClr val="FFFFFF"/>
                </a:solidFill>
                <a:effectLst/>
                <a:uLnTx/>
                <a:uFillTx/>
                <a:latin typeface="Times New Roman"/>
                <a:ea typeface="+mn-ea"/>
                <a:cs typeface="Arial" pitchFamily="34" charset="0"/>
              </a:rPr>
              <a:t>5,  </a:t>
            </a:r>
            <a:r>
              <a:rPr kumimoji="0" lang="en-US" altLang="en-US" sz="300" b="0" i="0" u="none" strike="noStrike" kern="0" cap="none" spc="0" normalizeH="0" baseline="0" noProof="0" dirty="0">
                <a:ln>
                  <a:noFill/>
                </a:ln>
                <a:solidFill>
                  <a:srgbClr val="FFFFFF"/>
                </a:solidFill>
                <a:effectLst/>
                <a:uLnTx/>
                <a:uFillTx/>
                <a:latin typeface="Times New Roman"/>
                <a:ea typeface="+mn-ea"/>
                <a:cs typeface="Arial" pitchFamily="34" charset="0"/>
                <a:hlinkClick r:id="rId5"/>
              </a:rPr>
              <a:t>http://forward.com/news/breaking-news/310378/us-census-may-add-controversial-israeli-category/</a:t>
            </a:r>
            <a:r>
              <a:rPr kumimoji="0" lang="en-US" altLang="en-US" sz="300" b="0" i="0" u="none" strike="noStrike" kern="0" cap="none" spc="0" normalizeH="0" baseline="0" noProof="0" dirty="0">
                <a:ln>
                  <a:noFill/>
                </a:ln>
                <a:solidFill>
                  <a:srgbClr val="FFFFFF"/>
                </a:solidFill>
                <a:effectLst/>
                <a:uLnTx/>
                <a:uFillTx/>
                <a:latin typeface="Times New Roman"/>
                <a:ea typeface="+mn-ea"/>
                <a:cs typeface="Arial" pitchFamily="34" charset="0"/>
              </a:rPr>
              <a:t> </a:t>
            </a:r>
          </a:p>
        </p:txBody>
      </p:sp>
      <p:cxnSp>
        <p:nvCxnSpPr>
          <p:cNvPr id="12" name="Straight Connector 11"/>
          <p:cNvCxnSpPr/>
          <p:nvPr/>
        </p:nvCxnSpPr>
        <p:spPr bwMode="auto">
          <a:xfrm>
            <a:off x="-3412" y="990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 name="Rectangle 3"/>
          <p:cNvSpPr/>
          <p:nvPr/>
        </p:nvSpPr>
        <p:spPr>
          <a:xfrm>
            <a:off x="-3412" y="2438400"/>
            <a:ext cx="9144000" cy="4493538"/>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Jews and Muslims ramp up alliances in wake of Trump’s election</a:t>
            </a:r>
            <a:r>
              <a:rPr kumimoji="0" lang="en-US" sz="1800" b="1" i="0" u="none" strike="noStrike" kern="1200" cap="none" spc="0" normalizeH="0" baseline="0" noProof="0" dirty="0">
                <a:ln>
                  <a:noFill/>
                </a:ln>
                <a:solidFill>
                  <a:srgbClr val="FFFF00"/>
                </a:solidFill>
                <a:effectLst/>
                <a:uLnTx/>
                <a:uFillTx/>
                <a:latin typeface="Times New Roman"/>
                <a:ea typeface="+mn-ea"/>
                <a:cs typeface="Arial" pitchFamily="34" charset="0"/>
              </a:rPr>
              <a:t>, </a:t>
            </a:r>
            <a:r>
              <a:rPr kumimoji="0" lang="en-US" sz="1200" b="0" i="0" u="none" strike="noStrike" kern="1200" cap="none" spc="0" normalizeH="0" baseline="0" noProof="0" dirty="0">
                <a:ln>
                  <a:noFill/>
                </a:ln>
                <a:solidFill>
                  <a:srgbClr val="FFFFFF"/>
                </a:solidFill>
                <a:effectLst/>
                <a:uLnTx/>
                <a:uFillTx/>
                <a:latin typeface="Times New Roman"/>
                <a:ea typeface="+mn-ea"/>
                <a:cs typeface="Arial" pitchFamily="34" charset="0"/>
              </a:rPr>
              <a:t>Jewish Telegraphic Agency, 11/14/2016,</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6"/>
              </a:rPr>
              <a:t>http://www.jta.org/2016/11/14/news-opinion/united-states/jews-and-muslims-ramp-up-alliances-in-wake-of-trumps-election</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Congressman floats conspiracy theory that George Soros organized Charlottesville rally, </a:t>
            </a:r>
            <a:r>
              <a:rPr kumimoji="0" lang="en-US" sz="10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JTA, </a:t>
            </a:r>
            <a:r>
              <a:rPr kumimoji="0" lang="en-US" sz="800" b="0" i="0" u="none" strike="noStrike" kern="1200" cap="none" spc="0" normalizeH="0" baseline="0" noProof="0" dirty="0">
                <a:ln>
                  <a:noFill/>
                </a:ln>
                <a:solidFill>
                  <a:srgbClr val="FFFF00"/>
                </a:solidFill>
                <a:effectLst/>
                <a:uLnTx/>
                <a:uFillTx/>
                <a:latin typeface="Times New Roman"/>
                <a:ea typeface="+mn-ea"/>
                <a:cs typeface="Arial" pitchFamily="34" charset="0"/>
              </a:rPr>
              <a:t>10/6/2017, </a:t>
            </a:r>
            <a:r>
              <a:rPr kumimoji="0" lang="en-US" sz="300" b="0" i="0" u="none" strike="noStrike" kern="1200" cap="none" spc="0" normalizeH="0" baseline="0" noProof="0" dirty="0">
                <a:ln>
                  <a:noFill/>
                </a:ln>
                <a:solidFill>
                  <a:srgbClr val="FFFF00"/>
                </a:solidFill>
                <a:effectLst/>
                <a:uLnTx/>
                <a:uFillTx/>
                <a:latin typeface="Times New Roman"/>
                <a:ea typeface="+mn-ea"/>
                <a:cs typeface="Arial" pitchFamily="34" charset="0"/>
                <a:hlinkClick r:id="rId7"/>
              </a:rPr>
              <a:t>https://</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7"/>
              </a:rPr>
              <a:t>www.jta.org/2017/10/06/news-opinion/united-states/charlottesville-rally-was-secretly-organized-by-george-soros-congressman-says</a:t>
            </a:r>
            <a:endPar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err="1" smtClean="0">
                <a:ln>
                  <a:noFill/>
                </a:ln>
                <a:solidFill>
                  <a:srgbClr val="FFFF00"/>
                </a:solidFill>
                <a:effectLst/>
                <a:uLnTx/>
                <a:uFillTx/>
                <a:latin typeface="Times New Roman"/>
                <a:ea typeface="+mn-ea"/>
                <a:cs typeface="Arial" pitchFamily="34" charset="0"/>
              </a:rPr>
              <a:t>Sadiq</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Khan: London's Muslim Zionist mayor, </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Middle East Eye, 24 May 2016, </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hlinkClick r:id="rId8"/>
              </a:rPr>
              <a:t>http://www.middleeasteye.net/columns/sadiq-khan-londons-very-exclusive-mayor-565273955</a:t>
            </a:r>
            <a:r>
              <a:rPr kumimoji="0" lang="en-US" sz="3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Zac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Goldsmith and </a:t>
            </a:r>
            <a:r>
              <a:rPr kumimoji="0" lang="en-US" sz="1800" b="0" i="0" u="none" strike="noStrike" kern="1200" cap="none" spc="0" normalizeH="0" baseline="0" noProof="0" dirty="0" err="1">
                <a:ln>
                  <a:noFill/>
                </a:ln>
                <a:solidFill>
                  <a:srgbClr val="FFFF00"/>
                </a:solidFill>
                <a:effectLst/>
                <a:uLnTx/>
                <a:uFillTx/>
                <a:latin typeface="Times New Roman"/>
                <a:ea typeface="+mn-ea"/>
                <a:cs typeface="Arial" pitchFamily="34" charset="0"/>
              </a:rPr>
              <a:t>Sadiq</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 Khan back Tel Aviv festival in London, </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Jewish News Online, 2/1/2016,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9"/>
              </a:rPr>
              <a:t>http://jewishnews.timesofisrael.com/zac-goldsmith-and-sadiq-khan-back-tel-aviv-festival-in-london</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9"/>
              </a:rPr>
              <a:t>/</a:t>
            </a:r>
            <a:endPar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London’s Muslim mayor calls for complete ban on Hezbollah,</a:t>
            </a:r>
            <a:r>
              <a:rPr kumimoji="0" lang="en-US" sz="1800" b="1" i="0" u="none" strike="noStrike" kern="1200" cap="none" spc="0" normalizeH="0" baseline="0" noProof="0" dirty="0">
                <a:ln>
                  <a:noFill/>
                </a:ln>
                <a:solidFill>
                  <a:srgbClr val="FFFF00"/>
                </a:solidFill>
                <a:effectLst/>
                <a:uLnTx/>
                <a:uFillTx/>
                <a:latin typeface="Times New Roman"/>
                <a:ea typeface="+mn-ea"/>
                <a:cs typeface="Arial" pitchFamily="34" charset="0"/>
              </a:rPr>
              <a:t> </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Jewish Telegraphic Agency, 7/7/2017,</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0"/>
              </a:rPr>
              <a:t>http</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0"/>
              </a:rPr>
              <a:t>://</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0"/>
              </a:rPr>
              <a:t>www.jta.org/2017/07/07/news-opinion/world/londons-muslim-mayor-calls-for-complete-ban-on-hezbollah</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Indian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Americans and American Jews: Advancing a trilateral alliance</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300" b="0" i="0" u="none" strike="noStrike" kern="1200" cap="none" spc="0" normalizeH="0" baseline="0" noProof="0" dirty="0">
                <a:ln>
                  <a:noFill/>
                </a:ln>
                <a:solidFill>
                  <a:srgbClr val="FFFFFF"/>
                </a:solidFill>
                <a:effectLst/>
                <a:uLnTx/>
                <a:uFillTx/>
                <a:latin typeface="Times New Roman"/>
                <a:ea typeface="+mn-ea"/>
                <a:cs typeface="Arial" pitchFamily="34" charset="0"/>
              </a:rPr>
              <a:t>The Jerusalem Post, 7/6/2017</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1"/>
              </a:rPr>
              <a:t>http://</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1"/>
              </a:rPr>
              <a:t>www.jpost.com/Opinion/Indian-Americans-and-American-Jews-Advancing-a-trilateral-alliance-498989</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Obama pushes ahead with plan to rejuvenate black-Jewish alliance</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100" b="0" i="0" u="none" strike="noStrike" kern="1200" cap="none" spc="0" normalizeH="0" baseline="0" noProof="0" dirty="0">
                <a:ln>
                  <a:noFill/>
                </a:ln>
                <a:solidFill>
                  <a:srgbClr val="FFFFFF"/>
                </a:solidFill>
                <a:effectLst/>
                <a:uLnTx/>
                <a:uFillTx/>
                <a:latin typeface="Times New Roman"/>
                <a:ea typeface="+mn-ea"/>
                <a:cs typeface="Arial" pitchFamily="34" charset="0"/>
              </a:rPr>
              <a:t>Jewish Telegraphic Agency, 1/13/ 2009,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2"/>
              </a:rPr>
              <a:t>http://</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2"/>
              </a:rPr>
              <a:t>www.jta.org/2009/01/13/news-opinion/politics/obama-pushes-ahead-with-plan-to-rejuvenate-black-jewish-alliance</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Breitbart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News Network: Born In The USA, Conceived In Israel</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Breitbart, 11/17/2015,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3"/>
              </a:rPr>
              <a:t>http://www.breitbart.com/big-journalism/2015/11/17/breitbart-news-network-born-in-the-usa-conceived-in-israel</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3"/>
              </a:rPr>
              <a: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How Steve Bannon and Breitbart News Can Be Pro-Israel — and Anti-Semitic at the Same Time, </a:t>
            </a:r>
            <a:r>
              <a:rPr kumimoji="0" lang="en-US" sz="1400" b="0" i="0" u="none" strike="noStrike" kern="1200" cap="none" spc="0" normalizeH="0" baseline="0" noProof="0" dirty="0">
                <a:ln>
                  <a:noFill/>
                </a:ln>
                <a:solidFill>
                  <a:srgbClr val="FFFFFF"/>
                </a:solidFill>
                <a:effectLst/>
                <a:uLnTx/>
                <a:uFillTx/>
                <a:latin typeface="Times New Roman"/>
                <a:ea typeface="+mn-ea"/>
                <a:cs typeface="Arial" pitchFamily="34" charset="0"/>
              </a:rPr>
              <a:t>Forward, 11/15/2016</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0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4"/>
              </a:rPr>
              <a:t>http://forward.com/news/israel/354402/how-steve-bannon-and-breitbart-news-can-be-pro-israel-and-anti-semitic-at-t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4"/>
              </a:rPr>
              <a:t>/</a:t>
            </a: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Jewish senator calls on Jewish Trump Cabinet members to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resign</a:t>
            </a:r>
            <a:r>
              <a:rPr kumimoji="0" lang="en-US" sz="10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JTA, 8/20/2017,  </a:t>
            </a:r>
            <a:r>
              <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5"/>
              </a:rPr>
              <a:t>http://</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5"/>
              </a:rPr>
              <a:t>www.jta.org/2017/08/20/news-opinion/politics/jewish-senator-calls-on-jewish-trump-cabinet-members-to-resign</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Religion is not asked about at all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in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US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census because of ‘objections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by American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Jewry’</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1200" b="0" i="0" u="none" strike="noStrike" kern="1200" cap="none" spc="0" normalizeH="0" baseline="0" noProof="0" dirty="0">
                <a:ln>
                  <a:noFill/>
                </a:ln>
                <a:solidFill>
                  <a:srgbClr val="FFFFFF"/>
                </a:solidFill>
                <a:effectLst/>
                <a:uLnTx/>
                <a:uFillTx/>
                <a:latin typeface="Times New Roman"/>
                <a:ea typeface="+mn-ea"/>
                <a:cs typeface="Arial" pitchFamily="34" charset="0"/>
              </a:rPr>
              <a:t>Forward, 6/19/2015,  </a:t>
            </a:r>
            <a:r>
              <a:rPr kumimoji="0" lang="en-US" sz="5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5"/>
              </a:rPr>
              <a:t>http://forward.com/news/breaking-news/310378/us-census-may-add-controversial-israeli-category</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5"/>
              </a:rPr>
              <a:t>/</a:t>
            </a:r>
            <a:r>
              <a:rPr kumimoji="0" lang="en-US" sz="5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endParaRPr kumimoji="0" lang="en-US" sz="500" b="0" i="0" u="none" strike="noStrike" kern="1200" cap="none" spc="0" normalizeH="0" baseline="0" noProof="0" dirty="0">
              <a:ln>
                <a:noFill/>
              </a:ln>
              <a:solidFill>
                <a:srgbClr val="FFFFFF"/>
              </a:solidFill>
              <a:effectLst/>
              <a:uLnTx/>
              <a:uFillTx/>
              <a:latin typeface="Times New Roman"/>
              <a:ea typeface="+mn-ea"/>
              <a:cs typeface="Arial" pitchFamily="34" charset="0"/>
            </a:endParaRPr>
          </a:p>
        </p:txBody>
      </p:sp>
      <p:cxnSp>
        <p:nvCxnSpPr>
          <p:cNvPr id="7" name="Straight Connector 6"/>
          <p:cNvCxnSpPr/>
          <p:nvPr/>
        </p:nvCxnSpPr>
        <p:spPr bwMode="auto">
          <a:xfrm>
            <a:off x="15916" y="2895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25012" y="32004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1136" y="35052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1136" y="3962400"/>
            <a:ext cx="9148548"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5" name="Rectangle 14"/>
          <p:cNvSpPr/>
          <p:nvPr/>
        </p:nvSpPr>
        <p:spPr>
          <a:xfrm>
            <a:off x="1136" y="1524000"/>
            <a:ext cx="9139452" cy="104644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US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Muslims raise money to mend vandalized Jewish cemetery</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 </a:t>
            </a:r>
            <a:r>
              <a:rPr kumimoji="0" lang="en-US" sz="1800" b="0" i="0" u="none" strike="noStrike" kern="1200" cap="none" spc="0" normalizeH="0" baseline="0" noProof="0" dirty="0" err="1" smtClean="0">
                <a:ln>
                  <a:noFill/>
                </a:ln>
                <a:solidFill>
                  <a:srgbClr val="FFFFFF"/>
                </a:solidFill>
                <a:effectLst/>
                <a:uLnTx/>
                <a:uFillTx/>
                <a:latin typeface="Times New Roman"/>
                <a:ea typeface="+mn-ea"/>
                <a:cs typeface="Arial" pitchFamily="34" charset="0"/>
              </a:rPr>
              <a:t>PressTV</a:t>
            </a:r>
            <a:r>
              <a:rPr kumimoji="0" lang="en-US" sz="1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2/22/2017</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2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6"/>
              </a:rPr>
              <a:t>http://</a:t>
            </a:r>
            <a:r>
              <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6"/>
              </a:rPr>
              <a:t>www.presstv.com/Detail/2017/02/22/511633/US-Muslims-Jewish-cemetary</a:t>
            </a:r>
            <a:endParaRPr kumimoji="0" lang="en-US" sz="200" b="0" i="0" u="none" strike="noStrike" kern="1200" cap="none" spc="0" normalizeH="0" baseline="0" noProof="0" dirty="0" smtClean="0">
              <a:ln>
                <a:noFill/>
              </a:ln>
              <a:solidFill>
                <a:srgbClr val="FFFFFF"/>
              </a:solidFill>
              <a:effectLst/>
              <a:uLnTx/>
              <a:uFillTx/>
              <a:latin typeface="Times New Roman"/>
              <a:ea typeface="+mn-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Jewish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people give Muslims key to their synagogue after town's mosque burns down</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The Independent, 2/1/2017, </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7"/>
              </a:rPr>
              <a:t>http</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7"/>
              </a:rPr>
              <a:t>://</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7"/>
              </a:rPr>
              <a:t>www.independent.co.uk/news/world/americas/victoria-islamic-centre-mosque-fire-texas-jews-give-key-synagogue-muslims-worship-gofundme-a7556331.html</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FFFF00"/>
                </a:solidFill>
                <a:effectLst/>
                <a:uLnTx/>
                <a:uFillTx/>
                <a:latin typeface="Times New Roman"/>
                <a:ea typeface="+mn-ea"/>
                <a:cs typeface="Arial" pitchFamily="34" charset="0"/>
              </a:rPr>
              <a:t>Israel </a:t>
            </a:r>
            <a:r>
              <a:rPr kumimoji="0" lang="en-US" sz="1800" b="0" i="0" u="none" strike="noStrike" kern="1200" cap="none" spc="0" normalizeH="0" baseline="0" noProof="0" dirty="0">
                <a:ln>
                  <a:noFill/>
                </a:ln>
                <a:solidFill>
                  <a:srgbClr val="FFFF00"/>
                </a:solidFill>
                <a:effectLst/>
                <a:uLnTx/>
                <a:uFillTx/>
                <a:latin typeface="Times New Roman"/>
                <a:ea typeface="+mn-ea"/>
                <a:cs typeface="Arial" pitchFamily="34" charset="0"/>
              </a:rPr>
              <a:t>Lobby Initiates Hispanic Strategy</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a:t>
            </a:r>
            <a:r>
              <a:rPr kumimoji="0" lang="en-US" sz="1800" b="0" i="0" u="none" strike="noStrike" kern="1200" cap="none" spc="0" normalizeH="0" baseline="0" noProof="0" dirty="0" err="1">
                <a:ln>
                  <a:noFill/>
                </a:ln>
                <a:solidFill>
                  <a:srgbClr val="FFFFFF"/>
                </a:solidFill>
                <a:effectLst/>
                <a:uLnTx/>
                <a:uFillTx/>
                <a:latin typeface="Times New Roman"/>
                <a:ea typeface="+mn-ea"/>
                <a:cs typeface="Arial" pitchFamily="34" charset="0"/>
              </a:rPr>
              <a:t>IRmep</a:t>
            </a:r>
            <a:r>
              <a:rPr kumimoji="0" lang="en-US" sz="1800" b="0" i="0" u="none" strike="noStrike" kern="1200" cap="none" spc="0" normalizeH="0" baseline="0" noProof="0" dirty="0">
                <a:ln>
                  <a:noFill/>
                </a:ln>
                <a:solidFill>
                  <a:srgbClr val="FFFFFF"/>
                </a:solidFill>
                <a:effectLst/>
                <a:uLnTx/>
                <a:uFillTx/>
                <a:latin typeface="Times New Roman"/>
                <a:ea typeface="+mn-ea"/>
                <a:cs typeface="Arial" pitchFamily="34" charset="0"/>
              </a:rPr>
              <a:t>, 10/4/2006,  </a:t>
            </a:r>
            <a:r>
              <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hlinkClick r:id="rId18"/>
              </a:rPr>
              <a:t>http://</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hlinkClick r:id="rId18"/>
              </a:rPr>
              <a:t>www.irmep.org/hispanic.htm</a:t>
            </a:r>
            <a:r>
              <a:rPr kumimoji="0" lang="en-US" sz="800" b="0" i="0" u="none" strike="noStrike" kern="1200" cap="none" spc="0" normalizeH="0" baseline="0" noProof="0" dirty="0" smtClean="0">
                <a:ln>
                  <a:noFill/>
                </a:ln>
                <a:solidFill>
                  <a:srgbClr val="FFFFFF"/>
                </a:solidFill>
                <a:effectLst/>
                <a:uLnTx/>
                <a:uFillTx/>
                <a:latin typeface="Times New Roman"/>
                <a:ea typeface="+mn-ea"/>
                <a:cs typeface="Arial" pitchFamily="34" charset="0"/>
              </a:rPr>
              <a:t> </a:t>
            </a:r>
            <a:endParaRPr kumimoji="0" lang="en-US" sz="800" b="0" i="0" u="none" strike="noStrike" kern="1200" cap="none" spc="0" normalizeH="0" baseline="0" noProof="0" dirty="0">
              <a:ln>
                <a:noFill/>
              </a:ln>
              <a:solidFill>
                <a:srgbClr val="FFFFFF"/>
              </a:solidFill>
              <a:effectLst/>
              <a:uLnTx/>
              <a:uFillTx/>
              <a:latin typeface="Times New Roman"/>
              <a:ea typeface="+mn-ea"/>
              <a:cs typeface="Arial" pitchFamily="34" charset="0"/>
            </a:endParaRPr>
          </a:p>
        </p:txBody>
      </p:sp>
      <p:cxnSp>
        <p:nvCxnSpPr>
          <p:cNvPr id="17" name="Straight Connector 16"/>
          <p:cNvCxnSpPr/>
          <p:nvPr/>
        </p:nvCxnSpPr>
        <p:spPr bwMode="auto">
          <a:xfrm>
            <a:off x="-1138" y="12954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a:off x="1136" y="63246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 name="Straight Connector 5"/>
          <p:cNvCxnSpPr/>
          <p:nvPr/>
        </p:nvCxnSpPr>
        <p:spPr bwMode="auto">
          <a:xfrm>
            <a:off x="6820" y="4343400"/>
            <a:ext cx="91428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3412" y="4724400"/>
            <a:ext cx="914741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bwMode="auto">
          <a:xfrm>
            <a:off x="6820" y="518160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3412" y="381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3" name="Straight Connector 22"/>
          <p:cNvCxnSpPr/>
          <p:nvPr/>
        </p:nvCxnSpPr>
        <p:spPr bwMode="auto">
          <a:xfrm>
            <a:off x="4548" y="22860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5" name="Straight Connector 24"/>
          <p:cNvCxnSpPr/>
          <p:nvPr/>
        </p:nvCxnSpPr>
        <p:spPr bwMode="auto">
          <a:xfrm>
            <a:off x="-3412" y="556260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1136" y="6096000"/>
            <a:ext cx="91428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a:off x="15916" y="1544320"/>
            <a:ext cx="9153096"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a:off x="1136" y="1828800"/>
            <a:ext cx="9139452"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7" name="Straight Connector 26"/>
          <p:cNvCxnSpPr/>
          <p:nvPr/>
        </p:nvCxnSpPr>
        <p:spPr bwMode="auto">
          <a:xfrm>
            <a:off x="-3412" y="251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191088566"/>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0" y="0"/>
            <a:ext cx="9144000" cy="762000"/>
          </a:xfrm>
        </p:spPr>
        <p:txBody>
          <a:bodyPr/>
          <a:lstStyle/>
          <a:p>
            <a:r>
              <a:rPr lang="en-US" altLang="en-US" sz="4800" b="1" dirty="0" smtClean="0"/>
              <a:t>Gelb’s Idea of Partitioning Iraq</a:t>
            </a:r>
          </a:p>
        </p:txBody>
      </p:sp>
      <p:sp>
        <p:nvSpPr>
          <p:cNvPr id="73731" name="Rectangle 3"/>
          <p:cNvSpPr>
            <a:spLocks noGrp="1" noChangeArrowheads="1"/>
          </p:cNvSpPr>
          <p:nvPr>
            <p:ph idx="1"/>
          </p:nvPr>
        </p:nvSpPr>
        <p:spPr>
          <a:xfrm>
            <a:off x="0" y="762000"/>
            <a:ext cx="9144000" cy="6096000"/>
          </a:xfrm>
        </p:spPr>
        <p:txBody>
          <a:bodyPr/>
          <a:lstStyle/>
          <a:p>
            <a:pPr>
              <a:lnSpc>
                <a:spcPct val="80000"/>
              </a:lnSpc>
              <a:buFontTx/>
              <a:buNone/>
            </a:pPr>
            <a:r>
              <a:rPr lang="en-US" altLang="en-US" sz="2000" dirty="0" smtClean="0"/>
              <a:t>Leslie Gelb, former editor and columnist for </a:t>
            </a:r>
            <a:r>
              <a:rPr lang="en-US" altLang="en-US" sz="2000" i="1" dirty="0" smtClean="0"/>
              <a:t>The Times </a:t>
            </a:r>
            <a:r>
              <a:rPr lang="en-US" altLang="en-US" sz="2000" dirty="0" smtClean="0"/>
              <a:t>and</a:t>
            </a:r>
            <a:r>
              <a:rPr lang="en-US" altLang="en-US" sz="2000" i="1" dirty="0" smtClean="0"/>
              <a:t> </a:t>
            </a:r>
            <a:r>
              <a:rPr lang="en-US" altLang="en-US" sz="2000" dirty="0" smtClean="0"/>
              <a:t>president emeritus of the </a:t>
            </a:r>
            <a:r>
              <a:rPr lang="en-US" altLang="en-US" sz="2000" i="1" dirty="0" smtClean="0"/>
              <a:t>Council on Foreign Relations, </a:t>
            </a:r>
            <a:r>
              <a:rPr lang="en-US" altLang="en-US" sz="2000" dirty="0" smtClean="0"/>
              <a:t>wrote in </a:t>
            </a:r>
            <a:r>
              <a:rPr lang="en-US" altLang="en-US" sz="2000" i="1" dirty="0" smtClean="0"/>
              <a:t>The New York Times</a:t>
            </a:r>
            <a:r>
              <a:rPr lang="en-US" altLang="en-US" sz="2000" dirty="0" smtClean="0"/>
              <a:t> of 11/25/2003:</a:t>
            </a:r>
          </a:p>
          <a:p>
            <a:pPr marL="0" indent="0">
              <a:lnSpc>
                <a:spcPct val="80000"/>
              </a:lnSpc>
              <a:buNone/>
            </a:pPr>
            <a:r>
              <a:rPr lang="en-US" altLang="en-US" sz="2300" dirty="0" smtClean="0">
                <a:solidFill>
                  <a:schemeClr val="tx2"/>
                </a:solidFill>
              </a:rPr>
              <a:t>The United States should “</a:t>
            </a:r>
            <a:r>
              <a:rPr lang="en-US" altLang="en-US" sz="2300" b="1" dirty="0" smtClean="0">
                <a:solidFill>
                  <a:schemeClr val="tx2"/>
                </a:solidFill>
              </a:rPr>
              <a:t>move in stages toward a three-state solution: Kurds in the north, Sunnis in the center and Shiites in the south</a:t>
            </a:r>
            <a:r>
              <a:rPr lang="en-US" altLang="en-US" sz="2300" dirty="0" smtClean="0">
                <a:solidFill>
                  <a:schemeClr val="tx2"/>
                </a:solidFill>
              </a:rPr>
              <a:t>.”</a:t>
            </a:r>
          </a:p>
          <a:p>
            <a:pPr>
              <a:lnSpc>
                <a:spcPct val="80000"/>
              </a:lnSpc>
              <a:buFontTx/>
              <a:buNone/>
            </a:pPr>
            <a:r>
              <a:rPr lang="en-US" altLang="en-US" sz="1800" dirty="0" smtClean="0"/>
              <a:t>Senator Joseph R. Biden of Delaware, chairman of the Foreign Relations Committee and candidate for the Democratic presidential nomination, picked up the idea, while </a:t>
            </a:r>
            <a:r>
              <a:rPr lang="en-US" altLang="en-US" sz="1800" i="1" dirty="0" smtClean="0"/>
              <a:t>The New York Times </a:t>
            </a:r>
            <a:r>
              <a:rPr lang="en-US" altLang="en-US" sz="1800" dirty="0" smtClean="0"/>
              <a:t>of 19</a:t>
            </a:r>
            <a:r>
              <a:rPr lang="en-US" altLang="en-US" sz="1800" i="1" dirty="0" smtClean="0"/>
              <a:t> </a:t>
            </a:r>
            <a:r>
              <a:rPr lang="en-US" altLang="en-US" sz="1800" dirty="0" smtClean="0"/>
              <a:t>August 2007 dubbed it “</a:t>
            </a:r>
            <a:r>
              <a:rPr lang="en-US" altLang="en-US" sz="1800" b="1" dirty="0" smtClean="0"/>
              <a:t>The Biden-Gelb plan</a:t>
            </a:r>
            <a:r>
              <a:rPr lang="en-US" altLang="en-US" sz="1800" dirty="0" smtClean="0"/>
              <a:t>.” </a:t>
            </a:r>
          </a:p>
          <a:p>
            <a:pPr>
              <a:lnSpc>
                <a:spcPct val="80000"/>
              </a:lnSpc>
              <a:buFontTx/>
              <a:buNone/>
            </a:pPr>
            <a:endParaRPr lang="en-US" altLang="en-US" sz="800" dirty="0" smtClean="0"/>
          </a:p>
          <a:p>
            <a:pPr>
              <a:lnSpc>
                <a:spcPct val="80000"/>
              </a:lnSpc>
              <a:buFontTx/>
              <a:buNone/>
            </a:pPr>
            <a:r>
              <a:rPr lang="en-US" altLang="en-US" sz="1800" b="1" dirty="0" smtClean="0">
                <a:solidFill>
                  <a:schemeClr val="tx2"/>
                </a:solidFill>
              </a:rPr>
              <a:t>10 </a:t>
            </a:r>
            <a:r>
              <a:rPr lang="en-US" altLang="en-US" sz="1800" b="1" dirty="0">
                <a:solidFill>
                  <a:schemeClr val="tx2"/>
                </a:solidFill>
              </a:rPr>
              <a:t>new wars that could be unleashed as a result of the one against ISIS  </a:t>
            </a:r>
          </a:p>
          <a:p>
            <a:pPr>
              <a:lnSpc>
                <a:spcPct val="80000"/>
              </a:lnSpc>
              <a:buFontTx/>
              <a:buNone/>
            </a:pPr>
            <a:r>
              <a:rPr lang="en-US" altLang="en-US" sz="1400" dirty="0" smtClean="0"/>
              <a:t>[</a:t>
            </a:r>
            <a:r>
              <a:rPr lang="en-US" altLang="en-US" sz="1400" dirty="0"/>
              <a:t>partly because the U.S. strategy relies on a variety of regional allies and local armed groups who are often bitterly at odds]. </a:t>
            </a:r>
          </a:p>
          <a:p>
            <a:pPr>
              <a:lnSpc>
                <a:spcPct val="80000"/>
              </a:lnSpc>
              <a:buFontTx/>
              <a:buNone/>
            </a:pPr>
            <a:r>
              <a:rPr lang="en-US" altLang="en-US" sz="1200" b="1" dirty="0">
                <a:solidFill>
                  <a:schemeClr val="tx2"/>
                </a:solidFill>
              </a:rPr>
              <a:t>WAR NO. 1: U.S.-backed Syrian Kurdish forces and Turkish-backed Arab forces</a:t>
            </a:r>
          </a:p>
          <a:p>
            <a:pPr>
              <a:lnSpc>
                <a:spcPct val="80000"/>
              </a:lnSpc>
              <a:buFontTx/>
              <a:buNone/>
            </a:pPr>
            <a:r>
              <a:rPr lang="en-US" altLang="en-US" sz="1200" b="1" dirty="0">
                <a:solidFill>
                  <a:schemeClr val="tx2"/>
                </a:solidFill>
              </a:rPr>
              <a:t>WAR NO. 2: Turkey and the Syrian Kurds</a:t>
            </a:r>
          </a:p>
          <a:p>
            <a:pPr>
              <a:lnSpc>
                <a:spcPct val="80000"/>
              </a:lnSpc>
              <a:buFontTx/>
              <a:buNone/>
            </a:pPr>
            <a:r>
              <a:rPr lang="en-US" altLang="en-US" sz="1200" b="1" dirty="0">
                <a:solidFill>
                  <a:schemeClr val="tx2"/>
                </a:solidFill>
              </a:rPr>
              <a:t>WAR NO. 3: Syrian Kurds and the Syrian government</a:t>
            </a:r>
          </a:p>
          <a:p>
            <a:pPr>
              <a:lnSpc>
                <a:spcPct val="80000"/>
              </a:lnSpc>
              <a:buFontTx/>
              <a:buNone/>
            </a:pPr>
            <a:r>
              <a:rPr lang="en-US" altLang="en-US" sz="1200" b="1" dirty="0">
                <a:solidFill>
                  <a:schemeClr val="tx2"/>
                </a:solidFill>
              </a:rPr>
              <a:t>WAR NO. 4: The United States and Syria</a:t>
            </a:r>
          </a:p>
          <a:p>
            <a:pPr>
              <a:lnSpc>
                <a:spcPct val="80000"/>
              </a:lnSpc>
              <a:buFontTx/>
              <a:buNone/>
            </a:pPr>
            <a:r>
              <a:rPr lang="en-US" altLang="en-US" sz="1200" b="1" dirty="0">
                <a:solidFill>
                  <a:schemeClr val="tx2"/>
                </a:solidFill>
              </a:rPr>
              <a:t>WAR NO. 5: Turkey and Syria</a:t>
            </a:r>
          </a:p>
          <a:p>
            <a:pPr>
              <a:lnSpc>
                <a:spcPct val="80000"/>
              </a:lnSpc>
              <a:buFontTx/>
              <a:buNone/>
            </a:pPr>
            <a:r>
              <a:rPr lang="en-US" altLang="en-US" sz="1200" b="1" dirty="0">
                <a:solidFill>
                  <a:schemeClr val="tx2"/>
                </a:solidFill>
              </a:rPr>
              <a:t>WAR NO. 6: Iraqi Kurds and the Iraqi government</a:t>
            </a:r>
          </a:p>
          <a:p>
            <a:pPr>
              <a:lnSpc>
                <a:spcPct val="80000"/>
              </a:lnSpc>
              <a:buFontTx/>
              <a:buNone/>
            </a:pPr>
            <a:r>
              <a:rPr lang="en-US" altLang="en-US" sz="1200" b="1" dirty="0">
                <a:solidFill>
                  <a:schemeClr val="tx2"/>
                </a:solidFill>
              </a:rPr>
              <a:t>WAR NO. 7: Iraqi Kurds and Shiite militias</a:t>
            </a:r>
          </a:p>
          <a:p>
            <a:pPr>
              <a:lnSpc>
                <a:spcPct val="80000"/>
              </a:lnSpc>
              <a:buFontTx/>
              <a:buNone/>
            </a:pPr>
            <a:r>
              <a:rPr lang="en-US" altLang="en-US" sz="1200" b="1" dirty="0">
                <a:solidFill>
                  <a:schemeClr val="tx2"/>
                </a:solidFill>
              </a:rPr>
              <a:t>WAR NO. 8: Kurds against Kurds</a:t>
            </a:r>
          </a:p>
          <a:p>
            <a:pPr>
              <a:lnSpc>
                <a:spcPct val="80000"/>
              </a:lnSpc>
              <a:buFontTx/>
              <a:buNone/>
            </a:pPr>
            <a:r>
              <a:rPr lang="en-US" altLang="en-US" sz="1200" b="1" dirty="0">
                <a:solidFill>
                  <a:schemeClr val="tx2"/>
                </a:solidFill>
              </a:rPr>
              <a:t>WAR NO. 9: Sunni Arabs against Shiites and/or Kurds</a:t>
            </a:r>
          </a:p>
          <a:p>
            <a:pPr>
              <a:lnSpc>
                <a:spcPct val="80000"/>
              </a:lnSpc>
              <a:buFontTx/>
              <a:buNone/>
            </a:pPr>
            <a:r>
              <a:rPr lang="en-US" altLang="en-US" sz="1200" b="1" dirty="0">
                <a:solidFill>
                  <a:schemeClr val="tx2"/>
                </a:solidFill>
              </a:rPr>
              <a:t>WAR NO. 10: The remnants of the Islamic State against everyone</a:t>
            </a:r>
          </a:p>
          <a:p>
            <a:pPr>
              <a:lnSpc>
                <a:spcPct val="80000"/>
              </a:lnSpc>
              <a:buFontTx/>
              <a:buNone/>
            </a:pPr>
            <a:r>
              <a:rPr lang="en-US" altLang="en-US" sz="1200" dirty="0"/>
              <a:t>The Islamic State still controls a big chunk of territory in Syria and Iraq. Offensives to control its twin capitals, Mosul and Raqqa, have yet to begin. If the groups who are supposed to participate in the offensives fight among themselves, those battles could be delayed indefinitely.</a:t>
            </a:r>
          </a:p>
          <a:p>
            <a:pPr>
              <a:lnSpc>
                <a:spcPct val="80000"/>
              </a:lnSpc>
              <a:buFontTx/>
              <a:buNone/>
            </a:pPr>
            <a:r>
              <a:rPr lang="en-US" altLang="en-US" sz="1200" dirty="0"/>
              <a:t>Even if they don’t, these other conflicts, left unresolved, will herald long-term instability in the region.  Military gains are not being matched by political solutions to the wider chaos and dysfunction that enabled the rise of the Islamic State in the first place. If the current war begets new wars, the Islamic State may yet </a:t>
            </a:r>
            <a:r>
              <a:rPr lang="en-US" altLang="en-US" sz="1200" dirty="0" smtClean="0"/>
              <a:t>endure.</a:t>
            </a:r>
          </a:p>
          <a:p>
            <a:pPr>
              <a:lnSpc>
                <a:spcPct val="80000"/>
              </a:lnSpc>
              <a:buFontTx/>
              <a:buNone/>
            </a:pPr>
            <a:r>
              <a:rPr lang="en-US" altLang="en-US" sz="1200" dirty="0" smtClean="0">
                <a:solidFill>
                  <a:schemeClr val="tx2"/>
                </a:solidFill>
              </a:rPr>
              <a:t>The </a:t>
            </a:r>
            <a:r>
              <a:rPr lang="en-US" altLang="en-US" sz="1200" dirty="0">
                <a:solidFill>
                  <a:schemeClr val="tx2"/>
                </a:solidFill>
              </a:rPr>
              <a:t>Washington Post, 9/7/2016, </a:t>
            </a:r>
            <a:r>
              <a:rPr lang="en-US" altLang="en-US" sz="900" dirty="0">
                <a:solidFill>
                  <a:schemeClr val="tx2"/>
                </a:solidFill>
                <a:hlinkClick r:id="rId3"/>
              </a:rPr>
              <a:t>https://www.washingtonpost.com/news/worldviews/wp/2016/09/07/10-new-wars-that-could-be-unleashed-as-a-result-of-the-one-against-isis </a:t>
            </a:r>
            <a:r>
              <a:rPr lang="en-US" altLang="en-US" sz="900" dirty="0" smtClean="0">
                <a:solidFill>
                  <a:schemeClr val="tx2"/>
                </a:solidFill>
                <a:hlinkClick r:id="rId3"/>
              </a:rPr>
              <a:t>/</a:t>
            </a:r>
            <a:endParaRPr lang="en-US" altLang="en-US" sz="900" dirty="0" smtClean="0">
              <a:solidFill>
                <a:schemeClr val="tx2"/>
              </a:solidFill>
            </a:endParaRPr>
          </a:p>
          <a:p>
            <a:pPr>
              <a:lnSpc>
                <a:spcPct val="80000"/>
              </a:lnSpc>
              <a:buFontTx/>
              <a:buNone/>
            </a:pPr>
            <a:endParaRPr lang="en-US" altLang="en-US" sz="900" dirty="0" smtClean="0">
              <a:solidFill>
                <a:schemeClr val="tx2"/>
              </a:solidFill>
            </a:endParaRPr>
          </a:p>
          <a:p>
            <a:pPr>
              <a:lnSpc>
                <a:spcPct val="80000"/>
              </a:lnSpc>
              <a:buFontTx/>
              <a:buNone/>
            </a:pPr>
            <a:r>
              <a:rPr lang="en-US" altLang="en-US" sz="1800" b="1" dirty="0" smtClean="0">
                <a:solidFill>
                  <a:schemeClr val="tx2"/>
                </a:solidFill>
              </a:rPr>
              <a:t>The </a:t>
            </a:r>
            <a:r>
              <a:rPr lang="en-US" altLang="en-US" sz="1800" b="1" dirty="0">
                <a:solidFill>
                  <a:schemeClr val="tx2"/>
                </a:solidFill>
              </a:rPr>
              <a:t>“best” that can happen for Israeli interests in Iraq: “The dissolution of Iraq into a Shi'ite state, a Sunni state and the separation of the Kurdish part” </a:t>
            </a:r>
            <a:r>
              <a:rPr lang="en-US" altLang="en-US" sz="1800" dirty="0"/>
              <a:t>(</a:t>
            </a:r>
            <a:r>
              <a:rPr lang="en-US" altLang="en-US" sz="1800" dirty="0" err="1"/>
              <a:t>Ha'aretz</a:t>
            </a:r>
            <a:r>
              <a:rPr lang="en-US" altLang="en-US" sz="1800" dirty="0"/>
              <a:t> 6/2/1982). </a:t>
            </a:r>
          </a:p>
          <a:p>
            <a:pPr>
              <a:lnSpc>
                <a:spcPct val="80000"/>
              </a:lnSpc>
              <a:buFontTx/>
              <a:buNone/>
            </a:pPr>
            <a:endParaRPr lang="en-US" altLang="en-US" sz="1200" dirty="0">
              <a:solidFill>
                <a:schemeClr val="tx2"/>
              </a:solidFill>
            </a:endParaRPr>
          </a:p>
          <a:p>
            <a:pPr>
              <a:lnSpc>
                <a:spcPct val="80000"/>
              </a:lnSpc>
              <a:buFontTx/>
              <a:buNone/>
            </a:pPr>
            <a:endParaRPr lang="en-US" altLang="en-US" sz="1800" dirty="0" smtClean="0">
              <a:solidFill>
                <a:schemeClr val="tx2"/>
              </a:solidFill>
            </a:endParaRPr>
          </a:p>
        </p:txBody>
      </p:sp>
      <p:cxnSp>
        <p:nvCxnSpPr>
          <p:cNvPr id="3" name="Straight Connector 2"/>
          <p:cNvCxnSpPr/>
          <p:nvPr/>
        </p:nvCxnSpPr>
        <p:spPr bwMode="auto">
          <a:xfrm>
            <a:off x="0" y="2645391"/>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a:off x="0" y="60960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2" name="TextBox 1"/>
          <p:cNvSpPr txBox="1"/>
          <p:nvPr/>
        </p:nvSpPr>
        <p:spPr>
          <a:xfrm>
            <a:off x="4495800" y="3522583"/>
            <a:ext cx="4648200" cy="1354217"/>
          </a:xfrm>
          <a:prstGeom prst="rect">
            <a:avLst/>
          </a:prstGeom>
          <a:noFill/>
        </p:spPr>
        <p:txBody>
          <a:bodyPr wrap="square" rtlCol="0">
            <a:spAutoFit/>
          </a:bodyPr>
          <a:lstStyle/>
          <a:p>
            <a:r>
              <a:rPr lang="en-US" sz="1800" dirty="0" smtClean="0">
                <a:solidFill>
                  <a:srgbClr val="FFFF00"/>
                </a:solidFill>
                <a:cs typeface="Arial" pitchFamily="34" charset="0"/>
              </a:rPr>
              <a:t>Prime </a:t>
            </a:r>
            <a:r>
              <a:rPr lang="en-US" sz="1800" dirty="0">
                <a:solidFill>
                  <a:srgbClr val="FFFF00"/>
                </a:solidFill>
                <a:cs typeface="Arial" pitchFamily="34" charset="0"/>
              </a:rPr>
              <a:t>Minister Benjamin Netanyahu announced Sunday evening that Israel supports the establishment of an independent Kurdish state in northern Iraq</a:t>
            </a:r>
            <a:r>
              <a:rPr lang="en-US" sz="1800" dirty="0">
                <a:solidFill>
                  <a:srgbClr val="FFFFFF"/>
                </a:solidFill>
                <a:cs typeface="Arial" pitchFamily="34" charset="0"/>
              </a:rPr>
              <a:t>. </a:t>
            </a:r>
            <a:r>
              <a:rPr lang="en-US" sz="1800" dirty="0" err="1">
                <a:solidFill>
                  <a:srgbClr val="FFFFFF"/>
                </a:solidFill>
                <a:cs typeface="Arial" pitchFamily="34" charset="0"/>
              </a:rPr>
              <a:t>Haaretz</a:t>
            </a:r>
            <a:r>
              <a:rPr lang="en-US" sz="1800" dirty="0">
                <a:solidFill>
                  <a:srgbClr val="FFFFFF"/>
                </a:solidFill>
                <a:cs typeface="Arial" pitchFamily="34" charset="0"/>
              </a:rPr>
              <a:t>, 6/30/2014,  </a:t>
            </a:r>
            <a:r>
              <a:rPr lang="en-US" sz="1000" dirty="0">
                <a:solidFill>
                  <a:srgbClr val="FFFFFF"/>
                </a:solidFill>
                <a:cs typeface="Arial" pitchFamily="34" charset="0"/>
                <a:hlinkClick r:id="rId4"/>
              </a:rPr>
              <a:t>http://www.haaretz.com/news/diplomacy-defense/.</a:t>
            </a:r>
            <a:r>
              <a:rPr lang="en-US" sz="1000" dirty="0" smtClean="0">
                <a:solidFill>
                  <a:srgbClr val="FFFFFF"/>
                </a:solidFill>
                <a:cs typeface="Arial" pitchFamily="34" charset="0"/>
                <a:hlinkClick r:id="rId4"/>
              </a:rPr>
              <a:t>premium-1.601997</a:t>
            </a:r>
            <a:r>
              <a:rPr lang="en-US" sz="1000" dirty="0" smtClean="0">
                <a:solidFill>
                  <a:srgbClr val="FFFFFF"/>
                </a:solidFill>
                <a:cs typeface="Arial" pitchFamily="34" charset="0"/>
              </a:rPr>
              <a:t>   </a:t>
            </a:r>
            <a:endParaRPr lang="en-US" sz="1000" dirty="0">
              <a:solidFill>
                <a:srgbClr val="FFFFFF"/>
              </a:solidFill>
              <a:cs typeface="Arial" pitchFamily="34" charset="0"/>
            </a:endParaRPr>
          </a:p>
        </p:txBody>
      </p:sp>
      <p:cxnSp>
        <p:nvCxnSpPr>
          <p:cNvPr id="6" name="Straight Connector 5"/>
          <p:cNvCxnSpPr/>
          <p:nvPr/>
        </p:nvCxnSpPr>
        <p:spPr bwMode="auto">
          <a:xfrm>
            <a:off x="4495800" y="3522583"/>
            <a:ext cx="0" cy="1354217"/>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4495800" y="3522583"/>
            <a:ext cx="464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4495800" y="4876800"/>
            <a:ext cx="4648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654709264"/>
      </p:ext>
    </p:extLst>
  </p:cSld>
  <p:clrMapOvr>
    <a:masterClrMapping/>
  </p:clrMapOvr>
  <p:transition>
    <p:random/>
  </p:transition>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5" descr="Iraq's Partition 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0"/>
            <a:ext cx="8534400" cy="569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5" name="Rectangle 6"/>
          <p:cNvSpPr>
            <a:spLocks noChangeArrowheads="1"/>
          </p:cNvSpPr>
          <p:nvPr/>
        </p:nvSpPr>
        <p:spPr bwMode="auto">
          <a:xfrm>
            <a:off x="0" y="563880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US" altLang="en-US" sz="1200" dirty="0">
                <a:solidFill>
                  <a:srgbClr val="FFFFFF"/>
                </a:solidFill>
                <a:cs typeface="Arial" pitchFamily="34" charset="0"/>
              </a:rPr>
              <a:t>On 27 September, the Senate passed a resolution (75-23) urging  the Bush administration to  support "a political settlement among Iraq's major factions based upon the provisions of the Constitution of Iraq that create a federal system of government and allow for the creation of federal regions." CNN.com 9/30/07</a:t>
            </a:r>
            <a:r>
              <a:rPr lang="en-US" altLang="en-US" sz="1200" dirty="0">
                <a:solidFill>
                  <a:srgbClr val="FFFFFF"/>
                </a:solidFill>
                <a:cs typeface="Times New Roman" pitchFamily="18" charset="0"/>
              </a:rPr>
              <a:t>…. </a:t>
            </a:r>
            <a:r>
              <a:rPr lang="en-US" altLang="en-US" sz="1200" i="1" dirty="0">
                <a:solidFill>
                  <a:srgbClr val="FFFF00"/>
                </a:solidFill>
                <a:cs typeface="Arial" pitchFamily="34" charset="0"/>
              </a:rPr>
              <a:t>Heartland Eurasian Review of Geopolitics</a:t>
            </a:r>
            <a:r>
              <a:rPr lang="en-US" altLang="en-US" sz="1200" dirty="0">
                <a:solidFill>
                  <a:srgbClr val="FFFF00"/>
                </a:solidFill>
                <a:cs typeface="Arial" pitchFamily="34" charset="0"/>
              </a:rPr>
              <a:t> [originally created in China and Italy!?] apparently made and posted this map on its website</a:t>
            </a:r>
            <a:r>
              <a:rPr lang="en-US" altLang="en-US" sz="1200" dirty="0">
                <a:solidFill>
                  <a:srgbClr val="FFFF00"/>
                </a:solidFill>
                <a:cs typeface="Times New Roman" pitchFamily="18" charset="0"/>
              </a:rPr>
              <a:t>, </a:t>
            </a:r>
            <a:r>
              <a:rPr lang="en-US" altLang="en-US" sz="1200" dirty="0">
                <a:solidFill>
                  <a:srgbClr val="FFFF00"/>
                </a:solidFill>
                <a:cs typeface="Arial" pitchFamily="34" charset="0"/>
                <a:hlinkClick r:id="rId4"/>
              </a:rPr>
              <a:t>http://temi.repubblica.it/limes-heartland/iraqs-partition/1106</a:t>
            </a:r>
            <a:r>
              <a:rPr lang="en-US" altLang="en-US" sz="1200" dirty="0">
                <a:solidFill>
                  <a:srgbClr val="FFFF00"/>
                </a:solidFill>
                <a:cs typeface="Arial" pitchFamily="34" charset="0"/>
              </a:rPr>
              <a:t> </a:t>
            </a:r>
          </a:p>
          <a:p>
            <a:pPr>
              <a:spcBef>
                <a:spcPct val="0"/>
              </a:spcBef>
              <a:buFontTx/>
              <a:buNone/>
            </a:pPr>
            <a:endParaRPr lang="en-US" altLang="en-US" sz="1200" dirty="0">
              <a:solidFill>
                <a:srgbClr val="FFFF00"/>
              </a:solidFill>
              <a:cs typeface="Arial" pitchFamily="34" charset="0"/>
            </a:endParaRPr>
          </a:p>
          <a:p>
            <a:pPr>
              <a:spcBef>
                <a:spcPct val="0"/>
              </a:spcBef>
              <a:buFontTx/>
              <a:buNone/>
            </a:pPr>
            <a:r>
              <a:rPr lang="en-US" altLang="en-US" sz="1200" dirty="0">
                <a:solidFill>
                  <a:srgbClr val="FFFF00"/>
                </a:solidFill>
                <a:cs typeface="Arial" pitchFamily="34" charset="0"/>
                <a:hlinkClick r:id="rId5"/>
              </a:rPr>
              <a:t>http://www.nytimes.com/2014/06/15/opinion/sunday/ross-douthat-changing-maps-in-the-mideast.html</a:t>
            </a:r>
            <a:r>
              <a:rPr lang="en-US" altLang="en-US" sz="1200" dirty="0">
                <a:solidFill>
                  <a:srgbClr val="FFFF00"/>
                </a:solidFill>
                <a:cs typeface="Arial" pitchFamily="34" charset="0"/>
              </a:rPr>
              <a:t> </a:t>
            </a:r>
          </a:p>
        </p:txBody>
      </p:sp>
    </p:spTree>
    <p:extLst>
      <p:ext uri="{BB962C8B-B14F-4D97-AF65-F5344CB8AC3E}">
        <p14:creationId xmlns:p14="http://schemas.microsoft.com/office/powerpoint/2010/main" val="3933288446"/>
      </p:ext>
    </p:extLst>
  </p:cSld>
  <p:clrMapOvr>
    <a:masterClrMapping/>
  </p:clrMapOvr>
  <p:transition>
    <p:random/>
  </p:transition>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885" y="-127069"/>
            <a:ext cx="4943466" cy="2108269"/>
          </a:xfrm>
          <a:prstGeom prst="rect">
            <a:avLst/>
          </a:prstGeom>
        </p:spPr>
        <p:txBody>
          <a:bodyPr wrap="square">
            <a:spAutoFit/>
          </a:bodyPr>
          <a:lstStyle/>
          <a:p>
            <a:pPr algn="ctr" fontAlgn="auto">
              <a:spcBef>
                <a:spcPts val="0"/>
              </a:spcBef>
              <a:spcAft>
                <a:spcPts val="0"/>
              </a:spcAft>
            </a:pPr>
            <a:r>
              <a:rPr lang="en-US" sz="4800" b="1" dirty="0" smtClean="0">
                <a:solidFill>
                  <a:srgbClr val="FF0000"/>
                </a:solidFill>
                <a:cs typeface="Times New Roman" panose="02020603050405020304" pitchFamily="18" charset="0"/>
              </a:rPr>
              <a:t>How 5 Countries Could Become 14 </a:t>
            </a:r>
          </a:p>
          <a:p>
            <a:pPr algn="ctr" fontAlgn="auto">
              <a:spcBef>
                <a:spcPts val="0"/>
              </a:spcBef>
              <a:spcAft>
                <a:spcPts val="0"/>
              </a:spcAft>
            </a:pPr>
            <a:r>
              <a:rPr lang="en-US" sz="1600" b="1" dirty="0" smtClean="0">
                <a:solidFill>
                  <a:srgbClr val="FF0000"/>
                </a:solidFill>
                <a:cs typeface="Times New Roman" panose="02020603050405020304" pitchFamily="18" charset="0"/>
              </a:rPr>
              <a:t>Slowly, the map of the Middle East could be redrawn</a:t>
            </a:r>
          </a:p>
          <a:p>
            <a:pPr algn="ctr" fontAlgn="auto">
              <a:spcBef>
                <a:spcPts val="0"/>
              </a:spcBef>
              <a:spcAft>
                <a:spcPts val="0"/>
              </a:spcAft>
            </a:pPr>
            <a:r>
              <a:rPr lang="en-US" sz="1400" dirty="0" smtClean="0">
                <a:solidFill>
                  <a:prstClr val="black"/>
                </a:solidFill>
                <a:cs typeface="Times New Roman" panose="02020603050405020304" pitchFamily="18" charset="0"/>
              </a:rPr>
              <a:t>An analysis by Robin Wright, The New York Times, 9/28/2013, </a:t>
            </a:r>
            <a:r>
              <a:rPr lang="en-US" sz="500" b="1" dirty="0" smtClean="0">
                <a:solidFill>
                  <a:prstClr val="black"/>
                </a:solidFill>
                <a:latin typeface="Calibri"/>
                <a:cs typeface="Arial" pitchFamily="34" charset="0"/>
                <a:hlinkClick r:id="rId2"/>
              </a:rPr>
              <a:t>http://www.nytimes.com/interactive/2013/09/29/sunday-review/how-5-countries-could-become-14.html</a:t>
            </a:r>
            <a:r>
              <a:rPr lang="en-US" sz="500" b="1" dirty="0" smtClean="0">
                <a:solidFill>
                  <a:prstClr val="black"/>
                </a:solidFill>
                <a:latin typeface="Calibri"/>
                <a:cs typeface="Arial" pitchFamily="34" charset="0"/>
              </a:rPr>
              <a:t> </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41" y="1981200"/>
            <a:ext cx="4955821"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42" name="Picture 2" descr="C:\Users\melyassini\Desktop\0929-syri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885" y="4343399"/>
            <a:ext cx="1487961" cy="132075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919581" y="0"/>
            <a:ext cx="4224419" cy="6832640"/>
          </a:xfrm>
          <a:prstGeom prst="rect">
            <a:avLst/>
          </a:prstGeom>
        </p:spPr>
        <p:txBody>
          <a:bodyPr wrap="square">
            <a:spAutoFit/>
          </a:bodyPr>
          <a:lstStyle/>
          <a:p>
            <a:r>
              <a:rPr lang="en-US" sz="1800" b="1" dirty="0">
                <a:solidFill>
                  <a:srgbClr val="FF0000"/>
                </a:solidFill>
                <a:cs typeface="Arial" pitchFamily="34" charset="0"/>
              </a:rPr>
              <a:t>Why Pentagon Continues to ‘Lose’ Arms in War Zones</a:t>
            </a:r>
            <a:r>
              <a:rPr lang="en-US" sz="1800" b="1" dirty="0">
                <a:solidFill>
                  <a:prstClr val="black"/>
                </a:solidFill>
                <a:cs typeface="Arial" pitchFamily="34" charset="0"/>
              </a:rPr>
              <a:t>, </a:t>
            </a:r>
            <a:r>
              <a:rPr lang="en-US" sz="1800" dirty="0">
                <a:solidFill>
                  <a:prstClr val="black"/>
                </a:solidFill>
                <a:cs typeface="Arial" pitchFamily="34" charset="0"/>
              </a:rPr>
              <a:t>VT, 5/28/2017, </a:t>
            </a:r>
            <a:r>
              <a:rPr lang="en-US" sz="200" dirty="0">
                <a:solidFill>
                  <a:prstClr val="black"/>
                </a:solidFill>
                <a:cs typeface="Arial" pitchFamily="34" charset="0"/>
                <a:hlinkClick r:id="rId5"/>
              </a:rPr>
              <a:t>http://www.veteranstoday.com/2017/05/28/why-pentagon-continues-to-lose-arms-in-war-zones</a:t>
            </a:r>
            <a:r>
              <a:rPr lang="en-US" sz="200" dirty="0" smtClean="0">
                <a:solidFill>
                  <a:prstClr val="black"/>
                </a:solidFill>
                <a:cs typeface="Arial" pitchFamily="34" charset="0"/>
                <a:hlinkClick r:id="rId5"/>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a:t>
            </a:r>
            <a:r>
              <a:rPr lang="en-US" sz="1800" b="1" dirty="0">
                <a:solidFill>
                  <a:srgbClr val="FF0000"/>
                </a:solidFill>
                <a:cs typeface="Arial" pitchFamily="34" charset="0"/>
              </a:rPr>
              <a:t>. failed to keep proper track of more than $1 billion in weapons and equipment in Iraq, </a:t>
            </a:r>
            <a:r>
              <a:rPr lang="en-US" sz="1800" dirty="0">
                <a:solidFill>
                  <a:prstClr val="black"/>
                </a:solidFill>
                <a:cs typeface="Arial" pitchFamily="34" charset="0"/>
              </a:rPr>
              <a:t>The Washington Post, 5/24/2017, </a:t>
            </a:r>
            <a:r>
              <a:rPr lang="en-US" sz="200" dirty="0">
                <a:solidFill>
                  <a:prstClr val="black"/>
                </a:solidFill>
                <a:cs typeface="Arial" pitchFamily="34" charset="0"/>
                <a:hlinkClick r:id="rId6"/>
              </a:rPr>
              <a:t>https://www.washingtonpost.com/news/checkpoint/wp/2017/05/24/u-s-failed-to-keep-proper-track-of-more-than-1-billion-in-weapons-and-equipment-in-iraq</a:t>
            </a:r>
            <a:r>
              <a:rPr lang="en-US" sz="200" dirty="0" smtClean="0">
                <a:solidFill>
                  <a:prstClr val="black"/>
                </a:solidFill>
                <a:cs typeface="Arial" pitchFamily="34" charset="0"/>
                <a:hlinkClick r:id="rId6"/>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How </a:t>
            </a:r>
            <a:r>
              <a:rPr lang="en-US" sz="1800" b="1" dirty="0">
                <a:solidFill>
                  <a:srgbClr val="FF0000"/>
                </a:solidFill>
                <a:cs typeface="Arial" pitchFamily="34" charset="0"/>
              </a:rPr>
              <a:t>Many Guns Did the U.S. Lose Track of in Iraq and Afghanistan? Hundreds of Thousands, </a:t>
            </a:r>
            <a:r>
              <a:rPr lang="en-US" sz="1800" dirty="0">
                <a:solidFill>
                  <a:prstClr val="black"/>
                </a:solidFill>
                <a:cs typeface="Arial" pitchFamily="34" charset="0"/>
              </a:rPr>
              <a:t>The New York Times, 8/23/2016, </a:t>
            </a:r>
            <a:r>
              <a:rPr lang="en-US" sz="200" dirty="0">
                <a:solidFill>
                  <a:prstClr val="black"/>
                </a:solidFill>
                <a:cs typeface="Arial" pitchFamily="34" charset="0"/>
                <a:hlinkClick r:id="rId7"/>
              </a:rPr>
              <a:t>https://www.nytimes.com/2016/08/23/magazine/how-many-guns-did-the-us-lose-track-of-in-iraq-and-afghanistan-hundreds-of-thousands.html</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err="1" smtClean="0">
                <a:solidFill>
                  <a:srgbClr val="FF0000"/>
                </a:solidFill>
                <a:cs typeface="Arial" pitchFamily="34" charset="0"/>
              </a:rPr>
              <a:t>Jabhat</a:t>
            </a:r>
            <a:r>
              <a:rPr lang="en-US" sz="1800" b="1" dirty="0" smtClean="0">
                <a:solidFill>
                  <a:srgbClr val="FF0000"/>
                </a:solidFill>
                <a:cs typeface="Arial" pitchFamily="34" charset="0"/>
              </a:rPr>
              <a:t> </a:t>
            </a:r>
            <a:r>
              <a:rPr lang="en-US" sz="1800" b="1" dirty="0">
                <a:solidFill>
                  <a:srgbClr val="FF0000"/>
                </a:solidFill>
                <a:cs typeface="Arial" pitchFamily="34" charset="0"/>
              </a:rPr>
              <a:t>Fatah al Sham [al-Qaeda's affiliate in Syria] Field Commander Says US Provides Group With TOW Missiles</a:t>
            </a:r>
            <a:r>
              <a:rPr lang="en-US" sz="1800" dirty="0">
                <a:solidFill>
                  <a:prstClr val="black"/>
                </a:solidFill>
                <a:cs typeface="Arial" pitchFamily="34" charset="0"/>
              </a:rPr>
              <a:t>, </a:t>
            </a:r>
            <a:r>
              <a:rPr lang="en-US" sz="1800" dirty="0" smtClean="0">
                <a:solidFill>
                  <a:prstClr val="black"/>
                </a:solidFill>
                <a:cs typeface="Arial" pitchFamily="34" charset="0"/>
              </a:rPr>
              <a:t>Sputnik news, </a:t>
            </a:r>
            <a:r>
              <a:rPr lang="en-US" sz="1800" dirty="0">
                <a:solidFill>
                  <a:prstClr val="black"/>
                </a:solidFill>
                <a:cs typeface="Arial" pitchFamily="34" charset="0"/>
              </a:rPr>
              <a:t>9/26/2016, </a:t>
            </a:r>
            <a:r>
              <a:rPr lang="en-US" sz="200" dirty="0">
                <a:solidFill>
                  <a:prstClr val="black"/>
                </a:solidFill>
                <a:cs typeface="Arial" pitchFamily="34" charset="0"/>
                <a:hlinkClick r:id="rId8"/>
              </a:rPr>
              <a:t>https://sputniknews.com/middleeast/201609261045724904-jabhat-fatah-al-sham-us-tow</a:t>
            </a:r>
            <a:r>
              <a:rPr lang="en-US" sz="200" dirty="0" smtClean="0">
                <a:solidFill>
                  <a:prstClr val="black"/>
                </a:solidFill>
                <a:cs typeface="Arial" pitchFamily="34" charset="0"/>
                <a:hlinkClick r:id="rId8"/>
              </a:rPr>
              <a:t>/</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US-trained </a:t>
            </a:r>
            <a:r>
              <a:rPr lang="en-US" sz="1800" b="1" dirty="0">
                <a:solidFill>
                  <a:srgbClr val="FF0000"/>
                </a:solidFill>
                <a:cs typeface="Arial" pitchFamily="34" charset="0"/>
              </a:rPr>
              <a:t>Division 30 rebels 'betray US and hand weapons over to al-Qaeda's affiliate in Syria', </a:t>
            </a:r>
            <a:r>
              <a:rPr lang="en-US" sz="1800" dirty="0">
                <a:solidFill>
                  <a:prstClr val="black"/>
                </a:solidFill>
                <a:cs typeface="Arial" pitchFamily="34" charset="0"/>
              </a:rPr>
              <a:t>The Telegraph, 9/22/2015, </a:t>
            </a:r>
            <a:r>
              <a:rPr lang="en-US" sz="200" dirty="0">
                <a:solidFill>
                  <a:prstClr val="black"/>
                </a:solidFill>
                <a:cs typeface="Arial" pitchFamily="34" charset="0"/>
                <a:hlinkClick r:id="rId9"/>
              </a:rPr>
              <a:t>http://</a:t>
            </a:r>
            <a:r>
              <a:rPr lang="en-US" sz="200" dirty="0" smtClean="0">
                <a:solidFill>
                  <a:prstClr val="black"/>
                </a:solidFill>
                <a:cs typeface="Arial" pitchFamily="34" charset="0"/>
                <a:hlinkClick r:id="rId9"/>
              </a:rPr>
              <a:t>www.telegraph.co.uk/news/worldnews/middleeast/syria/11882195/US-trained-Division-30-rebels-betrayed-US-and-hand-weapons-over-to-al-Qaedas-affiliate-in-Syria.html</a:t>
            </a:r>
            <a:r>
              <a:rPr lang="en-US" sz="200" dirty="0" smtClean="0">
                <a:solidFill>
                  <a:prstClr val="black"/>
                </a:solidFill>
                <a:cs typeface="Arial" pitchFamily="34" charset="0"/>
              </a:rPr>
              <a:t> </a:t>
            </a:r>
            <a:endParaRPr lang="en-US" sz="200" dirty="0">
              <a:solidFill>
                <a:prstClr val="black"/>
              </a:solidFill>
              <a:cs typeface="Arial" pitchFamily="34" charset="0"/>
            </a:endParaRPr>
          </a:p>
          <a:p>
            <a:endParaRPr lang="en-US" sz="200" dirty="0">
              <a:solidFill>
                <a:prstClr val="black"/>
              </a:solidFill>
              <a:cs typeface="Arial" pitchFamily="34" charset="0"/>
            </a:endParaRPr>
          </a:p>
          <a:p>
            <a:r>
              <a:rPr lang="en-US" sz="1800" b="1" dirty="0">
                <a:solidFill>
                  <a:srgbClr val="FF0000"/>
                </a:solidFill>
                <a:cs typeface="Arial" pitchFamily="34" charset="0"/>
              </a:rPr>
              <a:t>Pentagon loses track of $500 million in weapons, equipment given to Yemen</a:t>
            </a:r>
            <a:r>
              <a:rPr lang="en-US" sz="1800" dirty="0">
                <a:solidFill>
                  <a:prstClr val="black"/>
                </a:solidFill>
                <a:cs typeface="Arial" pitchFamily="34" charset="0"/>
              </a:rPr>
              <a:t>, The </a:t>
            </a:r>
            <a:r>
              <a:rPr lang="en-US" sz="1800" dirty="0" smtClean="0">
                <a:solidFill>
                  <a:prstClr val="black"/>
                </a:solidFill>
                <a:cs typeface="Arial" pitchFamily="34" charset="0"/>
              </a:rPr>
              <a:t>Washington </a:t>
            </a:r>
            <a:r>
              <a:rPr lang="en-US" sz="1800" dirty="0">
                <a:solidFill>
                  <a:prstClr val="black"/>
                </a:solidFill>
                <a:cs typeface="Arial" pitchFamily="34" charset="0"/>
              </a:rPr>
              <a:t>Post, 3/17/2015, </a:t>
            </a:r>
          </a:p>
          <a:p>
            <a:r>
              <a:rPr lang="en-US" sz="200" dirty="0">
                <a:solidFill>
                  <a:prstClr val="black"/>
                </a:solidFill>
                <a:cs typeface="Arial" pitchFamily="34" charset="0"/>
                <a:hlinkClick r:id="rId10"/>
              </a:rPr>
              <a:t>https://</a:t>
            </a:r>
            <a:r>
              <a:rPr lang="en-US" sz="200" dirty="0" smtClean="0">
                <a:solidFill>
                  <a:prstClr val="black"/>
                </a:solidFill>
                <a:cs typeface="Arial" pitchFamily="34" charset="0"/>
                <a:hlinkClick r:id="rId10"/>
              </a:rPr>
              <a:t>www.washingtonpost.com/world/national-security/pentagon-loses-sight-of-500-million-in-counterterrorism-aid-given-to-yemen/2015/03/17/f4ca25ce-cbf9-11e4-8a46-b1dc9be5a8ff_story.html</a:t>
            </a:r>
            <a:r>
              <a:rPr lang="en-US" sz="200" dirty="0" smtClean="0">
                <a:solidFill>
                  <a:prstClr val="black"/>
                </a:solidFill>
                <a:cs typeface="Arial" pitchFamily="34" charset="0"/>
              </a:rPr>
              <a:t> </a:t>
            </a:r>
            <a:endParaRPr lang="en-US" sz="200" dirty="0">
              <a:solidFill>
                <a:prstClr val="black"/>
              </a:solidFill>
              <a:cs typeface="Arial" pitchFamily="34" charset="0"/>
            </a:endParaRPr>
          </a:p>
          <a:p>
            <a:r>
              <a:rPr lang="en-US" sz="1800" b="1" dirty="0" smtClean="0">
                <a:solidFill>
                  <a:srgbClr val="FF0000"/>
                </a:solidFill>
                <a:cs typeface="Arial" pitchFamily="34" charset="0"/>
              </a:rPr>
              <a:t>U.S</a:t>
            </a:r>
            <a:r>
              <a:rPr lang="en-US" sz="1800" b="1" dirty="0">
                <a:solidFill>
                  <a:srgbClr val="FF0000"/>
                </a:solidFill>
                <a:cs typeface="Arial" pitchFamily="34" charset="0"/>
              </a:rPr>
              <a:t>. accidentally delivered weapons to the Islamic State by airdrop, militants say, </a:t>
            </a:r>
            <a:r>
              <a:rPr lang="en-US" sz="1800" dirty="0">
                <a:solidFill>
                  <a:prstClr val="black"/>
                </a:solidFill>
                <a:cs typeface="Arial" pitchFamily="34" charset="0"/>
              </a:rPr>
              <a:t>The Washington Post, 10/21/2014, </a:t>
            </a:r>
            <a:r>
              <a:rPr lang="en-US" sz="200" dirty="0">
                <a:solidFill>
                  <a:prstClr val="black"/>
                </a:solidFill>
                <a:cs typeface="Arial" pitchFamily="34" charset="0"/>
                <a:hlinkClick r:id="rId11"/>
              </a:rPr>
              <a:t>https://www.washingtonpost.com/news/checkpoint/wp/2014/10/21/u-s-accidentally-delivered-weapons-to-the-islamic-state-by-airdrop-militants-allege</a:t>
            </a:r>
            <a:r>
              <a:rPr lang="en-US" sz="200" dirty="0" smtClean="0">
                <a:solidFill>
                  <a:prstClr val="black"/>
                </a:solidFill>
                <a:cs typeface="Arial" pitchFamily="34" charset="0"/>
                <a:hlinkClick r:id="rId11"/>
              </a:rPr>
              <a:t>/</a:t>
            </a:r>
            <a:r>
              <a:rPr lang="en-US" sz="200" dirty="0" smtClean="0">
                <a:solidFill>
                  <a:prstClr val="black"/>
                </a:solidFill>
                <a:cs typeface="Arial" pitchFamily="34" charset="0"/>
              </a:rPr>
              <a:t> </a:t>
            </a:r>
            <a:endParaRPr lang="en-US" sz="200" dirty="0">
              <a:solidFill>
                <a:prstClr val="black"/>
              </a:solidFill>
              <a:cs typeface="Arial" pitchFamily="34" charset="0"/>
            </a:endParaRPr>
          </a:p>
        </p:txBody>
      </p:sp>
      <p:cxnSp>
        <p:nvCxnSpPr>
          <p:cNvPr id="8" name="Straight Connector 7"/>
          <p:cNvCxnSpPr/>
          <p:nvPr/>
        </p:nvCxnSpPr>
        <p:spPr>
          <a:xfrm>
            <a:off x="4919580" y="0"/>
            <a:ext cx="0" cy="68326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919581" y="609600"/>
            <a:ext cx="42244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919580" y="1676400"/>
            <a:ext cx="42244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919581" y="2768600"/>
            <a:ext cx="42244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9580" y="3886200"/>
            <a:ext cx="422442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919581" y="5003777"/>
            <a:ext cx="422441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919581" y="5880100"/>
            <a:ext cx="422442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7889351"/>
      </p:ext>
    </p:extLst>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3" name="Rectangle 3"/>
          <p:cNvSpPr>
            <a:spLocks noGrp="1" noChangeArrowheads="1"/>
          </p:cNvSpPr>
          <p:nvPr>
            <p:ph idx="1"/>
          </p:nvPr>
        </p:nvSpPr>
        <p:spPr>
          <a:xfrm>
            <a:off x="0" y="0"/>
            <a:ext cx="9144000" cy="6400800"/>
          </a:xfrm>
        </p:spPr>
        <p:txBody>
          <a:bodyPr/>
          <a:lstStyle/>
          <a:p>
            <a:pPr>
              <a:buNone/>
            </a:pPr>
            <a:r>
              <a:rPr lang="en-US" altLang="en-US" sz="1800" b="1" dirty="0">
                <a:solidFill>
                  <a:schemeClr val="tx2"/>
                </a:solidFill>
              </a:rPr>
              <a:t>Defining Terrorism: </a:t>
            </a:r>
            <a:r>
              <a:rPr lang="en-US" altLang="en-US" sz="1800" dirty="0" smtClean="0"/>
              <a:t>“</a:t>
            </a:r>
            <a:r>
              <a:rPr lang="en-US" altLang="en-US" sz="1800" dirty="0"/>
              <a:t>Premeditated, politically motivated violence perpetrated against noncombatant [including military personnel who at the time of the incident are unarmed or not on duty] targets by subnational groups or clandestine agents, usually intended to influence an audience</a:t>
            </a:r>
            <a:r>
              <a:rPr lang="en-US" altLang="en-US" sz="1800" dirty="0" smtClean="0"/>
              <a:t>”--- </a:t>
            </a:r>
            <a:r>
              <a:rPr lang="en-US" altLang="en-US" sz="1600" dirty="0" smtClean="0">
                <a:solidFill>
                  <a:schemeClr val="tx2"/>
                </a:solidFill>
              </a:rPr>
              <a:t>Title </a:t>
            </a:r>
            <a:r>
              <a:rPr lang="en-US" altLang="en-US" sz="1600" dirty="0">
                <a:solidFill>
                  <a:schemeClr val="tx2"/>
                </a:solidFill>
              </a:rPr>
              <a:t>22 of the United States Code, Section 2656f(d),</a:t>
            </a:r>
            <a:r>
              <a:rPr lang="en-US" altLang="en-US" sz="1800" dirty="0">
                <a:solidFill>
                  <a:schemeClr val="tx2"/>
                </a:solidFill>
              </a:rPr>
              <a:t> </a:t>
            </a:r>
            <a:r>
              <a:rPr lang="en-US" altLang="en-US" sz="1200" dirty="0">
                <a:hlinkClick r:id="rId3"/>
              </a:rPr>
              <a:t>http://</a:t>
            </a:r>
            <a:r>
              <a:rPr lang="en-US" altLang="en-US" sz="1200" dirty="0" smtClean="0">
                <a:hlinkClick r:id="rId3"/>
              </a:rPr>
              <a:t>www.state.gov/www/global/terrorism/1999report/intro.html</a:t>
            </a:r>
            <a:r>
              <a:rPr lang="en-US" altLang="en-US" sz="1200" dirty="0" smtClean="0"/>
              <a:t> </a:t>
            </a:r>
          </a:p>
          <a:p>
            <a:pPr>
              <a:buFontTx/>
              <a:buNone/>
            </a:pPr>
            <a:r>
              <a:rPr lang="en-US" altLang="en-US" sz="1800" b="1" dirty="0" smtClean="0">
                <a:solidFill>
                  <a:schemeClr val="tx2"/>
                </a:solidFill>
              </a:rPr>
              <a:t>The </a:t>
            </a:r>
            <a:r>
              <a:rPr lang="en-US" altLang="en-US" sz="1800" b="1" dirty="0">
                <a:solidFill>
                  <a:schemeClr val="tx2"/>
                </a:solidFill>
              </a:rPr>
              <a:t>Global Terrorism Index </a:t>
            </a:r>
            <a:r>
              <a:rPr lang="en-US" altLang="en-US" sz="1800" b="1" dirty="0" smtClean="0">
                <a:solidFill>
                  <a:schemeClr val="tx2"/>
                </a:solidFill>
              </a:rPr>
              <a:t>definition: </a:t>
            </a:r>
            <a:r>
              <a:rPr lang="en-US" altLang="en-US" sz="1800" dirty="0" smtClean="0"/>
              <a:t>“the </a:t>
            </a:r>
            <a:r>
              <a:rPr lang="en-US" altLang="en-US" sz="1800" dirty="0"/>
              <a:t>threatened or actual use of illegal force and violence by a non-state actor to attain a political, economic, religious, or social goal through fear, coercion, or intimidation”. </a:t>
            </a:r>
            <a:r>
              <a:rPr lang="en-US" altLang="en-US" sz="1800" dirty="0" smtClean="0"/>
              <a:t>…  </a:t>
            </a:r>
            <a:r>
              <a:rPr lang="en-US" altLang="en-US" sz="1800" dirty="0"/>
              <a:t>This database does not include acts of </a:t>
            </a:r>
            <a:r>
              <a:rPr lang="en-US" altLang="en-US" sz="1800" dirty="0" smtClean="0"/>
              <a:t>state terrorism. </a:t>
            </a:r>
            <a:r>
              <a:rPr lang="en-US" altLang="en-US" sz="1800" dirty="0" smtClean="0">
                <a:solidFill>
                  <a:schemeClr val="tx2"/>
                </a:solidFill>
              </a:rPr>
              <a:t>Global </a:t>
            </a:r>
            <a:r>
              <a:rPr lang="en-US" altLang="en-US" sz="1800" dirty="0">
                <a:solidFill>
                  <a:schemeClr val="tx2"/>
                </a:solidFill>
              </a:rPr>
              <a:t>Terrorism Index 2016</a:t>
            </a:r>
            <a:r>
              <a:rPr lang="en-US" altLang="en-US" sz="1200" dirty="0">
                <a:solidFill>
                  <a:schemeClr val="tx2"/>
                </a:solidFill>
              </a:rPr>
              <a:t>, </a:t>
            </a:r>
            <a:r>
              <a:rPr lang="en-US" altLang="en-US" sz="800" dirty="0">
                <a:hlinkClick r:id="rId4"/>
              </a:rPr>
              <a:t>http://</a:t>
            </a:r>
            <a:r>
              <a:rPr lang="en-US" altLang="en-US" sz="800" dirty="0" smtClean="0">
                <a:hlinkClick r:id="rId4"/>
              </a:rPr>
              <a:t>economicsandpeace.org/wp-content/uploads/2016/11/Global-Terrorism-Index-2016.2.pdf</a:t>
            </a:r>
            <a:endParaRPr lang="en-US" altLang="en-US" sz="800" dirty="0" smtClean="0"/>
          </a:p>
          <a:p>
            <a:pPr>
              <a:buFontTx/>
              <a:buNone/>
            </a:pPr>
            <a:endParaRPr lang="en-US" altLang="en-US" sz="800" dirty="0"/>
          </a:p>
          <a:p>
            <a:pPr>
              <a:buFontTx/>
              <a:buNone/>
            </a:pPr>
            <a:endParaRPr lang="en-US" altLang="en-US" sz="800" dirty="0" smtClean="0"/>
          </a:p>
          <a:p>
            <a:pPr>
              <a:buFontTx/>
              <a:buNone/>
            </a:pPr>
            <a:endParaRPr lang="en-US" altLang="en-US" sz="500" dirty="0" smtClean="0"/>
          </a:p>
        </p:txBody>
      </p:sp>
      <p:cxnSp>
        <p:nvCxnSpPr>
          <p:cNvPr id="163844" name="Straight Connector 2"/>
          <p:cNvCxnSpPr>
            <a:cxnSpLocks noChangeShapeType="1"/>
          </p:cNvCxnSpPr>
          <p:nvPr/>
        </p:nvCxnSpPr>
        <p:spPr bwMode="auto">
          <a:xfrm>
            <a:off x="0" y="1371600"/>
            <a:ext cx="91440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3" name="Straight Connector 2"/>
          <p:cNvCxnSpPr/>
          <p:nvPr/>
        </p:nvCxnSpPr>
        <p:spPr bwMode="auto">
          <a:xfrm>
            <a:off x="0" y="3733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 name="TextBox 4"/>
          <p:cNvSpPr txBox="1"/>
          <p:nvPr/>
        </p:nvSpPr>
        <p:spPr>
          <a:xfrm>
            <a:off x="0" y="2579906"/>
            <a:ext cx="9144000" cy="4231928"/>
          </a:xfrm>
          <a:prstGeom prst="rect">
            <a:avLst/>
          </a:prstGeom>
          <a:noFill/>
        </p:spPr>
        <p:txBody>
          <a:bodyPr wrap="square" rtlCol="0">
            <a:spAutoFit/>
          </a:bodyPr>
          <a:lstStyle/>
          <a:p>
            <a:r>
              <a:rPr lang="en-US" sz="1800" b="1" dirty="0">
                <a:solidFill>
                  <a:srgbClr val="FFFF00"/>
                </a:solidFill>
                <a:cs typeface="Arial" pitchFamily="34" charset="0"/>
              </a:rPr>
              <a:t>Body </a:t>
            </a:r>
            <a:r>
              <a:rPr lang="en-US" sz="1800" b="1" dirty="0" smtClean="0">
                <a:solidFill>
                  <a:srgbClr val="FFFF00"/>
                </a:solidFill>
                <a:cs typeface="Arial" pitchFamily="34" charset="0"/>
              </a:rPr>
              <a:t>Count, </a:t>
            </a:r>
            <a:r>
              <a:rPr lang="en-US" sz="1800" b="1" dirty="0">
                <a:solidFill>
                  <a:srgbClr val="FFFF00"/>
                </a:solidFill>
                <a:cs typeface="Arial" pitchFamily="34" charset="0"/>
              </a:rPr>
              <a:t>Casualty Figures after 10 Years of the “War on Terror”: Iraq, Afghanistan, Pakistan, </a:t>
            </a:r>
            <a:r>
              <a:rPr lang="en-US" sz="1800" dirty="0">
                <a:solidFill>
                  <a:srgbClr val="FFFFFF"/>
                </a:solidFill>
                <a:cs typeface="Arial" pitchFamily="34" charset="0"/>
              </a:rPr>
              <a:t>First international edition (March 2015), </a:t>
            </a:r>
            <a:r>
              <a:rPr lang="en-US" sz="1050" dirty="0">
                <a:solidFill>
                  <a:srgbClr val="FFFFFF"/>
                </a:solidFill>
                <a:cs typeface="Arial" pitchFamily="34" charset="0"/>
                <a:hlinkClick r:id="rId5"/>
              </a:rPr>
              <a:t>http://</a:t>
            </a:r>
            <a:r>
              <a:rPr lang="en-US" sz="1050" dirty="0" smtClean="0">
                <a:solidFill>
                  <a:srgbClr val="FFFFFF"/>
                </a:solidFill>
                <a:cs typeface="Arial" pitchFamily="34" charset="0"/>
                <a:hlinkClick r:id="rId5"/>
              </a:rPr>
              <a:t>www.psr.org/assets/pdfs/body-count.pdf</a:t>
            </a:r>
            <a:r>
              <a:rPr lang="en-US" sz="1050" dirty="0" smtClean="0">
                <a:solidFill>
                  <a:srgbClr val="FFFFFF"/>
                </a:solidFill>
                <a:cs typeface="Arial" pitchFamily="34" charset="0"/>
              </a:rPr>
              <a:t> </a:t>
            </a:r>
          </a:p>
          <a:p>
            <a:r>
              <a:rPr lang="en-US" sz="1800" b="1" dirty="0" smtClean="0">
                <a:solidFill>
                  <a:srgbClr val="FFFF00"/>
                </a:solidFill>
                <a:cs typeface="Arial" pitchFamily="34" charset="0"/>
              </a:rPr>
              <a:t>Unworthy </a:t>
            </a:r>
            <a:r>
              <a:rPr lang="en-US" sz="1800" b="1" dirty="0">
                <a:solidFill>
                  <a:srgbClr val="FFFF00"/>
                </a:solidFill>
                <a:cs typeface="Arial" pitchFamily="34" charset="0"/>
              </a:rPr>
              <a:t>Victims: Western Wars Have Killed Four Million Muslims Since </a:t>
            </a:r>
            <a:r>
              <a:rPr lang="en-US" sz="1800" b="1" dirty="0" smtClean="0">
                <a:solidFill>
                  <a:srgbClr val="FFFF00"/>
                </a:solidFill>
                <a:cs typeface="Arial" pitchFamily="34" charset="0"/>
              </a:rPr>
              <a:t>1990, </a:t>
            </a:r>
            <a:r>
              <a:rPr lang="en-US" sz="1800" dirty="0" smtClean="0">
                <a:cs typeface="Arial" pitchFamily="34" charset="0"/>
              </a:rPr>
              <a:t>Stop </a:t>
            </a:r>
            <a:r>
              <a:rPr lang="en-US" sz="1800" dirty="0">
                <a:cs typeface="Arial" pitchFamily="34" charset="0"/>
              </a:rPr>
              <a:t>the War </a:t>
            </a:r>
            <a:r>
              <a:rPr lang="en-US" sz="1800" dirty="0" smtClean="0">
                <a:cs typeface="Arial" pitchFamily="34" charset="0"/>
              </a:rPr>
              <a:t>Coalition, 6/16/2017</a:t>
            </a:r>
            <a:r>
              <a:rPr lang="en-US" sz="1400" dirty="0" smtClean="0">
                <a:solidFill>
                  <a:srgbClr val="FFFF00"/>
                </a:solidFill>
                <a:cs typeface="Arial" pitchFamily="34" charset="0"/>
              </a:rPr>
              <a:t>, </a:t>
            </a:r>
            <a:r>
              <a:rPr lang="en-US" sz="500" dirty="0" smtClean="0">
                <a:solidFill>
                  <a:srgbClr val="FFFF00"/>
                </a:solidFill>
                <a:cs typeface="Arial" pitchFamily="34" charset="0"/>
                <a:hlinkClick r:id="rId6"/>
              </a:rPr>
              <a:t>http</a:t>
            </a:r>
            <a:r>
              <a:rPr lang="en-US" sz="500" dirty="0">
                <a:solidFill>
                  <a:srgbClr val="FFFF00"/>
                </a:solidFill>
                <a:cs typeface="Arial" pitchFamily="34" charset="0"/>
                <a:hlinkClick r:id="rId6"/>
              </a:rPr>
              <a:t>://</a:t>
            </a:r>
            <a:r>
              <a:rPr lang="en-US" sz="500" dirty="0" smtClean="0">
                <a:solidFill>
                  <a:srgbClr val="FFFF00"/>
                </a:solidFill>
                <a:cs typeface="Arial" pitchFamily="34" charset="0"/>
                <a:hlinkClick r:id="rId6"/>
              </a:rPr>
              <a:t>www.stopwar.org.uk/index.php/news-comment/2615-unworthy-victims-western-wars-have-killed-four-million-muslims-since-1990</a:t>
            </a:r>
            <a:r>
              <a:rPr lang="en-US" sz="500" dirty="0" smtClean="0">
                <a:solidFill>
                  <a:srgbClr val="FFFF00"/>
                </a:solidFill>
                <a:cs typeface="Arial" pitchFamily="34" charset="0"/>
              </a:rPr>
              <a:t> </a:t>
            </a:r>
          </a:p>
          <a:p>
            <a:endParaRPr lang="en-US" sz="500" dirty="0">
              <a:solidFill>
                <a:srgbClr val="FFFF00"/>
              </a:solidFill>
              <a:cs typeface="Arial" pitchFamily="34" charset="0"/>
            </a:endParaRPr>
          </a:p>
          <a:p>
            <a:r>
              <a:rPr lang="en-US" sz="1800" b="1" smtClean="0">
                <a:solidFill>
                  <a:srgbClr val="FFFF00"/>
                </a:solidFill>
                <a:cs typeface="Arial" pitchFamily="34" charset="0"/>
              </a:rPr>
              <a:t>[Islamophobian </a:t>
            </a:r>
            <a:r>
              <a:rPr lang="en-US" sz="1800" b="1" dirty="0" smtClean="0">
                <a:solidFill>
                  <a:srgbClr val="FFFF00"/>
                </a:solidFill>
                <a:cs typeface="Arial" pitchFamily="34" charset="0"/>
              </a:rPr>
              <a:t>and </a:t>
            </a:r>
            <a:r>
              <a:rPr lang="en-US" sz="1800" b="1" dirty="0" err="1" smtClean="0">
                <a:solidFill>
                  <a:srgbClr val="FFFF00"/>
                </a:solidFill>
                <a:cs typeface="Arial" pitchFamily="34" charset="0"/>
              </a:rPr>
              <a:t>Roosterphobia</a:t>
            </a:r>
            <a:r>
              <a:rPr lang="en-US" sz="1800" b="1" dirty="0" smtClean="0">
                <a:solidFill>
                  <a:srgbClr val="FFFF00"/>
                </a:solidFill>
                <a:cs typeface="Arial" pitchFamily="34" charset="0"/>
              </a:rPr>
              <a:t> </a:t>
            </a:r>
            <a:r>
              <a:rPr lang="en-US" sz="1800" b="1" dirty="0">
                <a:solidFill>
                  <a:srgbClr val="FFFF00"/>
                </a:solidFill>
                <a:cs typeface="Arial" pitchFamily="34" charset="0"/>
              </a:rPr>
              <a:t>[</a:t>
            </a:r>
            <a:r>
              <a:rPr lang="en-US" sz="1800" b="1" dirty="0" err="1">
                <a:solidFill>
                  <a:srgbClr val="FFFF00"/>
                </a:solidFill>
                <a:cs typeface="Arial" pitchFamily="34" charset="0"/>
              </a:rPr>
              <a:t>Alektorophobia</a:t>
            </a:r>
            <a:r>
              <a:rPr lang="en-US" sz="1800" b="1" dirty="0" smtClean="0">
                <a:solidFill>
                  <a:srgbClr val="FFFF00"/>
                </a:solidFill>
                <a:cs typeface="Arial" pitchFamily="34" charset="0"/>
              </a:rPr>
              <a:t>]:] </a:t>
            </a:r>
            <a:r>
              <a:rPr lang="en-US" sz="1800" dirty="0" smtClean="0">
                <a:cs typeface="Arial" pitchFamily="34" charset="0"/>
              </a:rPr>
              <a:t>A </a:t>
            </a:r>
            <a:r>
              <a:rPr lang="en-US" sz="1800" dirty="0">
                <a:cs typeface="Arial" pitchFamily="34" charset="0"/>
              </a:rPr>
              <a:t>Mauritanian folktale tells us about a </a:t>
            </a:r>
            <a:r>
              <a:rPr lang="en-US" sz="1800" dirty="0" err="1">
                <a:cs typeface="Arial" pitchFamily="34" charset="0"/>
              </a:rPr>
              <a:t>roosterphobe</a:t>
            </a:r>
            <a:r>
              <a:rPr lang="en-US" sz="1800" dirty="0">
                <a:cs typeface="Arial" pitchFamily="34" charset="0"/>
              </a:rPr>
              <a:t>, who would almost lose his mind whenever he encountered a rooster. "Why are you so afraid of the rooster?" the psychiatrist asked him. "The rooster thinks I’m corn." "You’re not corn. You’re a very big man. Nobody can mistake you for a tiny ear of corn," the psychiatrist said. "I know that, Doctor. But the rooster doesn’t." For years, I’ve been trying to convince the U.S. government that I am not corn. </a:t>
            </a:r>
            <a:r>
              <a:rPr lang="en-US" sz="1800" dirty="0" err="1" smtClean="0">
                <a:solidFill>
                  <a:srgbClr val="FFFF00"/>
                </a:solidFill>
                <a:cs typeface="Arial" pitchFamily="34" charset="0"/>
              </a:rPr>
              <a:t>Mohamedou</a:t>
            </a:r>
            <a:r>
              <a:rPr lang="en-US" sz="1800" dirty="0" smtClean="0">
                <a:solidFill>
                  <a:srgbClr val="FFFF00"/>
                </a:solidFill>
                <a:cs typeface="Arial" pitchFamily="34" charset="0"/>
              </a:rPr>
              <a:t> </a:t>
            </a:r>
            <a:r>
              <a:rPr lang="en-US" sz="1800" dirty="0" err="1" smtClean="0">
                <a:solidFill>
                  <a:srgbClr val="FFFF00"/>
                </a:solidFill>
                <a:cs typeface="Arial" pitchFamily="34" charset="0"/>
              </a:rPr>
              <a:t>Ould</a:t>
            </a:r>
            <a:r>
              <a:rPr lang="en-US" sz="1800" dirty="0" smtClean="0">
                <a:solidFill>
                  <a:srgbClr val="FFFF00"/>
                </a:solidFill>
                <a:cs typeface="Arial" pitchFamily="34" charset="0"/>
              </a:rPr>
              <a:t> </a:t>
            </a:r>
            <a:r>
              <a:rPr lang="en-US" sz="1800" dirty="0" err="1" smtClean="0">
                <a:solidFill>
                  <a:srgbClr val="FFFF00"/>
                </a:solidFill>
                <a:cs typeface="Arial" pitchFamily="34" charset="0"/>
              </a:rPr>
              <a:t>Slahi</a:t>
            </a:r>
            <a:r>
              <a:rPr lang="en-US" sz="1800" dirty="0" smtClean="0">
                <a:solidFill>
                  <a:srgbClr val="FFFF00"/>
                </a:solidFill>
                <a:cs typeface="Arial" pitchFamily="34" charset="0"/>
              </a:rPr>
              <a:t>: </a:t>
            </a:r>
            <a:r>
              <a:rPr lang="en-US" sz="1800" dirty="0">
                <a:solidFill>
                  <a:srgbClr val="FFFF00"/>
                </a:solidFill>
                <a:cs typeface="Arial" pitchFamily="34" charset="0"/>
              </a:rPr>
              <a:t>[read by Dominic West], "Inside the U.S. Torture Chambers: Prisoner's Guantánamo Diary Details 12 Years of Abuse, Terror," </a:t>
            </a:r>
            <a:r>
              <a:rPr lang="en-US" sz="1800" dirty="0">
                <a:cs typeface="Arial" pitchFamily="34" charset="0"/>
              </a:rPr>
              <a:t>Democracy Now, 1/22/2015, </a:t>
            </a:r>
            <a:r>
              <a:rPr lang="en-US" dirty="0">
                <a:solidFill>
                  <a:srgbClr val="FFFF00"/>
                </a:solidFill>
                <a:cs typeface="Arial" pitchFamily="34" charset="0"/>
                <a:hlinkClick r:id="rId7"/>
              </a:rPr>
              <a:t>https://</a:t>
            </a:r>
            <a:r>
              <a:rPr lang="en-US" dirty="0" smtClean="0">
                <a:solidFill>
                  <a:srgbClr val="FFFF00"/>
                </a:solidFill>
                <a:cs typeface="Arial" pitchFamily="34" charset="0"/>
                <a:hlinkClick r:id="rId7"/>
              </a:rPr>
              <a:t>www.democracynow.org/2015/1/22/inside_the_us_torture_chambers_prisoners</a:t>
            </a:r>
            <a:r>
              <a:rPr lang="en-US" dirty="0" smtClean="0">
                <a:solidFill>
                  <a:srgbClr val="FFFF00"/>
                </a:solidFill>
                <a:cs typeface="Arial" pitchFamily="34" charset="0"/>
              </a:rPr>
              <a:t> </a:t>
            </a:r>
          </a:p>
          <a:p>
            <a:endParaRPr lang="en-US" dirty="0" smtClean="0">
              <a:solidFill>
                <a:srgbClr val="FFFF00"/>
              </a:solidFill>
              <a:cs typeface="Arial" pitchFamily="34" charset="0"/>
            </a:endParaRPr>
          </a:p>
          <a:p>
            <a:r>
              <a:rPr lang="en-US" sz="1800" dirty="0" smtClean="0">
                <a:solidFill>
                  <a:srgbClr val="FFFF00"/>
                </a:solidFill>
                <a:cs typeface="Arial" pitchFamily="34" charset="0"/>
              </a:rPr>
              <a:t>Fear </a:t>
            </a:r>
            <a:r>
              <a:rPr lang="en-US" sz="1800" dirty="0">
                <a:solidFill>
                  <a:srgbClr val="FFFF00"/>
                </a:solidFill>
                <a:cs typeface="Arial" pitchFamily="34" charset="0"/>
              </a:rPr>
              <a:t>of Chickens Is Surprisingly Common, and It’s Called </a:t>
            </a:r>
            <a:r>
              <a:rPr lang="en-US" sz="1800" dirty="0" err="1">
                <a:solidFill>
                  <a:srgbClr val="FFFF00"/>
                </a:solidFill>
                <a:cs typeface="Arial" pitchFamily="34" charset="0"/>
              </a:rPr>
              <a:t>Alektorophobia</a:t>
            </a:r>
            <a:r>
              <a:rPr lang="en-US" sz="1800" dirty="0">
                <a:solidFill>
                  <a:srgbClr val="FFFF00"/>
                </a:solidFill>
                <a:cs typeface="Arial" pitchFamily="34" charset="0"/>
              </a:rPr>
              <a:t>, </a:t>
            </a:r>
            <a:r>
              <a:rPr lang="en-US" sz="1800" dirty="0" err="1" smtClean="0">
                <a:cs typeface="Arial" pitchFamily="34" charset="0"/>
              </a:rPr>
              <a:t>Huffposts</a:t>
            </a:r>
            <a:r>
              <a:rPr lang="en-US" sz="1800" dirty="0">
                <a:cs typeface="Arial" pitchFamily="34" charset="0"/>
              </a:rPr>
              <a:t>, </a:t>
            </a:r>
            <a:r>
              <a:rPr lang="en-US" sz="1800" dirty="0" smtClean="0">
                <a:cs typeface="Arial" pitchFamily="34" charset="0"/>
              </a:rPr>
              <a:t>3/30/2017, </a:t>
            </a:r>
            <a:r>
              <a:rPr lang="en-US" sz="1800" dirty="0">
                <a:solidFill>
                  <a:srgbClr val="FFFF00"/>
                </a:solidFill>
                <a:cs typeface="Arial" pitchFamily="34" charset="0"/>
                <a:hlinkClick r:id="rId8"/>
              </a:rPr>
              <a:t>http://</a:t>
            </a:r>
            <a:r>
              <a:rPr lang="en-US" sz="1800" dirty="0" smtClean="0">
                <a:solidFill>
                  <a:srgbClr val="FFFF00"/>
                </a:solidFill>
                <a:cs typeface="Arial" pitchFamily="34" charset="0"/>
                <a:hlinkClick r:id="rId8"/>
              </a:rPr>
              <a:t>www.huffingtonpost.com/modern-farmer/alektorophobia-fear-of-ch_b_9547596.html</a:t>
            </a:r>
            <a:r>
              <a:rPr lang="en-US" sz="1800" dirty="0" smtClean="0">
                <a:solidFill>
                  <a:srgbClr val="FFFF00"/>
                </a:solidFill>
                <a:cs typeface="Arial" pitchFamily="34" charset="0"/>
              </a:rPr>
              <a:t> </a:t>
            </a:r>
            <a:endParaRPr lang="en-US" sz="500" dirty="0">
              <a:solidFill>
                <a:srgbClr val="FFFF00"/>
              </a:solidFill>
              <a:cs typeface="Arial" pitchFamily="34" charset="0"/>
            </a:endParaRPr>
          </a:p>
        </p:txBody>
      </p:sp>
      <p:cxnSp>
        <p:nvCxnSpPr>
          <p:cNvPr id="4" name="Straight Connector 3"/>
          <p:cNvCxnSpPr/>
          <p:nvPr/>
        </p:nvCxnSpPr>
        <p:spPr bwMode="auto">
          <a:xfrm>
            <a:off x="0" y="25146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0" y="3155576"/>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3" name="Straight Connector 12"/>
          <p:cNvCxnSpPr/>
          <p:nvPr/>
        </p:nvCxnSpPr>
        <p:spPr bwMode="auto">
          <a:xfrm>
            <a:off x="0" y="6019800"/>
            <a:ext cx="91440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565855984"/>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https://img.rt.com/files/2017.07/original/595cc569fc7e93e33a8b456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7732" y="-39272"/>
            <a:ext cx="4891450" cy="293487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0" y="3429000"/>
            <a:ext cx="9129182" cy="3447098"/>
          </a:xfrm>
          <a:prstGeom prst="rect">
            <a:avLst/>
          </a:prstGeom>
          <a:noFill/>
        </p:spPr>
        <p:txBody>
          <a:bodyPr wrap="square" rtlCol="0">
            <a:spAutoFit/>
          </a:bodyPr>
          <a:lstStyle/>
          <a:p>
            <a:r>
              <a:rPr lang="en-US" sz="2200" dirty="0">
                <a:solidFill>
                  <a:prstClr val="black"/>
                </a:solidFill>
                <a:cs typeface="Arial" pitchFamily="34" charset="0"/>
              </a:rPr>
              <a:t>“Everyone remembers the boy </a:t>
            </a:r>
            <a:r>
              <a:rPr lang="en-US" sz="2200" dirty="0" err="1">
                <a:solidFill>
                  <a:prstClr val="black"/>
                </a:solidFill>
                <a:cs typeface="Arial" pitchFamily="34" charset="0"/>
              </a:rPr>
              <a:t>Omran</a:t>
            </a:r>
            <a:r>
              <a:rPr lang="en-US" sz="2200" dirty="0">
                <a:solidFill>
                  <a:prstClr val="black"/>
                </a:solidFill>
                <a:cs typeface="Arial" pitchFamily="34" charset="0"/>
              </a:rPr>
              <a:t>, who became a symbol of Assad’s so-called ‘atrocities.’ This photo was on the front covers of all world media, spread by all of the mainstream. Of course, who wouldn’t feel sorry for a boy dug up from under the rubble, covered in blood and soot? We found the boy’s family a month ago. His father supports Assad, and he told us this really scary story about how an infamous humanitarian organization basically snatched the boy out of his father’s hands, not letting him perform first aid, to take the photos and give them to the journalists. And he is not being heard</a:t>
            </a:r>
            <a:r>
              <a:rPr lang="en-US" sz="2200" dirty="0" smtClean="0">
                <a:solidFill>
                  <a:prstClr val="black"/>
                </a:solidFill>
                <a:cs typeface="Arial" pitchFamily="34" charset="0"/>
              </a:rPr>
              <a:t>.” </a:t>
            </a:r>
            <a:r>
              <a:rPr lang="en-US" sz="1800" dirty="0" smtClean="0">
                <a:solidFill>
                  <a:srgbClr val="FF0000"/>
                </a:solidFill>
                <a:cs typeface="Arial" pitchFamily="34" charset="0"/>
              </a:rPr>
              <a:t>RT, 7/5/2017,  </a:t>
            </a:r>
            <a:r>
              <a:rPr lang="en-US" sz="1000" dirty="0">
                <a:solidFill>
                  <a:prstClr val="black"/>
                </a:solidFill>
                <a:cs typeface="Arial" pitchFamily="34" charset="0"/>
                <a:hlinkClick r:id="rId3"/>
              </a:rPr>
              <a:t>https://www.rt.com/news/395336-media-russia-china-simonyan</a:t>
            </a:r>
            <a:r>
              <a:rPr lang="en-US" sz="1000" dirty="0" smtClean="0">
                <a:solidFill>
                  <a:prstClr val="black"/>
                </a:solidFill>
                <a:cs typeface="Arial" pitchFamily="34" charset="0"/>
                <a:hlinkClick r:id="rId3"/>
              </a:rPr>
              <a:t>/</a:t>
            </a:r>
            <a:r>
              <a:rPr lang="en-US" sz="1000" dirty="0" smtClean="0">
                <a:solidFill>
                  <a:prstClr val="black"/>
                </a:solidFill>
                <a:cs typeface="Arial" pitchFamily="34" charset="0"/>
              </a:rPr>
              <a:t> </a:t>
            </a:r>
          </a:p>
          <a:p>
            <a:r>
              <a:rPr lang="en-US" sz="2400" b="1" dirty="0">
                <a:solidFill>
                  <a:srgbClr val="FF0000"/>
                </a:solidFill>
                <a:cs typeface="Arial" pitchFamily="34" charset="0"/>
              </a:rPr>
              <a:t>Syria and Organized Crime, Duff Interview, </a:t>
            </a:r>
            <a:r>
              <a:rPr lang="en-US" sz="1800" dirty="0">
                <a:solidFill>
                  <a:prstClr val="black"/>
                </a:solidFill>
                <a:cs typeface="Arial" pitchFamily="34" charset="0"/>
              </a:rPr>
              <a:t>VT, 7/23/2017, </a:t>
            </a:r>
            <a:r>
              <a:rPr lang="en-US" sz="800" dirty="0" smtClean="0">
                <a:solidFill>
                  <a:prstClr val="black"/>
                </a:solidFill>
                <a:cs typeface="Arial" pitchFamily="34" charset="0"/>
                <a:hlinkClick r:id="rId4"/>
              </a:rPr>
              <a:t>http</a:t>
            </a:r>
            <a:r>
              <a:rPr lang="en-US" sz="800" dirty="0">
                <a:solidFill>
                  <a:prstClr val="black"/>
                </a:solidFill>
                <a:cs typeface="Arial" pitchFamily="34" charset="0"/>
                <a:hlinkClick r:id="rId4"/>
              </a:rPr>
              <a:t>://www.veteranstoday.com/2017/07/23/syria-and-organized-crime-duff-interview</a:t>
            </a:r>
            <a:r>
              <a:rPr lang="en-US" sz="800" dirty="0" smtClean="0">
                <a:solidFill>
                  <a:prstClr val="black"/>
                </a:solidFill>
                <a:cs typeface="Arial" pitchFamily="34" charset="0"/>
                <a:hlinkClick r:id="rId4"/>
              </a:rPr>
              <a:t>/</a:t>
            </a:r>
            <a:r>
              <a:rPr lang="en-US" sz="800" dirty="0" smtClean="0">
                <a:solidFill>
                  <a:prstClr val="black"/>
                </a:solidFill>
                <a:cs typeface="Arial" pitchFamily="34" charset="0"/>
              </a:rPr>
              <a:t> </a:t>
            </a:r>
            <a:endParaRPr lang="en-US" sz="800" dirty="0">
              <a:solidFill>
                <a:prstClr val="black"/>
              </a:solidFill>
              <a:cs typeface="Arial" pitchFamily="34" charset="0"/>
            </a:endParaRPr>
          </a:p>
        </p:txBody>
      </p:sp>
      <p:sp>
        <p:nvSpPr>
          <p:cNvPr id="4" name="Rectangle 3"/>
          <p:cNvSpPr/>
          <p:nvPr/>
        </p:nvSpPr>
        <p:spPr>
          <a:xfrm>
            <a:off x="4237732" y="2908299"/>
            <a:ext cx="4916850" cy="569387"/>
          </a:xfrm>
          <a:prstGeom prst="rect">
            <a:avLst/>
          </a:prstGeom>
        </p:spPr>
        <p:txBody>
          <a:bodyPr wrap="square">
            <a:spAutoFit/>
          </a:bodyPr>
          <a:lstStyle/>
          <a:p>
            <a:r>
              <a:rPr lang="en-US" sz="1700" dirty="0" smtClean="0">
                <a:solidFill>
                  <a:srgbClr val="FF0000"/>
                </a:solidFill>
                <a:cs typeface="Arial" pitchFamily="34" charset="0"/>
              </a:rPr>
              <a:t>Five-year-old </a:t>
            </a:r>
            <a:r>
              <a:rPr lang="en-US" sz="1700" dirty="0">
                <a:solidFill>
                  <a:srgbClr val="FF0000"/>
                </a:solidFill>
                <a:cs typeface="Arial" pitchFamily="34" charset="0"/>
              </a:rPr>
              <a:t>wounded Syrian boy </a:t>
            </a:r>
            <a:r>
              <a:rPr lang="en-US" sz="1700" dirty="0" err="1">
                <a:solidFill>
                  <a:srgbClr val="FF0000"/>
                </a:solidFill>
                <a:cs typeface="Arial" pitchFamily="34" charset="0"/>
              </a:rPr>
              <a:t>Omran</a:t>
            </a:r>
            <a:r>
              <a:rPr lang="en-US" sz="1700" dirty="0">
                <a:solidFill>
                  <a:srgbClr val="FF0000"/>
                </a:solidFill>
                <a:cs typeface="Arial" pitchFamily="34" charset="0"/>
              </a:rPr>
              <a:t> </a:t>
            </a:r>
            <a:r>
              <a:rPr lang="en-US" sz="1700" dirty="0" err="1" smtClean="0">
                <a:solidFill>
                  <a:srgbClr val="FF0000"/>
                </a:solidFill>
                <a:cs typeface="Arial" pitchFamily="34" charset="0"/>
              </a:rPr>
              <a:t>Daqneesh</a:t>
            </a:r>
            <a:r>
              <a:rPr lang="en-US" sz="1700" dirty="0" smtClean="0">
                <a:solidFill>
                  <a:srgbClr val="FF0000"/>
                </a:solidFill>
                <a:cs typeface="Arial" pitchFamily="34" charset="0"/>
              </a:rPr>
              <a:t>. </a:t>
            </a:r>
          </a:p>
          <a:p>
            <a:r>
              <a:rPr lang="en-US" sz="1400" dirty="0" smtClean="0">
                <a:solidFill>
                  <a:srgbClr val="FF0000"/>
                </a:solidFill>
                <a:cs typeface="Arial" pitchFamily="34" charset="0"/>
              </a:rPr>
              <a:t>© </a:t>
            </a:r>
            <a:r>
              <a:rPr lang="en-US" sz="1400" dirty="0">
                <a:solidFill>
                  <a:srgbClr val="FF0000"/>
                </a:solidFill>
                <a:cs typeface="Arial" pitchFamily="34" charset="0"/>
              </a:rPr>
              <a:t>Mahmoud </a:t>
            </a:r>
            <a:r>
              <a:rPr lang="en-US" sz="1400" dirty="0" err="1">
                <a:solidFill>
                  <a:srgbClr val="FF0000"/>
                </a:solidFill>
                <a:cs typeface="Arial" pitchFamily="34" charset="0"/>
              </a:rPr>
              <a:t>Rslan</a:t>
            </a:r>
            <a:r>
              <a:rPr lang="en-US" sz="1400" dirty="0">
                <a:solidFill>
                  <a:srgbClr val="FF0000"/>
                </a:solidFill>
                <a:cs typeface="Arial" pitchFamily="34" charset="0"/>
              </a:rPr>
              <a:t> / Aleppo Media Center / Global Look Press</a:t>
            </a:r>
          </a:p>
        </p:txBody>
      </p:sp>
      <p:sp>
        <p:nvSpPr>
          <p:cNvPr id="5" name="Rectangle 4"/>
          <p:cNvSpPr/>
          <p:nvPr/>
        </p:nvSpPr>
        <p:spPr>
          <a:xfrm>
            <a:off x="5292" y="-39271"/>
            <a:ext cx="4338108" cy="3170099"/>
          </a:xfrm>
          <a:prstGeom prst="rect">
            <a:avLst/>
          </a:prstGeom>
        </p:spPr>
        <p:txBody>
          <a:bodyPr wrap="square">
            <a:spAutoFit/>
          </a:bodyPr>
          <a:lstStyle/>
          <a:p>
            <a:r>
              <a:rPr lang="en-US" sz="4000" b="1" dirty="0">
                <a:solidFill>
                  <a:srgbClr val="FF0000"/>
                </a:solidFill>
                <a:cs typeface="Arial" pitchFamily="34" charset="0"/>
              </a:rPr>
              <a:t>Not a single war in recent years has started without powerful press ‘</a:t>
            </a:r>
            <a:r>
              <a:rPr lang="en-US" sz="4000" b="1" dirty="0" smtClean="0">
                <a:solidFill>
                  <a:srgbClr val="FF0000"/>
                </a:solidFill>
                <a:cs typeface="Arial" pitchFamily="34" charset="0"/>
              </a:rPr>
              <a:t>artillery’ </a:t>
            </a:r>
            <a:r>
              <a:rPr lang="en-US" sz="1800" b="1" dirty="0" smtClean="0">
                <a:solidFill>
                  <a:srgbClr val="FF0000"/>
                </a:solidFill>
                <a:cs typeface="Arial" pitchFamily="34" charset="0"/>
              </a:rPr>
              <a:t>--RT </a:t>
            </a:r>
            <a:r>
              <a:rPr lang="en-US" sz="1800" b="1" dirty="0">
                <a:solidFill>
                  <a:srgbClr val="FF0000"/>
                </a:solidFill>
                <a:cs typeface="Arial" pitchFamily="34" charset="0"/>
              </a:rPr>
              <a:t>editor-in-chief </a:t>
            </a:r>
          </a:p>
        </p:txBody>
      </p:sp>
      <p:cxnSp>
        <p:nvCxnSpPr>
          <p:cNvPr id="6" name="Straight Connector 5"/>
          <p:cNvCxnSpPr/>
          <p:nvPr/>
        </p:nvCxnSpPr>
        <p:spPr>
          <a:xfrm>
            <a:off x="5292" y="6337300"/>
            <a:ext cx="915458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567582"/>
      </p:ext>
    </p:extLst>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4572002" cy="710963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Dirty War on Syria’ </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has relied on a level of mass disinformation not seen in living memory. In seeking ‘regime change’ the big powers sought to hide their hand, using proxy armies of ‘Islamists’, demonizing the Syrian Government and constantly accusing it of atrocities. In this way Syrian President Bashar al Assad, a mild-mannered eye doctor, became the new evil in the world.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popular myths of this dirty war—that it is a ‘civil war’, a ‘popular revolt’ or a sectarian conflict—hide a murderous spree of ‘regime change’ across the region. The attack on Syria was a necessary consequence of Washington’s ambition, stated openly in 2006, to create a ‘New Middle East’. After the destruction of Afghanistan, Iraq and Libya, Syria was next in line. </a:t>
            </a:r>
            <a:endPar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The terrible massacres were mostly committed by western backed jihadists, then blamed on the Syrian Army. The western media and many western NGOs parroted the official line.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Back book cover.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Promotion of sectarianism in the Middle East mostly comes from Washington’s key allies, Saudi Arabia, the other Gulf monarchies, and the ethnic cleansers of Israel. They share the US aim of keeping the region weak and divided.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P. 2</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In sum we can conclude that the US has built a command relationship with all the anti-Syrian terrorist groups, including, al </a:t>
            </a:r>
            <a:r>
              <a:rPr kumimoji="0" lang="en-US" sz="1200" b="0" i="0" u="none" strike="noStrike" kern="1200" cap="none" spc="0" normalizeH="0" baseline="0" noProof="0" dirty="0" err="1" smtClean="0">
                <a:ln>
                  <a:noFill/>
                </a:ln>
                <a:solidFill>
                  <a:srgbClr val="FF0000"/>
                </a:solidFill>
                <a:effectLst/>
                <a:uLnTx/>
                <a:uFillTx/>
                <a:latin typeface="Times New Roman" pitchFamily="18" charset="0"/>
                <a:ea typeface="+mn-ea"/>
                <a:cs typeface="Arial" pitchFamily="34" charset="0"/>
              </a:rPr>
              <a:t>Nusra</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 ISIS, either directly or through its close regional allies, the Saudis, Qatar, Israel and Turkey. Washington has attempted to play a ‘double game’ in Syria and Iraq, using its old doctrine of ‘plausible deniability’ to maintain the fiction of a ‘war on terrorism’ for as long as is possible</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P. 183</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US Virginia State Senator Richard Black on the war in/on Syria (45mn),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Published on Sep 5, 2018,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3"/>
              </a:rPr>
              <a:t>https://www.youtube.com/watch?v=FR_s9Uff5NQ</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US </a:t>
            </a: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Senator Chris Murphy exposes US government complicity in the ongoing war, blockade, and cholera in Yemen (15mn),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Published on 11/14/2017,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4"/>
              </a:rPr>
              <a:t>https://www.youtube.com/watch?v=YcdzEPaLyWk</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endPar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Ending </a:t>
            </a: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Yemen’s war without perpetuating a ‘southern Hezbollah’</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The Hill, 9/12/2018,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5"/>
              </a:rPr>
              <a:t>https://</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5"/>
              </a:rPr>
              <a:t>thehill.com/opinion/international/405882-ending-yemens-war-without-perpetuating-a-southern-hezbollah</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pic>
        <p:nvPicPr>
          <p:cNvPr id="2" name="Picture 2" descr="https://store.globalresearch.ca/store/images/962/160119-DirtyWarCover-Print.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72000" y="0"/>
            <a:ext cx="4572000" cy="69028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477000" y="6564868"/>
            <a:ext cx="646331"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prstClr val="white"/>
                </a:solidFill>
                <a:effectLst/>
                <a:uLnTx/>
                <a:uFillTx/>
                <a:latin typeface="Times New Roman" pitchFamily="18" charset="0"/>
                <a:ea typeface="+mn-ea"/>
                <a:cs typeface="Arial" pitchFamily="34" charset="0"/>
              </a:rPr>
              <a:t>2016</a:t>
            </a:r>
            <a:endParaRPr kumimoji="0" lang="en-US" sz="1800" b="0" i="0" u="none" strike="noStrike" kern="1200" cap="none" spc="0" normalizeH="0" baseline="0" noProof="0" dirty="0">
              <a:ln>
                <a:noFill/>
              </a:ln>
              <a:solidFill>
                <a:prstClr val="white"/>
              </a:solidFill>
              <a:effectLst/>
              <a:uLnTx/>
              <a:uFillTx/>
              <a:latin typeface="Times New Roman" pitchFamily="18" charset="0"/>
              <a:ea typeface="+mn-ea"/>
              <a:cs typeface="Arial" pitchFamily="34" charset="0"/>
            </a:endParaRPr>
          </a:p>
        </p:txBody>
      </p:sp>
      <p:cxnSp>
        <p:nvCxnSpPr>
          <p:cNvPr id="6" name="Straight Connector 5"/>
          <p:cNvCxnSpPr/>
          <p:nvPr/>
        </p:nvCxnSpPr>
        <p:spPr>
          <a:xfrm>
            <a:off x="0" y="4724400"/>
            <a:ext cx="4495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495800" y="4724400"/>
            <a:ext cx="0" cy="2133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0" y="6248400"/>
            <a:ext cx="4495800" cy="0"/>
          </a:xfrm>
          <a:prstGeom prst="line">
            <a:avLst/>
          </a:prstGeom>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4572000" y="2895600"/>
            <a:ext cx="4572000" cy="769441"/>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UN puts cost of Syria war destruction at $388 billion (excluding economic cost of 'human loss' due to death and displacement),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The Times of Israel, 8/8/2018</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7"/>
              </a:rPr>
              <a:t>https://www.timesofisrael.com/un-puts-cost-of-syria-war-destruction-at-388-billion</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7"/>
              </a:rPr>
              <a:t>/</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10" name="Rectangle 9"/>
          <p:cNvSpPr/>
          <p:nvPr/>
        </p:nvSpPr>
        <p:spPr>
          <a:xfrm>
            <a:off x="4572000" y="37760"/>
            <a:ext cx="4582159" cy="118494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The former Prime Minister of Qatar announced that a total of 137 billion dollars was wasted on the attempts to topple </a:t>
            </a:r>
            <a:r>
              <a:rPr kumimoji="0" lang="en-US" alt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Syrian President Assad’s </a:t>
            </a:r>
            <a:r>
              <a:rPr kumimoji="0" lang="en-US" alt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government </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8"/>
              </a:rPr>
              <a:t>https</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8"/>
              </a:rPr>
              <a:t>://journal-neo.org/2017/11/18/revelations-of-a-high-profile-qatari-officials-reveal-a-wider-anti-syria-conspiracy</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8"/>
              </a:rPr>
              <a:t>/</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US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Vice President Biden blames US allies for rise of ISIS,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hlinkClick r:id="rId9"/>
              </a:rPr>
              <a:t>https://www.youtube.com/watch?v=AoQO81hKC3A</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12" name="Straight Connector 11"/>
          <p:cNvCxnSpPr/>
          <p:nvPr/>
        </p:nvCxnSpPr>
        <p:spPr>
          <a:xfrm>
            <a:off x="0" y="5410200"/>
            <a:ext cx="4495800"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6400800" y="3505200"/>
            <a:ext cx="2743200" cy="954107"/>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rPr>
              <a:t>Israel supplied weapons to Syrian rebels, outgoing army chief acknowledges</a:t>
            </a:r>
            <a:r>
              <a:rPr kumimoji="0" lang="en-US"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JTA, 1/15/2019, </a:t>
            </a:r>
            <a:r>
              <a:rPr kumimoji="0" lang="en-US" sz="1400" b="0" i="0" u="sng" strike="noStrike" kern="1200" cap="none" spc="0" normalizeH="0" baseline="0" noProof="0" dirty="0">
                <a:ln>
                  <a:noFill/>
                </a:ln>
                <a:solidFill>
                  <a:srgbClr val="0563C1"/>
                </a:solidFill>
                <a:effectLst/>
                <a:uLnTx/>
                <a:uFillTx/>
                <a:latin typeface="Calibri" panose="020F0502020204030204" pitchFamily="34" charset="0"/>
                <a:ea typeface="Calibri" panose="020F0502020204030204" pitchFamily="34" charset="0"/>
                <a:cs typeface="Arial" panose="020B0604020202020204" pitchFamily="34" charset="0"/>
                <a:hlinkClick r:id="rId10"/>
              </a:rPr>
              <a:t>https://www.jta.org/quick-reads</a:t>
            </a:r>
            <a:endPar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15" name="Rectangle 14"/>
          <p:cNvSpPr/>
          <p:nvPr/>
        </p:nvSpPr>
        <p:spPr>
          <a:xfrm>
            <a:off x="4572000" y="1899531"/>
            <a:ext cx="4572000" cy="553998"/>
          </a:xfrm>
          <a:prstGeom prst="rect">
            <a:avLst/>
          </a:prstGeom>
        </p:spPr>
        <p:txBody>
          <a:bodyPr wrap="squar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US" altLang="en-US" sz="1100" b="1" i="0" u="none" strike="noStrike" kern="0" cap="none" spc="0" normalizeH="0" baseline="0" noProof="0" dirty="0">
                <a:ln>
                  <a:noFill/>
                </a:ln>
                <a:solidFill>
                  <a:srgbClr val="FFFF00"/>
                </a:solidFill>
                <a:effectLst/>
                <a:uLnTx/>
                <a:uFillTx/>
                <a:latin typeface="Times New Roman"/>
                <a:ea typeface="+mn-ea"/>
                <a:cs typeface="Arial" charset="0"/>
              </a:rPr>
              <a:t>US ex-intelligence chief [Lieutenant General Michael Flynn] on ISIS rise: It was 'a willful Washington decision'-</a:t>
            </a:r>
            <a:r>
              <a:rPr kumimoji="0" lang="en-US" altLang="en-US" sz="1100" b="0" i="0" u="none" strike="noStrike" kern="0" cap="none" spc="0" normalizeH="0" baseline="0" noProof="0" dirty="0">
                <a:ln>
                  <a:noFill/>
                </a:ln>
                <a:solidFill>
                  <a:srgbClr val="FFFFFF"/>
                </a:solidFill>
                <a:effectLst/>
                <a:uLnTx/>
                <a:uFillTx/>
                <a:latin typeface="Times New Roman"/>
                <a:ea typeface="+mn-ea"/>
                <a:cs typeface="Arial" charset="0"/>
              </a:rPr>
              <a:t>--RT, 8/10/2015, </a:t>
            </a:r>
            <a:r>
              <a:rPr kumimoji="0" lang="en-US" altLang="en-US" sz="800" b="0" i="0" u="none" strike="noStrike" kern="0" cap="none" spc="0" normalizeH="0" baseline="0" noProof="0" dirty="0">
                <a:ln>
                  <a:noFill/>
                </a:ln>
                <a:solidFill>
                  <a:srgbClr val="FFFFFF"/>
                </a:solidFill>
                <a:effectLst/>
                <a:uLnTx/>
                <a:uFillTx/>
                <a:latin typeface="Times New Roman"/>
                <a:ea typeface="+mn-ea"/>
                <a:cs typeface="Arial" charset="0"/>
                <a:hlinkClick r:id="rId11"/>
              </a:rPr>
              <a:t>https://www.rt.com/usa/312050-dia-flynn-islamic-state/</a:t>
            </a:r>
            <a:r>
              <a:rPr kumimoji="0" lang="en-US" altLang="en-US" sz="800" b="0" i="0" u="none" strike="noStrike" kern="0" cap="none" spc="0" normalizeH="0" baseline="0" noProof="0" dirty="0">
                <a:ln>
                  <a:noFill/>
                </a:ln>
                <a:solidFill>
                  <a:srgbClr val="FFFFFF"/>
                </a:solidFill>
                <a:effectLst/>
                <a:uLnTx/>
                <a:uFillTx/>
                <a:latin typeface="Times New Roman"/>
                <a:ea typeface="+mn-ea"/>
                <a:cs typeface="Arial" charset="0"/>
              </a:rPr>
              <a:t>  </a:t>
            </a:r>
          </a:p>
        </p:txBody>
      </p:sp>
      <p:sp>
        <p:nvSpPr>
          <p:cNvPr id="17" name="Rectangle 16"/>
          <p:cNvSpPr/>
          <p:nvPr/>
        </p:nvSpPr>
        <p:spPr>
          <a:xfrm>
            <a:off x="4572000" y="4724400"/>
            <a:ext cx="4572000" cy="738664"/>
          </a:xfrm>
          <a:prstGeom prst="rect">
            <a:avLst/>
          </a:prstGeom>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smtClean="0">
                <a:ln>
                  <a:noFill/>
                </a:ln>
                <a:solidFill>
                  <a:srgbClr val="FFFF00"/>
                </a:solidFill>
                <a:effectLst/>
                <a:uLnTx/>
                <a:uFillTx/>
                <a:latin typeface="Times New Roman" pitchFamily="18" charset="0"/>
                <a:ea typeface="+mn-ea"/>
                <a:cs typeface="Arial" charset="0"/>
              </a:rPr>
              <a:t>US Secretary of State John Kerry In Leaked Audio Admits U.S. Allowed Rise Of ISIS To Force Assad Out Of Power, Western Journal, 1/6/2017, </a:t>
            </a:r>
            <a:r>
              <a:rPr kumimoji="0" lang="en-US" sz="800" b="0" i="0" u="none" strike="noStrike" kern="0" cap="none" spc="0" normalizeH="0" baseline="0" noProof="0" dirty="0" smtClean="0">
                <a:ln>
                  <a:noFill/>
                </a:ln>
                <a:solidFill>
                  <a:srgbClr val="FF0000"/>
                </a:solidFill>
                <a:effectLst/>
                <a:uLnTx/>
                <a:uFillTx/>
                <a:latin typeface="Times New Roman" pitchFamily="18" charset="0"/>
                <a:ea typeface="+mn-ea"/>
                <a:cs typeface="Arial" charset="0"/>
                <a:hlinkClick r:id="rId12"/>
              </a:rPr>
              <a:t>https://www.youtube.com/watch?v=t3KfmjdviHM</a:t>
            </a:r>
            <a:r>
              <a:rPr kumimoji="0" lang="en-US" sz="800" b="0" i="0" u="none" strike="noStrike" kern="0" cap="none" spc="0" normalizeH="0" baseline="0" noProof="0" dirty="0" smtClean="0">
                <a:ln>
                  <a:noFill/>
                </a:ln>
                <a:solidFill>
                  <a:srgbClr val="FF0000"/>
                </a:solidFill>
                <a:effectLst/>
                <a:uLnTx/>
                <a:uFillTx/>
                <a:latin typeface="Times New Roman" pitchFamily="18" charset="0"/>
                <a:ea typeface="+mn-ea"/>
                <a:cs typeface="Arial" charset="0"/>
              </a:rPr>
              <a:t> </a:t>
            </a:r>
            <a:endParaRPr kumimoji="0" lang="en-US" sz="800" b="0" i="0" u="none" strike="noStrike" kern="0" cap="none" spc="0" normalizeH="0" baseline="0" noProof="0" dirty="0">
              <a:ln>
                <a:noFill/>
              </a:ln>
              <a:solidFill>
                <a:srgbClr val="FF0000"/>
              </a:solidFill>
              <a:effectLst/>
              <a:uLnTx/>
              <a:uFillTx/>
              <a:latin typeface="Times New Roman" pitchFamily="18" charset="0"/>
              <a:ea typeface="+mn-ea"/>
              <a:cs typeface="Arial" charset="0"/>
            </a:endParaRPr>
          </a:p>
        </p:txBody>
      </p:sp>
      <p:sp>
        <p:nvSpPr>
          <p:cNvPr id="18" name="Rectangle 17"/>
          <p:cNvSpPr/>
          <p:nvPr/>
        </p:nvSpPr>
        <p:spPr>
          <a:xfrm>
            <a:off x="4572000" y="6090791"/>
            <a:ext cx="4572000" cy="507831"/>
          </a:xfrm>
          <a:prstGeom prst="rect">
            <a:avLst/>
          </a:prstGeom>
        </p:spPr>
        <p:txBody>
          <a:bodyPr wrap="squar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US" altLang="en-US" sz="800" b="1" i="0" u="none" strike="noStrike" kern="0" cap="none" spc="0" normalizeH="0" baseline="0" noProof="0" dirty="0">
                <a:ln>
                  <a:noFill/>
                </a:ln>
                <a:solidFill>
                  <a:srgbClr val="FFFF00"/>
                </a:solidFill>
                <a:effectLst/>
                <a:uLnTx/>
                <a:uFillTx/>
                <a:latin typeface="Times New Roman"/>
                <a:ea typeface="+mn-ea"/>
                <a:cs typeface="Arial" charset="0"/>
              </a:rPr>
              <a:t>The reason, President Obama added, “that we did not just start taking a bunch of airstrikes all across Iraq as soon as ISIL came in was because that would have taken the pressure off of </a:t>
            </a:r>
            <a:r>
              <a:rPr kumimoji="0" lang="en-US" altLang="en-US" sz="800" b="1" i="0" u="none" strike="noStrike" kern="0" cap="none" spc="0" normalizeH="0" baseline="0" noProof="0" dirty="0" smtClean="0">
                <a:ln>
                  <a:noFill/>
                </a:ln>
                <a:solidFill>
                  <a:srgbClr val="FFFF00"/>
                </a:solidFill>
                <a:effectLst/>
                <a:uLnTx/>
                <a:uFillTx/>
                <a:latin typeface="Times New Roman"/>
                <a:ea typeface="+mn-ea"/>
                <a:cs typeface="Arial" charset="0"/>
              </a:rPr>
              <a:t>[Iraqi Prime </a:t>
            </a:r>
            <a:r>
              <a:rPr kumimoji="0" lang="en-US" altLang="en-US" sz="800" b="1" i="0" u="none" strike="noStrike" kern="0" cap="none" spc="0" normalizeH="0" baseline="0" noProof="0" dirty="0">
                <a:ln>
                  <a:noFill/>
                </a:ln>
                <a:solidFill>
                  <a:srgbClr val="FFFF00"/>
                </a:solidFill>
                <a:effectLst/>
                <a:uLnTx/>
                <a:uFillTx/>
                <a:latin typeface="Times New Roman"/>
                <a:ea typeface="+mn-ea"/>
                <a:cs typeface="Arial" charset="0"/>
              </a:rPr>
              <a:t>Minister Nuri Kamal] al-Maliki.” </a:t>
            </a:r>
            <a:r>
              <a:rPr kumimoji="0" lang="en-US" altLang="en-US" sz="800" b="0" i="0" u="none" strike="noStrike" kern="0" cap="none" spc="0" normalizeH="0" baseline="0" noProof="0" dirty="0">
                <a:ln>
                  <a:noFill/>
                </a:ln>
                <a:solidFill>
                  <a:srgbClr val="FFFFFF"/>
                </a:solidFill>
                <a:effectLst/>
                <a:uLnTx/>
                <a:uFillTx/>
                <a:latin typeface="Times New Roman"/>
                <a:ea typeface="+mn-ea"/>
                <a:cs typeface="Arial" charset="0"/>
              </a:rPr>
              <a:t>The New York Times, 8/8/2014, </a:t>
            </a:r>
            <a:r>
              <a:rPr kumimoji="0" lang="en-US" altLang="en-US" sz="300" b="1" i="0" u="none" strike="noStrike" kern="0" cap="none" spc="0" normalizeH="0" baseline="0" noProof="0" dirty="0">
                <a:ln>
                  <a:noFill/>
                </a:ln>
                <a:solidFill>
                  <a:srgbClr val="FFFF00"/>
                </a:solidFill>
                <a:effectLst/>
                <a:uLnTx/>
                <a:uFillTx/>
                <a:latin typeface="Times New Roman"/>
                <a:ea typeface="+mn-ea"/>
                <a:cs typeface="Arial" charset="0"/>
                <a:hlinkClick r:id="rId13"/>
              </a:rPr>
              <a:t>https://www.nytimes.com/2014/08/09/opinion/president-obama-thomas-l-friedman-iraq-and-world-affairs.html</a:t>
            </a:r>
            <a:endParaRPr kumimoji="0" lang="en-US" altLang="en-US" sz="300" b="1" i="0" u="none" strike="noStrike" kern="0" cap="none" spc="0" normalizeH="0" baseline="0" noProof="0" dirty="0">
              <a:ln>
                <a:noFill/>
              </a:ln>
              <a:solidFill>
                <a:srgbClr val="FFFF00"/>
              </a:solidFill>
              <a:effectLst/>
              <a:uLnTx/>
              <a:uFillTx/>
              <a:latin typeface="Times New Roman"/>
              <a:ea typeface="+mn-ea"/>
              <a:cs typeface="Arial" charset="0"/>
            </a:endParaRPr>
          </a:p>
        </p:txBody>
      </p:sp>
    </p:spTree>
    <p:extLst>
      <p:ext uri="{BB962C8B-B14F-4D97-AF65-F5344CB8AC3E}">
        <p14:creationId xmlns:p14="http://schemas.microsoft.com/office/powerpoint/2010/main" val="320033667"/>
      </p:ext>
    </p:extLst>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4000" cy="686341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Excerpts from ‘Jihad Literacy’</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Dana </a:t>
            </a:r>
            <a:r>
              <a:rPr kumimoji="0" 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Burde</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"[T]he US today is one of the biggest promoters of counterterrorism and democratic state-building in the [Afghan] region, yet so few Americans (including me) were aware that our taxpayer dollars had once been used to fund violent jihad and build a militantly Islamist society... In fact, the US created children’s textbooks (for grades 1–12) designed to inspire militancy, as well as the Alphabet of Jihad Literacy, a series of adult literacy lessons for </a:t>
            </a:r>
            <a:r>
              <a:rPr kumimoji="0" 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mujahideen</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All were funded and supported by a US government aid project, administered through the University of Nebraska at Omaha, designed in large part to support the Cold War struggle against the Soviets [In a 2011 blog post, one Pakistani journalist summarizes the story in just three sentences: Imagine that you learnt the alphabet and numbers with images of Kalashnikovs and tanks instead of apples and oranges. During the mid to late 1980s, a USAID funded project printed millions of textbooks in Peshawar. The funds came from Saudi Arabia and the books were distributed amongst school children in Afghanistan and in new madrassas across Pakistan. (El </a:t>
            </a:r>
            <a:r>
              <a:rPr kumimoji="0" 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Edroos</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2011)2]... Schools throughout Afghanistan used these textbooks, or slightly modified versions of them, from the mid-1980s until the mid-2000s. Many madrassas—schools dedicated to the study of Islam—on the Afghan-Pakistan border also used these materials (El </a:t>
            </a:r>
            <a:r>
              <a:rPr kumimoji="0" 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Edroos</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2011), and despite the fact that the Afghan government has a new (and improved) set of books, many schools and madrassas on both sides of the border continue to use the US-sponsored jihadist books today because of the way they teach violence as an obligation of religion. Indeed, in insurgent-controlled regions of Afghanistan, reports indicate that the Taliban demand that schools use these texts if they want to remain open (pers. interviews March 4, 2013; Glad 2009)... Then I discuss the Soviet invasion and the responses from the US, Saudi Arabian, and Pakistani governments that supported the Afghan </a:t>
            </a:r>
            <a:r>
              <a:rPr kumimoji="0" 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mujahideen</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Finally, I show how the US became involved in the business of promoting violent jihad and provide an analysis of the jihadist textbooks sponsored by USAID and the University of Nebraska at Omaha…  The bulk of the violent material appears in grades 1–6. Until recently, the only academic discussion of these books appeared in a short but compelling article by Craig Davis (2002).</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Davis</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excerpt from the introduction to the Dari alphabet20 in a first-grade language-arts book warrants repeating here: </a:t>
            </a:r>
            <a:endPar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Alif</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[is for] Allah.</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Allah is one.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Bi [is for] Father (baba).</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Father goes to the mosque .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Pi [is for] Five (</a:t>
            </a: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panj</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Islam has five pillars .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Ti</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[is for] Rifle (</a:t>
            </a: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tufang</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Javad</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obtains rifles for the Mujahidin .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Jim [is for] Jihad.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Jihad is an obligation. My [uncle] went to the jihad. Our brother gave water to the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Mujahidin .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Dal [is for] Religion (din).</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Our religion is Islam. The Russians are the enemies of the religion of Islam .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Zhi</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[is for] Good news (</a:t>
            </a: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muzhdih</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Mujahidin missiles rain down like dew on the Russians. My brother gave me good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news that the Russians in our country taste defeat .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Shin [is for] </a:t>
            </a: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Shakir</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Shakir</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conducts jihad with the sword. God becomes happy with the defeat of the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Russians .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Zal</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[is for] Oppression (</a:t>
            </a: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zulm</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Oppression is forbidden. The Russians are oppressors. We perform jihad against the</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oppressors . .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Vav</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[is for] Nation (</a:t>
            </a:r>
            <a:r>
              <a:rPr kumimoji="0" lang="en-US" sz="10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vatn</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Our nation is Afghanistan. . . . The Mujahidin made our country famous. . . . Our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Muslim people are defeating the communists. The Mujahidin are making our dear</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country free</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Source</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Burde</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Dana. Schools for Conflict or for Peace in Afghanistan, Columbia University Press, 2014. ProQuest </a:t>
            </a:r>
            <a:r>
              <a:rPr kumimoji="0" 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Ebook</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Central, http://ebookcentral.proquest.com/lib/insu-ebooks/detail.action?docID=1643186. Created from </a:t>
            </a:r>
            <a:r>
              <a:rPr kumimoji="0" 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charset="0"/>
              </a:rPr>
              <a:t>insu-ebooks</a:t>
            </a: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on 2018-01-24 14:15:20</a:t>
            </a:r>
            <a:r>
              <a:rPr kumimoji="0" 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endPar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p:txBody>
      </p:sp>
    </p:spTree>
    <p:extLst>
      <p:ext uri="{BB962C8B-B14F-4D97-AF65-F5344CB8AC3E}">
        <p14:creationId xmlns:p14="http://schemas.microsoft.com/office/powerpoint/2010/main" val="488038730"/>
      </p:ext>
    </p:extLst>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21771"/>
            <a:ext cx="6324600" cy="695575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What Do Israelis Think About Americans? Start With </a:t>
            </a:r>
            <a:r>
              <a:rPr kumimoji="0" lang="en-US" sz="3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Disdain</a:t>
            </a:r>
            <a:endParaRPr kumimoji="0" lang="en-US" sz="3200" b="1"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View </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Ally as Naive, Especially on Middle East Issues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 know what America is</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Netanyahu, then on political hiatus after an election defeat, told the settlers when one asked whether his proposal for a “large scale” attack on the Palestinians would be met with global condemnation.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America is a thing that can be easily moved, moved in the right direction</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They will not bother us… Let’s suppose they [the Bush administration] will say something. So they say it — so what? Eighty per cent of the Americans support us. It’s absurd! We have such [great] support there! And we say… what shall we do with this [support]?”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The Jewish Daily Forward, 3/8/2015</a:t>
            </a:r>
            <a:r>
              <a:rPr kumimoji="0" lang="en-US" sz="16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6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2"/>
              </a:rPr>
              <a:t>http://forward.com/articles/216074/what-do-israelis-think-about-americans-start-with</a:t>
            </a:r>
            <a:r>
              <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2"/>
              </a:rPr>
              <a:t>/</a:t>
            </a:r>
            <a:endParaRPr kumimoji="0" lang="en-US" sz="8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United States government is strongly involved in the Palestine-Israel conflict, which continues to define US relations with other countries and contributes to </a:t>
            </a:r>
            <a:r>
              <a:rPr kumimoji="0" lang="en-US" sz="2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 isolation from the international community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as indicated by the most recent United Nations General Assembly vote on the  "right of the Palestinian people to self-determination':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177 countries in favor, 7 against (Canada, Federated States of Micronesia, Israel, Marshall Islands, Nauru, Palau, United States), with 4 abstentions (Cameroon, Côte d’Ivoire, South Sudan, Tonga).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United Nations, 12/19/2016,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3"/>
              </a:rPr>
              <a:t>https://</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3"/>
              </a:rPr>
              <a:t>www.un.org/press/en/2016/ga11879.doc.htm</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Citing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anti-Israel bias, U.S. to </a:t>
            </a: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withdraw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from UNESCO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[United Nations’ Paris-based cultural, scientific, and educational organization],</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Politico, 10/12/2017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https</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4"/>
              </a:rPr>
              <a:t>://</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4"/>
              </a:rPr>
              <a:t>www.politico.com/story/2017/10/12/united-states-withdraws-unesco-243708</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One by one, 14 members of the U.N. Security Council spoke out against President Donald Trump's decision to recognize Jerusalem as the capital of Israel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[the UN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Security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Council has only 15 members, including the US], </a:t>
            </a: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Fox News,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12/9/2017,</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5"/>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5"/>
              </a:rPr>
              <a:t>www.foxnews.com/world/2017/12/09/14-security-council-members-criticize-us-action-on-jerusalem.html</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endPar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"U.S. vetoes U.N. resolution rejecting Trump’s decision on Jerusalem... All 14 other members supported the resolution, underscoring the U.S. isolation on the issue."</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The Washington Post, 12/18/2017,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6"/>
              </a:rPr>
              <a:t>https://www.washingtonpost.com/world/national-security/us-vetoes-un-resolution-rejecting-trumps-decision-on-jerusalem/2017/12/18/4e683732-e421-11e7-ab50-621fe0588340_story.html?utm_term=.</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6"/>
              </a:rPr>
              <a:t>684214f9ebce</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sp>
        <p:nvSpPr>
          <p:cNvPr id="2" name="Rectangle 1"/>
          <p:cNvSpPr/>
          <p:nvPr/>
        </p:nvSpPr>
        <p:spPr>
          <a:xfrm>
            <a:off x="6210300" y="13647"/>
            <a:ext cx="2933700" cy="689419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“Most Israelis think Americans are pro-Israel and we can sell them anything, especially mud from the Dead </a:t>
            </a:r>
            <a:r>
              <a:rPr kumimoji="0" lang="en-US" sz="2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Sea. Or </a:t>
            </a:r>
            <a:r>
              <a:rPr kumimoji="0" lang="en-US" sz="2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 just regular mud with a ‘Dead Sea’ sticker on it</a:t>
            </a:r>
            <a:r>
              <a:rPr kumimoji="0" lang="en-US" sz="2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Israeli </a:t>
            </a: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Embassy Official Caught on Camera Discussing 'Taking Down' British Lawmakers</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Haaretz</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1/8/2017</a:t>
            </a:r>
            <a:r>
              <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www.haaretz.com/israel-news/1.763613</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FFFF"/>
                </a:solidFill>
                <a:effectLst/>
                <a:uLnTx/>
                <a:uFillTx/>
                <a:latin typeface="Times New Roman" pitchFamily="18" charset="0"/>
                <a:ea typeface="+mn-ea"/>
                <a:cs typeface="+mn-cs"/>
              </a:rPr>
              <a:t>Attorney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mn-cs"/>
              </a:rPr>
              <a:t>Jeff Gates on displacing 'facts' with 'fictions', </a:t>
            </a:r>
            <a:r>
              <a:rPr kumimoji="0" lang="en-US" sz="600" b="0" i="0" u="none" strike="noStrike" kern="1200" cap="none" spc="0" normalizeH="0" baseline="0" noProof="0" dirty="0">
                <a:ln>
                  <a:noFill/>
                </a:ln>
                <a:solidFill>
                  <a:srgbClr val="FFFFFF"/>
                </a:solidFill>
                <a:effectLst/>
                <a:uLnTx/>
                <a:uFillTx/>
                <a:latin typeface="Times New Roman" pitchFamily="18" charset="0"/>
                <a:ea typeface="+mn-ea"/>
                <a:cs typeface="+mn-cs"/>
                <a:hlinkClick r:id="rId8"/>
              </a:rPr>
              <a:t>https://</a:t>
            </a:r>
            <a:r>
              <a:rPr kumimoji="0" lang="en-US" sz="600" b="0" i="0" u="none" strike="noStrike" kern="1200" cap="none" spc="0" normalizeH="0" baseline="0" noProof="0" dirty="0" smtClean="0">
                <a:ln>
                  <a:noFill/>
                </a:ln>
                <a:solidFill>
                  <a:srgbClr val="FFFFFF"/>
                </a:solidFill>
                <a:effectLst/>
                <a:uLnTx/>
                <a:uFillTx/>
                <a:latin typeface="Times New Roman" pitchFamily="18" charset="0"/>
                <a:ea typeface="+mn-ea"/>
                <a:cs typeface="+mn-cs"/>
                <a:hlinkClick r:id="rId8"/>
              </a:rPr>
              <a:t>www.youtube.com/watch?v=pNjb1MGmGDc</a:t>
            </a:r>
            <a:r>
              <a:rPr kumimoji="0" lang="en-US" sz="600" b="0" i="0" u="none" strike="noStrike" kern="1200" cap="none" spc="0" normalizeH="0" baseline="0" noProof="0" dirty="0" smtClean="0">
                <a:ln>
                  <a:noFill/>
                </a:ln>
                <a:solidFill>
                  <a:srgbClr val="FFFFFF"/>
                </a:solidFill>
                <a:effectLst/>
                <a:uLnTx/>
                <a:uFillTx/>
                <a:latin typeface="Times New Roman" pitchFamily="18" charset="0"/>
                <a:ea typeface="+mn-ea"/>
                <a:cs typeface="+mn-cs"/>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mn-cs"/>
              </a:rPr>
              <a:t>“Seven Basic Propaganda Devices” that “engage the emotions” &amp; “downplay rationality”, </a:t>
            </a:r>
            <a:r>
              <a:rPr kumimoji="0" lang="en-US" sz="500" b="0" i="0" u="sng" strike="noStrike" kern="1200" cap="none" spc="0" normalizeH="0" baseline="0" noProof="0" dirty="0">
                <a:ln>
                  <a:noFill/>
                </a:ln>
                <a:solidFill>
                  <a:srgbClr val="FFFFFF"/>
                </a:solidFill>
                <a:effectLst/>
                <a:uLnTx/>
                <a:uFillTx/>
                <a:latin typeface="Times New Roman" pitchFamily="18" charset="0"/>
                <a:ea typeface="+mn-ea"/>
                <a:cs typeface="+mn-cs"/>
                <a:hlinkClick r:id="rId9"/>
              </a:rPr>
              <a:t>http://muzzlewatch.com/wp-content/wujshasbara.pdf</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mn-cs"/>
              </a:rPr>
              <a:t> </a:t>
            </a:r>
            <a:endPar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mn-cs"/>
              </a:rPr>
              <a:t>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193-member United Nations General Assembly has overwhelmingly voted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[128 in favor; 9 against: </a:t>
            </a:r>
            <a:r>
              <a:rPr kumimoji="0" lang="en-US" sz="1200" b="1" i="0" u="none" strike="noStrike" kern="1200" cap="none" spc="0" normalizeH="0" baseline="0" noProof="0" dirty="0">
                <a:ln>
                  <a:noFill/>
                </a:ln>
                <a:solidFill>
                  <a:srgbClr val="FFFFFF"/>
                </a:solidFill>
                <a:effectLst/>
                <a:uLnTx/>
                <a:uFillTx/>
                <a:latin typeface="Times New Roman" pitchFamily="18" charset="0"/>
                <a:ea typeface="+mn-ea"/>
                <a:cs typeface="Arial" charset="0"/>
              </a:rPr>
              <a:t>Guatemala, Honduras, Israel, Marshall Islands, Micronesia, Nauru, Palau, </a:t>
            </a:r>
            <a:r>
              <a:rPr kumimoji="0" lang="en-US" sz="1200" b="1"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Togo, </a:t>
            </a:r>
            <a:r>
              <a:rPr kumimoji="0" lang="en-US" sz="1200" b="1" i="0" u="none" strike="noStrike" kern="1200" cap="none" spc="0" normalizeH="0" baseline="0" noProof="0" dirty="0">
                <a:ln>
                  <a:noFill/>
                </a:ln>
                <a:solidFill>
                  <a:srgbClr val="FFFFFF"/>
                </a:solidFill>
                <a:effectLst/>
                <a:uLnTx/>
                <a:uFillTx/>
                <a:latin typeface="Times New Roman" pitchFamily="18" charset="0"/>
                <a:ea typeface="+mn-ea"/>
                <a:cs typeface="Arial" charset="0"/>
              </a:rPr>
              <a:t>and United States</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with 35 abstentions and 21 absences]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to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declare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US recognition of Jerusalem as the capital of Israel </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null and void" and must be cancelled.</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BBC, 12/21/2017, </a:t>
            </a:r>
            <a:r>
              <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http://</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0"/>
              </a:rPr>
              <a:t>www.bbc.com/news/world-middle-east-42446027</a:t>
            </a:r>
            <a:r>
              <a:rPr kumimoji="0" lang="en-US" sz="5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p:txBody>
      </p:sp>
      <p:cxnSp>
        <p:nvCxnSpPr>
          <p:cNvPr id="4" name="Straight Connector 3"/>
          <p:cNvCxnSpPr/>
          <p:nvPr/>
        </p:nvCxnSpPr>
        <p:spPr bwMode="auto">
          <a:xfrm>
            <a:off x="6172200" y="3124200"/>
            <a:ext cx="29718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 name="Straight Connector 6"/>
          <p:cNvCxnSpPr/>
          <p:nvPr/>
        </p:nvCxnSpPr>
        <p:spPr bwMode="auto">
          <a:xfrm>
            <a:off x="6248400" y="3124200"/>
            <a:ext cx="0" cy="3722087"/>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2" name="Straight Connector 11"/>
          <p:cNvCxnSpPr/>
          <p:nvPr/>
        </p:nvCxnSpPr>
        <p:spPr bwMode="auto">
          <a:xfrm>
            <a:off x="6248400" y="3962400"/>
            <a:ext cx="2895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 name="Straight Connector 4"/>
          <p:cNvCxnSpPr/>
          <p:nvPr/>
        </p:nvCxnSpPr>
        <p:spPr bwMode="auto">
          <a:xfrm flipH="1">
            <a:off x="0" y="3124200"/>
            <a:ext cx="6172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9" name="Straight Connector 8"/>
          <p:cNvCxnSpPr/>
          <p:nvPr/>
        </p:nvCxnSpPr>
        <p:spPr bwMode="auto">
          <a:xfrm>
            <a:off x="0" y="4800600"/>
            <a:ext cx="624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8" name="Straight Connector 7"/>
          <p:cNvCxnSpPr/>
          <p:nvPr/>
        </p:nvCxnSpPr>
        <p:spPr bwMode="auto">
          <a:xfrm>
            <a:off x="0" y="5257800"/>
            <a:ext cx="6248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0" name="Straight Connector 9"/>
          <p:cNvCxnSpPr/>
          <p:nvPr/>
        </p:nvCxnSpPr>
        <p:spPr bwMode="auto">
          <a:xfrm>
            <a:off x="0" y="5943600"/>
            <a:ext cx="6324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1" name="Straight Connector 10"/>
          <p:cNvCxnSpPr/>
          <p:nvPr/>
        </p:nvCxnSpPr>
        <p:spPr bwMode="auto">
          <a:xfrm>
            <a:off x="6248400" y="4419600"/>
            <a:ext cx="281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6248400" y="5029200"/>
            <a:ext cx="28194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2556213719"/>
      </p:ext>
    </p:extLst>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noAutofit/>
          </a:bodyPr>
          <a:lstStyle/>
          <a:p>
            <a:r>
              <a:rPr lang="en-US" b="1" dirty="0" smtClean="0">
                <a:solidFill>
                  <a:srgbClr val="FF0000"/>
                </a:solidFill>
                <a:latin typeface="Times New Roman" panose="02020603050405020304" pitchFamily="18" charset="0"/>
                <a:cs typeface="Times New Roman" panose="02020603050405020304" pitchFamily="18" charset="0"/>
              </a:rPr>
              <a:t>Leading Pro-Israel American Jews Urge America to  Fight BDS Not ISIS</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0" y="1295400"/>
            <a:ext cx="9144000" cy="5562600"/>
          </a:xfrm>
        </p:spPr>
        <p:txBody>
          <a:bodyPr>
            <a:noAutofit/>
          </a:bodyPr>
          <a:lstStyle/>
          <a:p>
            <a:r>
              <a:rPr lang="en-US" sz="1600" dirty="0" smtClean="0">
                <a:solidFill>
                  <a:srgbClr val="FF0000"/>
                </a:solidFill>
                <a:latin typeface="Times New Roman" panose="02020603050405020304" pitchFamily="18" charset="0"/>
                <a:cs typeface="Times New Roman" panose="02020603050405020304" pitchFamily="18" charset="0"/>
              </a:rPr>
              <a:t>The </a:t>
            </a:r>
            <a:r>
              <a:rPr lang="en-US" sz="1600" dirty="0">
                <a:solidFill>
                  <a:srgbClr val="FF0000"/>
                </a:solidFill>
                <a:latin typeface="Times New Roman" panose="02020603050405020304" pitchFamily="18" charset="0"/>
                <a:cs typeface="Times New Roman" panose="02020603050405020304" pitchFamily="18" charset="0"/>
              </a:rPr>
              <a:t>World Jewish Congress is strongly supporting a bill in the U.S. Senate that intends to fight back against </a:t>
            </a:r>
            <a:r>
              <a:rPr lang="en-US" sz="1600" dirty="0" smtClean="0">
                <a:solidFill>
                  <a:srgbClr val="FF0000"/>
                </a:solidFill>
                <a:latin typeface="Times New Roman" panose="02020603050405020304" pitchFamily="18" charset="0"/>
                <a:cs typeface="Times New Roman" panose="02020603050405020304" pitchFamily="18" charset="0"/>
              </a:rPr>
              <a:t>BDS, </a:t>
            </a:r>
            <a:r>
              <a:rPr lang="en-US" sz="1600" i="1" dirty="0" smtClean="0">
                <a:latin typeface="Times New Roman" panose="02020603050405020304" pitchFamily="18" charset="0"/>
                <a:cs typeface="Times New Roman" panose="02020603050405020304" pitchFamily="18" charset="0"/>
              </a:rPr>
              <a:t>World </a:t>
            </a:r>
            <a:r>
              <a:rPr lang="en-US" sz="1600" i="1" dirty="0">
                <a:latin typeface="Times New Roman" panose="02020603050405020304" pitchFamily="18" charset="0"/>
                <a:cs typeface="Times New Roman" panose="02020603050405020304" pitchFamily="18" charset="0"/>
              </a:rPr>
              <a:t>Jewish Congress</a:t>
            </a:r>
            <a:r>
              <a:rPr lang="en-US" sz="1600" dirty="0">
                <a:latin typeface="Times New Roman" panose="02020603050405020304" pitchFamily="18" charset="0"/>
                <a:cs typeface="Times New Roman" panose="02020603050405020304" pitchFamily="18" charset="0"/>
              </a:rPr>
              <a:t>, accessed 8/1/2017, </a:t>
            </a:r>
            <a:r>
              <a:rPr lang="en-US" sz="1600" dirty="0">
                <a:latin typeface="Times New Roman" panose="02020603050405020304" pitchFamily="18" charset="0"/>
                <a:cs typeface="Times New Roman" panose="02020603050405020304" pitchFamily="18" charset="0"/>
                <a:hlinkClick r:id="rId2"/>
              </a:rPr>
              <a:t>http://</a:t>
            </a:r>
            <a:r>
              <a:rPr lang="en-US" sz="1600" dirty="0" smtClean="0">
                <a:latin typeface="Times New Roman" panose="02020603050405020304" pitchFamily="18" charset="0"/>
                <a:cs typeface="Times New Roman" panose="02020603050405020304" pitchFamily="18" charset="0"/>
                <a:hlinkClick r:id="rId2"/>
              </a:rPr>
              <a:t>www.worldjewishcongress.org/en/bdsrallycongress</a:t>
            </a:r>
            <a:endParaRPr lang="en-US" sz="1600" dirty="0" smtClean="0">
              <a:latin typeface="Times New Roman" panose="02020603050405020304" pitchFamily="18" charset="0"/>
              <a:cs typeface="Times New Roman" panose="02020603050405020304" pitchFamily="18" charset="0"/>
            </a:endParaRPr>
          </a:p>
          <a:p>
            <a:r>
              <a:rPr lang="en-US" sz="1600" dirty="0" smtClean="0">
                <a:solidFill>
                  <a:srgbClr val="FF0000"/>
                </a:solidFill>
                <a:latin typeface="Times New Roman" panose="02020603050405020304" pitchFamily="18" charset="0"/>
                <a:cs typeface="Times New Roman" panose="02020603050405020304" pitchFamily="18" charset="0"/>
              </a:rPr>
              <a:t>Henry Kissinger </a:t>
            </a:r>
            <a:r>
              <a:rPr lang="en-US" sz="1600" dirty="0">
                <a:solidFill>
                  <a:srgbClr val="FF0000"/>
                </a:solidFill>
                <a:latin typeface="Times New Roman" panose="02020603050405020304" pitchFamily="18" charset="0"/>
                <a:cs typeface="Times New Roman" panose="02020603050405020304" pitchFamily="18" charset="0"/>
              </a:rPr>
              <a:t>(an American Jewish diplomat who served as United States Secretary of State and National </a:t>
            </a:r>
            <a:r>
              <a:rPr lang="en-US" sz="1600" dirty="0" smtClean="0">
                <a:solidFill>
                  <a:srgbClr val="FF0000"/>
                </a:solidFill>
                <a:latin typeface="Times New Roman" panose="02020603050405020304" pitchFamily="18" charset="0"/>
                <a:cs typeface="Times New Roman" panose="02020603050405020304" pitchFamily="18" charset="0"/>
              </a:rPr>
              <a:t>Security Advisor </a:t>
            </a:r>
            <a:r>
              <a:rPr lang="en-US" sz="1600" dirty="0">
                <a:solidFill>
                  <a:srgbClr val="FF0000"/>
                </a:solidFill>
                <a:latin typeface="Times New Roman" panose="02020603050405020304" pitchFamily="18" charset="0"/>
                <a:cs typeface="Times New Roman" panose="02020603050405020304" pitchFamily="18" charset="0"/>
              </a:rPr>
              <a:t>under two US administrations) and Thomas Friedman (an American Jewish journalist who writes weekly columns for The New York Times) warn US President Donald Trump NOT to destroy </a:t>
            </a:r>
            <a:r>
              <a:rPr lang="en-US" sz="1600" dirty="0" smtClean="0">
                <a:solidFill>
                  <a:srgbClr val="FF0000"/>
                </a:solidFill>
                <a:latin typeface="Times New Roman" panose="02020603050405020304" pitchFamily="18" charset="0"/>
                <a:cs typeface="Times New Roman" panose="02020603050405020304" pitchFamily="18" charset="0"/>
              </a:rPr>
              <a:t>ISIS </a:t>
            </a:r>
            <a:r>
              <a:rPr lang="en-US" sz="1600" dirty="0">
                <a:solidFill>
                  <a:srgbClr val="FF0000"/>
                </a:solidFill>
                <a:latin typeface="Times New Roman" panose="02020603050405020304" pitchFamily="18" charset="0"/>
                <a:cs typeface="Times New Roman" panose="02020603050405020304" pitchFamily="18" charset="0"/>
              </a:rPr>
              <a:t>in Syria because doing so </a:t>
            </a:r>
            <a:r>
              <a:rPr lang="en-US" sz="1600" dirty="0" smtClean="0">
                <a:solidFill>
                  <a:srgbClr val="FF0000"/>
                </a:solidFill>
                <a:latin typeface="Times New Roman" panose="02020603050405020304" pitchFamily="18" charset="0"/>
                <a:cs typeface="Times New Roman" panose="02020603050405020304" pitchFamily="18" charset="0"/>
              </a:rPr>
              <a:t>will serve the </a:t>
            </a:r>
            <a:r>
              <a:rPr lang="en-US" sz="1600" dirty="0">
                <a:solidFill>
                  <a:srgbClr val="FF0000"/>
                </a:solidFill>
                <a:latin typeface="Times New Roman" panose="02020603050405020304" pitchFamily="18" charset="0"/>
                <a:cs typeface="Times New Roman" panose="02020603050405020304" pitchFamily="18" charset="0"/>
              </a:rPr>
              <a:t>interests of Iran. Rather Trump "should let ISIS be Assad’s, Iran’s, Hezbollah’s and Russia’s headache — the same way we encouraged the mujahedeen fighters to bleed Russia in </a:t>
            </a:r>
            <a:r>
              <a:rPr lang="en-US" sz="1600" dirty="0" smtClean="0">
                <a:solidFill>
                  <a:srgbClr val="FF0000"/>
                </a:solidFill>
                <a:latin typeface="Times New Roman" panose="02020603050405020304" pitchFamily="18" charset="0"/>
                <a:cs typeface="Times New Roman" panose="02020603050405020304" pitchFamily="18" charset="0"/>
              </a:rPr>
              <a:t>Afghanistan,” </a:t>
            </a:r>
            <a:r>
              <a:rPr lang="en-US" sz="1600" i="1" dirty="0" smtClean="0">
                <a:latin typeface="Times New Roman" panose="02020603050405020304" pitchFamily="18" charset="0"/>
                <a:cs typeface="Times New Roman" panose="02020603050405020304" pitchFamily="18" charset="0"/>
              </a:rPr>
              <a:t>The </a:t>
            </a:r>
            <a:r>
              <a:rPr lang="en-US" sz="1600" i="1" dirty="0">
                <a:latin typeface="Times New Roman" panose="02020603050405020304" pitchFamily="18" charset="0"/>
                <a:cs typeface="Times New Roman" panose="02020603050405020304" pitchFamily="18" charset="0"/>
              </a:rPr>
              <a:t>New York Times</a:t>
            </a:r>
            <a:r>
              <a:rPr lang="en-US" sz="1600" dirty="0">
                <a:latin typeface="Times New Roman" panose="02020603050405020304" pitchFamily="18" charset="0"/>
                <a:cs typeface="Times New Roman" panose="02020603050405020304" pitchFamily="18" charset="0"/>
              </a:rPr>
              <a:t>, 4/12/2017, </a:t>
            </a:r>
            <a:r>
              <a:rPr lang="en-US" sz="1600" dirty="0">
                <a:latin typeface="Times New Roman" panose="02020603050405020304" pitchFamily="18" charset="0"/>
                <a:cs typeface="Times New Roman" panose="02020603050405020304" pitchFamily="18" charset="0"/>
                <a:hlinkClick r:id="rId3"/>
              </a:rPr>
              <a:t>https://</a:t>
            </a:r>
            <a:r>
              <a:rPr lang="en-US" sz="1600" dirty="0" smtClean="0">
                <a:latin typeface="Times New Roman" panose="02020603050405020304" pitchFamily="18" charset="0"/>
                <a:cs typeface="Times New Roman" panose="02020603050405020304" pitchFamily="18" charset="0"/>
                <a:hlinkClick r:id="rId3"/>
              </a:rPr>
              <a:t>www.nytimes.com/2017/04/12/opinion/why-is-trump-fighting-isis-in-syria.html</a:t>
            </a:r>
            <a:r>
              <a:rPr lang="en-US" sz="1600" dirty="0" smtClean="0">
                <a:latin typeface="Times New Roman" panose="02020603050405020304" pitchFamily="18" charset="0"/>
                <a:cs typeface="Times New Roman" panose="02020603050405020304" pitchFamily="18" charset="0"/>
              </a:rPr>
              <a:t>, </a:t>
            </a:r>
            <a:r>
              <a:rPr lang="en-US" sz="1600" i="1" dirty="0" smtClean="0">
                <a:latin typeface="Times New Roman" panose="02020603050405020304" pitchFamily="18" charset="0"/>
                <a:cs typeface="Times New Roman" panose="02020603050405020304" pitchFamily="18" charset="0"/>
              </a:rPr>
              <a:t>Newsweek</a:t>
            </a:r>
            <a:r>
              <a:rPr lang="en-US" sz="1600" dirty="0">
                <a:latin typeface="Times New Roman" panose="02020603050405020304" pitchFamily="18" charset="0"/>
                <a:cs typeface="Times New Roman" panose="02020603050405020304" pitchFamily="18" charset="0"/>
              </a:rPr>
              <a:t>, 8/8/2017, </a:t>
            </a:r>
            <a:r>
              <a:rPr lang="en-US" sz="1200" dirty="0">
                <a:latin typeface="Times New Roman" panose="02020603050405020304" pitchFamily="18" charset="0"/>
                <a:cs typeface="Times New Roman" panose="02020603050405020304" pitchFamily="18" charset="0"/>
                <a:hlinkClick r:id="rId4"/>
              </a:rPr>
              <a:t>http://</a:t>
            </a:r>
            <a:r>
              <a:rPr lang="en-US" sz="1200" dirty="0" smtClean="0">
                <a:latin typeface="Times New Roman" panose="02020603050405020304" pitchFamily="18" charset="0"/>
                <a:cs typeface="Times New Roman" panose="02020603050405020304" pitchFamily="18" charset="0"/>
                <a:hlinkClick r:id="rId4"/>
              </a:rPr>
              <a:t>www.newsweek.com/kissinger-warns-trump-isis-keeping-iran-check-he-must-not-let-it-fill-void-647766</a:t>
            </a:r>
            <a:endParaRPr lang="en-US" sz="1200" dirty="0" smtClean="0">
              <a:latin typeface="Times New Roman" panose="02020603050405020304" pitchFamily="18" charset="0"/>
              <a:cs typeface="Times New Roman" panose="02020603050405020304" pitchFamily="18" charset="0"/>
            </a:endParaRPr>
          </a:p>
          <a:p>
            <a:r>
              <a:rPr lang="en-US" sz="1600" b="1" dirty="0">
                <a:solidFill>
                  <a:srgbClr val="FF0000"/>
                </a:solidFill>
                <a:latin typeface="Times New Roman" panose="02020603050405020304" pitchFamily="18" charset="0"/>
                <a:cs typeface="Times New Roman" panose="02020603050405020304" pitchFamily="18" charset="0"/>
              </a:rPr>
              <a:t>Israeli companies talking to Saudi Arabia about $500b. ‘Smart City</a:t>
            </a:r>
            <a:r>
              <a:rPr lang="en-US" sz="1600" b="1" dirty="0" smtClean="0">
                <a:solidFill>
                  <a:srgbClr val="FF0000"/>
                </a:solidFill>
                <a:latin typeface="Times New Roman" panose="02020603050405020304" pitchFamily="18" charset="0"/>
                <a:cs typeface="Times New Roman" panose="02020603050405020304" pitchFamily="18" charset="0"/>
              </a:rPr>
              <a:t>’ … </a:t>
            </a:r>
            <a:r>
              <a:rPr lang="en-US" sz="1600" dirty="0" smtClean="0">
                <a:latin typeface="Times New Roman" panose="02020603050405020304" pitchFamily="18" charset="0"/>
                <a:cs typeface="Times New Roman" panose="02020603050405020304" pitchFamily="18" charset="0"/>
              </a:rPr>
              <a:t>“</a:t>
            </a:r>
            <a:r>
              <a:rPr lang="en-US" sz="1600" dirty="0">
                <a:latin typeface="Times New Roman" panose="02020603050405020304" pitchFamily="18" charset="0"/>
                <a:cs typeface="Times New Roman" panose="02020603050405020304" pitchFamily="18" charset="0"/>
              </a:rPr>
              <a:t>What politicians don’t understand: things don’t happen unless there are business </a:t>
            </a:r>
            <a:r>
              <a:rPr lang="en-US" sz="1600" dirty="0" smtClean="0">
                <a:latin typeface="Times New Roman" panose="02020603050405020304" pitchFamily="18" charset="0"/>
                <a:cs typeface="Times New Roman" panose="02020603050405020304" pitchFamily="18" charset="0"/>
              </a:rPr>
              <a:t>opportunities.” </a:t>
            </a:r>
            <a:r>
              <a:rPr lang="en-US" sz="1600" i="1" dirty="0" smtClean="0">
                <a:latin typeface="Times New Roman" panose="02020603050405020304" pitchFamily="18" charset="0"/>
                <a:cs typeface="Times New Roman" panose="02020603050405020304" pitchFamily="18" charset="0"/>
              </a:rPr>
              <a:t>The </a:t>
            </a:r>
            <a:r>
              <a:rPr lang="en-US" sz="1600" i="1" dirty="0">
                <a:latin typeface="Times New Roman" panose="02020603050405020304" pitchFamily="18" charset="0"/>
                <a:cs typeface="Times New Roman" panose="02020603050405020304" pitchFamily="18" charset="0"/>
              </a:rPr>
              <a:t>Jerusalem </a:t>
            </a:r>
            <a:r>
              <a:rPr lang="en-US" sz="1600" i="1" dirty="0" smtClean="0">
                <a:latin typeface="Times New Roman" panose="02020603050405020304" pitchFamily="18" charset="0"/>
                <a:cs typeface="Times New Roman" panose="02020603050405020304" pitchFamily="18" charset="0"/>
              </a:rPr>
              <a:t>Post</a:t>
            </a:r>
            <a:r>
              <a:rPr lang="en-US" sz="1600" dirty="0" smtClean="0">
                <a:latin typeface="Times New Roman" panose="02020603050405020304" pitchFamily="18" charset="0"/>
                <a:cs typeface="Times New Roman" panose="02020603050405020304" pitchFamily="18" charset="0"/>
              </a:rPr>
              <a:t>, 10/27/2017</a:t>
            </a:r>
            <a:r>
              <a:rPr lang="en-US" sz="2000" dirty="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hlinkClick r:id="rId5"/>
              </a:rPr>
              <a:t>http://</a:t>
            </a:r>
            <a:r>
              <a:rPr lang="en-US" sz="1000" dirty="0" smtClean="0">
                <a:latin typeface="Times New Roman" panose="02020603050405020304" pitchFamily="18" charset="0"/>
                <a:cs typeface="Times New Roman" panose="02020603050405020304" pitchFamily="18" charset="0"/>
                <a:hlinkClick r:id="rId5"/>
              </a:rPr>
              <a:t>www.jpost.com/Business-and-Innovation/Israeli-companies-likely-talking-to-Saudi-Arabia-about-500-bil-smart-city-508429</a:t>
            </a:r>
            <a:r>
              <a:rPr lang="en-US" sz="1000" dirty="0" smtClean="0">
                <a:latin typeface="Times New Roman" panose="02020603050405020304" pitchFamily="18" charset="0"/>
                <a:cs typeface="Times New Roman" panose="02020603050405020304" pitchFamily="18" charset="0"/>
              </a:rPr>
              <a:t> </a:t>
            </a:r>
          </a:p>
          <a:p>
            <a:r>
              <a:rPr lang="en-US" sz="1600" b="1" dirty="0" smtClean="0">
                <a:solidFill>
                  <a:srgbClr val="FF0000"/>
                </a:solidFill>
                <a:latin typeface="Times New Roman" panose="02020603050405020304" pitchFamily="18" charset="0"/>
                <a:cs typeface="Times New Roman" panose="02020603050405020304" pitchFamily="18" charset="0"/>
              </a:rPr>
              <a:t>Israeli </a:t>
            </a:r>
            <a:r>
              <a:rPr lang="en-US" sz="1600" b="1" dirty="0">
                <a:solidFill>
                  <a:srgbClr val="FF0000"/>
                </a:solidFill>
                <a:latin typeface="Times New Roman" panose="02020603050405020304" pitchFamily="18" charset="0"/>
                <a:cs typeface="Times New Roman" panose="02020603050405020304" pitchFamily="18" charset="0"/>
              </a:rPr>
              <a:t>Channel 13 reported that former [Israeli] Mossad Director </a:t>
            </a:r>
            <a:r>
              <a:rPr lang="en-US" sz="1600" b="1" dirty="0" err="1">
                <a:solidFill>
                  <a:srgbClr val="FF0000"/>
                </a:solidFill>
                <a:latin typeface="Times New Roman" panose="02020603050405020304" pitchFamily="18" charset="0"/>
                <a:cs typeface="Times New Roman" panose="02020603050405020304" pitchFamily="18" charset="0"/>
              </a:rPr>
              <a:t>Tamir</a:t>
            </a:r>
            <a:r>
              <a:rPr lang="en-US" sz="1600" b="1" dirty="0">
                <a:solidFill>
                  <a:srgbClr val="FF0000"/>
                </a:solidFill>
                <a:latin typeface="Times New Roman" panose="02020603050405020304" pitchFamily="18" charset="0"/>
                <a:cs typeface="Times New Roman" panose="02020603050405020304" pitchFamily="18" charset="0"/>
              </a:rPr>
              <a:t> Pardo paid a secret visit to Riyadh [Saudi Arabia] in early 2014</a:t>
            </a:r>
            <a:r>
              <a:rPr lang="en-US" sz="1600" dirty="0">
                <a:latin typeface="Times New Roman" panose="02020603050405020304" pitchFamily="18" charset="0"/>
                <a:cs typeface="Times New Roman" panose="02020603050405020304" pitchFamily="18" charset="0"/>
              </a:rPr>
              <a:t>, Al </a:t>
            </a:r>
            <a:r>
              <a:rPr lang="en-US" sz="1600" dirty="0" err="1">
                <a:latin typeface="Times New Roman" panose="02020603050405020304" pitchFamily="18" charset="0"/>
                <a:cs typeface="Times New Roman" panose="02020603050405020304" pitchFamily="18" charset="0"/>
              </a:rPr>
              <a:t>Manar</a:t>
            </a:r>
            <a:r>
              <a:rPr lang="en-US" sz="1600" dirty="0">
                <a:latin typeface="Times New Roman" panose="02020603050405020304" pitchFamily="18" charset="0"/>
                <a:cs typeface="Times New Roman" panose="02020603050405020304" pitchFamily="18" charset="0"/>
              </a:rPr>
              <a:t> TV, 2/13/2019, </a:t>
            </a:r>
            <a:r>
              <a:rPr lang="en-US" sz="500" dirty="0">
                <a:latin typeface="Times New Roman" panose="02020603050405020304" pitchFamily="18" charset="0"/>
                <a:cs typeface="Times New Roman" panose="02020603050405020304" pitchFamily="18" charset="0"/>
                <a:hlinkClick r:id="rId6"/>
              </a:rPr>
              <a:t>http://</a:t>
            </a:r>
            <a:r>
              <a:rPr lang="en-US" sz="500" dirty="0" smtClean="0">
                <a:latin typeface="Times New Roman" panose="02020603050405020304" pitchFamily="18" charset="0"/>
                <a:cs typeface="Times New Roman" panose="02020603050405020304" pitchFamily="18" charset="0"/>
                <a:hlinkClick r:id="rId6"/>
              </a:rPr>
              <a:t>english.almanar.com.lb/679230</a:t>
            </a:r>
            <a:r>
              <a:rPr lang="en-US" sz="500" dirty="0" smtClean="0">
                <a:latin typeface="Times New Roman" panose="02020603050405020304" pitchFamily="18" charset="0"/>
                <a:cs typeface="Times New Roman" panose="02020603050405020304" pitchFamily="18" charset="0"/>
              </a:rPr>
              <a:t> </a:t>
            </a:r>
          </a:p>
          <a:p>
            <a:r>
              <a:rPr lang="en-US" sz="1600" b="1" dirty="0" smtClean="0">
                <a:solidFill>
                  <a:srgbClr val="FF0000"/>
                </a:solidFill>
                <a:latin typeface="Times New Roman" panose="02020603050405020304" pitchFamily="18" charset="0"/>
                <a:cs typeface="Times New Roman" panose="02020603050405020304" pitchFamily="18" charset="0"/>
              </a:rPr>
              <a:t>Report</a:t>
            </a:r>
            <a:r>
              <a:rPr lang="en-US" sz="1600" b="1" dirty="0">
                <a:solidFill>
                  <a:srgbClr val="FF0000"/>
                </a:solidFill>
                <a:latin typeface="Times New Roman" panose="02020603050405020304" pitchFamily="18" charset="0"/>
                <a:cs typeface="Times New Roman" panose="02020603050405020304" pitchFamily="18" charset="0"/>
              </a:rPr>
              <a:t>: Israel sold $250 million of sophisticated spy systems to Saudi Arabia, </a:t>
            </a:r>
            <a:r>
              <a:rPr lang="en-US" sz="1600" dirty="0">
                <a:latin typeface="Times New Roman" panose="02020603050405020304" pitchFamily="18" charset="0"/>
                <a:cs typeface="Times New Roman" panose="02020603050405020304" pitchFamily="18" charset="0"/>
              </a:rPr>
              <a:t>The Washington Post, 10/28/2018, </a:t>
            </a:r>
            <a:r>
              <a:rPr lang="en-US" sz="900" dirty="0">
                <a:latin typeface="Times New Roman" panose="02020603050405020304" pitchFamily="18" charset="0"/>
                <a:cs typeface="Times New Roman" panose="02020603050405020304" pitchFamily="18" charset="0"/>
                <a:hlinkClick r:id="rId7"/>
              </a:rPr>
              <a:t>https://</a:t>
            </a:r>
            <a:r>
              <a:rPr lang="en-US" sz="900" dirty="0" smtClean="0">
                <a:latin typeface="Times New Roman" panose="02020603050405020304" pitchFamily="18" charset="0"/>
                <a:cs typeface="Times New Roman" panose="02020603050405020304" pitchFamily="18" charset="0"/>
                <a:hlinkClick r:id="rId7"/>
              </a:rPr>
              <a:t>www.jpost.com/Middle-East/Report-Israel-sold-250m-of-sophisticated-spy-systems-to-Saudi-Arabia-570539</a:t>
            </a:r>
            <a:r>
              <a:rPr lang="en-US" sz="900" dirty="0">
                <a:latin typeface="Times New Roman" panose="02020603050405020304" pitchFamily="18" charset="0"/>
                <a:cs typeface="Times New Roman" panose="02020603050405020304" pitchFamily="18" charset="0"/>
              </a:rPr>
              <a:t> </a:t>
            </a:r>
            <a:endParaRPr lang="en-US" sz="900" dirty="0" smtClean="0">
              <a:latin typeface="Times New Roman" panose="02020603050405020304" pitchFamily="18" charset="0"/>
              <a:cs typeface="Times New Roman" panose="02020603050405020304" pitchFamily="18" charset="0"/>
            </a:endParaRPr>
          </a:p>
          <a:p>
            <a:r>
              <a:rPr lang="en-US" sz="1600" dirty="0">
                <a:solidFill>
                  <a:srgbClr val="FF0000"/>
                </a:solidFill>
                <a:latin typeface="Times New Roman" panose="02020603050405020304" pitchFamily="18" charset="0"/>
                <a:cs typeface="Times New Roman" panose="02020603050405020304" pitchFamily="18" charset="0"/>
              </a:rPr>
              <a:t>Trump's Peace Plan Could Be Called '</a:t>
            </a:r>
            <a:r>
              <a:rPr lang="en-US" sz="1600" dirty="0" err="1">
                <a:solidFill>
                  <a:srgbClr val="FF0000"/>
                </a:solidFill>
                <a:latin typeface="Times New Roman" panose="02020603050405020304" pitchFamily="18" charset="0"/>
                <a:cs typeface="Times New Roman" panose="02020603050405020304" pitchFamily="18" charset="0"/>
              </a:rPr>
              <a:t>Unexecutable</a:t>
            </a:r>
            <a:r>
              <a:rPr lang="en-US" sz="1600" dirty="0">
                <a:solidFill>
                  <a:srgbClr val="FF0000"/>
                </a:solidFill>
                <a:latin typeface="Times New Roman" panose="02020603050405020304" pitchFamily="18" charset="0"/>
                <a:cs typeface="Times New Roman" panose="02020603050405020304" pitchFamily="18" charset="0"/>
              </a:rPr>
              <a:t>,' Pompeo Tells Jewish Leaders</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Haaretz</a:t>
            </a:r>
            <a:r>
              <a:rPr lang="en-US" sz="1600" dirty="0">
                <a:latin typeface="Times New Roman" panose="02020603050405020304" pitchFamily="18" charset="0"/>
                <a:cs typeface="Times New Roman" panose="02020603050405020304" pitchFamily="18" charset="0"/>
              </a:rPr>
              <a:t>, 6/3/2019, </a:t>
            </a:r>
            <a:r>
              <a:rPr lang="en-US" sz="1000" dirty="0">
                <a:latin typeface="Times New Roman" panose="02020603050405020304" pitchFamily="18" charset="0"/>
                <a:cs typeface="Times New Roman" panose="02020603050405020304" pitchFamily="18" charset="0"/>
                <a:hlinkClick r:id="rId8"/>
              </a:rPr>
              <a:t>https://www.haaretz.com/us-news/.</a:t>
            </a:r>
            <a:r>
              <a:rPr lang="en-US" sz="1000" dirty="0" smtClean="0">
                <a:latin typeface="Times New Roman" panose="02020603050405020304" pitchFamily="18" charset="0"/>
                <a:cs typeface="Times New Roman" panose="02020603050405020304" pitchFamily="18" charset="0"/>
                <a:hlinkClick r:id="rId8"/>
              </a:rPr>
              <a:t>premium-trump-s-peace-plan-could-be-called-unexecutable-mike-pompeo-tells-jewish-leaders-1.7315983</a:t>
            </a:r>
            <a:r>
              <a:rPr lang="en-US" sz="1000" dirty="0" smtClean="0">
                <a:latin typeface="Times New Roman" panose="02020603050405020304" pitchFamily="18" charset="0"/>
                <a:cs typeface="Times New Roman" panose="02020603050405020304" pitchFamily="18" charset="0"/>
              </a:rPr>
              <a:t> </a:t>
            </a:r>
            <a:endParaRPr lang="en-US" sz="1000" dirty="0">
              <a:latin typeface="Times New Roman" panose="02020603050405020304" pitchFamily="18" charset="0"/>
              <a:cs typeface="Times New Roman" panose="02020603050405020304" pitchFamily="18" charset="0"/>
            </a:endParaRPr>
          </a:p>
          <a:p>
            <a:r>
              <a:rPr lang="en-US" sz="1600" dirty="0" smtClean="0">
                <a:solidFill>
                  <a:srgbClr val="FF0000"/>
                </a:solidFill>
                <a:latin typeface="Times New Roman" panose="02020603050405020304" pitchFamily="18" charset="0"/>
                <a:cs typeface="Times New Roman" panose="02020603050405020304" pitchFamily="18" charset="0"/>
              </a:rPr>
              <a:t>Trump </a:t>
            </a:r>
            <a:r>
              <a:rPr lang="en-US" sz="1600" dirty="0">
                <a:solidFill>
                  <a:srgbClr val="FF0000"/>
                </a:solidFill>
                <a:latin typeface="Times New Roman" panose="02020603050405020304" pitchFamily="18" charset="0"/>
                <a:cs typeface="Times New Roman" panose="02020603050405020304" pitchFamily="18" charset="0"/>
              </a:rPr>
              <a:t>tells Russia, Syria to 'STOP!' bombing jihadist-held </a:t>
            </a:r>
            <a:r>
              <a:rPr lang="en-US" sz="1600" dirty="0" err="1">
                <a:solidFill>
                  <a:srgbClr val="FF0000"/>
                </a:solidFill>
                <a:latin typeface="Times New Roman" panose="02020603050405020304" pitchFamily="18" charset="0"/>
                <a:cs typeface="Times New Roman" panose="02020603050405020304" pitchFamily="18" charset="0"/>
              </a:rPr>
              <a:t>Idlib</a:t>
            </a:r>
            <a:r>
              <a:rPr lang="en-US" sz="1600" dirty="0">
                <a:solidFill>
                  <a:srgbClr val="FF0000"/>
                </a:solidFill>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i24news, 6/3/2019, </a:t>
            </a:r>
            <a:r>
              <a:rPr lang="en-US" sz="1000" dirty="0">
                <a:latin typeface="Times New Roman" panose="02020603050405020304" pitchFamily="18" charset="0"/>
                <a:cs typeface="Times New Roman" panose="02020603050405020304" pitchFamily="18" charset="0"/>
                <a:hlinkClick r:id="rId9"/>
              </a:rPr>
              <a:t>https://</a:t>
            </a:r>
            <a:r>
              <a:rPr lang="en-US" sz="1000" dirty="0" smtClean="0">
                <a:latin typeface="Times New Roman" panose="02020603050405020304" pitchFamily="18" charset="0"/>
                <a:cs typeface="Times New Roman" panose="02020603050405020304" pitchFamily="18" charset="0"/>
                <a:hlinkClick r:id="rId9"/>
              </a:rPr>
              <a:t>www.i24news.tv/en/news/international/middle-east/1559537945-trump-tells-russia-syria-to-stop-bombing-jihadist-held-idlib</a:t>
            </a:r>
            <a:r>
              <a:rPr lang="en-US" sz="1000" dirty="0" smtClean="0">
                <a:latin typeface="Times New Roman" panose="02020603050405020304" pitchFamily="18" charset="0"/>
                <a:cs typeface="Times New Roman" panose="02020603050405020304" pitchFamily="18" charset="0"/>
              </a:rPr>
              <a:t> </a:t>
            </a:r>
          </a:p>
        </p:txBody>
      </p:sp>
      <p:cxnSp>
        <p:nvCxnSpPr>
          <p:cNvPr id="9" name="Straight Connector 8"/>
          <p:cNvCxnSpPr/>
          <p:nvPr/>
        </p:nvCxnSpPr>
        <p:spPr>
          <a:xfrm>
            <a:off x="0" y="2133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41148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0" y="4953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54864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60198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0" y="6477000"/>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6922066"/>
      </p:ext>
    </p:extLst>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3999" cy="6924973"/>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itchFamily="18" charset="0"/>
                <a:ea typeface="+mn-ea"/>
                <a:cs typeface="Arial" charset="0"/>
              </a:rPr>
              <a:t>President Donald Trump formally recognized Jerusalem as Israel’s capital (12/6/2017)</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The US 104th Congress enacted Public Law 104–45—NOV. 8, 1995, titled 'Jerusalem  Embassy  Act  of 1995</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2"/>
              </a:rPr>
              <a:t>https://www.congress.gov/104/plaws/publ45/PLAW-104publ45.pdf</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On December 6, 2017, US President Donald Trump formally recognized Jerusalem as Israel’s capital in a historic speech,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VOX 12/6/2017,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3"/>
              </a:rPr>
              <a:t>https://www.vox.com/2017/12/6/16742640/trump-jerusalem-israel-speech-full-text</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Palestinian President Mahmoud Abbas demands UN takes charge of peace process after Trump’s recognition of Jerusalem as capital of Israel. T</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he Guardian, 12/13/2017</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4"/>
              </a:rPr>
              <a:t>https://www.theguardian.com/world/2017/dec/13/recep-tayyip-erdogan-unite-muslim-world-trump-east-jerusalem</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Leaders of  the 57-nation Organization of the Islamic Conference gathered in Turkey on 12//13/2017 and condemned U.S. President Donald Trump’s decision to recognize Jerusalem as the capital of Israel as unlawful.</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Voice of America, 12/13/2017</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5"/>
              </a:rPr>
              <a:t>https://www.voanews.com/a/islamic-world-meeting-regarding-trump-jerusalem-choice/4161688.html</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US Embassy relocation to Jerusalem: World leaders react to Trump's decision,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FRANCE 24 English, Published on Dec 6, 2017,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6"/>
              </a:rPr>
              <a:t>https://www.youtube.com/watch?v=DF9t3CBJZyA</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Watch Palestinian President Abbas's reaction to Trump's Jerusalem decision,</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FRANCE 24 English, Published on Dec 6, 2017,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7"/>
              </a:rPr>
              <a:t>https://www.youtube.com/watch?v=BE0F8PPBEzc</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What's The Impact of Trump’s Jerusalem Shift?</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The New York Times, Published on Dec 8, 2017,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8"/>
              </a:rPr>
              <a:t>https://www.youtube.com/watch?v=v1-G6f7c9fU</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Trump's decision on Jerusalem is an assault on Palestinians: </a:t>
            </a:r>
            <a:r>
              <a:rPr kumimoji="0" lang="en-US" sz="1400" b="0" i="0" u="none" strike="noStrike" kern="1200" cap="none" spc="0" normalizeH="0" baseline="0" noProof="0" dirty="0" err="1">
                <a:ln>
                  <a:noFill/>
                </a:ln>
                <a:solidFill>
                  <a:srgbClr val="FF0000"/>
                </a:solidFill>
                <a:effectLst/>
                <a:uLnTx/>
                <a:uFillTx/>
                <a:latin typeface="Times New Roman" pitchFamily="18" charset="0"/>
                <a:ea typeface="+mn-ea"/>
                <a:cs typeface="Arial" charset="0"/>
              </a:rPr>
              <a:t>Kwara</a:t>
            </a: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 </a:t>
            </a:r>
            <a:r>
              <a:rPr kumimoji="0" lang="en-US" sz="1400" b="0" i="0" u="none" strike="noStrike" kern="1200" cap="none" spc="0" normalizeH="0" baseline="0" noProof="0" dirty="0" err="1">
                <a:ln>
                  <a:noFill/>
                </a:ln>
                <a:solidFill>
                  <a:srgbClr val="FF0000"/>
                </a:solidFill>
                <a:effectLst/>
                <a:uLnTx/>
                <a:uFillTx/>
                <a:latin typeface="Times New Roman" pitchFamily="18" charset="0"/>
                <a:ea typeface="+mn-ea"/>
                <a:cs typeface="Arial" charset="0"/>
              </a:rPr>
              <a:t>kekana</a:t>
            </a: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SABC Digital News, Published on Dec 8, 2017,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9"/>
              </a:rPr>
              <a:t>https://www.youtube.com/watch?v=0m93dkHtijY</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Pastor John Hagee Delivers Benediction at Opening of US Embassy in Jerusalem, Israel,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Hagee Ministries, Published on May 14, 2018</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0"/>
              </a:rPr>
              <a:t>https://www.youtube.com/watch?v=u-9XM-q8cdg</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Recognizing God's Hand in Donald Trump's </a:t>
            </a:r>
            <a:r>
              <a:rPr kumimoji="0" lang="en-US" sz="14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Election</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The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700 Club, </a:t>
            </a:r>
            <a:r>
              <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11/6/2017</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1"/>
              </a:rPr>
              <a:t>https</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1"/>
              </a:rPr>
              <a:t>://</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1"/>
              </a:rPr>
              <a:t>www.youtube.com/watch?v=aRcnJPQqY0c</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2"/>
              </a:rPr>
              <a:t>https://www.veteranstoday.com/2019/12/07/was-13-only-like-in-lawsuit-new-epstein-accusers-partially-confirm-accusations-against-trump-rape-and-murder</a:t>
            </a:r>
            <a:r>
              <a:rPr kumimoji="0" lang="en-US" sz="1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2"/>
              </a:rPr>
              <a:t>/</a:t>
            </a:r>
            <a:r>
              <a:rPr kumimoji="0" lang="en-US" sz="1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1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Rabbi Chaim Mentz reacts to U.S. Embassy opening in Jerusalem amid deadly Gaza clashes</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FOX 11 Los Angeles, Published on May 16, 2018,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3"/>
              </a:rPr>
              <a:t>https://www.youtube.com/watch?v=uRgoAbrSjGw</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Numerous Jewish groups castigated President Trump this weekend over his speech on Saturday to the Israeli American Council, accusing him of using anti-Semitic tropes while trying to appeal to Jewish voters</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The Washington Post, 12/9/2019, </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4"/>
              </a:rPr>
              <a:t>https</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4"/>
              </a:rPr>
              <a:t>://www.washingtonpost.com/nation/2019/12/09/trump-israeli-american-council-anti-semitic-claims</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4"/>
              </a:rPr>
              <a:t>/</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endPar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0000"/>
                </a:solidFill>
                <a:effectLst/>
                <a:uLnTx/>
                <a:uFillTx/>
                <a:latin typeface="Times New Roman" pitchFamily="18" charset="0"/>
                <a:ea typeface="+mn-ea"/>
                <a:cs typeface="Arial" charset="0"/>
              </a:rPr>
              <a:t>Israeli military shoot and kill Palestinian protesters in Gaza,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CBC News, May 14, 2018,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5"/>
              </a:rPr>
              <a:t>https://www.youtube.com/watch?v=_</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5"/>
              </a:rPr>
              <a:t>st6dcSOxJE</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Tree>
    <p:extLst>
      <p:ext uri="{BB962C8B-B14F-4D97-AF65-F5344CB8AC3E}">
        <p14:creationId xmlns:p14="http://schemas.microsoft.com/office/powerpoint/2010/main" val="2081372489"/>
      </p:ext>
    </p:extLst>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6400800" cy="1754326"/>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700" b="1"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Saudi Crown Prince </a:t>
            </a:r>
            <a:r>
              <a:rPr kumimoji="0" lang="en-US" sz="2700" b="1" i="0" u="none" strike="noStrike" kern="1200" cap="none" spc="0" normalizeH="0" baseline="0" noProof="0" dirty="0" err="1">
                <a:ln>
                  <a:noFill/>
                </a:ln>
                <a:solidFill>
                  <a:srgbClr val="FF0000"/>
                </a:solidFill>
                <a:effectLst/>
                <a:uLnTx/>
                <a:uFillTx/>
                <a:latin typeface="Times New Roman" pitchFamily="18" charset="0"/>
                <a:ea typeface="+mn-ea"/>
                <a:cs typeface="Arial" pitchFamily="34" charset="0"/>
              </a:rPr>
              <a:t>honoured</a:t>
            </a:r>
            <a:r>
              <a:rPr kumimoji="0" lang="en-US" sz="2700" b="1"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 by the CIA </a:t>
            </a:r>
            <a:r>
              <a:rPr kumimoji="0" lang="en-US" sz="18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Diplomat Magazine, 2/13/2017, </a:t>
            </a:r>
            <a:r>
              <a:rPr kumimoji="0" lang="en-US" sz="7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hlinkClick r:id="rId2"/>
              </a:rPr>
              <a:t>http://www.diplomatmagazine.nl/2017/02/13/saudi-crown-prince-honoured-cia</a:t>
            </a:r>
            <a:r>
              <a:rPr kumimoji="0" lang="en-US" sz="700" b="1"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hlinkClick r:id="rId2"/>
              </a:rPr>
              <a:t>/</a:t>
            </a:r>
            <a:r>
              <a:rPr kumimoji="0" lang="en-US" sz="700" b="1"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700" b="1"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Saudi journalists support Israel over [Palestinian] Hamas in latest battles: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a:t>
            </a:r>
            <a:r>
              <a:rPr kumimoji="0" lang="en-US" sz="1400" b="1" i="0" u="none" strike="noStrike" kern="1200" cap="none" spc="0" normalizeH="0" baseline="0" noProof="0" dirty="0">
                <a:ln>
                  <a:noFill/>
                </a:ln>
                <a:solidFill>
                  <a:srgbClr val="0000FF"/>
                </a:solidFill>
                <a:effectLst/>
                <a:uLnTx/>
                <a:uFillTx/>
                <a:latin typeface="Times New Roman" pitchFamily="18" charset="0"/>
                <a:ea typeface="+mn-ea"/>
                <a:cs typeface="Arial" pitchFamily="34" charset="0"/>
              </a:rPr>
              <a:t>Our hearts are with you. May Allah protect Israel and its people</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wrote </a:t>
            </a:r>
            <a:r>
              <a:rPr kumimoji="0" lang="en-US" sz="1400" b="0" i="0" u="none" strike="noStrike" kern="1200" cap="none" spc="0" normalizeH="0" baseline="0" noProof="0" dirty="0" err="1">
                <a:ln>
                  <a:noFill/>
                </a:ln>
                <a:solidFill>
                  <a:prstClr val="black"/>
                </a:solidFill>
                <a:effectLst/>
                <a:uLnTx/>
                <a:uFillTx/>
                <a:latin typeface="Times New Roman" pitchFamily="18" charset="0"/>
                <a:ea typeface="+mn-ea"/>
                <a:cs typeface="Arial" pitchFamily="34" charset="0"/>
              </a:rPr>
              <a:t>Abd</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Al-Hamid Al-Hakim, former director of the Middle East Center for Strategic and Legal Studies in Jeddah. </a:t>
            </a: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The Jerusalem Post, 5/7/2019, </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3"/>
              </a:rPr>
              <a:t>https://www.jpost.com/Middle-East/Saudi-journalists-support-Israel-over-Hamas-in-latest-battles-589053</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5999" y="1902782"/>
            <a:ext cx="3045229" cy="1712095"/>
          </a:xfrm>
          <a:prstGeom prst="rect">
            <a:avLst/>
          </a:prstGeom>
        </p:spPr>
      </p:pic>
      <p:sp>
        <p:nvSpPr>
          <p:cNvPr id="4" name="Rectangle 3"/>
          <p:cNvSpPr/>
          <p:nvPr/>
        </p:nvSpPr>
        <p:spPr>
          <a:xfrm>
            <a:off x="6147965" y="3581400"/>
            <a:ext cx="2978311" cy="106182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a:t>
            </a:r>
            <a:r>
              <a:rPr kumimoji="0" lang="en-US" sz="16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That’s peanuts to you’: Trump brings props showing Saudi weapons purchases</a:t>
            </a:r>
            <a:r>
              <a:rPr kumimoji="0" lang="en-US" sz="16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a:t>
            </a:r>
            <a:r>
              <a:rPr kumimoji="0" lang="en-US" sz="11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published 3/20/2018, </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5"/>
              </a:rPr>
              <a:t>https</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5"/>
              </a:rPr>
              <a:t>://</a:t>
            </a:r>
            <a:r>
              <a:rPr kumimoji="0" lang="en-US" sz="8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hlinkClick r:id="rId5"/>
              </a:rPr>
              <a:t>www.youtube.com/watch?v=9O0uR03s7m4</a:t>
            </a: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p:txBody>
      </p:sp>
      <p:sp>
        <p:nvSpPr>
          <p:cNvPr id="5" name="Rectangle 4"/>
          <p:cNvSpPr/>
          <p:nvPr/>
        </p:nvSpPr>
        <p:spPr>
          <a:xfrm>
            <a:off x="-23091" y="3657600"/>
            <a:ext cx="3528291" cy="954107"/>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Saudi Crown Prince Meets AIPAC [the Israel lobby], Other Jewish Leaders During US Visit, </a:t>
            </a:r>
            <a:r>
              <a:rPr kumimoji="0" lang="en-US" sz="1200" b="0" i="0" u="none" strike="noStrike" kern="1200" cap="none" spc="0" normalizeH="0" baseline="0" noProof="0" dirty="0" err="1">
                <a:ln>
                  <a:noFill/>
                </a:ln>
                <a:solidFill>
                  <a:prstClr val="black"/>
                </a:solidFill>
                <a:effectLst/>
                <a:uLnTx/>
                <a:uFillTx/>
                <a:latin typeface="Times New Roman" pitchFamily="18" charset="0"/>
                <a:ea typeface="+mn-ea"/>
                <a:cs typeface="Arial" pitchFamily="34" charset="0"/>
              </a:rPr>
              <a:t>AntiWar</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3/29/2018,</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6"/>
              </a:rPr>
              <a:t>https</a:t>
            </a:r>
            <a:r>
              <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6"/>
              </a:rPr>
              <a:t>://news.antiwar.com/2018/03/29/saudi-crown-prince-meets-aipac-other-jewish-leaders-during-us-visit/</a:t>
            </a:r>
            <a:r>
              <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0000"/>
                </a:solidFill>
                <a:effectLst/>
                <a:uLnTx/>
                <a:uFillTx/>
                <a:latin typeface="Times New Roman" pitchFamily="18" charset="0"/>
                <a:ea typeface="+mn-ea"/>
                <a:cs typeface="Arial" pitchFamily="34" charset="0"/>
              </a:rPr>
              <a:t>Repression </a:t>
            </a:r>
            <a:r>
              <a:rPr kumimoji="0" lang="en-US" sz="1000" b="1" i="0" u="none" strike="noStrike" kern="1200" cap="none" spc="0" normalizeH="0" baseline="0" noProof="0" dirty="0">
                <a:ln>
                  <a:noFill/>
                </a:ln>
                <a:solidFill>
                  <a:srgbClr val="FF0000"/>
                </a:solidFill>
                <a:effectLst/>
                <a:uLnTx/>
                <a:uFillTx/>
                <a:latin typeface="Times New Roman" pitchFamily="18" charset="0"/>
                <a:ea typeface="+mn-ea"/>
                <a:cs typeface="Arial" pitchFamily="34" charset="0"/>
              </a:rPr>
              <a:t>Under Saudi Crown Prince Tarnishes Reforms, </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rPr>
              <a:t>Human Rights Watch, 11/4/2019, </a:t>
            </a:r>
            <a:r>
              <a:rPr kumimoji="0" lang="en-US" sz="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hlinkClick r:id="rId7"/>
              </a:rPr>
              <a:t>https://</a:t>
            </a:r>
            <a:r>
              <a:rPr kumimoji="0" lang="en-US" sz="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hlinkClick r:id="rId7"/>
              </a:rPr>
              <a:t>www.hrw.org/report/2019/11/04/high-cost-change/repression-under-saudi-crown-prince-tarnishes-reforms</a:t>
            </a:r>
            <a:r>
              <a:rPr kumimoji="0" lang="en-US" sz="2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a:t>
            </a:r>
            <a:endParaRPr kumimoji="0" lang="en-US" sz="200" b="0" i="0" u="none" strike="noStrike" kern="1200" cap="none" spc="0" normalizeH="0" baseline="0" noProof="0" dirty="0">
              <a:ln>
                <a:noFill/>
              </a:ln>
              <a:solidFill>
                <a:prstClr val="black"/>
              </a:solidFill>
              <a:effectLst/>
              <a:uLnTx/>
              <a:uFillTx/>
              <a:latin typeface="Times New Roman" pitchFamily="18" charset="0"/>
              <a:ea typeface="+mn-ea"/>
              <a:cs typeface="Arial" pitchFamily="34" charset="0"/>
            </a:endParaRPr>
          </a:p>
        </p:txBody>
      </p:sp>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895" y="1790551"/>
            <a:ext cx="3366655" cy="1893743"/>
          </a:xfrm>
          <a:prstGeom prst="rect">
            <a:avLst/>
          </a:prstGeom>
        </p:spPr>
      </p:pic>
      <p:cxnSp>
        <p:nvCxnSpPr>
          <p:cNvPr id="10" name="Straight Connector 9"/>
          <p:cNvCxnSpPr/>
          <p:nvPr/>
        </p:nvCxnSpPr>
        <p:spPr>
          <a:xfrm>
            <a:off x="-23091" y="1828800"/>
            <a:ext cx="9167091" cy="0"/>
          </a:xfrm>
          <a:prstGeom prst="line">
            <a:avLst/>
          </a:prstGeom>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400800" y="6178"/>
            <a:ext cx="2720109" cy="1748641"/>
          </a:xfrm>
          <a:prstGeom prst="rect">
            <a:avLst/>
          </a:prstGeom>
        </p:spPr>
      </p:pic>
      <p:sp>
        <p:nvSpPr>
          <p:cNvPr id="9" name="Rectangle 8"/>
          <p:cNvSpPr/>
          <p:nvPr/>
        </p:nvSpPr>
        <p:spPr>
          <a:xfrm>
            <a:off x="3489978" y="1777692"/>
            <a:ext cx="2495581" cy="2877711"/>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0000"/>
                </a:solidFill>
                <a:effectLst/>
                <a:uLnTx/>
                <a:uFillTx/>
                <a:latin typeface="Times New Roman" pitchFamily="18" charset="0"/>
                <a:ea typeface="+mn-ea"/>
                <a:cs typeface="Arial" charset="0"/>
              </a:rPr>
              <a:t>President Trump: </a:t>
            </a: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charset="0"/>
              </a:rPr>
              <a:t>We're losing everything “defending” Saudi Arabia,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4/28/2019, </a:t>
            </a:r>
            <a:r>
              <a:rPr kumimoji="0" lang="en-US" sz="6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0"/>
              </a:rPr>
              <a:t>https://www.youtube.com/watch?v=Mlji5_3NrP8</a:t>
            </a:r>
            <a:r>
              <a:rPr kumimoji="0" lang="en-US" sz="6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6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FF0000"/>
                </a:solidFill>
                <a:effectLst/>
                <a:uLnTx/>
                <a:uFillTx/>
                <a:latin typeface="Times New Roman" pitchFamily="18" charset="0"/>
                <a:ea typeface="+mn-ea"/>
                <a:cs typeface="Arial" charset="0"/>
              </a:rPr>
              <a:t>President Trump:</a:t>
            </a: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charset="0"/>
              </a:rPr>
              <a:t> Israel would be in big trouble without Saudi Arabia,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Israel National News, 11/22/2018, </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1"/>
              </a:rPr>
              <a:t>http://www.israelnationalnews.com/News/News.aspx/255130</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endPar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US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2006 National Security Strategy proclaims that the United States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faces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a:t>
            </a:r>
            <a:r>
              <a:rPr kumimoji="0" lang="en-US" sz="1200" b="1" i="0" u="none" strike="noStrike" kern="1200" cap="none" spc="0" normalizeH="0" baseline="0" noProof="0" dirty="0">
                <a:ln>
                  <a:noFill/>
                </a:ln>
                <a:solidFill>
                  <a:srgbClr val="FF0000"/>
                </a:solidFill>
                <a:effectLst/>
                <a:uLnTx/>
                <a:uFillTx/>
                <a:latin typeface="Times New Roman" pitchFamily="18" charset="0"/>
                <a:ea typeface="+mn-ea"/>
                <a:cs typeface="Arial" charset="0"/>
              </a:rPr>
              <a:t>no greater challenge from a single country than from Iran</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 Quoted by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Mohsen </a:t>
            </a:r>
            <a:r>
              <a:rPr kumimoji="0" lang="en-US" sz="9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Milani</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“Tehran’s Take: Understanding Iran’s U.S. Policy</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Foreign   Affairs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July/August 2009), pp. 42–62, </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2"/>
              </a:rPr>
              <a:t>http</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2"/>
              </a:rPr>
              <a:t>://</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2"/>
              </a:rPr>
              <a:t>www.foreignaffairs.com/articles/65123/mohsen-m-milani/tehrans-take</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17" name="Straight Connector 16"/>
          <p:cNvCxnSpPr/>
          <p:nvPr/>
        </p:nvCxnSpPr>
        <p:spPr>
          <a:xfrm>
            <a:off x="3436516" y="1772722"/>
            <a:ext cx="34070" cy="2814429"/>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090986" y="1815594"/>
            <a:ext cx="56979" cy="2827635"/>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3463241" y="2362200"/>
            <a:ext cx="263275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76200" y="710385"/>
            <a:ext cx="6400800" cy="17759"/>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324600" y="710385"/>
            <a:ext cx="0" cy="10444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13854" y="1726013"/>
            <a:ext cx="6414654" cy="2880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25400" y="4648200"/>
            <a:ext cx="9157855"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Rectangle 24"/>
          <p:cNvSpPr/>
          <p:nvPr/>
        </p:nvSpPr>
        <p:spPr>
          <a:xfrm>
            <a:off x="3096492" y="4572000"/>
            <a:ext cx="4302297" cy="210826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This </a:t>
            </a: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photo provided by Embassy of the Kingdom of Saudi Arabia , </a:t>
            </a:r>
            <a:r>
              <a:rPr kumimoji="0" lang="en-US" sz="1000" b="1" i="0" u="none" strike="noStrike" kern="1200" cap="none" spc="0" normalizeH="0" baseline="0" noProof="0" dirty="0">
                <a:ln>
                  <a:noFill/>
                </a:ln>
                <a:solidFill>
                  <a:srgbClr val="FF0000"/>
                </a:solidFill>
                <a:effectLst/>
                <a:uLnTx/>
                <a:uFillTx/>
                <a:latin typeface="Times New Roman" pitchFamily="18" charset="0"/>
                <a:ea typeface="+mn-ea"/>
                <a:cs typeface="Arial" charset="0"/>
              </a:rPr>
              <a:t>dual U.S.-Israeli national Joel Rosenberg shakes hands with Crown Prince Mohamed bin Salman </a:t>
            </a: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at a palace in </a:t>
            </a:r>
            <a:r>
              <a:rPr kumimoji="0" lang="en-US" sz="1000" b="0" i="0" u="none" strike="noStrike" kern="1200" cap="none" spc="0" normalizeH="0" baseline="0" noProof="0" dirty="0" err="1">
                <a:ln>
                  <a:noFill/>
                </a:ln>
                <a:solidFill>
                  <a:srgbClr val="FF0000"/>
                </a:solidFill>
                <a:effectLst/>
                <a:uLnTx/>
                <a:uFillTx/>
                <a:latin typeface="Times New Roman" pitchFamily="18" charset="0"/>
                <a:ea typeface="+mn-ea"/>
                <a:cs typeface="Arial" charset="0"/>
              </a:rPr>
              <a:t>Jiddah</a:t>
            </a: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 Saudi Arabia, on Tuesday, Sept. 10, 2019. The Saudi government published photos of the meeting, which took place on Tuesday and was attended by leading </a:t>
            </a:r>
            <a:r>
              <a:rPr kumimoji="0" lang="en-US" sz="1000" b="1" i="0" u="none" strike="noStrike" kern="1200" cap="none" spc="0" normalizeH="0" baseline="0" noProof="0" dirty="0">
                <a:ln>
                  <a:noFill/>
                </a:ln>
                <a:solidFill>
                  <a:srgbClr val="FF0000"/>
                </a:solidFill>
                <a:effectLst/>
                <a:uLnTx/>
                <a:uFillTx/>
                <a:latin typeface="Times New Roman" pitchFamily="18" charset="0"/>
                <a:ea typeface="+mn-ea"/>
                <a:cs typeface="Arial" charset="0"/>
              </a:rPr>
              <a:t>American-Christian Zionist leaders</a:t>
            </a: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 including Rosenberg. The nine-person delegation also includes Rev. Johnnie Moore, a co-chairman of President Donald Trump's Evangelical Advisory Council, and Larry Ross, once a longtime spokesman for one of America's most well-known evangelicals Billy Graham. </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a:t>
            </a: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Embassy of the Kingdom of Saudi Arabia via AP</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Yahoo, 9/10/2019,  </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3"/>
              </a:rPr>
              <a:t>https://</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3"/>
              </a:rPr>
              <a:t>news.yahoo.com/us-christian-evangelical-delegation-meets-183706540.html</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a:ln>
                  <a:noFill/>
                </a:ln>
                <a:solidFill>
                  <a:srgbClr val="FF0000"/>
                </a:solidFill>
                <a:effectLst/>
                <a:uLnTx/>
                <a:uFillTx/>
                <a:latin typeface="Times New Roman" pitchFamily="18" charset="0"/>
                <a:ea typeface="+mn-ea"/>
                <a:cs typeface="Arial" charset="0"/>
              </a:rPr>
              <a:t>Saudi crown prince implicated in hack of Jeff Bezos’s phone, U.N. report will say, </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The Washington Post, 1/21/2020, </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4"/>
              </a:rPr>
              <a:t>https://</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4"/>
              </a:rPr>
              <a:t>www.washingtonpost.com/politics/saudi-crown-prince-implicated-in-hack-of-jeff-bezoss-phone-un-report-will-say/2020/01/21/62c3f73a-3ca2-11ea-b90d-5652806c3b3a_story.html</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pic>
        <p:nvPicPr>
          <p:cNvPr id="8" name="Picture 7"/>
          <p:cNvPicPr>
            <a:picLocks noChangeAspect="1"/>
          </p:cNvPicPr>
          <p:nvPr/>
        </p:nvPicPr>
        <p:blipFill>
          <a:blip r:embed="rId15"/>
          <a:stretch>
            <a:fillRect/>
          </a:stretch>
        </p:blipFill>
        <p:spPr>
          <a:xfrm>
            <a:off x="7398789" y="4629738"/>
            <a:ext cx="1752887" cy="1062250"/>
          </a:xfrm>
          <a:prstGeom prst="rect">
            <a:avLst/>
          </a:prstGeom>
        </p:spPr>
      </p:pic>
      <p:cxnSp>
        <p:nvCxnSpPr>
          <p:cNvPr id="32" name="Straight Connector 31"/>
          <p:cNvCxnSpPr/>
          <p:nvPr/>
        </p:nvCxnSpPr>
        <p:spPr>
          <a:xfrm>
            <a:off x="-304800" y="6096000"/>
            <a:ext cx="76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3489978" y="3124200"/>
            <a:ext cx="262949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3091" y="4249326"/>
            <a:ext cx="3493677" cy="17874"/>
          </a:xfrm>
          <a:prstGeom prst="line">
            <a:avLst/>
          </a:prstGeom>
        </p:spPr>
        <p:style>
          <a:lnRef idx="1">
            <a:schemeClr val="accent1"/>
          </a:lnRef>
          <a:fillRef idx="0">
            <a:schemeClr val="accent1"/>
          </a:fillRef>
          <a:effectRef idx="0">
            <a:schemeClr val="accent1"/>
          </a:effectRef>
          <a:fontRef idx="minor">
            <a:schemeClr val="tx1"/>
          </a:fontRef>
        </p:style>
      </p:cxnSp>
      <p:pic>
        <p:nvPicPr>
          <p:cNvPr id="21" name="Picture 20"/>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7895" y="4648200"/>
            <a:ext cx="2679931" cy="2072480"/>
          </a:xfrm>
          <a:prstGeom prst="rect">
            <a:avLst/>
          </a:prstGeom>
        </p:spPr>
      </p:pic>
      <p:sp>
        <p:nvSpPr>
          <p:cNvPr id="23" name="TextBox 22"/>
          <p:cNvSpPr txBox="1"/>
          <p:nvPr/>
        </p:nvSpPr>
        <p:spPr>
          <a:xfrm flipH="1">
            <a:off x="0" y="5280377"/>
            <a:ext cx="609600" cy="27699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Trump</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24" name="TextBox 23"/>
          <p:cNvSpPr txBox="1"/>
          <p:nvPr/>
        </p:nvSpPr>
        <p:spPr>
          <a:xfrm>
            <a:off x="685800" y="5133201"/>
            <a:ext cx="914400" cy="27699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Netanyahu</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26" name="TextBox 25"/>
          <p:cNvSpPr txBox="1"/>
          <p:nvPr/>
        </p:nvSpPr>
        <p:spPr>
          <a:xfrm>
            <a:off x="1981200" y="4828401"/>
            <a:ext cx="909223" cy="276999"/>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Bin Salman</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28" name="Rectangle 27"/>
          <p:cNvSpPr/>
          <p:nvPr/>
        </p:nvSpPr>
        <p:spPr>
          <a:xfrm>
            <a:off x="7283621" y="5638800"/>
            <a:ext cx="1860379" cy="124649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U.S.-Israeli </a:t>
            </a:r>
            <a:r>
              <a:rPr kumimoji="0" lang="de-DE"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national and Zionist leader Joel Rosenberg meets Saudi Crown Prince Bin Salman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Saudi Arabia's New Crown Prince Mohammed Bin Salman Is Good News for Israel and U.S</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0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Haaretz</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 6/21/2017, </a:t>
            </a:r>
            <a:r>
              <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7"/>
              </a:rPr>
              <a:t>http://www.haaretz.com/middle-east-news/.</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7"/>
              </a:rPr>
              <a:t>premium-1.797007</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30" name="Straight Connector 29"/>
          <p:cNvCxnSpPr/>
          <p:nvPr/>
        </p:nvCxnSpPr>
        <p:spPr>
          <a:xfrm>
            <a:off x="3048000" y="4688651"/>
            <a:ext cx="0" cy="2202597"/>
          </a:xfrm>
          <a:prstGeom prst="line">
            <a:avLst/>
          </a:prstGeom>
        </p:spPr>
        <p:style>
          <a:lnRef idx="1">
            <a:schemeClr val="accent1"/>
          </a:lnRef>
          <a:fillRef idx="0">
            <a:schemeClr val="accent1"/>
          </a:fillRef>
          <a:effectRef idx="0">
            <a:schemeClr val="accent1"/>
          </a:effectRef>
          <a:fontRef idx="minor">
            <a:schemeClr val="tx1"/>
          </a:fontRef>
        </p:style>
      </p:cxnSp>
      <p:sp>
        <p:nvSpPr>
          <p:cNvPr id="33" name="Rectangle 32"/>
          <p:cNvSpPr/>
          <p:nvPr/>
        </p:nvSpPr>
        <p:spPr>
          <a:xfrm>
            <a:off x="3840" y="6642556"/>
            <a:ext cx="3196560" cy="21544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VT, 12/31/2019, </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8"/>
              </a:rPr>
              <a:t>https</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8"/>
              </a:rPr>
              <a:t>://www.veteranstoday.com/2019/12/31/saudi-fun</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8"/>
              </a:rPr>
              <a:t>/</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14" name="Straight Connector 13"/>
          <p:cNvCxnSpPr/>
          <p:nvPr/>
        </p:nvCxnSpPr>
        <p:spPr>
          <a:xfrm flipV="1">
            <a:off x="3048000" y="6172200"/>
            <a:ext cx="6103676" cy="60782"/>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7283621" y="6172200"/>
            <a:ext cx="0" cy="6858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663529"/>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0" cy="7063472"/>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500" b="1" i="0" u="none" strike="noStrike" kern="1200" cap="none" spc="0" normalizeH="0" baseline="0" noProof="0" dirty="0">
                <a:ln>
                  <a:noFill/>
                </a:ln>
                <a:solidFill>
                  <a:srgbClr val="FF0000"/>
                </a:solidFill>
                <a:effectLst/>
                <a:uLnTx/>
                <a:uFillTx/>
                <a:latin typeface="Times New Roman" pitchFamily="18" charset="0"/>
                <a:ea typeface="+mn-ea"/>
                <a:cs typeface="Arial" charset="0"/>
              </a:rPr>
              <a:t>Iraq Condemns U.S. Air Strikes As Unacceptable And </a:t>
            </a:r>
            <a:r>
              <a:rPr kumimoji="0" lang="en-US" sz="25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Dangerous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err="1" smtClean="0">
                <a:ln>
                  <a:noFill/>
                </a:ln>
                <a:solidFill>
                  <a:prstClr val="black"/>
                </a:solidFill>
                <a:effectLst/>
                <a:uLnTx/>
                <a:uFillTx/>
                <a:latin typeface="Times New Roman" pitchFamily="18" charset="0"/>
                <a:ea typeface="+mn-ea"/>
                <a:cs typeface="Arial" charset="0"/>
              </a:rPr>
              <a:t>Huffpost</a:t>
            </a:r>
            <a:r>
              <a:rPr kumimoji="0" lang="en-US" sz="1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12/30/2019, </a:t>
            </a:r>
            <a:r>
              <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2"/>
              </a:rPr>
              <a:t>https</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2"/>
              </a:rPr>
              <a:t>://</a:t>
            </a:r>
            <a:r>
              <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2"/>
              </a:rPr>
              <a:t>www.huffpost.com/entry/iraq-condemns-us-air-strikes_n_5e0aa405c5b6b5a713b2fe25</a:t>
            </a:r>
            <a:endPar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Protesters </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Attack U.S. Embassy in Iraq, Chanting ‘Death to America’,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The New York Times, 12/31/2019</a:t>
            </a: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3"/>
              </a:rPr>
              <a:t>https</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3"/>
              </a:rPr>
              <a:t>://</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3"/>
              </a:rPr>
              <a:t>www.nytimes.com/2019/12/31/world/middleeast/baghdad-protesters-us-embassy.html</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Iraqi </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Protesters Break Into U.S. Embassy After Airstrikes; Ambassador Evacuated, </a:t>
            </a:r>
            <a:r>
              <a:rPr kumimoji="0" lang="en-US" sz="12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Haaretz</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 12/31/2019,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4"/>
              </a:rPr>
              <a:t>https://www.haaretz.com/middle-east-news/iraq/thousands-of-iraqi-protesters-try-to-storm-u-s-embassy-after-airstrikes-1.8342605</a:t>
            </a:r>
            <a:endPar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US </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Embassy in Iraq evacuated amid angry protests over airstrike on PMU</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PressTV</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 12/31/2019,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5"/>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5"/>
              </a:rPr>
              <a:t>www.presstv.com/Detail/2019/12/31/615008/Iraq-Baghdad-funeral-US-embassy</a:t>
            </a:r>
            <a:endPar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US Attacks Iraqi Military Hundreds of Miles from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Incident”..where</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Oil Company Contractor Killed while Stealing Iraqi Crude</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 VT, 12/31/2019,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6"/>
              </a:rPr>
              <a:t>https://www.veteranstoday.com/2019/12/31/us-attacks-iraqi-military-hundreds-of-miles-from-incident-where-oil-company-contractor-killed-while-stealing-iraqi-crude</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6"/>
              </a:rPr>
              <a:t>/</a:t>
            </a:r>
            <a:endPar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US sending additional forces to protect embassy threatened by protesters in Iraq,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CNN, 12/31/2019,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7"/>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7"/>
              </a:rPr>
              <a:t>www.cnn.com/2019/12/31/politics/iraq-embassy-additional-forces-mark-esper/index.html</a:t>
            </a:r>
            <a:endPar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This </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is not a Warning, it is a Threat,” Trump declared in a tweet on Tuesday afternoon, adding that Iran will “pay a very BIG PRICE!” for the embassy siege earlier in the day,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Russia Today, 12/31/2019,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8"/>
              </a:rPr>
              <a:t>https://www.rt.com/news/477237-trump-threat-iran-iraq-protests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8"/>
              </a:rPr>
              <a:t>/</a:t>
            </a:r>
            <a:endPar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Trump </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says Iran will ‘pay a very big price’ if lives are lost at any US facility</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Alarabiya</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1/1/2020,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9"/>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9"/>
              </a:rPr>
              <a:t>english.alarabiya.net/en/News/middle-east/2020/01/01/Trump-says-Iran-will-pay-a-very-big-price-if-lives-are-lost-at-any-US-facility.html</a:t>
            </a:r>
            <a:endPar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Major General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Qassem</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the commander of the Quds Force of Iran’s Islamic Revolution Guards Corps (IRGC), and Abu Mahdi al-</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Muhandis</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the second-in-command of Iraq’s Popular Mobilization Units (PMU), have been killed in US airstrikes in the Iraqi capital Baghdad, media reports </a:t>
            </a: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say</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VT, 1/3/2020, </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0"/>
              </a:rPr>
              <a:t>https://www.veteranstoday.com/2020/01/02/breaking-us-assassinates-top-iran-military-leader-war-with-iran-is-on</a:t>
            </a:r>
            <a:r>
              <a:rPr kumimoji="0" lang="en-US"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0"/>
              </a:rPr>
              <a:t>/</a:t>
            </a:r>
            <a:endParaRPr kumimoji="0" lang="en-US"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10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Democratic </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presidential contenders on Friday condemned the air strike that killed Iranian military commander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Qassem</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saying President Donald Trump’s decision was reckless and could lead the United States to another war in the Middle East.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Reuters, 1/4/2020,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1"/>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1"/>
              </a:rPr>
              <a:t>www.reuters.com/article/us-usa-election-iran/u-s-democratic-contenders-condemn-iran-strike-warn-of-war-idUSKBN1Z21WG</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Celebrities are upset that Donald Trump killed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Qassem</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The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Postmillennial,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1/4/2020, </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2"/>
              </a:rPr>
              <a:t>https://www.thepostmillennial.com/celebrities-are-upset-that-donald-trump-killed-qassem-soleimani</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2"/>
              </a:rPr>
              <a:t>/</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Anti-US threats flood Twitter and Instagram after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Qassim</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Soleimani's</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 death</a:t>
            </a:r>
            <a:r>
              <a:rPr kumimoji="0" lang="en-US" sz="800" b="1" i="0" u="none" strike="noStrike" kern="1200" cap="none" spc="0" normalizeH="0" baseline="0" noProof="0" dirty="0">
                <a:ln>
                  <a:noFill/>
                </a:ln>
                <a:solidFill>
                  <a:prstClr val="black"/>
                </a:solidFill>
                <a:effectLst/>
                <a:uLnTx/>
                <a:uFillTx/>
                <a:latin typeface="Times New Roman" pitchFamily="18" charset="0"/>
                <a:ea typeface="+mn-ea"/>
                <a:cs typeface="Arial" charset="0"/>
              </a:rPr>
              <a:t>,</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The Telegraph, 1/4/2020, </a:t>
            </a:r>
            <a:r>
              <a:rPr kumimoji="0" lang="en-US" sz="4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3"/>
              </a:rPr>
              <a:t>https://www.telegraph.co.uk/technology/2020/01/04/pro-soleimani-threats-flood-twitter-instagram-generals-death</a:t>
            </a:r>
            <a:r>
              <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3"/>
              </a:rPr>
              <a:t>/</a:t>
            </a:r>
            <a:r>
              <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IRAQ: War Launched to Protect Israel – Bush Adviser,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INTER PRESS SERVICE News Agency, Mar 29 2004,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4"/>
              </a:rPr>
              <a:t>http</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4"/>
              </a:rPr>
              <a:t>://www.ipsnews.net/2004/03/iraq-war-launched-to-protect-israel-bush-adviser/</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r>
              <a:rPr kumimoji="0" lang="en-US" sz="500" b="0" i="0" u="none" strike="noStrike" kern="1200" cap="none" spc="0" normalizeH="0" baseline="0" noProof="0" dirty="0" err="1" smtClean="0">
                <a:ln>
                  <a:noFill/>
                </a:ln>
                <a:solidFill>
                  <a:prstClr val="black"/>
                </a:solidFill>
                <a:effectLst/>
                <a:uLnTx/>
                <a:uFillTx/>
                <a:latin typeface="Times New Roman" pitchFamily="18" charset="0"/>
                <a:ea typeface="+mn-ea"/>
                <a:cs typeface="Arial" charset="0"/>
              </a:rPr>
              <a:t>Mearsheimer</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&amp; Walt</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rPr>
              <a:t>, The Israel Lobby and U.S. Foreign Policy, New York: Farrar, Straus and Giroux I, 2007, page </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31</a:t>
            </a: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Tree>
    <p:extLst>
      <p:ext uri="{BB962C8B-B14F-4D97-AF65-F5344CB8AC3E}">
        <p14:creationId xmlns:p14="http://schemas.microsoft.com/office/powerpoint/2010/main" val="3855010654"/>
      </p:ext>
    </p:extLst>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9143999" cy="2099194"/>
          </a:xfrm>
        </p:spPr>
        <p:txBody>
          <a:bodyPr>
            <a:noAutofit/>
          </a:bodyPr>
          <a:lstStyle/>
          <a:p>
            <a:pPr algn="ctr"/>
            <a:r>
              <a:rPr lang="en-US" sz="6300" b="1" dirty="0" smtClean="0">
                <a:solidFill>
                  <a:srgbClr val="FF0000"/>
                </a:solidFill>
                <a:latin typeface="Times New Roman" panose="02020603050405020304" pitchFamily="18" charset="0"/>
                <a:cs typeface="Times New Roman" panose="02020603050405020304" pitchFamily="18" charset="0"/>
              </a:rPr>
              <a:t>Frankenstein’s Monster-Style </a:t>
            </a:r>
            <a:r>
              <a:rPr lang="en-US" sz="6300" b="1" dirty="0">
                <a:solidFill>
                  <a:srgbClr val="FF0000"/>
                </a:solidFill>
                <a:latin typeface="Times New Roman" panose="02020603050405020304" pitchFamily="18" charset="0"/>
                <a:cs typeface="Times New Roman" panose="02020603050405020304" pitchFamily="18" charset="0"/>
              </a:rPr>
              <a:t>Blowback Terrorism</a:t>
            </a:r>
          </a:p>
        </p:txBody>
      </p:sp>
      <p:sp>
        <p:nvSpPr>
          <p:cNvPr id="3" name="Text Placeholder 2"/>
          <p:cNvSpPr>
            <a:spLocks noGrp="1"/>
          </p:cNvSpPr>
          <p:nvPr>
            <p:ph type="body" idx="1"/>
          </p:nvPr>
        </p:nvSpPr>
        <p:spPr>
          <a:xfrm>
            <a:off x="13334" y="2221230"/>
            <a:ext cx="4672013" cy="632459"/>
          </a:xfrm>
        </p:spPr>
        <p:txBody>
          <a:bodyPr>
            <a:noAutofit/>
          </a:bodyPr>
          <a:lstStyle/>
          <a:p>
            <a:r>
              <a:rPr lang="en-US" sz="2100" dirty="0" smtClean="0">
                <a:latin typeface="Times New Roman" panose="02020603050405020304" pitchFamily="18" charset="0"/>
                <a:cs typeface="Times New Roman" panose="02020603050405020304" pitchFamily="18" charset="0"/>
              </a:rPr>
              <a:t>Blowback </a:t>
            </a:r>
            <a:r>
              <a:rPr lang="en-US" sz="2100" dirty="0">
                <a:latin typeface="Times New Roman" panose="02020603050405020304" pitchFamily="18" charset="0"/>
                <a:cs typeface="Times New Roman" panose="02020603050405020304" pitchFamily="18" charset="0"/>
              </a:rPr>
              <a:t>terrorism from British sponsorship of Zionism in Palestine</a:t>
            </a:r>
          </a:p>
        </p:txBody>
      </p:sp>
      <p:sp>
        <p:nvSpPr>
          <p:cNvPr id="4" name="Content Placeholder 3"/>
          <p:cNvSpPr>
            <a:spLocks noGrp="1"/>
          </p:cNvSpPr>
          <p:nvPr>
            <p:ph sz="half" idx="2"/>
          </p:nvPr>
        </p:nvSpPr>
        <p:spPr>
          <a:xfrm>
            <a:off x="13333" y="2868930"/>
            <a:ext cx="4729162" cy="1813560"/>
          </a:xfrm>
        </p:spPr>
        <p:txBody>
          <a:bodyPr>
            <a:noAutofit/>
          </a:bodyPr>
          <a:lstStyle/>
          <a:p>
            <a:pPr marL="0" indent="0">
              <a:buNone/>
            </a:pPr>
            <a:r>
              <a:rPr lang="en-US" dirty="0">
                <a:solidFill>
                  <a:srgbClr val="FF0000"/>
                </a:solidFill>
                <a:latin typeface="Times New Roman" panose="02020603050405020304" pitchFamily="18" charset="0"/>
                <a:cs typeface="Times New Roman" panose="02020603050405020304" pitchFamily="18" charset="0"/>
              </a:rPr>
              <a:t>On July 22, 1946, the Irgun Zionist organization bombed the King David Hotel in Jerusalem which hosts the Headquarters of the British Government of Palestine and the British Armed Forces in Palestine and Transjordan </a:t>
            </a:r>
          </a:p>
        </p:txBody>
      </p:sp>
      <p:sp>
        <p:nvSpPr>
          <p:cNvPr id="5" name="Text Placeholder 4"/>
          <p:cNvSpPr>
            <a:spLocks noGrp="1"/>
          </p:cNvSpPr>
          <p:nvPr>
            <p:ph type="body" sz="quarter" idx="3"/>
          </p:nvPr>
        </p:nvSpPr>
        <p:spPr>
          <a:xfrm>
            <a:off x="4677727" y="2114435"/>
            <a:ext cx="4466273" cy="708302"/>
          </a:xfrm>
        </p:spPr>
        <p:txBody>
          <a:bodyPr>
            <a:noAutofit/>
          </a:bodyPr>
          <a:lstStyle/>
          <a:p>
            <a:r>
              <a:rPr lang="en-US" sz="1950" dirty="0">
                <a:latin typeface="Times New Roman" panose="02020603050405020304" pitchFamily="18" charset="0"/>
                <a:cs typeface="Times New Roman" panose="02020603050405020304" pitchFamily="18" charset="0"/>
              </a:rPr>
              <a:t>Blowback terrorism from American sponsorship of Jihadism in Afghanistan</a:t>
            </a:r>
          </a:p>
        </p:txBody>
      </p:sp>
      <p:sp>
        <p:nvSpPr>
          <p:cNvPr id="6" name="Content Placeholder 5"/>
          <p:cNvSpPr>
            <a:spLocks noGrp="1"/>
          </p:cNvSpPr>
          <p:nvPr>
            <p:ph sz="quarter" idx="4"/>
          </p:nvPr>
        </p:nvSpPr>
        <p:spPr>
          <a:xfrm>
            <a:off x="4700587" y="2853690"/>
            <a:ext cx="4443413" cy="1783080"/>
          </a:xfrm>
        </p:spPr>
        <p:txBody>
          <a:bodyPr>
            <a:noAutofit/>
          </a:bodyPr>
          <a:lstStyle/>
          <a:p>
            <a:pPr marL="0" indent="0">
              <a:buNone/>
            </a:pPr>
            <a:r>
              <a:rPr lang="en-US" dirty="0">
                <a:solidFill>
                  <a:srgbClr val="FF0000"/>
                </a:solidFill>
                <a:latin typeface="Times New Roman" panose="02020603050405020304" pitchFamily="18" charset="0"/>
                <a:cs typeface="Times New Roman" panose="02020603050405020304" pitchFamily="18" charset="0"/>
              </a:rPr>
              <a:t>On September 11, 2001, the Al-Qaeda Jihadist organization coordinated suicidal attacks against U.S. landmarks, including the World Trade Center in New York and the Pentagon in Washington</a:t>
            </a:r>
          </a:p>
        </p:txBody>
      </p:sp>
      <p:cxnSp>
        <p:nvCxnSpPr>
          <p:cNvPr id="8" name="Straight Connector 7"/>
          <p:cNvCxnSpPr/>
          <p:nvPr/>
        </p:nvCxnSpPr>
        <p:spPr bwMode="auto">
          <a:xfrm flipH="1">
            <a:off x="4705349" y="2229208"/>
            <a:ext cx="18098" cy="2453282"/>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20" name="Straight Connector 19"/>
          <p:cNvCxnSpPr/>
          <p:nvPr/>
        </p:nvCxnSpPr>
        <p:spPr>
          <a:xfrm>
            <a:off x="57149" y="2215688"/>
            <a:ext cx="9144001"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3334" y="4572000"/>
            <a:ext cx="9115426" cy="2277547"/>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rial" charset="0"/>
              </a:rPr>
              <a:t>In 2015 General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Arial" charset="0"/>
              </a:rPr>
              <a:t>Odierno</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Arial" charset="0"/>
              </a:rPr>
              <a:t>, US Army Chief of Staff, noted that the United States Army Operating Concept 2020–2040 should be based on: </a:t>
            </a:r>
          </a:p>
          <a:p>
            <a:pPr marL="342900" marR="0" lvl="0" indent="-342900" algn="l" defTabSz="685800" rtl="0" eaLnBrk="1" fontAlgn="auto" latinLnBrk="0" hangingPunct="1">
              <a:lnSpc>
                <a:spcPct val="100000"/>
              </a:lnSpc>
              <a:spcBef>
                <a:spcPts val="0"/>
              </a:spcBef>
              <a:spcAft>
                <a:spcPts val="0"/>
              </a:spcAft>
              <a:buClrTx/>
              <a:buSzTx/>
              <a:buFontTx/>
              <a:buAutoNum type="arabicPeriod"/>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Arial" charset="0"/>
              </a:rPr>
              <a:t>Dealing with an operating environment that will include reduced budgets; </a:t>
            </a:r>
          </a:p>
          <a:p>
            <a:pPr marL="342900" marR="0" lvl="0" indent="-342900" algn="l" defTabSz="685800" rtl="0" eaLnBrk="1" fontAlgn="auto" latinLnBrk="0" hangingPunct="1">
              <a:lnSpc>
                <a:spcPct val="100000"/>
              </a:lnSpc>
              <a:spcBef>
                <a:spcPts val="0"/>
              </a:spcBef>
              <a:spcAft>
                <a:spcPts val="0"/>
              </a:spcAft>
              <a:buClrTx/>
              <a:buSzTx/>
              <a:buFontTx/>
              <a:buAutoNum type="arabicPeriod"/>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Arial" charset="0"/>
              </a:rPr>
              <a:t>Integrating efforts of multinational partners and NGOs to achieve common goals; </a:t>
            </a:r>
          </a:p>
          <a:p>
            <a:pPr marL="342900" marR="0" lvl="0" indent="-342900" algn="l" defTabSz="685800" rtl="0" eaLnBrk="1" fontAlgn="auto" latinLnBrk="0" hangingPunct="1">
              <a:lnSpc>
                <a:spcPct val="100000"/>
              </a:lnSpc>
              <a:spcBef>
                <a:spcPts val="0"/>
              </a:spcBef>
              <a:spcAft>
                <a:spcPts val="0"/>
              </a:spcAft>
              <a:buClrTx/>
              <a:buSzTx/>
              <a:buFontTx/>
              <a:buAutoNum type="arabicPeriod"/>
              <a:tabLst/>
              <a:defRPr/>
            </a:pP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Arial" charset="0"/>
              </a:rPr>
              <a:t>Creating  an atmosphere that is favorable for creating multiple dilemmas for the enemy</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Arial" charset="0"/>
              </a:rPr>
              <a:t>, </a:t>
            </a: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Arial" charset="0"/>
                <a:hlinkClick r:id="rId2"/>
              </a:rPr>
              <a:t>https://www.ausa.org/sites/default/files/DR-15-1-The-Army-Operating-Concept-2020-2040-Winning-in-a-Complex-World.pdf</a:t>
            </a:r>
            <a:r>
              <a:rPr kumimoji="0" lang="en-US" sz="1000" b="0" i="0" u="none" strike="noStrike" kern="1200" cap="none" spc="0" normalizeH="0" baseline="0" noProof="0" dirty="0">
                <a:ln>
                  <a:noFill/>
                </a:ln>
                <a:solidFill>
                  <a:prstClr val="black"/>
                </a:solidFill>
                <a:effectLst/>
                <a:uLnTx/>
                <a:uFillTx/>
                <a:latin typeface="Calibri" panose="020F0502020204030204"/>
                <a:ea typeface="+mn-ea"/>
                <a:cs typeface="Arial" charset="0"/>
              </a:rPr>
              <a:t> </a:t>
            </a:r>
            <a:endParaRPr kumimoji="0" lang="en-US" sz="1000" b="0" i="0" u="none" strike="noStrike" kern="1200" cap="none" spc="0" normalizeH="0" baseline="0" noProof="0" dirty="0" smtClean="0">
              <a:ln>
                <a:noFill/>
              </a:ln>
              <a:solidFill>
                <a:prstClr val="black"/>
              </a:solidFill>
              <a:effectLst/>
              <a:uLnTx/>
              <a:uFillTx/>
              <a:latin typeface="Calibri" panose="020F0502020204030204"/>
              <a:ea typeface="+mn-ea"/>
              <a:cs typeface="Arial"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Arial" charset="0"/>
              </a:rPr>
              <a:t>Frankenstein, the title character in Mary Wollstonecraft Shelley’s novel Frankenstein, the prototypical “mad scientist” who creates a monster by which he is eventually killed</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 Britannica, </a:t>
            </a:r>
            <a:r>
              <a:rPr kumimoji="0" lang="en-US" sz="100" b="0" i="0" u="none" strike="noStrike" kern="1200" cap="none" spc="0" normalizeH="0" baseline="0" noProof="0" dirty="0">
                <a:ln>
                  <a:noFill/>
                </a:ln>
                <a:solidFill>
                  <a:prstClr val="black"/>
                </a:solidFill>
                <a:effectLst/>
                <a:uLnTx/>
                <a:uFillTx/>
                <a:latin typeface="Calibri" panose="020F0502020204030204"/>
                <a:ea typeface="+mn-ea"/>
                <a:cs typeface="Arial" charset="0"/>
              </a:rPr>
              <a:t>accessed 1/1/20, </a:t>
            </a:r>
            <a:r>
              <a:rPr kumimoji="0" lang="en-US" sz="100" b="0" i="0" u="none" strike="noStrike" kern="1200" cap="none" spc="0" normalizeH="0" baseline="0" noProof="0" dirty="0">
                <a:ln>
                  <a:noFill/>
                </a:ln>
                <a:solidFill>
                  <a:prstClr val="black"/>
                </a:solidFill>
                <a:effectLst/>
                <a:uLnTx/>
                <a:uFillTx/>
                <a:latin typeface="Calibri" panose="020F0502020204030204"/>
                <a:ea typeface="+mn-ea"/>
                <a:cs typeface="Arial" charset="0"/>
                <a:hlinkClick r:id="rId3"/>
              </a:rPr>
              <a:t>https://</a:t>
            </a:r>
            <a:r>
              <a:rPr kumimoji="0" lang="en-US" sz="100" b="0" i="0" u="none" strike="noStrike" kern="1200" cap="none" spc="0" normalizeH="0" baseline="0" noProof="0" dirty="0" smtClean="0">
                <a:ln>
                  <a:noFill/>
                </a:ln>
                <a:solidFill>
                  <a:prstClr val="black"/>
                </a:solidFill>
                <a:effectLst/>
                <a:uLnTx/>
                <a:uFillTx/>
                <a:latin typeface="Calibri" panose="020F0502020204030204"/>
                <a:ea typeface="+mn-ea"/>
                <a:cs typeface="Arial" charset="0"/>
                <a:hlinkClick r:id="rId3"/>
              </a:rPr>
              <a:t>www.britannica.com/topic/Frankenstein#ref173804</a:t>
            </a:r>
            <a:r>
              <a:rPr kumimoji="0" lang="en-US" sz="10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 </a:t>
            </a:r>
            <a:endParaRPr kumimoji="0" lang="en-US" sz="100" b="0" i="0" u="none" strike="noStrike" kern="1200" cap="none" spc="0" normalizeH="0" baseline="0" noProof="0" dirty="0">
              <a:ln>
                <a:noFill/>
              </a:ln>
              <a:solidFill>
                <a:prstClr val="black"/>
              </a:solidFill>
              <a:effectLst/>
              <a:uLnTx/>
              <a:uFillTx/>
              <a:latin typeface="Calibri" panose="020F0502020204030204"/>
              <a:ea typeface="+mn-ea"/>
              <a:cs typeface="Arial" charset="0"/>
            </a:endParaRPr>
          </a:p>
        </p:txBody>
      </p:sp>
      <p:cxnSp>
        <p:nvCxnSpPr>
          <p:cNvPr id="11" name="Straight Connector 10"/>
          <p:cNvCxnSpPr/>
          <p:nvPr/>
        </p:nvCxnSpPr>
        <p:spPr>
          <a:xfrm flipV="1">
            <a:off x="13333" y="4636770"/>
            <a:ext cx="9130667" cy="1524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3333" y="6172200"/>
            <a:ext cx="913066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6404258"/>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1219201"/>
          </a:xfrm>
        </p:spPr>
        <p:txBody>
          <a:bodyPr>
            <a:noAutofit/>
          </a:bodyPr>
          <a:lstStyle/>
          <a:p>
            <a:r>
              <a:rPr lang="en-US" sz="2800" b="1" dirty="0">
                <a:solidFill>
                  <a:srgbClr val="FF0000"/>
                </a:solidFill>
              </a:rPr>
              <a:t>Trump: Israel would be in big trouble without Saudi Arabia</a:t>
            </a:r>
            <a:br>
              <a:rPr lang="en-US" sz="2800" b="1" dirty="0">
                <a:solidFill>
                  <a:srgbClr val="FF0000"/>
                </a:solidFill>
              </a:rPr>
            </a:br>
            <a:r>
              <a:rPr lang="en-US" sz="1200" b="1" dirty="0"/>
              <a:t>Israel National News, 11/22/2018</a:t>
            </a:r>
            <a:r>
              <a:rPr lang="en-US" sz="1200" dirty="0"/>
              <a:t>, </a:t>
            </a:r>
            <a:r>
              <a:rPr lang="en-US" sz="1200" dirty="0">
                <a:solidFill>
                  <a:srgbClr val="FF0000"/>
                </a:solidFill>
                <a:hlinkClick r:id="rId2"/>
              </a:rPr>
              <a:t>http://www.israelnationalnews.com/News/News.aspx/255130</a:t>
            </a:r>
            <a:r>
              <a:rPr lang="en-US" sz="1200" dirty="0">
                <a:solidFill>
                  <a:srgbClr val="FF0000"/>
                </a:solidFill>
              </a:rPr>
              <a:t/>
            </a:r>
            <a:br>
              <a:rPr lang="en-US" sz="1200" dirty="0">
                <a:solidFill>
                  <a:srgbClr val="FF0000"/>
                </a:solidFill>
              </a:rPr>
            </a:br>
            <a:r>
              <a:rPr lang="en-US" sz="1750" b="1" dirty="0">
                <a:solidFill>
                  <a:srgbClr val="FF0000"/>
                </a:solidFill>
              </a:rPr>
              <a:t>Trump: I Told Saudi King Salman He Wouldn't Last for Two Weeks Without U.S. Military Backing</a:t>
            </a:r>
            <a:br>
              <a:rPr lang="en-US" sz="1750" b="1" dirty="0">
                <a:solidFill>
                  <a:srgbClr val="FF0000"/>
                </a:solidFill>
              </a:rPr>
            </a:br>
            <a:r>
              <a:rPr lang="en-US" sz="1200" dirty="0" err="1"/>
              <a:t>Haaretz</a:t>
            </a:r>
            <a:r>
              <a:rPr lang="en-US" sz="1200" dirty="0"/>
              <a:t>, 10/3/2018, </a:t>
            </a:r>
            <a:r>
              <a:rPr lang="en-US" sz="1200" dirty="0">
                <a:solidFill>
                  <a:srgbClr val="FF0000"/>
                </a:solidFill>
                <a:hlinkClick r:id="rId3"/>
              </a:rPr>
              <a:t>https://www.haaretz.com/us-news/trump-i-told-saudi-king-he-wouldn-t-last-for-two-weeks-without-u-s-backing-1.6517717</a:t>
            </a:r>
            <a:r>
              <a:rPr lang="en-US" sz="1200" dirty="0">
                <a:solidFill>
                  <a:srgbClr val="FF0000"/>
                </a:solidFill>
              </a:rPr>
              <a:t> </a:t>
            </a:r>
            <a:endParaRPr lang="en-US" sz="1200" b="1" dirty="0">
              <a:solidFill>
                <a:srgbClr val="FF0000"/>
              </a:solidFill>
            </a:endParaRPr>
          </a:p>
        </p:txBody>
      </p:sp>
      <p:sp>
        <p:nvSpPr>
          <p:cNvPr id="3" name="Content Placeholder 2"/>
          <p:cNvSpPr>
            <a:spLocks noGrp="1"/>
          </p:cNvSpPr>
          <p:nvPr>
            <p:ph idx="1"/>
          </p:nvPr>
        </p:nvSpPr>
        <p:spPr>
          <a:xfrm>
            <a:off x="0" y="1219200"/>
            <a:ext cx="9144000" cy="5334000"/>
          </a:xfrm>
        </p:spPr>
        <p:txBody>
          <a:bodyPr>
            <a:normAutofit fontScale="25000" lnSpcReduction="20000"/>
          </a:bodyPr>
          <a:lstStyle/>
          <a:p>
            <a:pPr marL="0" indent="0">
              <a:buNone/>
            </a:pPr>
            <a:r>
              <a:rPr lang="en-US" sz="4400" b="1" dirty="0"/>
              <a:t>Excerpts from "What’s Next in U.S.-Saudi Relations, a Conversation with H.E. Adel Al-</a:t>
            </a:r>
            <a:r>
              <a:rPr lang="en-US" sz="4400" b="1" dirty="0" err="1"/>
              <a:t>Jubeir</a:t>
            </a:r>
            <a:r>
              <a:rPr lang="en-US" sz="4400" b="1" dirty="0"/>
              <a:t>, Minister of Foreign Affairs, Kingdom of Saudi Arabia”</a:t>
            </a:r>
          </a:p>
          <a:p>
            <a:pPr marL="0" indent="0">
              <a:buNone/>
            </a:pPr>
            <a:endParaRPr lang="en-US" sz="1200" dirty="0">
              <a:solidFill>
                <a:srgbClr val="FF0000"/>
              </a:solidFill>
            </a:endParaRPr>
          </a:p>
          <a:p>
            <a:pPr marL="0" indent="0">
              <a:buNone/>
            </a:pPr>
            <a:r>
              <a:rPr lang="en-US" sz="4000" dirty="0">
                <a:solidFill>
                  <a:srgbClr val="FF0000"/>
                </a:solidFill>
              </a:rPr>
              <a:t>[1] "The Kingdom of Saudi Arabia and the United States have been allies for eight decades now. </a:t>
            </a:r>
          </a:p>
          <a:p>
            <a:pPr marL="0" indent="0">
              <a:buNone/>
            </a:pPr>
            <a:r>
              <a:rPr lang="en-US" sz="4000" dirty="0">
                <a:solidFill>
                  <a:srgbClr val="FF0000"/>
                </a:solidFill>
              </a:rPr>
              <a:t>[2] They have seen the coming and breaking of many storms. </a:t>
            </a:r>
          </a:p>
          <a:p>
            <a:pPr marL="0" indent="0">
              <a:buNone/>
            </a:pPr>
            <a:r>
              <a:rPr lang="en-US" sz="4000" dirty="0">
                <a:solidFill>
                  <a:srgbClr val="FF0000"/>
                </a:solidFill>
              </a:rPr>
              <a:t>[3] In the 1950s and ’60s, we worked together to defeat radicalism emanating from Nasser and other revolutionary states in the Middle East. </a:t>
            </a:r>
          </a:p>
          <a:p>
            <a:pPr marL="0" indent="0">
              <a:buNone/>
            </a:pPr>
            <a:r>
              <a:rPr lang="en-US" sz="4000" dirty="0">
                <a:solidFill>
                  <a:srgbClr val="FF0000"/>
                </a:solidFill>
              </a:rPr>
              <a:t>[4] In the ’70s and ’80s, we worked together to roll back the Soviet Union. We were able to switch Egypt from the Soviet camp to the Western camp. </a:t>
            </a:r>
          </a:p>
          <a:p>
            <a:pPr marL="0" indent="0">
              <a:buNone/>
            </a:pPr>
            <a:r>
              <a:rPr lang="en-US" sz="4000" dirty="0">
                <a:solidFill>
                  <a:srgbClr val="FF0000"/>
                </a:solidFill>
              </a:rPr>
              <a:t>[5] We did the same thing in Somalia in the 1960s and ’70s, sorry. </a:t>
            </a:r>
          </a:p>
          <a:p>
            <a:pPr marL="0" indent="0">
              <a:buNone/>
            </a:pPr>
            <a:r>
              <a:rPr lang="en-US" sz="4000" dirty="0">
                <a:solidFill>
                  <a:srgbClr val="FF0000"/>
                </a:solidFill>
              </a:rPr>
              <a:t>[6] We pushed back against Soviet encroachment towards the Gulf. </a:t>
            </a:r>
          </a:p>
          <a:p>
            <a:pPr marL="0" indent="0">
              <a:buNone/>
            </a:pPr>
            <a:r>
              <a:rPr lang="en-US" sz="4000" dirty="0">
                <a:solidFill>
                  <a:srgbClr val="FF0000"/>
                </a:solidFill>
              </a:rPr>
              <a:t>[7] We worked together in Afghanistan and we prevailed. </a:t>
            </a:r>
          </a:p>
          <a:p>
            <a:pPr marL="0" indent="0">
              <a:buNone/>
            </a:pPr>
            <a:r>
              <a:rPr lang="en-US" sz="4000" dirty="0">
                <a:solidFill>
                  <a:srgbClr val="FF0000"/>
                </a:solidFill>
              </a:rPr>
              <a:t>[8] And 1990, of course, everybody remembers the invasion of Kuwait and the liberation of Kuwait by a coalition of over 30 countries that was put together by the United States and the Kingdom of Saudi Arabia. </a:t>
            </a:r>
          </a:p>
          <a:p>
            <a:pPr marL="0" indent="0">
              <a:buNone/>
            </a:pPr>
            <a:r>
              <a:rPr lang="en-US" sz="4000" dirty="0">
                <a:solidFill>
                  <a:srgbClr val="FF0000"/>
                </a:solidFill>
              </a:rPr>
              <a:t>[9] Today we are facing numerous challenges in our region. </a:t>
            </a:r>
          </a:p>
          <a:p>
            <a:pPr marL="0" indent="0">
              <a:buNone/>
            </a:pPr>
            <a:r>
              <a:rPr lang="en-US" sz="4000" dirty="0">
                <a:solidFill>
                  <a:srgbClr val="FF0000"/>
                </a:solidFill>
              </a:rPr>
              <a:t>[10] We are facing extremism and terrorism. </a:t>
            </a:r>
          </a:p>
          <a:p>
            <a:pPr marL="0" indent="0">
              <a:buNone/>
            </a:pPr>
            <a:r>
              <a:rPr lang="en-US" sz="4000" dirty="0">
                <a:solidFill>
                  <a:srgbClr val="FF0000"/>
                </a:solidFill>
              </a:rPr>
              <a:t>[11] We are facing a crisis in Syria. </a:t>
            </a:r>
          </a:p>
          <a:p>
            <a:pPr marL="0" indent="0">
              <a:buNone/>
            </a:pPr>
            <a:r>
              <a:rPr lang="en-US" sz="4000" dirty="0">
                <a:solidFill>
                  <a:srgbClr val="FF0000"/>
                </a:solidFill>
              </a:rPr>
              <a:t>[12] We are facing working together to support Iraq and maintaining its unity and helping Iraq rebuild the nation after many years of devastation. </a:t>
            </a:r>
          </a:p>
          <a:p>
            <a:pPr marL="0" indent="0">
              <a:buNone/>
            </a:pPr>
            <a:r>
              <a:rPr lang="en-US" sz="4000" dirty="0">
                <a:solidFill>
                  <a:srgbClr val="FF0000"/>
                </a:solidFill>
              </a:rPr>
              <a:t>[13] We are working together to contain Iran. </a:t>
            </a:r>
          </a:p>
          <a:p>
            <a:pPr marL="0" indent="0">
              <a:buNone/>
            </a:pPr>
            <a:r>
              <a:rPr lang="en-US" sz="4000" dirty="0">
                <a:solidFill>
                  <a:srgbClr val="FF0000"/>
                </a:solidFill>
              </a:rPr>
              <a:t>[14] We are working together to support the legitimate government of Yemen. </a:t>
            </a:r>
          </a:p>
          <a:p>
            <a:pPr marL="0" indent="0">
              <a:buNone/>
            </a:pPr>
            <a:r>
              <a:rPr lang="en-US" sz="4000" dirty="0">
                <a:solidFill>
                  <a:srgbClr val="FF0000"/>
                </a:solidFill>
              </a:rPr>
              <a:t>[15] We are working together to see what we can do about Libya...</a:t>
            </a:r>
          </a:p>
          <a:p>
            <a:pPr marL="0" indent="0">
              <a:buNone/>
            </a:pPr>
            <a:r>
              <a:rPr lang="en-US" sz="4000" dirty="0">
                <a:solidFill>
                  <a:srgbClr val="FF0000"/>
                </a:solidFill>
              </a:rPr>
              <a:t>[16] The situation in Syria, for example, is a tragedy. More than 500,000 people killed, 12 million people displaced, millions of refugees outside of Syria...</a:t>
            </a:r>
          </a:p>
          <a:p>
            <a:pPr marL="0" indent="0">
              <a:buNone/>
            </a:pPr>
            <a:r>
              <a:rPr lang="en-US" sz="4000" dirty="0">
                <a:solidFill>
                  <a:srgbClr val="FF0000"/>
                </a:solidFill>
              </a:rPr>
              <a:t>[17] With regards to the Arab-Israeli conflict, I mean, the Kingdom’s position has been consistent since the late King Fahd offered the eight-point plan that was adopted by the Arab world that calls for a two-state solution: the Palestinian state on the 67 borders, with East Jerusalem as its capital…</a:t>
            </a:r>
          </a:p>
          <a:p>
            <a:pPr marL="0" indent="0">
              <a:buNone/>
            </a:pPr>
            <a:r>
              <a:rPr lang="en-US" sz="4000" dirty="0">
                <a:solidFill>
                  <a:srgbClr val="FF0000"/>
                </a:solidFill>
              </a:rPr>
              <a:t>[18] We have, between Saudi private and government investments, we probably have close to $800 billion invested in the U.S. We still look to the U.S. as an attractive destination because of political stability and because of your dynamic economy. For infrastructure we have committed $20 billion to invest in infrastructure projects in the U.S..... </a:t>
            </a:r>
          </a:p>
          <a:p>
            <a:pPr marL="0" indent="0">
              <a:buNone/>
            </a:pPr>
            <a:r>
              <a:rPr lang="en-US" sz="4000" dirty="0">
                <a:solidFill>
                  <a:srgbClr val="FF0000"/>
                </a:solidFill>
              </a:rPr>
              <a:t>[19] Women can drive come June.</a:t>
            </a:r>
            <a:r>
              <a:rPr lang="en-US" sz="4000" dirty="0"/>
              <a:t> </a:t>
            </a:r>
            <a:r>
              <a:rPr lang="en-US" sz="4000" dirty="0">
                <a:solidFill>
                  <a:srgbClr val="FF0000"/>
                </a:solidFill>
              </a:rPr>
              <a:t>Women can attend sports events... One of our senior </a:t>
            </a:r>
            <a:r>
              <a:rPr lang="en-US" sz="4000" dirty="0" err="1">
                <a:solidFill>
                  <a:srgbClr val="FF0000"/>
                </a:solidFill>
              </a:rPr>
              <a:t>ulama</a:t>
            </a:r>
            <a:r>
              <a:rPr lang="en-US" sz="4000" dirty="0">
                <a:solidFill>
                  <a:srgbClr val="FF0000"/>
                </a:solidFill>
              </a:rPr>
              <a:t>, religious scholars, issued an important statement saying women don’t have to wear black </a:t>
            </a:r>
            <a:r>
              <a:rPr lang="en-US" sz="4000" dirty="0" err="1">
                <a:solidFill>
                  <a:srgbClr val="FF0000"/>
                </a:solidFill>
              </a:rPr>
              <a:t>abaya</a:t>
            </a:r>
            <a:r>
              <a:rPr lang="en-US" sz="4000" dirty="0">
                <a:solidFill>
                  <a:srgbClr val="FF0000"/>
                </a:solidFill>
              </a:rPr>
              <a:t>.”  </a:t>
            </a:r>
          </a:p>
          <a:p>
            <a:pPr marL="0" indent="0">
              <a:buNone/>
            </a:pPr>
            <a:r>
              <a:rPr lang="en-US" sz="3100" dirty="0"/>
              <a:t>THE BROOKINGS INSTITUTION, SAUL/ZILKHA ROOM, WHAT’S NEXT IN U.S.-SAUDI RELATIONS, A CONVERSATION WITH H.E. ADEL AL-JUBEIR, MINISTER OF FOREIGN AFFAIRS, KINGDOM OF SAUDI ARABIA, Washington, D.C. Thursday, March 22, 2018</a:t>
            </a:r>
            <a:r>
              <a:rPr lang="en-US" sz="3100" dirty="0">
                <a:solidFill>
                  <a:srgbClr val="FF0000"/>
                </a:solidFill>
              </a:rPr>
              <a:t>, </a:t>
            </a:r>
            <a:r>
              <a:rPr lang="en-US" sz="3100" dirty="0">
                <a:solidFill>
                  <a:srgbClr val="FF0000"/>
                </a:solidFill>
                <a:hlinkClick r:id="rId4"/>
              </a:rPr>
              <a:t>https://www.brookings.edu/wp-content/uploads/2018/03/fp_20180322_saudi_us_transcript.pdf</a:t>
            </a:r>
            <a:endParaRPr lang="en-US" sz="3100" dirty="0">
              <a:solidFill>
                <a:srgbClr val="FF0000"/>
              </a:solidFill>
            </a:endParaRPr>
          </a:p>
          <a:p>
            <a:pPr marL="0" indent="0" algn="ctr">
              <a:buNone/>
            </a:pPr>
            <a:r>
              <a:rPr lang="en-US" sz="11200" b="1" dirty="0" smtClean="0">
                <a:solidFill>
                  <a:srgbClr val="FF0000"/>
                </a:solidFill>
              </a:rPr>
              <a:t>Trump</a:t>
            </a:r>
            <a:r>
              <a:rPr lang="en-US" sz="11200" b="1" dirty="0">
                <a:solidFill>
                  <a:srgbClr val="FF0000"/>
                </a:solidFill>
              </a:rPr>
              <a:t>: U.S. troops will remain in the Middle East for Israel</a:t>
            </a:r>
            <a:r>
              <a:rPr lang="en-US" sz="11200" dirty="0">
                <a:solidFill>
                  <a:srgbClr val="FF0000"/>
                </a:solidFill>
              </a:rPr>
              <a:t> </a:t>
            </a:r>
          </a:p>
          <a:p>
            <a:pPr marL="0" indent="0" algn="ctr">
              <a:buNone/>
            </a:pPr>
            <a:r>
              <a:rPr lang="en-US" sz="3100" dirty="0"/>
              <a:t>The Washington Post, 11/28/2018</a:t>
            </a:r>
            <a:r>
              <a:rPr lang="en-US" sz="3100" dirty="0">
                <a:solidFill>
                  <a:srgbClr val="FF0000"/>
                </a:solidFill>
              </a:rPr>
              <a:t>, </a:t>
            </a:r>
            <a:r>
              <a:rPr lang="en-US" sz="3100" dirty="0">
                <a:solidFill>
                  <a:srgbClr val="FF0000"/>
                </a:solidFill>
                <a:hlinkClick r:id="rId5"/>
              </a:rPr>
              <a:t>https://www.jpost.com/Middle-East/Trump-US-troops-will-remain-in-the-Middle-East-for-Israel-572997</a:t>
            </a:r>
            <a:r>
              <a:rPr lang="en-US" sz="3100" dirty="0">
                <a:solidFill>
                  <a:srgbClr val="FF0000"/>
                </a:solidFill>
              </a:rPr>
              <a:t> </a:t>
            </a:r>
          </a:p>
          <a:p>
            <a:pPr marL="0" indent="0" algn="ctr">
              <a:buNone/>
            </a:pPr>
            <a:r>
              <a:rPr lang="en-US" sz="4000" dirty="0" smtClean="0"/>
              <a:t>President </a:t>
            </a:r>
            <a:r>
              <a:rPr lang="en-US" sz="4000" dirty="0"/>
              <a:t>George Washington’s Farewell Address to the People of the United States (1796): </a:t>
            </a:r>
            <a:r>
              <a:rPr lang="en-US" sz="4000" b="1" dirty="0">
                <a:solidFill>
                  <a:srgbClr val="FF0000"/>
                </a:solidFill>
              </a:rPr>
              <a:t>"a passionate attachment of one nation for another produces a variety of evils.”  </a:t>
            </a:r>
            <a:r>
              <a:rPr lang="en-US" sz="3100" dirty="0">
                <a:solidFill>
                  <a:srgbClr val="FF0000"/>
                </a:solidFill>
                <a:hlinkClick r:id="rId6"/>
              </a:rPr>
              <a:t>https://www.senate.gov/artandhistory/history/resources/pdf/Washingtons_Farewell_Address.pdf</a:t>
            </a:r>
            <a:r>
              <a:rPr lang="en-US" sz="3100" dirty="0">
                <a:solidFill>
                  <a:srgbClr val="FF0000"/>
                </a:solidFill>
              </a:rPr>
              <a:t>  </a:t>
            </a:r>
          </a:p>
          <a:p>
            <a:pPr marL="0" indent="0" algn="ctr">
              <a:buNone/>
            </a:pPr>
            <a:endParaRPr lang="en-US" sz="1300" dirty="0" smtClean="0">
              <a:solidFill>
                <a:srgbClr val="FF0000"/>
              </a:solidFill>
            </a:endParaRPr>
          </a:p>
          <a:p>
            <a:pPr marL="0" indent="0">
              <a:buNone/>
            </a:pPr>
            <a:r>
              <a:rPr lang="en-US" sz="4000" dirty="0" smtClean="0"/>
              <a:t>Jim </a:t>
            </a:r>
            <a:r>
              <a:rPr lang="en-US" sz="4000" dirty="0"/>
              <a:t>W. Dean is Managing Editor of Veterans Today: </a:t>
            </a:r>
            <a:r>
              <a:rPr lang="en-US" sz="4000" b="1" dirty="0">
                <a:solidFill>
                  <a:srgbClr val="FF0000"/>
                </a:solidFill>
              </a:rPr>
              <a:t>"Aramco credit rating hit may kill planned stock offering---Crown Prince bin Salman is getting a real life lesson that, while he may be the sole power leader of Saudi Arabia which allows him to have female car-driving activists tortured in prison, he does not control his credit rating. He also cannot control how ineffective his troops and mercenaries are fighting in Yemen. He cannot control what Iran does. And he has claimed he had no control of a major hit- and body-disposal team flying all the way to Turkey to murder the unfortunate Saudi activist Mr. </a:t>
            </a:r>
            <a:r>
              <a:rPr lang="en-US" sz="4000" b="1" dirty="0" err="1">
                <a:solidFill>
                  <a:srgbClr val="FF0000"/>
                </a:solidFill>
              </a:rPr>
              <a:t>Khashoggi</a:t>
            </a:r>
            <a:r>
              <a:rPr lang="en-US" sz="4000" b="1" dirty="0">
                <a:solidFill>
                  <a:srgbClr val="FF0000"/>
                </a:solidFill>
              </a:rPr>
              <a:t>. In terms of international prestige, the Prince is a dead man walking. As long as he is a controllable chicken to be plucked by Western arms merchants and a pawn for the Israelis, he is just keeping the leadership seat warm until a better replacement is found</a:t>
            </a:r>
            <a:r>
              <a:rPr lang="en-US" sz="4000" dirty="0">
                <a:solidFill>
                  <a:srgbClr val="FF0000"/>
                </a:solidFill>
              </a:rPr>
              <a:t>. </a:t>
            </a:r>
            <a:r>
              <a:rPr lang="en-US" sz="4000" dirty="0">
                <a:solidFill>
                  <a:srgbClr val="FF0000"/>
                </a:solidFill>
                <a:hlinkClick r:id="rId7"/>
              </a:rPr>
              <a:t>https://</a:t>
            </a:r>
            <a:r>
              <a:rPr lang="en-US" sz="4000" dirty="0" smtClean="0">
                <a:solidFill>
                  <a:srgbClr val="FF0000"/>
                </a:solidFill>
                <a:hlinkClick r:id="rId7"/>
              </a:rPr>
              <a:t>www.veteranstoday.com/2019/10/08/aramco-credit-rating-hit-may-kill-planned-stock-offering</a:t>
            </a:r>
            <a:r>
              <a:rPr lang="en-US" sz="4000" dirty="0" smtClean="0">
                <a:solidFill>
                  <a:srgbClr val="FF0000"/>
                </a:solidFill>
              </a:rPr>
              <a:t> </a:t>
            </a:r>
            <a:endParaRPr lang="en-US" sz="4000" dirty="0">
              <a:solidFill>
                <a:srgbClr val="FF0000"/>
              </a:solidFill>
            </a:endParaRPr>
          </a:p>
          <a:p>
            <a:pPr marL="0" indent="0" algn="ctr">
              <a:buNone/>
            </a:pPr>
            <a:endParaRPr lang="en-US" sz="4000" dirty="0">
              <a:solidFill>
                <a:srgbClr val="FF0000"/>
              </a:solidFill>
            </a:endParaRPr>
          </a:p>
        </p:txBody>
      </p:sp>
      <p:cxnSp>
        <p:nvCxnSpPr>
          <p:cNvPr id="6" name="Straight Connector 5"/>
          <p:cNvCxnSpPr/>
          <p:nvPr/>
        </p:nvCxnSpPr>
        <p:spPr>
          <a:xfrm>
            <a:off x="0" y="1143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0" y="51816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0" y="571500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0" y="67056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6019800"/>
            <a:ext cx="914400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7670432"/>
      </p:ext>
    </p:extLst>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562600" y="21880"/>
            <a:ext cx="3581400" cy="2297213"/>
          </a:xfrm>
          <a:prstGeom prst="rect">
            <a:avLst/>
          </a:prstGeom>
        </p:spPr>
      </p:pic>
      <p:sp>
        <p:nvSpPr>
          <p:cNvPr id="5" name="Rectangle 4"/>
          <p:cNvSpPr/>
          <p:nvPr/>
        </p:nvSpPr>
        <p:spPr>
          <a:xfrm>
            <a:off x="0" y="17383"/>
            <a:ext cx="5557518" cy="250837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Think </a:t>
            </a:r>
            <a:r>
              <a:rPr kumimoji="0" lang="en-US" sz="1600" b="1" i="0" u="none" strike="noStrike" kern="1200" cap="none" spc="0" normalizeH="0" baseline="0" noProof="0" dirty="0">
                <a:ln>
                  <a:noFill/>
                </a:ln>
                <a:solidFill>
                  <a:srgbClr val="FF0000"/>
                </a:solidFill>
                <a:effectLst/>
                <a:uLnTx/>
                <a:uFillTx/>
                <a:latin typeface="Times New Roman" pitchFamily="18" charset="0"/>
                <a:ea typeface="+mn-ea"/>
                <a:cs typeface="Arial" charset="0"/>
              </a:rPr>
              <a:t>critically about who is ‘calling the shots’ </a:t>
            </a:r>
            <a:r>
              <a:rPr kumimoji="0" lang="en-US" sz="16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in this Israeli-Jewish American official meeting about the formulation of “American” Middle East policy: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US President Donald Trump senior adviser </a:t>
            </a:r>
            <a:r>
              <a:rPr kumimoji="0" lang="en-US" sz="10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Jared Kushner</a:t>
            </a:r>
            <a:r>
              <a:rPr kumimoji="0" lang="en-US" sz="10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US special Middle East envoy </a:t>
            </a:r>
            <a:r>
              <a:rPr kumimoji="0" lang="en-US" sz="10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Jason Greenblatt</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 US ambassador to Israel </a:t>
            </a:r>
            <a:r>
              <a:rPr kumimoji="0" lang="en-US" sz="10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David Friedman</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 Israeli Prime Minister </a:t>
            </a:r>
            <a:r>
              <a:rPr kumimoji="0" lang="en-US" sz="10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Benjamin Netanyahu</a:t>
            </a:r>
            <a:r>
              <a:rPr kumimoji="0" lang="en-US" sz="10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 </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and Israeli ambassador to US </a:t>
            </a:r>
            <a:r>
              <a:rPr kumimoji="0" lang="en-US" sz="10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Ron Dermer </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in Jerusalem. </a:t>
            </a:r>
            <a:r>
              <a:rPr kumimoji="0" lang="en-US"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Benjamin Netanyahu – Facebook, i24News, 2/27/2019</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r>
              <a:rPr kumimoji="0" lang="en-US" sz="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3"/>
              </a:rPr>
              <a:t>https://www.i24news.tv/en/news/international/middle-east/196122-190227-kushner-tours-middle-east-in-attempt-to-draw-support-for-us-peace-plan</a:t>
            </a:r>
            <a:r>
              <a:rPr kumimoji="0" lang="en-US" sz="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White </a:t>
            </a:r>
            <a:r>
              <a:rPr kumimoji="0" lang="en-US" sz="1000" b="1" i="0" u="none" strike="noStrike" kern="1200" cap="none" spc="0" normalizeH="0" baseline="0" noProof="0" dirty="0">
                <a:ln>
                  <a:noFill/>
                </a:ln>
                <a:solidFill>
                  <a:srgbClr val="FF0000"/>
                </a:solidFill>
                <a:effectLst/>
                <a:uLnTx/>
                <a:uFillTx/>
                <a:latin typeface="Times New Roman" pitchFamily="18" charset="0"/>
                <a:ea typeface="+mn-ea"/>
                <a:cs typeface="Arial" charset="0"/>
              </a:rPr>
              <a:t>House Reviews Military Plans Against Iran, in Echoes of Iraq War, </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NYT, 5/13/2019</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4"/>
              </a:rPr>
              <a:t>https</a:t>
            </a:r>
            <a:r>
              <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4"/>
              </a:rPr>
              <a:t>://www.nytimes.com/2019/05/13/world/middleeast/us-military-plans-iran.html</a:t>
            </a:r>
            <a:r>
              <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endPar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1" i="0" u="none" strike="noStrike" kern="1200" cap="none" spc="0" normalizeH="0" baseline="0" noProof="0" dirty="0">
                <a:ln>
                  <a:noFill/>
                </a:ln>
                <a:solidFill>
                  <a:srgbClr val="FF0000"/>
                </a:solidFill>
                <a:effectLst/>
                <a:uLnTx/>
                <a:uFillTx/>
                <a:latin typeface="Times New Roman" pitchFamily="18" charset="0"/>
                <a:ea typeface="+mn-ea"/>
                <a:cs typeface="Arial" charset="0"/>
              </a:rPr>
              <a:t>Only Israel Benefits From US War in IRAN</a:t>
            </a:r>
            <a:r>
              <a:rPr kumimoji="0" lang="en-US" alt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a:t>
            </a:r>
            <a:r>
              <a:rPr kumimoji="0" lang="en-US" alt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 VT, 5/16/2019</a:t>
            </a:r>
            <a:r>
              <a:rPr kumimoji="0" lang="en-US" alt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5"/>
              </a:rPr>
              <a:t>https://www.veteranstoday.com/2019/05/16/only-israel-benefits-from-us-war-in-iran/</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endPar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a:t>
            </a:r>
            <a:r>
              <a:rPr kumimoji="0" lang="en-US" sz="1000" b="1" i="0" u="none" strike="noStrike" kern="1200" cap="none" spc="0" normalizeH="0" baseline="0" noProof="0" dirty="0">
                <a:ln>
                  <a:noFill/>
                </a:ln>
                <a:solidFill>
                  <a:srgbClr val="FF0000"/>
                </a:solidFill>
                <a:effectLst/>
                <a:uLnTx/>
                <a:uFillTx/>
                <a:latin typeface="Times New Roman" pitchFamily="18" charset="0"/>
                <a:ea typeface="+mn-ea"/>
                <a:cs typeface="Arial" charset="0"/>
              </a:rPr>
              <a:t>T]</a:t>
            </a:r>
            <a:r>
              <a:rPr kumimoji="0" lang="en-US" sz="1000" b="1" i="0" u="none" strike="noStrike" kern="1200" cap="none" spc="0" normalizeH="0" baseline="0" noProof="0" dirty="0" err="1">
                <a:ln>
                  <a:noFill/>
                </a:ln>
                <a:solidFill>
                  <a:srgbClr val="FF0000"/>
                </a:solidFill>
                <a:effectLst/>
                <a:uLnTx/>
                <a:uFillTx/>
                <a:latin typeface="Times New Roman" pitchFamily="18" charset="0"/>
                <a:ea typeface="+mn-ea"/>
                <a:cs typeface="Arial" charset="0"/>
              </a:rPr>
              <a:t>housands</a:t>
            </a:r>
            <a:r>
              <a:rPr kumimoji="0" lang="en-US" sz="1000" b="1" i="0" u="none" strike="noStrike" kern="1200" cap="none" spc="0" normalizeH="0" baseline="0" noProof="0" dirty="0">
                <a:ln>
                  <a:noFill/>
                </a:ln>
                <a:solidFill>
                  <a:srgbClr val="FF0000"/>
                </a:solidFill>
                <a:effectLst/>
                <a:uLnTx/>
                <a:uFillTx/>
                <a:latin typeface="Times New Roman" pitchFamily="18" charset="0"/>
                <a:ea typeface="+mn-ea"/>
                <a:cs typeface="Arial" charset="0"/>
              </a:rPr>
              <a:t> of [Evangelical/Zionist] Christians coming to the [Israeli-occupied Palestinian] West Bank to work for free for Jewish settlers [who do not believe in Jesus]," </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Forward, 12/7/2018,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6"/>
              </a:rPr>
              <a:t>https://</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6"/>
              </a:rPr>
              <a:t>forward.com/news/415630/inside-the-evangelical-money-flowing-into-the-west-bank</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43478" y="2695919"/>
            <a:ext cx="6781802" cy="4036544"/>
          </a:xfrm>
          <a:prstGeom prst="rect">
            <a:avLst/>
          </a:prstGeom>
        </p:spPr>
      </p:pic>
      <p:sp>
        <p:nvSpPr>
          <p:cNvPr id="3" name="Rectangle 2"/>
          <p:cNvSpPr/>
          <p:nvPr/>
        </p:nvSpPr>
        <p:spPr>
          <a:xfrm>
            <a:off x="-1" y="2405658"/>
            <a:ext cx="2362199" cy="373948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charset="0"/>
              </a:rPr>
              <a:t>The New York Times publishes </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(4/25/2019) a </a:t>
            </a: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charset="0"/>
              </a:rPr>
              <a:t>cartoon of Israeli Prime Minister Benjamin Netanyahu as guide-dog for blind US President Donald Trump as a </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depiction </a:t>
            </a: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charset="0"/>
              </a:rPr>
              <a:t>of Israel-US relationship</a:t>
            </a: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 </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Israel National News, 4/27/2019, </a:t>
            </a: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6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8"/>
              </a:rPr>
              <a:t>http://www.israelnationalnews.com/News/News.aspx/262320</a:t>
            </a:r>
            <a:r>
              <a:rPr kumimoji="0" lang="en-US" sz="6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6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a:t>
            </a: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charset="0"/>
              </a:rPr>
              <a:t>Most Israelis think Americans are pro-Israel and we can sell them anything, especially mud from the Dead Sea. Or — just regular mud with a ‘Dead Sea’ sticker on it.”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The Jewish Daily Forward, 3/8/2015, </a:t>
            </a:r>
            <a:r>
              <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9"/>
              </a:rPr>
              <a:t>http://</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9"/>
              </a:rPr>
              <a:t>forward.com/articles/216074/what-do-israelis-think-about-americans-start-with</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Israeli </a:t>
            </a: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charset="0"/>
              </a:rPr>
              <a:t>Rabbi Eliezer </a:t>
            </a:r>
            <a:r>
              <a:rPr kumimoji="0" lang="en-US" sz="1200" b="0" i="0" u="none" strike="noStrike" kern="1200" cap="none" spc="0" normalizeH="0" baseline="0" noProof="0" dirty="0" err="1">
                <a:ln>
                  <a:noFill/>
                </a:ln>
                <a:solidFill>
                  <a:srgbClr val="FF0000"/>
                </a:solidFill>
                <a:effectLst/>
                <a:uLnTx/>
                <a:uFillTx/>
                <a:latin typeface="Times New Roman" pitchFamily="18" charset="0"/>
                <a:ea typeface="+mn-ea"/>
                <a:cs typeface="Arial" charset="0"/>
              </a:rPr>
              <a:t>Kashtiel</a:t>
            </a:r>
            <a:r>
              <a:rPr kumimoji="0" lang="en-US" sz="1200" b="0" i="0" u="none" strike="noStrike" kern="1200" cap="none" spc="0" normalizeH="0" baseline="0" noProof="0" dirty="0">
                <a:ln>
                  <a:noFill/>
                </a:ln>
                <a:solidFill>
                  <a:srgbClr val="FF0000"/>
                </a:solidFill>
                <a:effectLst/>
                <a:uLnTx/>
                <a:uFillTx/>
                <a:latin typeface="Times New Roman" pitchFamily="18" charset="0"/>
                <a:ea typeface="+mn-ea"/>
                <a:cs typeface="Arial" charset="0"/>
              </a:rPr>
              <a:t>: "The gentiles will want to be our slaves. Being a slave to a Jew is the best."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Times of Israel, 4/30/2019</a:t>
            </a:r>
            <a:r>
              <a:rPr kumimoji="0" lang="en-US" sz="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0"/>
              </a:rPr>
              <a:t>https://www.timesofisrael.com/embracing-racism-rabbis-at-pre-army-yeshiva-laud-hitler-urge-enslaving-arabs</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0"/>
              </a:rPr>
              <a:t>/</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7" name="Straight Connector 6"/>
          <p:cNvCxnSpPr/>
          <p:nvPr/>
        </p:nvCxnSpPr>
        <p:spPr>
          <a:xfrm flipH="1" flipV="1">
            <a:off x="0" y="2438400"/>
            <a:ext cx="5405118" cy="18060"/>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4119878" y="3048000"/>
            <a:ext cx="2204722" cy="2523768"/>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Review carefully this slide and this New York Times cartoon’s depiction of who is ‘calling the shots’ in the US-Israel relationship and the overall “American” Middle East policy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Gordon </a:t>
            </a:r>
            <a:r>
              <a:rPr kumimoji="0" lang="en-US" sz="1000" b="1" i="0" u="none" strike="noStrike" kern="1200" cap="none" spc="0" normalizeH="0" baseline="0" noProof="0" dirty="0">
                <a:ln>
                  <a:noFill/>
                </a:ln>
                <a:solidFill>
                  <a:prstClr val="black"/>
                </a:solidFill>
                <a:effectLst/>
                <a:uLnTx/>
                <a:uFillTx/>
                <a:latin typeface="Times New Roman" pitchFamily="18" charset="0"/>
                <a:ea typeface="+mn-ea"/>
                <a:cs typeface="Arial" charset="0"/>
              </a:rPr>
              <a:t>Duff: "It’s very clear that the policy of the United States is controlled from outside the United States." VT, 12/30/2019, </a:t>
            </a:r>
            <a:r>
              <a:rPr kumimoji="0" lang="en-US" sz="500" b="1"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1"/>
              </a:rPr>
              <a:t>https://www.veteranstoday.com/2019/12/30/breaking-iraqi-president-condemns-us-duff-on-press-tv-tour-de-force-analysis</a:t>
            </a:r>
            <a:r>
              <a:rPr kumimoji="0" lang="en-US" sz="5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1"/>
              </a:rPr>
              <a:t>/</a:t>
            </a:r>
            <a:r>
              <a:rPr kumimoji="0" lang="en-US" sz="5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p:txBody>
      </p:sp>
      <p:sp>
        <p:nvSpPr>
          <p:cNvPr id="9" name="Rectangle 8"/>
          <p:cNvSpPr/>
          <p:nvPr/>
        </p:nvSpPr>
        <p:spPr>
          <a:xfrm>
            <a:off x="2362200" y="2437418"/>
            <a:ext cx="1676400" cy="172354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Israeli Prime Minister Benjamin Netanyahu gets </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standing </a:t>
            </a: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ovations from </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US Congress</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 The Telegraph, Published on Mar 3, 2015, </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2"/>
              </a:rPr>
              <a:t>https://</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2"/>
              </a:rPr>
              <a:t>www.youtube.com/watch?v=0KMVhb57RqI</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Trump</a:t>
            </a: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 Netanyahu say discussed advancement of 'Mutual Defense Treaty',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i24NEWS, September 14, 2019</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3"/>
              </a:rPr>
              <a:t>https://www.i24news.tv/en/news/israel/diplomacy-defense/1568475473-trump-says-discussed-mutual-defense-treaty-with-netanyahu</a:t>
            </a:r>
            <a:r>
              <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10" name="Rectangle 9"/>
          <p:cNvSpPr/>
          <p:nvPr/>
        </p:nvSpPr>
        <p:spPr>
          <a:xfrm>
            <a:off x="8067040" y="4014787"/>
            <a:ext cx="1076960" cy="230832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FFFF00"/>
                </a:solidFill>
                <a:effectLst/>
                <a:uLnTx/>
                <a:uFillTx/>
                <a:latin typeface="Times New Roman" pitchFamily="18" charset="0"/>
                <a:ea typeface="+mn-ea"/>
                <a:cs typeface="Arial" charset="0"/>
              </a:rPr>
              <a:t>Israeli Prime Minister Netanyahu: </a:t>
            </a:r>
            <a:r>
              <a:rPr kumimoji="0" lang="en-US" sz="1100" b="1" i="0" u="none" strike="noStrike" kern="1200" cap="none" spc="0" normalizeH="0" baseline="0" noProof="0" dirty="0">
                <a:ln>
                  <a:noFill/>
                </a:ln>
                <a:solidFill>
                  <a:srgbClr val="FFFF00"/>
                </a:solidFill>
                <a:effectLst/>
                <a:uLnTx/>
                <a:uFillTx/>
                <a:latin typeface="Times New Roman" pitchFamily="18" charset="0"/>
                <a:ea typeface="+mn-ea"/>
                <a:cs typeface="Arial" charset="0"/>
              </a:rPr>
              <a:t>“America is a thing that can be easily moved, moved in the right direction</a:t>
            </a:r>
            <a:r>
              <a:rPr kumimoji="0" lang="en-US" sz="11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r>
              <a:rPr kumimoji="0" lang="en-US" sz="1100" b="0" i="0" u="none" strike="noStrike" kern="1200" cap="none" spc="0" normalizeH="0" baseline="0" noProof="0" dirty="0">
                <a:ln>
                  <a:noFill/>
                </a:ln>
                <a:solidFill>
                  <a:srgbClr val="FF0000"/>
                </a:solidFill>
                <a:effectLst/>
                <a:uLnTx/>
                <a:uFillTx/>
                <a:latin typeface="Times New Roman" pitchFamily="18" charset="0"/>
                <a:ea typeface="+mn-ea"/>
                <a:cs typeface="Arial" charset="0"/>
              </a:rPr>
              <a:t>The Jewish Daily Forward, 3/8/2015, </a:t>
            </a:r>
            <a:r>
              <a:rPr kumimoji="0" lang="en-US" sz="4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4"/>
              </a:rPr>
              <a:t>http://forward.com/articles/216074/what-do-israelis-think-about-americans-start-with</a:t>
            </a:r>
            <a:r>
              <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4"/>
              </a:rPr>
              <a:t>/</a:t>
            </a:r>
            <a:r>
              <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4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12" name="Rectangle 11"/>
          <p:cNvSpPr/>
          <p:nvPr/>
        </p:nvSpPr>
        <p:spPr>
          <a:xfrm>
            <a:off x="3276600" y="5715000"/>
            <a:ext cx="4343400" cy="553998"/>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Israeli Prime Minister Ariel Sharon: “</a:t>
            </a:r>
            <a:r>
              <a:rPr kumimoji="0" lang="en-US" sz="1000" b="1" i="0" u="none" strike="noStrike" kern="1200" cap="none" spc="0" normalizeH="0" baseline="0" noProof="0" dirty="0">
                <a:ln>
                  <a:noFill/>
                </a:ln>
                <a:solidFill>
                  <a:prstClr val="black"/>
                </a:solidFill>
                <a:effectLst/>
                <a:uLnTx/>
                <a:uFillTx/>
                <a:latin typeface="Times New Roman" pitchFamily="18" charset="0"/>
                <a:ea typeface="+mn-ea"/>
                <a:cs typeface="Arial" charset="0"/>
              </a:rPr>
              <a:t>we, the Jewish people control America, and the Americans know it.”</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 Washington Report on Middle East Affairs, 10/3/2001</a:t>
            </a:r>
            <a:r>
              <a:rPr kumimoji="0" lang="en-US" sz="6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6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5"/>
              </a:rPr>
              <a:t>https://www.wrmea.org/old-html/sharon-to-peres-don-t-worry-about-american-pressure-we-control-america.html</a:t>
            </a:r>
            <a:r>
              <a:rPr kumimoji="0" lang="en-US" sz="6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p>
        </p:txBody>
      </p:sp>
      <p:cxnSp>
        <p:nvCxnSpPr>
          <p:cNvPr id="14" name="Straight Connector 13"/>
          <p:cNvCxnSpPr/>
          <p:nvPr/>
        </p:nvCxnSpPr>
        <p:spPr>
          <a:xfrm>
            <a:off x="0" y="3886200"/>
            <a:ext cx="2362200"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5562600" y="1143000"/>
            <a:ext cx="3581400" cy="1138773"/>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Israeli Rabbi </a:t>
            </a:r>
            <a:r>
              <a:rPr kumimoji="0" lang="en-US" altLang="en-US" sz="1000" b="0" i="0" u="none" strike="noStrike" kern="1200" cap="none" spc="0" normalizeH="0" baseline="0" noProof="0" dirty="0" err="1">
                <a:ln>
                  <a:noFill/>
                </a:ln>
                <a:solidFill>
                  <a:srgbClr val="FFFF00"/>
                </a:solidFill>
                <a:effectLst/>
                <a:uLnTx/>
                <a:uFillTx/>
                <a:latin typeface="Times New Roman" pitchFamily="18" charset="0"/>
                <a:ea typeface="+mn-ea"/>
                <a:cs typeface="Arial" pitchFamily="34" charset="0"/>
              </a:rPr>
              <a:t>Ovadia</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Yosef said: “The sole purpose of non-Jews is to serve </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Jews”, while Israeli Prime Minister Benjamin Netanyahu said: Rabbi </a:t>
            </a:r>
            <a:r>
              <a:rPr kumimoji="0" lang="en-US" altLang="en-US" sz="1000" b="0" i="0" u="none" strike="noStrike" kern="1200" cap="none" spc="0" normalizeH="0" baseline="0" noProof="0" dirty="0" err="1" smtClean="0">
                <a:ln>
                  <a:noFill/>
                </a:ln>
                <a:solidFill>
                  <a:srgbClr val="FFFF00"/>
                </a:solidFill>
                <a:effectLst/>
                <a:uLnTx/>
                <a:uFillTx/>
                <a:latin typeface="Times New Roman" pitchFamily="18" charset="0"/>
                <a:ea typeface="+mn-ea"/>
                <a:cs typeface="Arial" pitchFamily="34" charset="0"/>
              </a:rPr>
              <a:t>Ovadia</a:t>
            </a:r>
            <a:r>
              <a:rPr kumimoji="0" lang="en-US" altLang="en-US" sz="10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"worked greatly to enhance Jewish heritage.” </a:t>
            </a:r>
            <a:endParaRPr kumimoji="0" lang="en-US" altLang="en-US" sz="1000" b="0" i="0" u="none" strike="noStrike" kern="1200" cap="none" spc="0" normalizeH="0" baseline="0" noProof="0" dirty="0" smtClean="0">
              <a:ln>
                <a:noFill/>
              </a:ln>
              <a:solidFill>
                <a:prstClr val="white"/>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smtClean="0">
                <a:ln>
                  <a:noFill/>
                </a:ln>
                <a:solidFill>
                  <a:prstClr val="white"/>
                </a:solidFill>
                <a:effectLst/>
                <a:uLnTx/>
                <a:uFillTx/>
                <a:latin typeface="Times New Roman" pitchFamily="18" charset="0"/>
                <a:ea typeface="+mn-ea"/>
                <a:cs typeface="Arial" pitchFamily="34" charset="0"/>
              </a:rPr>
              <a:t>Jewish </a:t>
            </a:r>
            <a:r>
              <a:rPr kumimoji="0" lang="en-US" altLang="en-US" sz="1000" b="0" i="0" u="none" strike="noStrike" kern="1200" cap="none" spc="0" normalizeH="0" baseline="0" noProof="0" dirty="0">
                <a:ln>
                  <a:noFill/>
                </a:ln>
                <a:solidFill>
                  <a:prstClr val="white"/>
                </a:solidFill>
                <a:effectLst/>
                <a:uLnTx/>
                <a:uFillTx/>
                <a:latin typeface="Times New Roman" pitchFamily="18" charset="0"/>
                <a:ea typeface="+mn-ea"/>
                <a:cs typeface="Arial" pitchFamily="34" charset="0"/>
              </a:rPr>
              <a:t>Telegraphic Agency, October 7, </a:t>
            </a:r>
            <a:r>
              <a:rPr kumimoji="0" lang="en-US" altLang="en-US" sz="1000" b="0" i="0" u="none" strike="noStrike" kern="1200" cap="none" spc="0" normalizeH="0" baseline="0" noProof="0" dirty="0" smtClean="0">
                <a:ln>
                  <a:noFill/>
                </a:ln>
                <a:solidFill>
                  <a:prstClr val="white"/>
                </a:solidFill>
                <a:effectLst/>
                <a:uLnTx/>
                <a:uFillTx/>
                <a:latin typeface="Times New Roman" pitchFamily="18" charset="0"/>
                <a:ea typeface="+mn-ea"/>
                <a:cs typeface="Arial" pitchFamily="34" charset="0"/>
              </a:rPr>
              <a:t>2013</a:t>
            </a:r>
            <a:r>
              <a:rPr kumimoji="0" lang="en-US" alt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pitchFamily="34" charset="0"/>
              </a:rPr>
              <a:t>,  </a:t>
            </a:r>
            <a:r>
              <a:rPr kumimoji="0" lang="en-US" altLang="en-US" sz="2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6"/>
              </a:rPr>
              <a:t>http://</a:t>
            </a:r>
            <a:r>
              <a:rPr kumimoji="0" lang="en-US" altLang="en-US" sz="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6"/>
              </a:rPr>
              <a:t>www.jta.org/2013/10/07/life-religion/ovadia-yosef-founder-of-shas-and-sephardi-sage-dies-at-93</a:t>
            </a:r>
            <a:r>
              <a:rPr kumimoji="0" lang="en-US" altLang="en-US" sz="2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Even State Department’s Top Mideast Official In Dark About Kushner’s Peace Plan, </a:t>
            </a:r>
            <a:r>
              <a:rPr kumimoji="0" lang="en-US" altLang="en-US" sz="1000" b="0" i="0" u="none" strike="noStrike" kern="1200" cap="none" spc="0" normalizeH="0" baseline="0" noProof="0" dirty="0">
                <a:ln>
                  <a:noFill/>
                </a:ln>
                <a:solidFill>
                  <a:prstClr val="white"/>
                </a:solidFill>
                <a:effectLst/>
                <a:uLnTx/>
                <a:uFillTx/>
                <a:latin typeface="Times New Roman" pitchFamily="18" charset="0"/>
                <a:ea typeface="+mn-ea"/>
                <a:cs typeface="Arial" pitchFamily="34" charset="0"/>
              </a:rPr>
              <a:t>Forward, 10/30/2019</a:t>
            </a:r>
            <a:r>
              <a:rPr kumimoji="0" lang="en-US" altLang="en-US" sz="10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rPr>
              <a:t>, </a:t>
            </a:r>
            <a:r>
              <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hlinkClick r:id="rId17"/>
              </a:rPr>
              <a:t>https://forward.com/fast-forward/434008/jared-kushner-israeli-palestinian-peace-state-department</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hlinkClick r:id="rId17"/>
              </a:rPr>
              <a:t>/</a:t>
            </a:r>
            <a:r>
              <a:rPr kumimoji="0" lang="en-US" altLang="en-US" sz="300" b="0" i="0" u="none" strike="noStrike" kern="1200" cap="none" spc="0" normalizeH="0" baseline="0" noProof="0" dirty="0" smtClean="0">
                <a:ln>
                  <a:noFill/>
                </a:ln>
                <a:solidFill>
                  <a:srgbClr val="FFFF00"/>
                </a:solidFill>
                <a:effectLst/>
                <a:uLnTx/>
                <a:uFillTx/>
                <a:latin typeface="Times New Roman" pitchFamily="18" charset="0"/>
                <a:ea typeface="+mn-ea"/>
                <a:cs typeface="Arial" pitchFamily="34" charset="0"/>
              </a:rPr>
              <a:t> </a:t>
            </a:r>
            <a:endParaRPr kumimoji="0" lang="en-US" altLang="en-US" sz="300" b="0" i="0" u="none" strike="noStrike" kern="1200" cap="none" spc="0" normalizeH="0" baseline="0" noProof="0" dirty="0">
              <a:ln>
                <a:noFill/>
              </a:ln>
              <a:solidFill>
                <a:srgbClr val="FFFF00"/>
              </a:solidFill>
              <a:effectLst/>
              <a:uLnTx/>
              <a:uFillTx/>
              <a:latin typeface="Times New Roman" pitchFamily="18" charset="0"/>
              <a:ea typeface="+mn-ea"/>
              <a:cs typeface="Arial" pitchFamily="34" charset="0"/>
            </a:endParaRPr>
          </a:p>
        </p:txBody>
      </p:sp>
      <p:sp>
        <p:nvSpPr>
          <p:cNvPr id="6" name="TextBox 5"/>
          <p:cNvSpPr txBox="1"/>
          <p:nvPr/>
        </p:nvSpPr>
        <p:spPr>
          <a:xfrm flipH="1">
            <a:off x="3200400" y="4724400"/>
            <a:ext cx="1066800" cy="86177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The guide dog: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Israeli Prime Minister Benjamin Netanyahu</a:t>
            </a:r>
            <a:endPar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endParaRPr>
          </a:p>
        </p:txBody>
      </p:sp>
      <p:sp>
        <p:nvSpPr>
          <p:cNvPr id="11" name="TextBox 10"/>
          <p:cNvSpPr txBox="1"/>
          <p:nvPr/>
        </p:nvSpPr>
        <p:spPr>
          <a:xfrm>
            <a:off x="6781800" y="3581400"/>
            <a:ext cx="1285241" cy="1569660"/>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The blind man: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US President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Donald Trump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“Meet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the Jews in the Trump administration</a:t>
            </a:r>
            <a:r>
              <a:rPr kumimoji="0" lang="en-US"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The Times of Israel, 1/28/2017, </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8"/>
              </a:rPr>
              <a:t>http://www.timesofisrael.com/meet-the-jews-in-the-trump-administration</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8"/>
              </a:rPr>
              <a:t>/</a:t>
            </a: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17" name="Straight Connector 16"/>
          <p:cNvCxnSpPr/>
          <p:nvPr/>
        </p:nvCxnSpPr>
        <p:spPr>
          <a:xfrm>
            <a:off x="-1" y="1447800"/>
            <a:ext cx="541020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410200" y="1447800"/>
            <a:ext cx="0" cy="103876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0" y="5256788"/>
            <a:ext cx="2362200" cy="101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0" y="1905000"/>
            <a:ext cx="518160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5562600" y="0"/>
            <a:ext cx="3581400" cy="72327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100" b="0" i="0" u="none" strike="noStrike" kern="1200" cap="none" spc="0" normalizeH="0" baseline="0" noProof="0" dirty="0">
                <a:ln>
                  <a:noFill/>
                </a:ln>
                <a:solidFill>
                  <a:srgbClr val="FF0000"/>
                </a:solidFill>
                <a:effectLst/>
                <a:uLnTx/>
                <a:uFillTx/>
                <a:latin typeface="Times New Roman" pitchFamily="18" charset="0"/>
                <a:ea typeface="+mn-ea"/>
                <a:cs typeface="Arial" charset="0"/>
              </a:rPr>
              <a:t>U.S. General </a:t>
            </a:r>
            <a:r>
              <a:rPr kumimoji="0" lang="en-US" sz="11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Clark reveals a 2001 military plan  by pro-Israel neoconservatives to have America overthrow 7 Middle East countries in </a:t>
            </a:r>
            <a:r>
              <a:rPr kumimoji="0" lang="en-US" sz="1100" b="0" i="0" u="none" strike="noStrike" kern="1200" cap="none" spc="0" normalizeH="0" baseline="0" noProof="0" dirty="0">
                <a:ln>
                  <a:noFill/>
                </a:ln>
                <a:solidFill>
                  <a:srgbClr val="FF0000"/>
                </a:solidFill>
                <a:effectLst/>
                <a:uLnTx/>
                <a:uFillTx/>
                <a:latin typeface="Times New Roman" pitchFamily="18" charset="0"/>
                <a:ea typeface="+mn-ea"/>
                <a:cs typeface="Arial" charset="0"/>
              </a:rPr>
              <a:t>5 y</a:t>
            </a:r>
            <a:r>
              <a:rPr kumimoji="0" lang="en-US" sz="11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ears </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9"/>
              </a:rPr>
              <a:t>https</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9"/>
              </a:rPr>
              <a:t>://</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9"/>
              </a:rPr>
              <a:t>www.youtube.com/watch?v=hss1xDQPooo</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20" name="Straight Connector 19"/>
          <p:cNvCxnSpPr/>
          <p:nvPr/>
        </p:nvCxnSpPr>
        <p:spPr>
          <a:xfrm>
            <a:off x="0" y="1676400"/>
            <a:ext cx="5181601"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Rectangle 12"/>
          <p:cNvSpPr/>
          <p:nvPr/>
        </p:nvSpPr>
        <p:spPr>
          <a:xfrm>
            <a:off x="0" y="6243191"/>
            <a:ext cx="8153400" cy="538609"/>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Israeli Prime Minister Netanyahu: </a:t>
            </a:r>
            <a:r>
              <a:rPr kumimoji="0" lang="en-US" sz="1200" b="1" i="0" u="none" strike="noStrike" kern="1200" cap="none" spc="0" normalizeH="0" baseline="0" noProof="0" dirty="0">
                <a:ln>
                  <a:noFill/>
                </a:ln>
                <a:solidFill>
                  <a:prstClr val="black"/>
                </a:solidFill>
                <a:effectLst/>
                <a:uLnTx/>
                <a:uFillTx/>
                <a:latin typeface="Times New Roman" pitchFamily="18" charset="0"/>
                <a:ea typeface="+mn-ea"/>
                <a:cs typeface="Arial" charset="0"/>
              </a:rPr>
              <a:t>"I proposed to Trump &amp; Putin to form a U.S.-Russia-Israel trilateral committee that will meet in Jerusalem to discuss the security situation in the Middle East &amp; both of them </a:t>
            </a:r>
            <a:r>
              <a:rPr kumimoji="0" lang="en-US" sz="12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agre</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ed”. </a:t>
            </a:r>
            <a:r>
              <a:rPr kumimoji="0" lang="en-US"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i24news</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 5/30/2019, </a:t>
            </a:r>
            <a:r>
              <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20"/>
              </a:rPr>
              <a:t>https://</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20"/>
              </a:rPr>
              <a:t>www.i24news.tv/en/news/international/middle-east/1559193675-israel-to-host-unprecedented-us-russia-security-summit-on-middle-east</a:t>
            </a:r>
            <a:r>
              <a:rPr kumimoji="0" lang="en-US" sz="5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5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22" name="Straight Connector 21"/>
          <p:cNvCxnSpPr/>
          <p:nvPr/>
        </p:nvCxnSpPr>
        <p:spPr>
          <a:xfrm>
            <a:off x="0" y="6268998"/>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2443478" y="3352800"/>
            <a:ext cx="136652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781800" y="144780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V="1">
            <a:off x="5557520" y="2042160"/>
            <a:ext cx="3662680" cy="15240"/>
          </a:xfrm>
          <a:prstGeom prst="line">
            <a:avLst/>
          </a:prstGeom>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5562600" y="2286000"/>
            <a:ext cx="3581401" cy="830997"/>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Trump Signs anti-Semitism Executive </a:t>
            </a: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Order [to suppress criticism of Israel]</a:t>
            </a:r>
            <a:r>
              <a:rPr kumimoji="0" lang="en-US" sz="10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Haaretz</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12/12/2019</a:t>
            </a:r>
            <a:r>
              <a:rPr kumimoji="0" lang="en-US" sz="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4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21"/>
              </a:rPr>
              <a:t>https://www.haaretz.com/us-news/.</a:t>
            </a:r>
            <a:r>
              <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21"/>
              </a:rPr>
              <a:t>premium-hanukkah-comes-early-at-white-house-as-trump-signs-anti-semitism-executive-order-1.8259863</a:t>
            </a:r>
            <a:r>
              <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Columbia </a:t>
            </a:r>
            <a:r>
              <a:rPr kumimoji="0" lang="en-US" sz="1000" b="0" i="0" u="none" strike="noStrike" kern="1200" cap="none" spc="0" normalizeH="0" baseline="0" noProof="0" dirty="0">
                <a:ln>
                  <a:noFill/>
                </a:ln>
                <a:solidFill>
                  <a:srgbClr val="FF0000"/>
                </a:solidFill>
                <a:effectLst/>
                <a:uLnTx/>
                <a:uFillTx/>
                <a:latin typeface="Times New Roman" pitchFamily="18" charset="0"/>
                <a:ea typeface="+mn-ea"/>
                <a:cs typeface="Arial" charset="0"/>
              </a:rPr>
              <a:t>University accused of anti-Semitic discrimination in first case related to Trump executive order</a:t>
            </a:r>
            <a:r>
              <a:rPr kumimoji="0" lang="en-US" sz="1000" b="0" i="0" u="none" strike="noStrike" kern="1200" cap="none" spc="0" normalizeH="0" baseline="0" noProof="0" dirty="0">
                <a:ln>
                  <a:noFill/>
                </a:ln>
                <a:solidFill>
                  <a:prstClr val="black"/>
                </a:solidFill>
                <a:effectLst/>
                <a:uLnTx/>
                <a:uFillTx/>
                <a:latin typeface="Times New Roman" pitchFamily="18" charset="0"/>
                <a:ea typeface="+mn-ea"/>
                <a:cs typeface="Arial" charset="0"/>
              </a:rPr>
              <a:t>, JTA, 12/23/2019, </a:t>
            </a:r>
            <a:r>
              <a:rPr kumimoji="0" lang="en-US" sz="4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22"/>
              </a:rPr>
              <a:t>https://</a:t>
            </a:r>
            <a:r>
              <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22"/>
              </a:rPr>
              <a:t>www.jta.org/quick-reads/columbia-university-accused-of-anti-semitic-discrimination-in-first-case-since-trump-executive-order</a:t>
            </a:r>
            <a:r>
              <a:rPr kumimoji="0" lang="en-US" sz="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4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28" name="Straight Connector 27"/>
          <p:cNvCxnSpPr/>
          <p:nvPr/>
        </p:nvCxnSpPr>
        <p:spPr>
          <a:xfrm>
            <a:off x="4191000" y="4648200"/>
            <a:ext cx="197103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0456107"/>
      </p:ext>
    </p:extLst>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18" y="25360"/>
            <a:ext cx="4033982" cy="4431983"/>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Iran showcases new defense cooperation </a:t>
            </a:r>
            <a:r>
              <a:rPr kumimoji="0" lang="en-US" sz="24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[with Syria] in </a:t>
            </a:r>
            <a:r>
              <a:rPr kumimoji="0" lang="en-US" sz="2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blow to U.S., Israel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Both Syria and Iran want to show off the military cooperation and the official connections between Tehran and Damascus in light of US pressure for Iran to </a:t>
            </a:r>
            <a:r>
              <a:rPr kumimoji="0" lang="en-US" sz="1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leave [Syria]. </a:t>
            </a: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The Jerusalem Post, 8/27/2018, </a:t>
            </a:r>
            <a:r>
              <a:rPr kumimoji="0" 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2"/>
              </a:rPr>
              <a:t>https</a:t>
            </a:r>
            <a:r>
              <a:rPr kumimoji="0" lang="en-US" sz="5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2"/>
              </a:rPr>
              <a:t>://</a:t>
            </a:r>
            <a:r>
              <a:rPr kumimoji="0" 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2"/>
              </a:rPr>
              <a:t>www.jpost.com/Middle-East/Iran-showcases-new-defense-cooperation-in-blow-to-US-Israel-565878</a:t>
            </a:r>
            <a:endParaRPr kumimoji="0" 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5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Iran’s Islamic Revolution Guards Corps (IRGC) has shot down an intruding American spy drone in the country’s southern coastal province of </a:t>
            </a:r>
            <a:r>
              <a:rPr kumimoji="0" lang="en-US" sz="1400" b="1" i="0" u="none" strike="noStrike" kern="1200" cap="none" spc="0" normalizeH="0" baseline="0" noProof="0" dirty="0" err="1">
                <a:ln>
                  <a:noFill/>
                </a:ln>
                <a:solidFill>
                  <a:srgbClr val="FFFF00"/>
                </a:solidFill>
                <a:effectLst/>
                <a:uLnTx/>
                <a:uFillTx/>
                <a:latin typeface="Times New Roman" pitchFamily="18" charset="0"/>
                <a:ea typeface="+mn-ea"/>
                <a:cs typeface="Arial" charset="0"/>
              </a:rPr>
              <a:t>Hormozgan</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Press TV, 6/20/2019, </a:t>
            </a:r>
            <a:r>
              <a:rPr kumimoji="0" lang="en-US" sz="6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3"/>
              </a:rPr>
              <a:t>https://</a:t>
            </a:r>
            <a:r>
              <a:rPr kumimoji="0" lang="en-US" sz="6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3"/>
              </a:rPr>
              <a:t>www.presstv.com/Detail/2019/06/20/598942/Iran-IRGC-US-spy-drone</a:t>
            </a:r>
            <a:r>
              <a:rPr kumimoji="0" lang="en-US" sz="6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6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FFFF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Three Attacks in the World’s Oil Choke Point</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The New York Times, 6/21/2019, </a:t>
            </a:r>
            <a:r>
              <a:rPr kumimoji="0" lang="en-US" sz="7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4"/>
              </a:rPr>
              <a:t>https</a:t>
            </a:r>
            <a:r>
              <a:rPr kumimoji="0" lang="en-US" sz="7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4"/>
              </a:rPr>
              <a:t>://</a:t>
            </a:r>
            <a:r>
              <a:rPr kumimoji="0" lang="en-US" sz="7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4"/>
              </a:rPr>
              <a:t>www.nytimes.com/interactive/2019/06/21/world/middleeast/map-us-iran-drone-attack.html</a:t>
            </a:r>
            <a:r>
              <a:rPr kumimoji="0" lang="en-US" sz="7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p>
        </p:txBody>
      </p:sp>
      <p:sp>
        <p:nvSpPr>
          <p:cNvPr id="4" name="AutoShape 4" descr="An Iranian Officer of Revolutionary Guards with Israel flag drawn on his boots"/>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7200" b="0" i="0" u="none" strike="noStrike" kern="1200" cap="none" spc="0" normalizeH="0" baseline="0" noProof="0">
              <a:ln>
                <a:noFill/>
              </a:ln>
              <a:solidFill>
                <a:srgbClr val="FFFFFF"/>
              </a:solidFill>
              <a:effectLst/>
              <a:uLnTx/>
              <a:uFillTx/>
              <a:latin typeface="Times New Roman" pitchFamily="18" charset="0"/>
              <a:ea typeface="+mn-ea"/>
              <a:cs typeface="Arial" charset="0"/>
            </a:endParaRPr>
          </a:p>
        </p:txBody>
      </p:sp>
      <p:sp>
        <p:nvSpPr>
          <p:cNvPr id="5" name="AutoShape 6" descr="An Iranian Officer of Revolutionary Guards with Israel flag drawn on his boots"/>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7200" b="0" i="0" u="none" strike="noStrike" kern="1200" cap="none" spc="0" normalizeH="0" baseline="0" noProof="0">
              <a:ln>
                <a:noFill/>
              </a:ln>
              <a:solidFill>
                <a:srgbClr val="FFFFFF"/>
              </a:solidFill>
              <a:effectLst/>
              <a:uLnTx/>
              <a:uFillTx/>
              <a:latin typeface="Times New Roman" pitchFamily="18" charset="0"/>
              <a:ea typeface="+mn-ea"/>
              <a:cs typeface="Arial" charset="0"/>
            </a:endParaRPr>
          </a:p>
        </p:txBody>
      </p:sp>
      <p:pic>
        <p:nvPicPr>
          <p:cNvPr id="6" name="Picture 5"/>
          <p:cNvPicPr>
            <a:picLocks noChangeAspect="1"/>
          </p:cNvPicPr>
          <p:nvPr/>
        </p:nvPicPr>
        <p:blipFill>
          <a:blip r:embed="rId5"/>
          <a:stretch>
            <a:fillRect/>
          </a:stretch>
        </p:blipFill>
        <p:spPr>
          <a:xfrm>
            <a:off x="4071302" y="20745"/>
            <a:ext cx="5072697" cy="3547498"/>
          </a:xfrm>
          <a:prstGeom prst="rect">
            <a:avLst/>
          </a:prstGeom>
        </p:spPr>
      </p:pic>
      <p:sp>
        <p:nvSpPr>
          <p:cNvPr id="8" name="TextBox 7"/>
          <p:cNvSpPr txBox="1"/>
          <p:nvPr/>
        </p:nvSpPr>
        <p:spPr>
          <a:xfrm>
            <a:off x="4038599" y="3505200"/>
            <a:ext cx="5105401" cy="95410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An Iranian officer of Revolutionary Guards, with Israel flag drawn on his boots, is seen during graduation ceremony, held for the military cadets in a military academy, in Tehran, Iran June 30, 2018</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(photo credit: </a:t>
            </a:r>
            <a:r>
              <a:rPr kumimoji="0" lang="en-US" sz="1400" b="0" i="0" u="none" strike="noStrike" kern="1200" cap="none" spc="0" normalizeH="0" baseline="0" noProof="0" dirty="0" err="1" smtClean="0">
                <a:ln>
                  <a:noFill/>
                </a:ln>
                <a:solidFill>
                  <a:srgbClr val="FFFFFF"/>
                </a:solidFill>
                <a:effectLst/>
                <a:uLnTx/>
                <a:uFillTx/>
                <a:latin typeface="Times New Roman" pitchFamily="18" charset="0"/>
                <a:ea typeface="+mn-ea"/>
                <a:cs typeface="Arial" charset="0"/>
              </a:rPr>
              <a:t>Tasnim</a:t>
            </a:r>
            <a:r>
              <a:rPr kumimoji="0" lang="en-US" sz="14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News Agency/Handout Via Reuters)   </a:t>
            </a:r>
            <a:endParaRPr kumimoji="0" lang="en-US" sz="14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48400" y="4495800"/>
            <a:ext cx="2895600" cy="1627971"/>
          </a:xfrm>
          <a:prstGeom prst="rect">
            <a:avLst/>
          </a:prstGeom>
        </p:spPr>
      </p:pic>
      <p:sp>
        <p:nvSpPr>
          <p:cNvPr id="9" name="TextBox 8"/>
          <p:cNvSpPr txBox="1"/>
          <p:nvPr/>
        </p:nvSpPr>
        <p:spPr>
          <a:xfrm>
            <a:off x="0" y="4477196"/>
            <a:ext cx="6248399" cy="207749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Report </a:t>
            </a:r>
            <a:r>
              <a:rPr kumimoji="0" lang="en-US" sz="1200" b="1" i="0" u="none" strike="noStrike" kern="1200" cap="none" spc="0" normalizeH="0" baseline="0" noProof="0" dirty="0">
                <a:ln>
                  <a:noFill/>
                </a:ln>
                <a:solidFill>
                  <a:srgbClr val="FFFF00"/>
                </a:solidFill>
                <a:effectLst/>
                <a:uLnTx/>
                <a:uFillTx/>
                <a:latin typeface="Times New Roman" pitchFamily="18" charset="0"/>
                <a:ea typeface="+mn-ea"/>
                <a:cs typeface="Arial" charset="0"/>
              </a:rPr>
              <a:t>on [Israel's] IDF funding Syrian rebels pulled on request of ‘army’s censor’ – Jerusalem Post to RT</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The IDF has forced the Jerusalem Post to remove its explosive report on the Israeli military giving weapons to the Syrian rebels, the newspaper’s managing editor confirmed to RT... The deleted report comes on the heels of another major disclosure. On Monday, the IDF announced that Israel has carried out more than 200 strikes on Syrian targets in the past year and a half. </a:t>
            </a:r>
            <a:r>
              <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rPr>
              <a:t>RT, 9/6/2018, </a:t>
            </a:r>
            <a:r>
              <a:rPr kumimoji="0" lang="en-US" sz="10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7"/>
              </a:rPr>
              <a:t>https://www.rt.com/news/437719-jerusalem-post-idf-censor</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7"/>
              </a:rPr>
              <a:t>/</a:t>
            </a:r>
            <a:r>
              <a:rPr kumimoji="0" lang="en-US" sz="10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5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Israel supplied weapons to Syrian rebels, outgoing army chief acknowledges</a:t>
            </a:r>
            <a:r>
              <a:rPr kumimoji="0" lang="en-US" sz="20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JTA, 1/15/2019,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8"/>
              </a:rPr>
              <a:t>https://</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8"/>
              </a:rPr>
              <a:t>www.jta.org/quick-reads</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11" name="Straight Connector 10"/>
          <p:cNvCxnSpPr/>
          <p:nvPr/>
        </p:nvCxnSpPr>
        <p:spPr bwMode="auto">
          <a:xfrm flipV="1">
            <a:off x="0" y="4486318"/>
            <a:ext cx="9144000" cy="9482"/>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7" name="Rectangle 6"/>
          <p:cNvSpPr/>
          <p:nvPr/>
        </p:nvSpPr>
        <p:spPr>
          <a:xfrm>
            <a:off x="0" y="6396335"/>
            <a:ext cx="9144000" cy="492443"/>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FFFF00"/>
                </a:solidFill>
                <a:effectLst/>
                <a:uLnTx/>
                <a:uFillTx/>
                <a:latin typeface="Times New Roman" pitchFamily="18" charset="0"/>
                <a:ea typeface="+mn-ea"/>
                <a:cs typeface="Arial" charset="0"/>
              </a:rPr>
              <a:t>'Israel Will Decline, and Jews Will Be a Persecuted Minority. Those Who Can Will Flee to America'</a:t>
            </a:r>
            <a:r>
              <a:rPr kumimoji="0" lang="en-US" sz="14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300" b="0" i="0" u="none" strike="noStrike" kern="1200" cap="none" spc="0" normalizeH="0" baseline="0" noProof="0" dirty="0" err="1">
                <a:ln>
                  <a:noFill/>
                </a:ln>
                <a:solidFill>
                  <a:srgbClr val="FFFFFF"/>
                </a:solidFill>
                <a:effectLst/>
                <a:uLnTx/>
                <a:uFillTx/>
                <a:latin typeface="Times New Roman" pitchFamily="18" charset="0"/>
                <a:ea typeface="+mn-ea"/>
                <a:cs typeface="Arial" charset="0"/>
              </a:rPr>
              <a:t>Haaretz</a:t>
            </a:r>
            <a:r>
              <a:rPr kumimoji="0" lang="en-US" sz="1300" b="0" i="0" u="none" strike="noStrike" kern="1200" cap="none" spc="0" normalizeH="0" baseline="0" noProof="0" dirty="0">
                <a:ln>
                  <a:noFill/>
                </a:ln>
                <a:solidFill>
                  <a:srgbClr val="FFFFFF"/>
                </a:solidFill>
                <a:effectLst/>
                <a:uLnTx/>
                <a:uFillTx/>
                <a:latin typeface="Times New Roman" pitchFamily="18" charset="0"/>
                <a:ea typeface="+mn-ea"/>
                <a:cs typeface="Arial" charset="0"/>
              </a:rPr>
              <a:t>, 1/18/2019</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hlinkClick r:id="rId9"/>
              </a:rPr>
              <a:t>https://www.haaretz.com/israel-news/.</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hlinkClick r:id="rId9"/>
              </a:rPr>
              <a:t>premium.MAGAZINE-israel-will-decline-and-jews-will-be-persecuted-those-who-can-will-flee-1.6848498</a:t>
            </a:r>
            <a:r>
              <a:rPr kumimoji="0" lang="en-US" sz="1200" b="0" i="0" u="none" strike="noStrike" kern="1200" cap="none" spc="0" normalizeH="0" baseline="0" noProof="0" dirty="0" smtClean="0">
                <a:ln>
                  <a:noFill/>
                </a:ln>
                <a:solidFill>
                  <a:srgbClr val="FFFF00"/>
                </a:solidFill>
                <a:effectLst/>
                <a:uLnTx/>
                <a:uFillTx/>
                <a:latin typeface="Times New Roman" pitchFamily="18" charset="0"/>
                <a:ea typeface="+mn-ea"/>
                <a:cs typeface="Arial" charset="0"/>
              </a:rPr>
              <a:t> </a:t>
            </a:r>
            <a:endParaRPr kumimoji="0" lang="en-US" sz="12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12" name="Straight Connector 11"/>
          <p:cNvCxnSpPr/>
          <p:nvPr/>
        </p:nvCxnSpPr>
        <p:spPr bwMode="auto">
          <a:xfrm>
            <a:off x="0" y="5638800"/>
            <a:ext cx="62483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4" name="Straight Connector 13"/>
          <p:cNvCxnSpPr/>
          <p:nvPr/>
        </p:nvCxnSpPr>
        <p:spPr bwMode="auto">
          <a:xfrm>
            <a:off x="0" y="6400800"/>
            <a:ext cx="63246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6" name="Straight Connector 15"/>
          <p:cNvCxnSpPr/>
          <p:nvPr/>
        </p:nvCxnSpPr>
        <p:spPr bwMode="auto">
          <a:xfrm>
            <a:off x="0" y="6400800"/>
            <a:ext cx="9220200"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10" name="Rectangle 9"/>
          <p:cNvSpPr/>
          <p:nvPr/>
        </p:nvSpPr>
        <p:spPr>
          <a:xfrm>
            <a:off x="7731760" y="-42178"/>
            <a:ext cx="1444941" cy="2708434"/>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000" b="0" i="0" u="none" strike="noStrike" kern="1200" cap="none" spc="0" normalizeH="0" baseline="0" noProof="0" dirty="0">
                <a:ln>
                  <a:noFill/>
                </a:ln>
                <a:solidFill>
                  <a:srgbClr val="FFFF00"/>
                </a:solidFill>
                <a:effectLst/>
                <a:uLnTx/>
                <a:uFillTx/>
                <a:latin typeface="Times New Roman" pitchFamily="18" charset="0"/>
                <a:ea typeface="+mn-ea"/>
                <a:cs typeface="Arial" charset="0"/>
              </a:rPr>
              <a:t>Millions of people in </a:t>
            </a:r>
            <a:r>
              <a:rPr kumimoji="0" lang="en-US" sz="1200" b="0" i="0" u="none" strike="noStrike" kern="1200" cap="none" spc="0" normalizeH="0" baseline="0" noProof="0" dirty="0">
                <a:ln>
                  <a:noFill/>
                </a:ln>
                <a:solidFill>
                  <a:srgbClr val="FFFF00"/>
                </a:solidFill>
                <a:effectLst/>
                <a:uLnTx/>
                <a:uFillTx/>
                <a:latin typeface="Times New Roman" pitchFamily="18" charset="0"/>
                <a:ea typeface="+mn-ea"/>
                <a:cs typeface="Arial" charset="0"/>
              </a:rPr>
              <a:t>Iran and elsewhere are marking the International Quds/[Jerusalem] Day to condemn a Middle East plan touted by US President Donald Trump as the "deal of the century".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rPr>
              <a:t>Press TV, 5/31/2019, </a:t>
            </a:r>
            <a:r>
              <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hlinkClick r:id="rId10"/>
              </a:rPr>
              <a:t>https://</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hlinkClick r:id="rId10"/>
              </a:rPr>
              <a:t>www.presstv.com/Detail/2019/05/31/597362/Palestine-quds-day-rallies-Sinwar-Kushner</a:t>
            </a:r>
            <a:r>
              <a:rPr kumimoji="0" lang="en-US" sz="800" b="0" i="0" u="none" strike="noStrike" kern="1200" cap="none" spc="0" normalizeH="0" baseline="0" noProof="0" dirty="0" smtClean="0">
                <a:ln>
                  <a:noFill/>
                </a:ln>
                <a:solidFill>
                  <a:srgbClr val="FFFFFF"/>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srgbClr val="FFFFFF"/>
              </a:solidFill>
              <a:effectLst/>
              <a:uLnTx/>
              <a:uFillTx/>
              <a:latin typeface="Times New Roman" pitchFamily="18" charset="0"/>
              <a:ea typeface="+mn-ea"/>
              <a:cs typeface="Arial" charset="0"/>
            </a:endParaRPr>
          </a:p>
        </p:txBody>
      </p:sp>
      <p:cxnSp>
        <p:nvCxnSpPr>
          <p:cNvPr id="15" name="Straight Connector 14"/>
          <p:cNvCxnSpPr/>
          <p:nvPr/>
        </p:nvCxnSpPr>
        <p:spPr bwMode="auto">
          <a:xfrm>
            <a:off x="0" y="2667000"/>
            <a:ext cx="40385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4038599" y="2666256"/>
            <a:ext cx="0" cy="1829544"/>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17" name="Straight Connector 16"/>
          <p:cNvCxnSpPr/>
          <p:nvPr/>
        </p:nvCxnSpPr>
        <p:spPr bwMode="auto">
          <a:xfrm>
            <a:off x="0" y="3733800"/>
            <a:ext cx="4038599"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392702545"/>
      </p:ext>
    </p:extLst>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0" y="1676400"/>
            <a:ext cx="2438400" cy="1354667"/>
          </a:xfrm>
          <a:prstGeom prst="rect">
            <a:avLst/>
          </a:prstGeom>
        </p:spPr>
      </p:pic>
      <p:sp>
        <p:nvSpPr>
          <p:cNvPr id="3" name="Rectangle 2"/>
          <p:cNvSpPr/>
          <p:nvPr/>
        </p:nvSpPr>
        <p:spPr>
          <a:xfrm>
            <a:off x="-111760" y="-76924"/>
            <a:ext cx="9184640" cy="1577355"/>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3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Where the top 2020 presidential candidates stand on anti-Semitism, Israel and other Jewish </a:t>
            </a:r>
            <a:r>
              <a:rPr kumimoji="0" lang="en-US" sz="3300" b="1" i="0" u="none" strike="noStrike" kern="1200" cap="none" spc="0" normalizeH="0" baseline="0" noProof="0" dirty="0" smtClean="0">
                <a:ln>
                  <a:noFill/>
                </a:ln>
                <a:solidFill>
                  <a:srgbClr val="FF0000"/>
                </a:solidFill>
                <a:effectLst/>
                <a:uLnTx/>
                <a:uFillTx/>
                <a:latin typeface="Times New Roman" panose="02020603050405020304" pitchFamily="18" charset="0"/>
                <a:ea typeface="+mn-ea"/>
                <a:cs typeface="Times New Roman" panose="02020603050405020304" pitchFamily="18" charset="0"/>
              </a:rPr>
              <a:t>issues</a:t>
            </a:r>
            <a:r>
              <a:rPr kumimoji="0" lang="en-US" sz="1800" b="1" i="0" u="none" strike="noStrike" kern="1200" cap="none" spc="0" normalizeH="0" baseline="0" noProof="0" dirty="0" smtClean="0">
                <a:ln>
                  <a:noFill/>
                </a:ln>
                <a:solidFill>
                  <a:prstClr val="black"/>
                </a:solidFill>
                <a:effectLst/>
                <a:uLnTx/>
                <a:uFillTx/>
                <a:latin typeface="Calibri" panose="020F0502020204030204"/>
                <a:ea typeface="+mn-ea"/>
                <a:cs typeface="Arial" charset="0"/>
              </a:rPr>
              <a:t>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By </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Arial" charset="0"/>
              </a:rPr>
              <a:t>JTA </a:t>
            </a:r>
            <a:r>
              <a:rPr kumimoji="0" lang="en-US" sz="200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Staff, December </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Arial" charset="0"/>
              </a:rPr>
              <a:t>12, 2019 3:25 </a:t>
            </a:r>
            <a:r>
              <a:rPr kumimoji="0" lang="en-US" sz="200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pm</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smtClean="0">
                <a:ln>
                  <a:noFill/>
                </a:ln>
                <a:solidFill>
                  <a:prstClr val="black"/>
                </a:solidFill>
                <a:effectLst/>
                <a:uLnTx/>
                <a:uFillTx/>
                <a:latin typeface="Calibri" panose="020F0502020204030204"/>
                <a:ea typeface="+mn-ea"/>
                <a:cs typeface="Arial" charset="0"/>
                <a:hlinkClick r:id="rId3"/>
              </a:rPr>
              <a:t>https</a:t>
            </a:r>
            <a:r>
              <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Arial" charset="0"/>
                <a:hlinkClick r:id="rId3"/>
              </a:rPr>
              <a:t>://</a:t>
            </a:r>
            <a:r>
              <a:rPr kumimoji="0" lang="en-US" sz="1050" b="0" i="0" u="none" strike="noStrike" kern="1200" cap="none" spc="0" normalizeH="0" baseline="0" noProof="0" dirty="0" smtClean="0">
                <a:ln>
                  <a:noFill/>
                </a:ln>
                <a:solidFill>
                  <a:prstClr val="black"/>
                </a:solidFill>
                <a:effectLst/>
                <a:uLnTx/>
                <a:uFillTx/>
                <a:latin typeface="Calibri" panose="020F0502020204030204"/>
                <a:ea typeface="+mn-ea"/>
                <a:cs typeface="Arial" charset="0"/>
                <a:hlinkClick r:id="rId3"/>
              </a:rPr>
              <a:t>www.jta.org/2019/12/12/politics/where-the-top-2020-presidential-candidates-stand-on-anti-semitism-israel-and-other-issues-that-matter-to-jewish-voters</a:t>
            </a:r>
            <a:r>
              <a:rPr kumimoji="0" lang="en-US" sz="105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 </a:t>
            </a:r>
            <a:endParaRPr kumimoji="0" lang="en-US" sz="1050" b="0" i="0" u="none" strike="noStrike" kern="1200" cap="none" spc="0" normalizeH="0" baseline="0" noProof="0" dirty="0">
              <a:ln>
                <a:noFill/>
              </a:ln>
              <a:solidFill>
                <a:prstClr val="black"/>
              </a:solidFill>
              <a:effectLst/>
              <a:uLnTx/>
              <a:uFillTx/>
              <a:latin typeface="Calibri" panose="020F0502020204030204"/>
              <a:ea typeface="+mn-ea"/>
              <a:cs typeface="Arial" charset="0"/>
            </a:endParaRPr>
          </a:p>
        </p:txBody>
      </p:sp>
      <p:sp>
        <p:nvSpPr>
          <p:cNvPr id="4" name="Rectangle 3"/>
          <p:cNvSpPr/>
          <p:nvPr/>
        </p:nvSpPr>
        <p:spPr>
          <a:xfrm>
            <a:off x="4648200" y="1403201"/>
            <a:ext cx="4495800" cy="220060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Here’s a list of </a:t>
            </a:r>
            <a:r>
              <a:rPr kumimoji="0" lang="en-US" sz="120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Trump’s </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most momentous moves in relation to the Jewish state:</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Recognized Jerusalem as Israel’s capital</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Moved the U.S. embassy from Tel Aviv to Jerusalem</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Recognized Israeli sovereignty over the Golan Heights</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Sent a fierce Israel defender, Nikki Haley, to the United Nations, where she used her office to bash the institution for anti-Israel bias</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Slashed U.S. funding for the Palestinians</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Pulled out of the Iran nuclear deal Israeli Prime Minister Benjamin Netanyahu </a:t>
            </a:r>
            <a:r>
              <a:rPr kumimoji="0" lang="en-US" sz="120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despises.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00" b="0" i="0" u="none" strike="noStrike" kern="1200" cap="none" spc="0" normalizeH="0" baseline="0" noProof="0" dirty="0">
                <a:ln>
                  <a:noFill/>
                </a:ln>
                <a:solidFill>
                  <a:prstClr val="black"/>
                </a:solidFill>
                <a:effectLst/>
                <a:uLnTx/>
                <a:uFillTx/>
                <a:latin typeface="Calibri" panose="020F0502020204030204"/>
                <a:ea typeface="+mn-ea"/>
                <a:cs typeface="Arial" charset="0"/>
                <a:hlinkClick r:id="rId4"/>
              </a:rPr>
              <a:t>https://</a:t>
            </a:r>
            <a:r>
              <a:rPr kumimoji="0" lang="en-US" sz="500" b="0" i="0" u="none" strike="noStrike" kern="1200" cap="none" spc="0" normalizeH="0" baseline="0" noProof="0" dirty="0" smtClean="0">
                <a:ln>
                  <a:noFill/>
                </a:ln>
                <a:solidFill>
                  <a:prstClr val="black"/>
                </a:solidFill>
                <a:effectLst/>
                <a:uLnTx/>
                <a:uFillTx/>
                <a:latin typeface="Calibri" panose="020F0502020204030204"/>
                <a:ea typeface="+mn-ea"/>
                <a:cs typeface="Arial" charset="0"/>
                <a:hlinkClick r:id="rId4"/>
              </a:rPr>
              <a:t>www.jta.org/2019/12/12/politics/where-does-president-trump-stand-on-anti-semitism-israel-and-other-issues-that-matter-to-jewish-voters-in-2020</a:t>
            </a:r>
            <a:r>
              <a:rPr kumimoji="0" lang="en-US" sz="50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 </a:t>
            </a:r>
            <a:endParaRPr kumimoji="0" lang="en-US" sz="500" b="0" i="0" u="none" strike="noStrike" kern="1200" cap="none" spc="0" normalizeH="0" baseline="0" noProof="0" dirty="0">
              <a:ln>
                <a:noFill/>
              </a:ln>
              <a:solidFill>
                <a:prstClr val="black"/>
              </a:solidFill>
              <a:effectLst/>
              <a:uLnTx/>
              <a:uFillTx/>
              <a:latin typeface="Calibri" panose="020F0502020204030204"/>
              <a:ea typeface="+mn-ea"/>
              <a:cs typeface="Arial" charset="0"/>
            </a:endParaRPr>
          </a:p>
        </p:txBody>
      </p:sp>
      <p:sp>
        <p:nvSpPr>
          <p:cNvPr id="5" name="Rectangle 4"/>
          <p:cNvSpPr/>
          <p:nvPr/>
        </p:nvSpPr>
        <p:spPr>
          <a:xfrm>
            <a:off x="-27214" y="1425476"/>
            <a:ext cx="2389414" cy="2123658"/>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In 1986, in a speech to the Senate about arms sales to the Middle East, </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hlinkClick r:id="rId5"/>
              </a:rPr>
              <a:t>Biden said</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Arial" charset="0"/>
              </a:rPr>
              <a:t>, “It’s about time we stop apologizing for our support for Israel, there’s no apology to be made. It is the best $3 billion investment we make. If there weren’t an Israel, the United States of America would have to invent an Israel to protect her interests in the region.” </a:t>
            </a:r>
          </a:p>
        </p:txBody>
      </p:sp>
      <p:sp>
        <p:nvSpPr>
          <p:cNvPr id="6" name="Rectangle 5"/>
          <p:cNvSpPr/>
          <p:nvPr/>
        </p:nvSpPr>
        <p:spPr>
          <a:xfrm>
            <a:off x="609600" y="3124200"/>
            <a:ext cx="2362200" cy="44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smtClean="0">
                <a:ln>
                  <a:noFill/>
                </a:ln>
                <a:solidFill>
                  <a:prstClr val="black"/>
                </a:solidFill>
                <a:effectLst/>
                <a:uLnTx/>
                <a:uFillTx/>
                <a:latin typeface="Calibri" panose="020F0502020204030204"/>
                <a:ea typeface="+mn-ea"/>
                <a:cs typeface="Arial" charset="0"/>
                <a:hlinkClick r:id="rId6"/>
              </a:rPr>
              <a:t>  </a:t>
            </a:r>
            <a:r>
              <a:rPr kumimoji="0" lang="en-US" sz="500" b="0" i="0" u="none" strike="noStrike" kern="1200" cap="none" spc="0" normalizeH="0" baseline="0" noProof="0" dirty="0" smtClean="0">
                <a:ln>
                  <a:noFill/>
                </a:ln>
                <a:solidFill>
                  <a:prstClr val="black"/>
                </a:solidFill>
                <a:effectLst/>
                <a:uLnTx/>
                <a:uFillTx/>
                <a:latin typeface="Calibri" panose="020F0502020204030204"/>
                <a:ea typeface="+mn-ea"/>
                <a:cs typeface="Arial" charset="0"/>
                <a:hlinkClick r:id="rId6"/>
              </a:rPr>
              <a:t>https</a:t>
            </a:r>
            <a:r>
              <a:rPr kumimoji="0" lang="en-US" sz="500" b="0" i="0" u="none" strike="noStrike" kern="1200" cap="none" spc="0" normalizeH="0" baseline="0" noProof="0" dirty="0">
                <a:ln>
                  <a:noFill/>
                </a:ln>
                <a:solidFill>
                  <a:prstClr val="black"/>
                </a:solidFill>
                <a:effectLst/>
                <a:uLnTx/>
                <a:uFillTx/>
                <a:latin typeface="Calibri" panose="020F0502020204030204"/>
                <a:ea typeface="+mn-ea"/>
                <a:cs typeface="Arial" charset="0"/>
                <a:hlinkClick r:id="rId6"/>
              </a:rPr>
              <a:t>://</a:t>
            </a:r>
            <a:r>
              <a:rPr kumimoji="0" lang="en-US" sz="500" b="0" i="0" u="none" strike="noStrike" kern="1200" cap="none" spc="0" normalizeH="0" baseline="0" noProof="0" dirty="0" smtClean="0">
                <a:ln>
                  <a:noFill/>
                </a:ln>
                <a:solidFill>
                  <a:prstClr val="black"/>
                </a:solidFill>
                <a:effectLst/>
                <a:uLnTx/>
                <a:uFillTx/>
                <a:latin typeface="Calibri" panose="020F0502020204030204"/>
                <a:ea typeface="+mn-ea"/>
                <a:cs typeface="Arial" charset="0"/>
                <a:hlinkClick r:id="rId6"/>
              </a:rPr>
              <a:t>www.jta.org/2019/12/12/united-states/where-does-joe-biden-stand-on-anti-semitism-israel-and-other-issues-that-matter-to-jewish-voters-in-2020</a:t>
            </a:r>
            <a:r>
              <a:rPr kumimoji="0" lang="en-US" sz="500" b="0" i="0" u="none" strike="noStrike" kern="1200" cap="none" spc="0" normalizeH="0" baseline="0" noProof="0" dirty="0" smtClean="0">
                <a:ln>
                  <a:noFill/>
                </a:ln>
                <a:solidFill>
                  <a:prstClr val="black"/>
                </a:solidFill>
                <a:effectLst/>
                <a:uLnTx/>
                <a:uFillTx/>
                <a:latin typeface="Calibri" panose="020F0502020204030204"/>
                <a:ea typeface="+mn-ea"/>
                <a:cs typeface="Arial" charset="0"/>
              </a:rPr>
              <a:t> </a:t>
            </a:r>
            <a:endParaRPr kumimoji="0" lang="en-US" sz="500" b="0" i="0" u="none" strike="noStrike" kern="1200" cap="none" spc="0" normalizeH="0" baseline="0" noProof="0" dirty="0">
              <a:ln>
                <a:noFill/>
              </a:ln>
              <a:solidFill>
                <a:prstClr val="black"/>
              </a:solidFill>
              <a:effectLst/>
              <a:uLnTx/>
              <a:uFillTx/>
              <a:latin typeface="Calibri" panose="020F0502020204030204"/>
              <a:ea typeface="+mn-ea"/>
              <a:cs typeface="Arial" charset="0"/>
            </a:endParaRPr>
          </a:p>
        </p:txBody>
      </p:sp>
      <p:cxnSp>
        <p:nvCxnSpPr>
          <p:cNvPr id="8" name="Straight Connector 7"/>
          <p:cNvCxnSpPr/>
          <p:nvPr/>
        </p:nvCxnSpPr>
        <p:spPr>
          <a:xfrm flipV="1">
            <a:off x="0" y="5486400"/>
            <a:ext cx="9144000" cy="40094"/>
          </a:xfrm>
          <a:prstGeom prst="line">
            <a:avLst/>
          </a:prstGeom>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0" y="5288340"/>
            <a:ext cx="9144000" cy="1569660"/>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Israeli </a:t>
            </a:r>
            <a:r>
              <a:rPr kumimoji="0" lang="en-US" sz="1400" b="1" i="0" u="none" strike="noStrike" kern="1200" cap="none" spc="0" normalizeH="0" baseline="0" noProof="0" dirty="0">
                <a:ln>
                  <a:noFill/>
                </a:ln>
                <a:solidFill>
                  <a:srgbClr val="FF0000"/>
                </a:solidFill>
                <a:effectLst/>
                <a:uLnTx/>
                <a:uFillTx/>
                <a:latin typeface="Times New Roman" pitchFamily="18" charset="0"/>
                <a:ea typeface="+mn-ea"/>
                <a:cs typeface="Arial" charset="0"/>
              </a:rPr>
              <a:t>military shoot and kill Palestinian protesters in Gaza,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CBC News, May 14, 2018,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7"/>
              </a:rPr>
              <a:t>https://www.youtube.com/watch?v=_</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7"/>
              </a:rPr>
              <a:t>st6dcSOxJE</a:t>
            </a: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ICC [International </a:t>
            </a:r>
            <a:r>
              <a:rPr kumimoji="0" lang="en-US" sz="1400" b="1" i="0" u="none" strike="noStrike" kern="1200" cap="none" spc="0" normalizeH="0" baseline="0" noProof="0" dirty="0">
                <a:ln>
                  <a:noFill/>
                </a:ln>
                <a:solidFill>
                  <a:srgbClr val="FF0000"/>
                </a:solidFill>
                <a:effectLst/>
                <a:uLnTx/>
                <a:uFillTx/>
                <a:latin typeface="Times New Roman" pitchFamily="18" charset="0"/>
                <a:ea typeface="+mn-ea"/>
                <a:cs typeface="Arial" charset="0"/>
              </a:rPr>
              <a:t>Criminal </a:t>
            </a:r>
            <a:r>
              <a:rPr kumimoji="0" lang="en-US" sz="14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Court] </a:t>
            </a:r>
            <a:r>
              <a:rPr kumimoji="0" lang="en-US" sz="1400" b="1" i="0" u="none" strike="noStrike" kern="1200" cap="none" spc="0" normalizeH="0" baseline="0" noProof="0" dirty="0">
                <a:ln>
                  <a:noFill/>
                </a:ln>
                <a:solidFill>
                  <a:srgbClr val="FF0000"/>
                </a:solidFill>
                <a:effectLst/>
                <a:uLnTx/>
                <a:uFillTx/>
                <a:latin typeface="Times New Roman" pitchFamily="18" charset="0"/>
                <a:ea typeface="+mn-ea"/>
                <a:cs typeface="Arial" charset="0"/>
              </a:rPr>
              <a:t>to launch full investigation into Israeli war </a:t>
            </a:r>
            <a:r>
              <a:rPr kumimoji="0" lang="en-US" sz="14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crimes, </a:t>
            </a:r>
            <a:r>
              <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Middle </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East Eye, 12/20/2019,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8"/>
              </a:rPr>
              <a:t>https://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8"/>
              </a:rPr>
              <a:t>www.middleeasteye.net/news/icc-launch-full-investigation-israeli-war-crimes</a:t>
            </a:r>
            <a:r>
              <a:rPr kumimoji="0" lang="en-US" sz="12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3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US </a:t>
            </a:r>
            <a:r>
              <a:rPr kumimoji="0" lang="en-US" sz="1400" b="1" i="0" u="none" strike="noStrike" kern="1200" cap="none" spc="0" normalizeH="0" baseline="0" noProof="0" dirty="0">
                <a:ln>
                  <a:noFill/>
                </a:ln>
                <a:solidFill>
                  <a:srgbClr val="FF0000"/>
                </a:solidFill>
                <a:effectLst/>
                <a:uLnTx/>
                <a:uFillTx/>
                <a:latin typeface="Times New Roman" pitchFamily="18" charset="0"/>
                <a:ea typeface="+mn-ea"/>
                <a:cs typeface="Arial" charset="0"/>
              </a:rPr>
              <a:t>'firmly' opposes </a:t>
            </a:r>
            <a:r>
              <a:rPr kumimoji="0" lang="en-US" sz="14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ICC [International </a:t>
            </a:r>
            <a:r>
              <a:rPr kumimoji="0" lang="en-US" sz="1400" b="1" i="0" u="none" strike="noStrike" kern="1200" cap="none" spc="0" normalizeH="0" baseline="0" noProof="0" dirty="0">
                <a:ln>
                  <a:noFill/>
                </a:ln>
                <a:solidFill>
                  <a:srgbClr val="FF0000"/>
                </a:solidFill>
                <a:effectLst/>
                <a:uLnTx/>
                <a:uFillTx/>
                <a:latin typeface="Times New Roman" pitchFamily="18" charset="0"/>
                <a:ea typeface="+mn-ea"/>
                <a:cs typeface="Arial" charset="0"/>
              </a:rPr>
              <a:t>Criminal </a:t>
            </a:r>
            <a:r>
              <a:rPr kumimoji="0" lang="en-US" sz="14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Court] probe </a:t>
            </a:r>
            <a:r>
              <a:rPr kumimoji="0" lang="en-US" sz="1400" b="1" i="0" u="none" strike="noStrike" kern="1200" cap="none" spc="0" normalizeH="0" baseline="0" noProof="0" dirty="0">
                <a:ln>
                  <a:noFill/>
                </a:ln>
                <a:solidFill>
                  <a:srgbClr val="FF0000"/>
                </a:solidFill>
                <a:effectLst/>
                <a:uLnTx/>
                <a:uFillTx/>
                <a:latin typeface="Times New Roman" pitchFamily="18" charset="0"/>
                <a:ea typeface="+mn-ea"/>
                <a:cs typeface="Arial" charset="0"/>
              </a:rPr>
              <a:t>into alleged Israeli war crimes: Pompeo, </a:t>
            </a:r>
            <a:r>
              <a:rPr kumimoji="0" lang="en-US" sz="14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Devdiscourse</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rPr>
              <a:t>, 12/21/2019, </a:t>
            </a:r>
            <a:r>
              <a:rPr kumimoji="0" lang="en-US" sz="11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9"/>
              </a:rPr>
              <a:t>https://</a:t>
            </a:r>
            <a:r>
              <a:rPr kumimoji="0" lang="en-US" sz="11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9"/>
              </a:rPr>
              <a:t>www.devdiscourse.com/article/international/803493-us-firmly-opposes-icc-probe-into-alleged-israeli-war-crimes-pompeo</a:t>
            </a:r>
            <a:r>
              <a:rPr kumimoji="0" lang="en-US" sz="11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11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7" name="Rectangle 6"/>
          <p:cNvSpPr/>
          <p:nvPr/>
        </p:nvSpPr>
        <p:spPr>
          <a:xfrm>
            <a:off x="0" y="3531275"/>
            <a:ext cx="9171214" cy="203132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imes New Roman" pitchFamily="18" charset="0"/>
                <a:ea typeface="+mn-ea"/>
                <a:cs typeface="Arial" charset="0"/>
              </a:rPr>
              <a:t>A</a:t>
            </a:r>
            <a:r>
              <a:rPr kumimoji="0" lang="en-US" sz="1300" b="0" i="0" u="none" strike="noStrike" kern="1200" cap="none" spc="0" normalizeH="0" baseline="0" noProof="0" dirty="0">
                <a:ln>
                  <a:noFill/>
                </a:ln>
                <a:solidFill>
                  <a:srgbClr val="FF0000"/>
                </a:solidFill>
                <a:effectLst/>
                <a:uLnTx/>
                <a:uFillTx/>
                <a:latin typeface="Times New Roman" pitchFamily="18" charset="0"/>
                <a:ea typeface="+mn-ea"/>
                <a:cs typeface="Arial" charset="0"/>
              </a:rPr>
              <a:t>fter President Trump unveiled his Israeli-Palestinian peace plan on 1/27/2020, White House senior advisor Jared Kushner, one of the key architects of the plan, went on Sky News Arabia to defend his bona fides: “I’ve been studying this now for three years,” he said. “I’ve read 25 books on it, I’ve spoken to every leader in the region, I’ve spoken to everyone who’s been involved in this.” Many people on social media mocked the idea that reading 25 books was enough for the former real estate scion to be qualified to craft a major peace plan. “I have just read 25 books and am here to perform your open-heart surgery,” Washington Post humor columnist </a:t>
            </a:r>
            <a:r>
              <a:rPr kumimoji="0" lang="en-US" sz="1300" b="0" i="0" u="none" strike="noStrike" kern="1200" cap="none" spc="0" normalizeH="0" baseline="0" noProof="0" dirty="0" err="1">
                <a:ln>
                  <a:noFill/>
                </a:ln>
                <a:solidFill>
                  <a:srgbClr val="FF0000"/>
                </a:solidFill>
                <a:effectLst/>
                <a:uLnTx/>
                <a:uFillTx/>
                <a:latin typeface="Times New Roman" pitchFamily="18" charset="0"/>
                <a:ea typeface="+mn-ea"/>
                <a:cs typeface="Arial" charset="0"/>
              </a:rPr>
              <a:t>Alexandri</a:t>
            </a:r>
            <a:r>
              <a:rPr kumimoji="0" lang="en-US" sz="1300" b="0" i="0" u="none" strike="noStrike" kern="1200" cap="none" spc="0" normalizeH="0" baseline="0" noProof="0" dirty="0">
                <a:ln>
                  <a:noFill/>
                </a:ln>
                <a:solidFill>
                  <a:srgbClr val="FF0000"/>
                </a:solidFill>
                <a:effectLst/>
                <a:uLnTx/>
                <a:uFillTx/>
                <a:latin typeface="Times New Roman" pitchFamily="18" charset="0"/>
                <a:ea typeface="+mn-ea"/>
                <a:cs typeface="Arial" charset="0"/>
              </a:rPr>
              <a:t> Petri wrote in a fake op-ed. The White House did not respond to the Forward’s inquiry asking what those 25 books were. </a:t>
            </a: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Arial" charset="0"/>
              </a:rPr>
              <a:t>Forward, 1/30/2020,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0"/>
              </a:rPr>
              <a:t>https://forward.com/news/breaking-news/439181/jared-kushner-israeli-palestinian-books</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0"/>
              </a:rPr>
              <a:t>/</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300" b="0" i="0" u="none" strike="noStrike" kern="1200" cap="none" spc="0" normalizeH="0" baseline="0" noProof="0" dirty="0">
                <a:ln>
                  <a:noFill/>
                </a:ln>
                <a:solidFill>
                  <a:srgbClr val="FF0000"/>
                </a:solidFill>
                <a:effectLst/>
                <a:uLnTx/>
                <a:uFillTx/>
                <a:latin typeface="Times New Roman" pitchFamily="18" charset="0"/>
                <a:ea typeface="+mn-ea"/>
                <a:cs typeface="Arial" charset="0"/>
              </a:rPr>
              <a:t>When Netanyahu slept at the </a:t>
            </a:r>
            <a:r>
              <a:rPr kumimoji="0" lang="en-US" sz="1300" b="0" i="0" u="none" strike="noStrike" kern="1200" cap="none" spc="0" normalizeH="0" baseline="0" noProof="0" dirty="0" err="1">
                <a:ln>
                  <a:noFill/>
                </a:ln>
                <a:solidFill>
                  <a:srgbClr val="FF0000"/>
                </a:solidFill>
                <a:effectLst/>
                <a:uLnTx/>
                <a:uFillTx/>
                <a:latin typeface="Times New Roman" pitchFamily="18" charset="0"/>
                <a:ea typeface="+mn-ea"/>
                <a:cs typeface="Arial" charset="0"/>
              </a:rPr>
              <a:t>Kushners</a:t>
            </a:r>
            <a:r>
              <a:rPr kumimoji="0" lang="en-US" sz="1300" b="0" i="0" u="none" strike="noStrike" kern="1200" cap="none" spc="0" normalizeH="0" baseline="0" noProof="0" dirty="0">
                <a:ln>
                  <a:noFill/>
                </a:ln>
                <a:solidFill>
                  <a:srgbClr val="FF0000"/>
                </a:solidFill>
                <a:effectLst/>
                <a:uLnTx/>
                <a:uFillTx/>
                <a:latin typeface="Times New Roman" pitchFamily="18" charset="0"/>
                <a:ea typeface="+mn-ea"/>
                <a:cs typeface="Arial" charset="0"/>
              </a:rPr>
              <a:t> — media tales of Trump’s Jewish </a:t>
            </a:r>
            <a:r>
              <a:rPr kumimoji="0" lang="en-US" sz="13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confidants… Jared </a:t>
            </a:r>
            <a:r>
              <a:rPr kumimoji="0" lang="en-US" sz="1300" b="0" i="0" u="none" strike="noStrike" kern="1200" cap="none" spc="0" normalizeH="0" baseline="0" noProof="0" dirty="0">
                <a:ln>
                  <a:noFill/>
                </a:ln>
                <a:solidFill>
                  <a:srgbClr val="FF0000"/>
                </a:solidFill>
                <a:effectLst/>
                <a:uLnTx/>
                <a:uFillTx/>
                <a:latin typeface="Times New Roman" pitchFamily="18" charset="0"/>
                <a:ea typeface="+mn-ea"/>
                <a:cs typeface="Arial" charset="0"/>
              </a:rPr>
              <a:t>Kushner once lent Benjamin Netanyahu his </a:t>
            </a:r>
            <a:r>
              <a:rPr kumimoji="0" lang="en-US" sz="1300" b="0"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bed.</a:t>
            </a:r>
            <a:r>
              <a:rPr kumimoji="0" lang="en-US" sz="13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Washington Post, 2/14/2017,</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1"/>
              </a:rPr>
              <a:t>https://</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1"/>
              </a:rPr>
              <a:t>www.jpost.com/American-Politics/When-Netanyahu-slept-at-the-Kushners-and-other-media-tales-of-Trumps-Jewish-confidantes-481486</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cxnSp>
        <p:nvCxnSpPr>
          <p:cNvPr id="11" name="Straight Connector 10"/>
          <p:cNvCxnSpPr/>
          <p:nvPr/>
        </p:nvCxnSpPr>
        <p:spPr>
          <a:xfrm flipV="1">
            <a:off x="-111760" y="3588552"/>
            <a:ext cx="9255760" cy="95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27214" y="4876800"/>
            <a:ext cx="9198428" cy="762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9640191"/>
      </p:ext>
    </p:extLst>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9144000" cy="710963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500" b="1" i="0" u="none" strike="noStrike" kern="1200" cap="none" spc="0" normalizeH="0" baseline="0" noProof="0" dirty="0">
                <a:ln>
                  <a:noFill/>
                </a:ln>
                <a:solidFill>
                  <a:srgbClr val="FF0000"/>
                </a:solidFill>
                <a:effectLst/>
                <a:uLnTx/>
                <a:uFillTx/>
                <a:latin typeface="Times New Roman" pitchFamily="18" charset="0"/>
                <a:ea typeface="+mn-ea"/>
                <a:cs typeface="Arial" charset="0"/>
              </a:rPr>
              <a:t>Iraq Condemns U.S. Air Strikes As Unacceptable And </a:t>
            </a:r>
            <a:r>
              <a:rPr kumimoji="0" lang="en-US" sz="25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Dangerous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err="1" smtClean="0">
                <a:ln>
                  <a:noFill/>
                </a:ln>
                <a:solidFill>
                  <a:prstClr val="black"/>
                </a:solidFill>
                <a:effectLst/>
                <a:uLnTx/>
                <a:uFillTx/>
                <a:latin typeface="Times New Roman" pitchFamily="18" charset="0"/>
                <a:ea typeface="+mn-ea"/>
                <a:cs typeface="Arial" charset="0"/>
              </a:rPr>
              <a:t>Huffpost</a:t>
            </a:r>
            <a:r>
              <a:rPr kumimoji="0" lang="en-US" sz="18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1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12/30/2019, </a:t>
            </a:r>
            <a:r>
              <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2"/>
              </a:rPr>
              <a:t>https</a:t>
            </a:r>
            <a:r>
              <a:rPr kumimoji="0" lang="en-US" sz="14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2"/>
              </a:rPr>
              <a:t>://</a:t>
            </a:r>
            <a:r>
              <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2"/>
              </a:rPr>
              <a:t>www.huffpost.com/entry/iraq-condemns-us-air-strikes_n_5e0aa405c5b6b5a713b2fe25</a:t>
            </a:r>
            <a:endParaRPr kumimoji="0" lang="en-US" sz="14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Protesters </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Attack U.S. Embassy in Iraq, Chanting ‘Death to America’, </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The New York Times, 12/31/2019</a:t>
            </a:r>
            <a:r>
              <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3"/>
              </a:rPr>
              <a:t>https</a:t>
            </a:r>
            <a:r>
              <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3"/>
              </a:rPr>
              <a:t>://</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3"/>
              </a:rPr>
              <a:t>www.nytimes.com/2019/12/31/world/middleeast/baghdad-protesters-us-embassy.html</a:t>
            </a:r>
            <a:r>
              <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Iraqi </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Protesters Break Into U.S. Embassy After Airstrikes; Ambassador Evacuated, </a:t>
            </a:r>
            <a:r>
              <a:rPr kumimoji="0" lang="en-US" sz="9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Haaretz</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12/31/2019,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4"/>
              </a:rPr>
              <a:t>https://www.haaretz.com/middle-east-news/iraq/thousands-of-iraqi-protesters-try-to-storm-u-s-embassy-after-airstrikes-1.8342605</a:t>
            </a:r>
            <a:endPar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US </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Embassy in Iraq evacuated amid angry protests over airstrike on PMU</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PressTV</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12/31/2019,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5"/>
              </a:rPr>
              <a:t>https://</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5"/>
              </a:rPr>
              <a:t>www.presstv.com/Detail/2019/12/31/615008/Iraq-Baghdad-funeral-US-embassy</a:t>
            </a: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US Attacks Iraqi Military Hundreds of Miles from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Incident”..where</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Oil Company Contractor Killed while Stealing Iraqi Crude</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VT, 12/31/2019,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6"/>
              </a:rPr>
              <a:t>https://www.veteranstoday.com/2019/12/31/us-attacks-iraqi-military-hundreds-of-miles-from-incident-where-oil-company-contractor-killed-while-stealing-iraqi-crude</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6"/>
              </a:rPr>
              <a:t>/</a:t>
            </a: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US sending additional forces to protect embassy threatened by protesters in Iraq,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CNN, 12/31/2019,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7"/>
              </a:rPr>
              <a:t>https://</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7"/>
              </a:rPr>
              <a:t>www.cnn.com/2019/12/31/politics/iraq-embassy-additional-forces-mark-esper/index.html</a:t>
            </a: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This </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is not a Warning, it is a Threat,” Trump declared in a tweet on Tuesday afternoon, adding that Iran will “pay a very BIG PRICE!” for the embassy siege earlier in the day,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Russia Today, 12/31/2019,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8"/>
              </a:rPr>
              <a:t>https://www.rt.com/news/477237-trump-threat-iran-iraq-protests</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8"/>
              </a:rPr>
              <a:t>/</a:t>
            </a: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Trump </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says Iran will ‘pay a very big price’ if lives are lost at any US facility</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0" i="0" u="none" strike="noStrike" kern="1200" cap="none" spc="0" normalizeH="0" baseline="0" noProof="0" dirty="0" err="1">
                <a:ln>
                  <a:noFill/>
                </a:ln>
                <a:solidFill>
                  <a:prstClr val="black"/>
                </a:solidFill>
                <a:effectLst/>
                <a:uLnTx/>
                <a:uFillTx/>
                <a:latin typeface="Times New Roman" pitchFamily="18" charset="0"/>
                <a:ea typeface="+mn-ea"/>
                <a:cs typeface="Arial" charset="0"/>
              </a:rPr>
              <a:t>Alarabiya</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1/1/2020,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9"/>
              </a:rPr>
              <a:t>https://</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9"/>
              </a:rPr>
              <a:t>english.alarabiya.net/en/News/middle-east/2020/01/01/Trump-says-Iran-will-pay-a-very-big-price-if-lives-are-lost-at-any-US-facility.html</a:t>
            </a: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Major General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Qassem</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the commander of the Quds Force of Iran’s Islamic Revolution Guards Corps (IRGC), and Abu Mahdi al-</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Muhandis</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the second-in-command of Iraq’s Popular Mobilization Units (PMU), have been killed in US airstrikes in the Iraqi capital Baghdad, media reports </a:t>
            </a:r>
            <a:r>
              <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say</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VT, 1/3/2020,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0"/>
              </a:rPr>
              <a:t>https://www.veteranstoday.com/2020/01/02/breaking-us-assassinates-top-iran-military-leader-war-with-iran-is-on</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0"/>
              </a:rPr>
              <a:t>/</a:t>
            </a: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endPar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Democratic </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presidential contenders on Friday condemned the air strike that killed Iranian military commander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Qassem</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saying President Donald Trump’s decision was reckless and could lead the United States to another war in the Middle East.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Reuters, 1/4/2020,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1"/>
              </a:rPr>
              <a:t>https://</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1"/>
              </a:rPr>
              <a:t>www.reuters.com/article/us-usa-election-iran/u-s-democratic-contenders-condemn-iran-strike-warn-of-war-idUSKBN1Z21WG</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Celebrities are upset that Donald Trump killed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Qassem</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The </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Postmillennial,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1/4/2020,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2"/>
              </a:rPr>
              <a:t>https://www.thepostmillennial.com/celebrities-are-upset-that-donald-trump-killed-qassem-soleimani</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2"/>
              </a:rPr>
              <a:t>/</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Anti-US threats flood Twitter and Instagram after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Qassim</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Soleimani's</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death,</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The Telegraph, 1/4/2020, </a:t>
            </a:r>
            <a:r>
              <a:rPr kumimoji="0" lang="en-US" sz="6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3"/>
              </a:rPr>
              <a:t>https://www.telegraph.co.uk/technology/2020/01/04/pro-soleimani-threats-flood-twitter-instagram-generals-death</a:t>
            </a:r>
            <a:r>
              <a:rPr kumimoji="0" lang="en-US" sz="6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3"/>
              </a:rPr>
              <a:t>/</a:t>
            </a:r>
            <a:endParaRPr kumimoji="0" lang="en-US" sz="6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Kevin Barrett and J Michael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Springmann</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comment on the murder of Gen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Qassem</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Press TV, January 4, 2020,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4"/>
              </a:rPr>
              <a:t>https://www.veteranstoday.com/2020/01/04/press-tv-kevin-barrett-and-j-michael-springmann-comment-on-the-murder-of-gen-qassem-soleimani</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4"/>
              </a:rPr>
              <a:t>/</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Iraqi lawmakers have unanimously approved a bill, demanding the withdrawal of US military forces from the country following the assassination of Iran's top military commander, Lt. Gen.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Qassem</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Soleimani</a:t>
            </a: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 and the second-in-command of Iraq's Popular Mobilization Units (PMU), Abu Mahdi al-</a:t>
            </a:r>
            <a:r>
              <a:rPr kumimoji="0" lang="en-US" sz="900" b="1" i="0" u="none" strike="noStrike" kern="1200" cap="none" spc="0" normalizeH="0" baseline="0" noProof="0" dirty="0" err="1">
                <a:ln>
                  <a:noFill/>
                </a:ln>
                <a:solidFill>
                  <a:prstClr val="black"/>
                </a:solidFill>
                <a:effectLst/>
                <a:uLnTx/>
                <a:uFillTx/>
                <a:latin typeface="Times New Roman" pitchFamily="18" charset="0"/>
                <a:ea typeface="+mn-ea"/>
                <a:cs typeface="Arial" charset="0"/>
              </a:rPr>
              <a:t>Muhandis</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Press TV, 1/5/2020,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5"/>
              </a:rPr>
              <a:t>https://</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5"/>
              </a:rPr>
              <a:t>www.presstv.com/Detail/2020/01/05/615421/Iraqi-lawmakers-draft-US-forces</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Times New Roman" pitchFamily="18" charset="0"/>
                <a:ea typeface="+mn-ea"/>
                <a:cs typeface="Arial" charset="0"/>
              </a:rPr>
              <a:t>Satellite photos taken Wednesday show that an Iranian missile strike has caused extensive damage at the Ain al-Assad air base in Iraq, which hosts U.S. and coalition troops.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NPR, 1/8/2020, </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6"/>
              </a:rPr>
              <a:t>https://</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6"/>
              </a:rPr>
              <a:t>www.npr.org/2020/01/08/794517031/satellite-photos-reveal-extent-of-damage-at-al-assad-air-base</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8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900" b="1" i="0" u="none" strike="noStrike" kern="1200" cap="none" spc="0" normalizeH="0" baseline="0" noProof="0" dirty="0" smtClean="0">
                <a:ln>
                  <a:noFill/>
                </a:ln>
                <a:solidFill>
                  <a:srgbClr val="FF0000"/>
                </a:solidFill>
                <a:effectLst/>
                <a:uLnTx/>
                <a:uFillTx/>
                <a:latin typeface="Times New Roman" pitchFamily="18" charset="0"/>
                <a:ea typeface="+mn-ea"/>
                <a:cs typeface="Arial" charset="0"/>
              </a:rPr>
              <a:t>IRAQ: War Launched to Protect Israel – Bush Adviser, </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INTER PRESS SERVICE News Agency, Mar 29 2004, </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hlinkClick r:id="rId17"/>
              </a:rPr>
              <a:t>http</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hlinkClick r:id="rId17"/>
              </a:rPr>
              <a:t>://www.ipsnews.net/2004/03/iraq-war-launched-to-protect-israel-bush-adviser/</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t>
            </a:r>
            <a:r>
              <a:rPr kumimoji="0" lang="en-US" sz="900" b="0" i="0" u="none" strike="noStrike" kern="1200" cap="none" spc="0" normalizeH="0" baseline="0" noProof="0" dirty="0" err="1" smtClean="0">
                <a:ln>
                  <a:noFill/>
                </a:ln>
                <a:solidFill>
                  <a:prstClr val="black"/>
                </a:solidFill>
                <a:effectLst/>
                <a:uLnTx/>
                <a:uFillTx/>
                <a:latin typeface="Times New Roman" pitchFamily="18" charset="0"/>
                <a:ea typeface="+mn-ea"/>
                <a:cs typeface="Arial" charset="0"/>
              </a:rPr>
              <a:t>Mearsheimer</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 &amp; Walt</a:t>
            </a:r>
            <a:r>
              <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rPr>
              <a:t>, The Israel Lobby and U.S. Foreign Policy, New York: Farrar, Straus and Giroux I, 2007, page </a:t>
            </a:r>
            <a:r>
              <a:rPr kumimoji="0" lang="en-US" sz="900" b="0" i="0" u="none" strike="noStrike" kern="1200" cap="none" spc="0" normalizeH="0" baseline="0" noProof="0" dirty="0" smtClean="0">
                <a:ln>
                  <a:noFill/>
                </a:ln>
                <a:solidFill>
                  <a:prstClr val="black"/>
                </a:solidFill>
                <a:effectLst/>
                <a:uLnTx/>
                <a:uFillTx/>
                <a:latin typeface="Times New Roman" pitchFamily="18" charset="0"/>
                <a:ea typeface="+mn-ea"/>
                <a:cs typeface="Arial" charset="0"/>
              </a:rPr>
              <a:t>31</a:t>
            </a:r>
            <a:endParaRPr kumimoji="0" lang="en-US" sz="9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Tree>
    <p:extLst>
      <p:ext uri="{BB962C8B-B14F-4D97-AF65-F5344CB8AC3E}">
        <p14:creationId xmlns:p14="http://schemas.microsoft.com/office/powerpoint/2010/main" val="1334396992"/>
      </p:ext>
    </p:extLst>
  </p:cSld>
  <p:clrMapOvr>
    <a:masterClrMapping/>
  </p:clrMapOvr>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 y="0"/>
            <a:ext cx="6793730" cy="690695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4950" b="1" i="0" u="none" strike="noStrike" kern="1200" cap="none" spc="0" normalizeH="0" baseline="0" noProof="0" dirty="0">
                <a:ln>
                  <a:noFill/>
                </a:ln>
                <a:solidFill>
                  <a:srgbClr val="FF0000"/>
                </a:solidFill>
                <a:effectLst/>
                <a:uLnTx/>
                <a:uFillTx/>
                <a:latin typeface="Times New Roman" pitchFamily="18" charset="0"/>
                <a:ea typeface="+mn-ea"/>
                <a:cs typeface="Times New Roman" panose="02020603050405020304" pitchFamily="18" charset="0"/>
              </a:rPr>
              <a:t>Geopolitics and culture: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F0000"/>
                </a:solidFill>
                <a:effectLst/>
                <a:uLnTx/>
                <a:uFillTx/>
                <a:latin typeface="Times New Roman" pitchFamily="18" charset="0"/>
                <a:ea typeface="+mn-ea"/>
                <a:cs typeface="Times New Roman" panose="02020603050405020304" pitchFamily="18" charset="0"/>
              </a:rPr>
              <a:t>From British-sponsored Zionism to American-sponsored Jihadism</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00" b="0" i="0" u="none" strike="noStrike" kern="1200" cap="none" spc="0" normalizeH="0" baseline="0" noProof="0" dirty="0">
              <a:ln>
                <a:noFill/>
              </a:ln>
              <a:solidFill>
                <a:prstClr val="black"/>
              </a:solidFill>
              <a:effectLst/>
              <a:uLnTx/>
              <a:uFillTx/>
              <a:latin typeface="Adobe Devanagari" panose="02040503050201020203" pitchFamily="18" charset="0"/>
              <a:ea typeface="+mn-ea"/>
              <a:cs typeface="Adobe Devanagari" panose="02040503050201020203" pitchFamily="18"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black"/>
              </a:solidFill>
              <a:effectLst/>
              <a:uLnTx/>
              <a:uFillTx/>
              <a:latin typeface="Adobe Devanagari" panose="02040503050201020203" pitchFamily="18" charset="0"/>
              <a:ea typeface="+mn-ea"/>
              <a:cs typeface="Adobe Devanagari" panose="02040503050201020203" pitchFamily="18"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dobe Devanagari" panose="02040503050201020203" pitchFamily="18" charset="0"/>
                <a:ea typeface="+mn-ea"/>
                <a:cs typeface="Adobe Devanagari" panose="02040503050201020203" pitchFamily="18" charset="0"/>
              </a:rPr>
              <a:t>Presentation </a:t>
            </a:r>
            <a:r>
              <a:rPr kumimoji="0" lang="en-US" sz="1600" b="0" i="0" u="none" strike="noStrike" kern="1200" cap="none" spc="0" normalizeH="0" baseline="0" noProof="0" dirty="0">
                <a:ln>
                  <a:noFill/>
                </a:ln>
                <a:solidFill>
                  <a:prstClr val="black"/>
                </a:solidFill>
                <a:effectLst/>
                <a:uLnTx/>
                <a:uFillTx/>
                <a:latin typeface="Adobe Devanagari" panose="02040503050201020203" pitchFamily="18" charset="0"/>
                <a:ea typeface="+mn-ea"/>
                <a:cs typeface="Adobe Devanagari" panose="02040503050201020203" pitchFamily="18" charset="0"/>
              </a:rPr>
              <a:t>to the Annual Conference of the </a:t>
            </a:r>
            <a:r>
              <a:rPr kumimoji="0" lang="en-US" sz="1600" b="0" i="1" u="none" strike="noStrike" kern="1200" cap="none" spc="0" normalizeH="0" baseline="0" noProof="0" dirty="0">
                <a:ln>
                  <a:noFill/>
                </a:ln>
                <a:solidFill>
                  <a:prstClr val="black"/>
                </a:solidFill>
                <a:effectLst/>
                <a:uLnTx/>
                <a:uFillTx/>
                <a:latin typeface="Adobe Devanagari" panose="02040503050201020203" pitchFamily="18" charset="0"/>
                <a:ea typeface="+mn-ea"/>
                <a:cs typeface="Adobe Devanagari" panose="02040503050201020203" pitchFamily="18" charset="0"/>
              </a:rPr>
              <a:t>Indiana Academy of the Social Sciences</a:t>
            </a:r>
            <a:r>
              <a:rPr kumimoji="0" lang="en-US" sz="1600" b="0" i="0" u="none" strike="noStrike" kern="1200" cap="none" spc="0" normalizeH="0" baseline="0" noProof="0" dirty="0">
                <a:ln>
                  <a:noFill/>
                </a:ln>
                <a:solidFill>
                  <a:prstClr val="black"/>
                </a:solidFill>
                <a:effectLst/>
                <a:uLnTx/>
                <a:uFillTx/>
                <a:latin typeface="Adobe Devanagari" panose="02040503050201020203" pitchFamily="18" charset="0"/>
                <a:ea typeface="+mn-ea"/>
                <a:cs typeface="Adobe Devanagari" panose="02040503050201020203" pitchFamily="18" charset="0"/>
              </a:rPr>
              <a:t>, Indiana University Southeast in New Albany, Indiana, October 12, 2018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Adobe Devanagari" panose="02040503050201020203" pitchFamily="18" charset="0"/>
                <a:ea typeface="+mn-ea"/>
                <a:cs typeface="Adobe Devanagari" panose="02040503050201020203" pitchFamily="18" charset="0"/>
              </a:rPr>
              <a:t>Dr. Mohamed </a:t>
            </a:r>
            <a:r>
              <a:rPr kumimoji="0" lang="en-US" sz="1600" b="0" i="0" u="none" strike="noStrike" kern="1200" cap="none" spc="0" normalizeH="0" baseline="0" noProof="0" dirty="0">
                <a:ln>
                  <a:noFill/>
                </a:ln>
                <a:solidFill>
                  <a:prstClr val="black"/>
                </a:solidFill>
                <a:effectLst/>
                <a:uLnTx/>
                <a:uFillTx/>
                <a:latin typeface="Adobe Devanagari" panose="02040503050201020203" pitchFamily="18" charset="0"/>
                <a:ea typeface="+mn-ea"/>
                <a:cs typeface="Adobe Devanagari" panose="02040503050201020203" pitchFamily="18" charset="0"/>
              </a:rPr>
              <a:t>Elyassini, Indiana State University</a:t>
            </a: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75" b="0" i="0" u="none" strike="noStrike" kern="1200" cap="none" spc="0" normalizeH="0" baseline="0" noProof="0" dirty="0" smtClean="0">
              <a:ln>
                <a:noFill/>
              </a:ln>
              <a:solidFill>
                <a:prstClr val="black"/>
              </a:solidFill>
              <a:effectLst/>
              <a:uLnTx/>
              <a:uFillTx/>
              <a:latin typeface="Adobe Devanagari" panose="02040503050201020203" pitchFamily="18" charset="0"/>
              <a:ea typeface="Calibri" panose="020F0502020204030204" pitchFamily="34" charset="0"/>
              <a:cs typeface="Adobe Devanagari" panose="02040503050201020203" pitchFamily="18"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75" b="0" i="0" u="none" strike="noStrike" kern="1200" cap="none" spc="0" normalizeH="0" baseline="0" noProof="0" dirty="0" smtClean="0">
              <a:ln>
                <a:noFill/>
              </a:ln>
              <a:solidFill>
                <a:prstClr val="black"/>
              </a:solidFill>
              <a:effectLst/>
              <a:uLnTx/>
              <a:uFillTx/>
              <a:latin typeface="Adobe Devanagari" panose="02040503050201020203" pitchFamily="18" charset="0"/>
              <a:ea typeface="Calibri" panose="020F0502020204030204" pitchFamily="34" charset="0"/>
              <a:cs typeface="Adobe Devanagari" panose="02040503050201020203" pitchFamily="18"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75" b="0" i="0" u="none" strike="noStrike" kern="1200" cap="none" spc="0" normalizeH="0" baseline="0" noProof="0" dirty="0" smtClean="0">
              <a:ln>
                <a:noFill/>
              </a:ln>
              <a:solidFill>
                <a:prstClr val="black"/>
              </a:solidFill>
              <a:effectLst/>
              <a:uLnTx/>
              <a:uFillTx/>
              <a:latin typeface="Adobe Devanagari" panose="02040503050201020203" pitchFamily="18" charset="0"/>
              <a:ea typeface="Calibri" panose="020F0502020204030204" pitchFamily="34" charset="0"/>
              <a:cs typeface="Adobe Devanagari" panose="02040503050201020203" pitchFamily="18" charset="0"/>
            </a:endParaRPr>
          </a:p>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375" b="0" i="0" u="none" strike="noStrike" kern="1200" cap="none" spc="0" normalizeH="0" baseline="0" noProof="0" dirty="0">
              <a:ln>
                <a:noFill/>
              </a:ln>
              <a:solidFill>
                <a:prstClr val="black"/>
              </a:solidFill>
              <a:effectLst/>
              <a:uLnTx/>
              <a:uFillTx/>
              <a:latin typeface="Adobe Devanagari" panose="02040503050201020203" pitchFamily="18" charset="0"/>
              <a:ea typeface="Calibri" panose="020F0502020204030204" pitchFamily="34" charset="0"/>
              <a:cs typeface="Adobe Devanagari" panose="02040503050201020203" pitchFamily="18" charset="0"/>
            </a:endParaRPr>
          </a:p>
          <a:p>
            <a:pPr marL="0" marR="0" lvl="0" indent="0" algn="just" defTabSz="685800" rtl="0" eaLnBrk="1" fontAlgn="auto" latinLnBrk="0" hangingPunct="1">
              <a:lnSpc>
                <a:spcPct val="107000"/>
              </a:lnSpc>
              <a:spcBef>
                <a:spcPts val="0"/>
              </a:spcBef>
              <a:spcAft>
                <a:spcPts val="60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Times New Roman" pitchFamily="18" charset="0"/>
                <a:ea typeface="Calibri" panose="020F0502020204030204" pitchFamily="34" charset="0"/>
                <a:cs typeface="Arial" panose="020B0604020202020204" pitchFamily="34" charset="0"/>
              </a:rPr>
              <a:t>This </a:t>
            </a:r>
            <a:r>
              <a:rPr kumimoji="0" lang="en-US" sz="2800" b="0" i="0" u="none" strike="noStrike" kern="1200" cap="none" spc="0" normalizeH="0" baseline="0" noProof="0" dirty="0">
                <a:ln>
                  <a:noFill/>
                </a:ln>
                <a:solidFill>
                  <a:prstClr val="black"/>
                </a:solidFill>
                <a:effectLst/>
                <a:uLnTx/>
                <a:uFillTx/>
                <a:latin typeface="Times New Roman" pitchFamily="18" charset="0"/>
                <a:ea typeface="Calibri" panose="020F0502020204030204" pitchFamily="34" charset="0"/>
                <a:cs typeface="Arial" panose="020B0604020202020204" pitchFamily="34" charset="0"/>
              </a:rPr>
              <a:t>paper examines the strategic deployment of ‘culture’ in the service of ‘geopolitics.’ It compares how British-sponsored Zionism and American-sponsored Jihadism were designed to mobilize, excite, uproot, recruit, radicalize, and deploy alien Jews and Muslims in order to achieve complex geopolitical goals</a:t>
            </a:r>
            <a:r>
              <a:rPr kumimoji="0" lang="en-US" sz="2800" b="0" i="0" u="none" strike="noStrike" kern="1200" cap="none" spc="0" normalizeH="0" baseline="0" noProof="0" dirty="0" smtClean="0">
                <a:ln>
                  <a:noFill/>
                </a:ln>
                <a:solidFill>
                  <a:prstClr val="black"/>
                </a:solidFill>
                <a:effectLst/>
                <a:uLnTx/>
                <a:uFillTx/>
                <a:latin typeface="Times New Roman" pitchFamily="18" charset="0"/>
                <a:ea typeface="Calibri" panose="020F0502020204030204" pitchFamily="34" charset="0"/>
                <a:cs typeface="Arial" panose="020B0604020202020204" pitchFamily="34" charset="0"/>
              </a:rPr>
              <a:t>.</a:t>
            </a:r>
          </a:p>
          <a:p>
            <a:pPr marL="0" marR="0" lvl="0" indent="0" algn="just" defTabSz="685800" rtl="0" eaLnBrk="1" fontAlgn="auto" latinLnBrk="0" hangingPunct="1">
              <a:lnSpc>
                <a:spcPct val="107000"/>
              </a:lnSpc>
              <a:spcBef>
                <a:spcPts val="0"/>
              </a:spcBef>
              <a:spcAft>
                <a:spcPts val="60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hlinkClick r:id="rId2"/>
              </a:rPr>
              <a:t>http://</a:t>
            </a:r>
            <a:r>
              <a:rPr kumimoji="0" lang="en-US" sz="16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hlinkClick r:id="rId2"/>
              </a:rPr>
              <a:t>faculty.indstate.edu/melyassini/Geopolitics%20and%20Culture.pdf</a:t>
            </a:r>
            <a:r>
              <a:rPr kumimoji="0" lang="en-US" sz="16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rPr>
              <a:t> </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10" name="Picture 2" descr="Map: Flow of foreign fighters to Syr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7202" y="4063989"/>
            <a:ext cx="2350272" cy="23430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The ingathering of the exi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1800" y="1711823"/>
            <a:ext cx="2329820" cy="1785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p:cNvSpPr txBox="1"/>
          <p:nvPr/>
        </p:nvSpPr>
        <p:spPr>
          <a:xfrm>
            <a:off x="6820707" y="6442502"/>
            <a:ext cx="2323293" cy="415498"/>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srgbClr val="FF0000"/>
                </a:solidFill>
                <a:effectLst/>
                <a:uLnTx/>
                <a:uFillTx/>
                <a:latin typeface="Times New Roman" pitchFamily="18" charset="0"/>
                <a:ea typeface="+mn-ea"/>
                <a:cs typeface="Times New Roman" panose="02020603050405020304" pitchFamily="18" charset="0"/>
              </a:rPr>
              <a:t>Washington Post, 10/11/2014, </a:t>
            </a:r>
            <a:r>
              <a:rPr kumimoji="0" lang="en-US" sz="375" b="0" i="0" u="none" strike="noStrike" kern="1200" cap="none" spc="0" normalizeH="0" baseline="0" noProof="0" dirty="0">
                <a:ln>
                  <a:noFill/>
                </a:ln>
                <a:solidFill>
                  <a:prstClr val="black"/>
                </a:solidFill>
                <a:effectLst/>
                <a:uLnTx/>
                <a:uFillTx/>
                <a:latin typeface="Calibri" panose="020F0502020204030204"/>
                <a:ea typeface="+mn-ea"/>
                <a:cs typeface="Arial" charset="0"/>
                <a:hlinkClick r:id="rId5"/>
              </a:rPr>
              <a:t>http://www.washingtonpost.com/world/foreign-fighters-flow-to-syria/2014/10/11/3d2549fa-5195-11e4-8c24-487e92bc997b_graphic.html</a:t>
            </a:r>
            <a:r>
              <a:rPr kumimoji="0" lang="en-US" sz="375" b="0" i="0" u="none" strike="noStrike" kern="1200" cap="none" spc="0" normalizeH="0" baseline="0" noProof="0" dirty="0">
                <a:ln>
                  <a:noFill/>
                </a:ln>
                <a:solidFill>
                  <a:prstClr val="black"/>
                </a:solidFill>
                <a:effectLst/>
                <a:uLnTx/>
                <a:uFillTx/>
                <a:latin typeface="Calibri" panose="020F0502020204030204"/>
                <a:ea typeface="+mn-ea"/>
                <a:cs typeface="Arial" charset="0"/>
              </a:rPr>
              <a:t>  </a:t>
            </a:r>
          </a:p>
        </p:txBody>
      </p:sp>
      <p:sp>
        <p:nvSpPr>
          <p:cNvPr id="14" name="Rectangle 13"/>
          <p:cNvSpPr/>
          <p:nvPr/>
        </p:nvSpPr>
        <p:spPr>
          <a:xfrm>
            <a:off x="6780675" y="3429000"/>
            <a:ext cx="2399924" cy="507831"/>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srgbClr val="FF0000"/>
                </a:solidFill>
                <a:effectLst/>
                <a:uLnTx/>
                <a:uFillTx/>
                <a:latin typeface="Times New Roman" pitchFamily="18" charset="0"/>
                <a:ea typeface="+mn-ea"/>
                <a:cs typeface="Times New Roman" panose="02020603050405020304" pitchFamily="18" charset="0"/>
              </a:rPr>
              <a:t>Israel Ministry of Foreign Affairs</a:t>
            </a:r>
            <a:r>
              <a:rPr kumimoji="0" lang="en-US" sz="1050" b="0" i="0" u="none" strike="noStrike" kern="1200" cap="none" spc="0" normalizeH="0" baseline="0" noProof="0" dirty="0">
                <a:ln>
                  <a:noFill/>
                </a:ln>
                <a:solidFill>
                  <a:prstClr val="black"/>
                </a:solidFill>
                <a:effectLst/>
                <a:uLnTx/>
                <a:uFillTx/>
                <a:latin typeface="Times New Roman" pitchFamily="18" charset="0"/>
                <a:ea typeface="+mn-ea"/>
                <a:cs typeface="Times New Roman" panose="02020603050405020304" pitchFamily="18" charset="0"/>
              </a:rPr>
              <a:t>, </a:t>
            </a:r>
            <a:r>
              <a:rPr kumimoji="0" lang="en-US" sz="1350" b="0" i="0" u="none" strike="noStrike" kern="1200" cap="none" spc="0" normalizeH="0" baseline="0" noProof="0" dirty="0">
                <a:ln>
                  <a:noFill/>
                </a:ln>
                <a:solidFill>
                  <a:srgbClr val="FF0000"/>
                </a:solidFill>
                <a:effectLst/>
                <a:uLnTx/>
                <a:uFillTx/>
                <a:latin typeface="Times New Roman" pitchFamily="18" charset="0"/>
                <a:ea typeface="+mn-ea"/>
                <a:cs typeface="Times New Roman" panose="02020603050405020304" pitchFamily="18" charset="0"/>
              </a:rPr>
              <a:t>2/2011,  </a:t>
            </a:r>
            <a:r>
              <a:rPr kumimoji="0" lang="en-US" sz="225" b="0" i="0" u="none" strike="noStrike" kern="1200" cap="none" spc="0" normalizeH="0" baseline="0" noProof="0" dirty="0">
                <a:ln>
                  <a:noFill/>
                </a:ln>
                <a:solidFill>
                  <a:prstClr val="black"/>
                </a:solidFill>
                <a:effectLst/>
                <a:uLnTx/>
                <a:uFillTx/>
                <a:latin typeface="Calibri" panose="020F0502020204030204"/>
                <a:ea typeface="+mn-ea"/>
                <a:cs typeface="Arial" charset="0"/>
                <a:hlinkClick r:id="rId6"/>
              </a:rPr>
              <a:t>http://mfa.gov.il/MFA/AboutIsrael/People/Pages/SOCIETY-%20Jewish%20Society.aspx</a:t>
            </a:r>
            <a:r>
              <a:rPr kumimoji="0" lang="en-US" sz="225" b="0" i="0" u="none" strike="noStrike" kern="1200" cap="none" spc="0" normalizeH="0" baseline="0" noProof="0" dirty="0">
                <a:ln>
                  <a:noFill/>
                </a:ln>
                <a:solidFill>
                  <a:prstClr val="black"/>
                </a:solidFill>
                <a:effectLst/>
                <a:uLnTx/>
                <a:uFillTx/>
                <a:latin typeface="Calibri" panose="020F0502020204030204"/>
                <a:ea typeface="+mn-ea"/>
                <a:cs typeface="Arial" charset="0"/>
              </a:rPr>
              <a:t>  </a:t>
            </a:r>
          </a:p>
        </p:txBody>
      </p:sp>
      <p:sp>
        <p:nvSpPr>
          <p:cNvPr id="15" name="TextBox 14"/>
          <p:cNvSpPr txBox="1"/>
          <p:nvPr/>
        </p:nvSpPr>
        <p:spPr>
          <a:xfrm>
            <a:off x="6780675" y="-19553"/>
            <a:ext cx="2356798" cy="1785104"/>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FF0000"/>
                </a:solidFill>
                <a:effectLst/>
                <a:uLnTx/>
                <a:uFillTx/>
                <a:latin typeface="Times New Roman" pitchFamily="18" charset="0"/>
                <a:ea typeface="+mn-ea"/>
                <a:cs typeface="Times New Roman" panose="02020603050405020304" pitchFamily="18" charset="0"/>
              </a:rPr>
              <a:t>Zionist </a:t>
            </a:r>
            <a:r>
              <a:rPr kumimoji="0" lang="en-US" sz="2200" b="1" i="0" u="none" strike="noStrike" kern="1200" cap="none" spc="0" normalizeH="0" baseline="0" noProof="0" dirty="0" smtClean="0">
                <a:ln>
                  <a:noFill/>
                </a:ln>
                <a:solidFill>
                  <a:srgbClr val="FF0000"/>
                </a:solidFill>
                <a:effectLst/>
                <a:uLnTx/>
                <a:uFillTx/>
                <a:latin typeface="Times New Roman" pitchFamily="18" charset="0"/>
                <a:ea typeface="+mn-ea"/>
                <a:cs typeface="Times New Roman" panose="02020603050405020304" pitchFamily="18" charset="0"/>
              </a:rPr>
              <a:t>and Jihadist recruits </a:t>
            </a:r>
            <a:r>
              <a:rPr kumimoji="0" lang="en-US" sz="2200" b="1" i="0" u="none" strike="noStrike" kern="1200" cap="none" spc="0" normalizeH="0" baseline="0" noProof="0" dirty="0">
                <a:ln>
                  <a:noFill/>
                </a:ln>
                <a:solidFill>
                  <a:srgbClr val="FF0000"/>
                </a:solidFill>
                <a:effectLst/>
                <a:uLnTx/>
                <a:uFillTx/>
                <a:latin typeface="Times New Roman" pitchFamily="18" charset="0"/>
                <a:ea typeface="+mn-ea"/>
                <a:cs typeface="Times New Roman" panose="02020603050405020304" pitchFamily="18" charset="0"/>
              </a:rPr>
              <a:t>flock to </a:t>
            </a:r>
            <a:r>
              <a:rPr kumimoji="0" lang="en-US" sz="2200" b="1" i="0" u="none" strike="noStrike" kern="1200" cap="none" spc="0" normalizeH="0" baseline="0" noProof="0" dirty="0" smtClean="0">
                <a:ln>
                  <a:noFill/>
                </a:ln>
                <a:solidFill>
                  <a:srgbClr val="FF0000"/>
                </a:solidFill>
                <a:effectLst/>
                <a:uLnTx/>
                <a:uFillTx/>
                <a:latin typeface="Times New Roman" pitchFamily="18" charset="0"/>
                <a:ea typeface="+mn-ea"/>
                <a:cs typeface="Times New Roman" panose="02020603050405020304" pitchFamily="18" charset="0"/>
              </a:rPr>
              <a:t>Palestine and Syria, respectively</a:t>
            </a:r>
            <a:endParaRPr kumimoji="0" lang="en-US" sz="2200" b="1" i="0" u="none" strike="noStrike" kern="1200" cap="none" spc="0" normalizeH="0" baseline="0" noProof="0" dirty="0">
              <a:ln>
                <a:noFill/>
              </a:ln>
              <a:solidFill>
                <a:srgbClr val="FF0000"/>
              </a:solidFill>
              <a:effectLst/>
              <a:uLnTx/>
              <a:uFillTx/>
              <a:latin typeface="Times New Roman" pitchFamily="18" charset="0"/>
              <a:ea typeface="+mn-ea"/>
              <a:cs typeface="Times New Roman" panose="02020603050405020304" pitchFamily="18" charset="0"/>
            </a:endParaRPr>
          </a:p>
        </p:txBody>
      </p:sp>
      <p:cxnSp>
        <p:nvCxnSpPr>
          <p:cNvPr id="17" name="Straight Connector 16"/>
          <p:cNvCxnSpPr/>
          <p:nvPr/>
        </p:nvCxnSpPr>
        <p:spPr>
          <a:xfrm>
            <a:off x="6787202" y="1676400"/>
            <a:ext cx="23933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787202" y="1434331"/>
            <a:ext cx="33505" cy="5442753"/>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6780675" y="-38674"/>
            <a:ext cx="20015" cy="1473006"/>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6787202" y="3962400"/>
            <a:ext cx="2356798" cy="0"/>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391400" y="2133600"/>
            <a:ext cx="1252715" cy="30008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panose="020F0502020204030204"/>
                <a:ea typeface="+mn-ea"/>
                <a:cs typeface="Arial" charset="0"/>
              </a:rPr>
              <a:t>Palestine-Israel</a:t>
            </a:r>
          </a:p>
        </p:txBody>
      </p:sp>
    </p:spTree>
    <p:extLst>
      <p:ext uri="{BB962C8B-B14F-4D97-AF65-F5344CB8AC3E}">
        <p14:creationId xmlns:p14="http://schemas.microsoft.com/office/powerpoint/2010/main" val="1758139350"/>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5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6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7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8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9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1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4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2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6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14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8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13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20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21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19_Blank Presentation">
  <a:themeElements>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22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17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60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23_Blank Presentation">
  <a:themeElements>
    <a:clrScheme name="">
      <a:dk1>
        <a:srgbClr val="000000"/>
      </a:dk1>
      <a:lt1>
        <a:srgbClr val="FFFFFF"/>
      </a:lt1>
      <a:dk2>
        <a:srgbClr val="FF3300"/>
      </a:dk2>
      <a:lt2>
        <a:srgbClr val="FFFF00"/>
      </a:lt2>
      <a:accent1>
        <a:srgbClr val="FF3300"/>
      </a:accent1>
      <a:accent2>
        <a:srgbClr val="00FFFF"/>
      </a:accent2>
      <a:accent3>
        <a:srgbClr val="FFADAA"/>
      </a:accent3>
      <a:accent4>
        <a:srgbClr val="DADADA"/>
      </a:accent4>
      <a:accent5>
        <a:srgbClr val="FFAD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72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1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3.xml><?xml version="1.0" encoding="utf-8"?>
<a:theme xmlns:a="http://schemas.openxmlformats.org/drawingml/2006/main" name="1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70017</TotalTime>
  <Words>63605</Words>
  <Application>Microsoft Office PowerPoint</Application>
  <PresentationFormat>On-screen Show (4:3)</PresentationFormat>
  <Paragraphs>2027</Paragraphs>
  <Slides>175</Slides>
  <Notes>42</Notes>
  <HiddenSlides>0</HiddenSlides>
  <MMClips>0</MMClips>
  <ScaleCrop>false</ScaleCrop>
  <HeadingPairs>
    <vt:vector size="6" baseType="variant">
      <vt:variant>
        <vt:lpstr>Fonts Used</vt:lpstr>
      </vt:variant>
      <vt:variant>
        <vt:i4>7</vt:i4>
      </vt:variant>
      <vt:variant>
        <vt:lpstr>Theme</vt:lpstr>
      </vt:variant>
      <vt:variant>
        <vt:i4>33</vt:i4>
      </vt:variant>
      <vt:variant>
        <vt:lpstr>Slide Titles</vt:lpstr>
      </vt:variant>
      <vt:variant>
        <vt:i4>175</vt:i4>
      </vt:variant>
    </vt:vector>
  </HeadingPairs>
  <TitlesOfParts>
    <vt:vector size="215" baseType="lpstr">
      <vt:lpstr>PMingLiU-ExtB</vt:lpstr>
      <vt:lpstr>Adobe Devanagari</vt:lpstr>
      <vt:lpstr>Arial</vt:lpstr>
      <vt:lpstr>Calibri</vt:lpstr>
      <vt:lpstr>Calibri Light</vt:lpstr>
      <vt:lpstr>Georgia</vt:lpstr>
      <vt:lpstr>Times New Roman</vt:lpstr>
      <vt:lpstr>Blank Presentation</vt:lpstr>
      <vt:lpstr>1_Blank Presentation</vt:lpstr>
      <vt:lpstr>Office Theme</vt:lpstr>
      <vt:lpstr>2_Blank Presentation</vt:lpstr>
      <vt:lpstr>5_Blank Presentation</vt:lpstr>
      <vt:lpstr>6_Blank Presentation</vt:lpstr>
      <vt:lpstr>7_Blank Presentation</vt:lpstr>
      <vt:lpstr>8_Blank Presentation</vt:lpstr>
      <vt:lpstr>9_Blank Presentation</vt:lpstr>
      <vt:lpstr>2_Office Theme</vt:lpstr>
      <vt:lpstr>3_Office Theme</vt:lpstr>
      <vt:lpstr>11_Blank Presentation</vt:lpstr>
      <vt:lpstr>4_Blank Presentation</vt:lpstr>
      <vt:lpstr>12_Blank Presentation</vt:lpstr>
      <vt:lpstr>1_Office Theme</vt:lpstr>
      <vt:lpstr>4_Office Theme</vt:lpstr>
      <vt:lpstr>16_Blank Presentation</vt:lpstr>
      <vt:lpstr>14_Blank Presentation</vt:lpstr>
      <vt:lpstr>6_Office Theme</vt:lpstr>
      <vt:lpstr>7_Office Theme</vt:lpstr>
      <vt:lpstr>18_Blank Presentation</vt:lpstr>
      <vt:lpstr>8_Office Theme</vt:lpstr>
      <vt:lpstr>13_Blank Presentation</vt:lpstr>
      <vt:lpstr>20_Blank Presentation</vt:lpstr>
      <vt:lpstr>21_Blank Presentation</vt:lpstr>
      <vt:lpstr>9_Office Theme</vt:lpstr>
      <vt:lpstr>5_Office Theme</vt:lpstr>
      <vt:lpstr>19_Blank Presentation</vt:lpstr>
      <vt:lpstr>22_Blank Presentation</vt:lpstr>
      <vt:lpstr>17_Blank Presentation</vt:lpstr>
      <vt:lpstr>23_Blank Presentation</vt:lpstr>
      <vt:lpstr>12_Office Theme</vt:lpstr>
      <vt:lpstr>13_Office Theme</vt:lpstr>
      <vt:lpstr>PowerPoint Presentation</vt:lpstr>
      <vt:lpstr>Compare John 3:16, John 19:16-22 &amp; Matthew 27:46,50 with Quran 112:1-4 and Quran 4:156-158</vt:lpstr>
      <vt:lpstr>Compare Psalm 2:7, Exodus 4:22, Jeremiah 31:9, and Mark 12:29 with Quran 112:1-4</vt:lpstr>
      <vt:lpstr>Compare Psalm 82:6 and John 10:34 with Quran 3:79-80</vt:lpstr>
      <vt:lpstr>Basic Do’s and Don’ts in the Quran and the Bible</vt:lpstr>
      <vt:lpstr>People of the Book [Christians and Jews], let us arrive at a statement that is common to us all: we worship God alone</vt:lpstr>
      <vt:lpstr>Declaration on the Relation of the Church to non-Christian Religions  NOSTRA AETATE PROCLAIMED BY HIS HOLINESS POPE PAUL VI ON OCTOBER 28, 1965 http://www.vatican.va/archive/hist_councils/ii_vatican_council/documents/vat-ii_decl_19651028_nostra-aetate_en.html</vt:lpstr>
      <vt:lpstr>Some Attributes of God in The Quran</vt:lpstr>
      <vt:lpstr>If God had so willed, He would have made you one community, but He wanted to test you through that which He has given you, so race to do good</vt:lpstr>
      <vt:lpstr>PowerPoint Presentation</vt:lpstr>
      <vt:lpstr>Ethnic Breakdown of Regular Mosque Participants (Total percentage of ethnic group in mosques) </vt:lpstr>
      <vt:lpstr>Major Findings of "The American Mosque 2011: Report Number 1 from the US Mosque Study 2011"</vt:lpstr>
      <vt:lpstr>PowerPoint Presentation</vt:lpstr>
      <vt:lpstr>The Quran</vt:lpstr>
      <vt:lpstr>The Quran</vt:lpstr>
      <vt:lpstr>PowerPoint Presentation</vt:lpstr>
      <vt:lpstr>Say, ‘I am only a human being, like you, to whom it has been revealed that your God is One’</vt:lpstr>
      <vt:lpstr>I lived a whole lifetime among you before it came to me</vt:lpstr>
      <vt:lpstr>We sent to you [Muhammad] the Scripture with the truth, confirming the Scriptures that came before it</vt:lpstr>
      <vt:lpstr>We tell you [Prophet] the best of stories</vt:lpstr>
      <vt:lpstr>Examples of Prophets and Messengers mentioned in the Quran</vt:lpstr>
      <vt:lpstr>If we had sent this Quran down to a mountain</vt:lpstr>
      <vt:lpstr>We have sent the Scripture down to you explaining everything</vt:lpstr>
      <vt:lpstr>They could not produce anything like it</vt:lpstr>
      <vt:lpstr>This Quran does indeed show the straightest way</vt:lpstr>
      <vt:lpstr>We have made it easy to learn lessons from the Quran</vt:lpstr>
      <vt:lpstr>God commands justice</vt:lpstr>
      <vt:lpstr>Those who have been attacked are permitted to take up arms</vt:lpstr>
      <vt:lpstr>Fight in God’s cause against those who fight you, but do not overstep the limits</vt:lpstr>
      <vt:lpstr>“if anyone kills a person—unless in retribution for murder or spreading corruption in the land—it is as if he kills all mankind, while if any saves a life it is as if he saves the lives of all mankind” Quran 5:32</vt:lpstr>
      <vt:lpstr>Quran 9 was revealed when the Hudaybiya Treaty between Prophet Muhammad and the Quraysh tribe of Mecca was broken by the Beni Bakr tribe (allied with Quraysh) who attacked the Khuzaa tribe (allied with Prophet Muhammad) </vt:lpstr>
      <vt:lpstr>Examples of Biblical warfare narrative</vt:lpstr>
      <vt:lpstr>Examples of punishment for sexual sin in the Bible and the Quran</vt:lpstr>
      <vt:lpstr>Consult with them about matters &amp; Give what you can spare</vt:lpstr>
      <vt:lpstr>Be Tolerant</vt:lpstr>
      <vt:lpstr>Those Who Believe and Do Good Deeds</vt:lpstr>
      <vt:lpstr>There truly are signs in the creation of the heavens and earth</vt:lpstr>
      <vt:lpstr>Goodness does not consist in turning your face towards East or West</vt:lpstr>
      <vt:lpstr>When you converse in secret, do not do so in a way that is sinful</vt:lpstr>
      <vt:lpstr>The garment of God-consciousness is the best of all garments</vt:lpstr>
      <vt:lpstr>Avoid committing sin, whether openly or in secret</vt:lpstr>
      <vt:lpstr>The life of this world is only an illusory pleasure</vt:lpstr>
      <vt:lpstr>Whoever has done a good deed will have it ten times to his credit</vt:lpstr>
      <vt:lpstr>Good and evil cannot be equal</vt:lpstr>
      <vt:lpstr>A good word is like a good tree</vt:lpstr>
      <vt:lpstr>But [even in a battle] when you are offered a greeting, respond with a better one, or at least return it</vt:lpstr>
      <vt:lpstr>Prohibition of usury in the Quran and the Bible </vt:lpstr>
      <vt:lpstr>Joseph's Dreams in the Quran and the Bible</vt:lpstr>
      <vt:lpstr>Be wary of the limits to Quran translation For example, the Arabic word “sujood” in the Quran is widely translated to English as “prostration.” However, the words “sujood” and “prostration” refer to two different situations:</vt:lpstr>
      <vt:lpstr>Timeline of the Life of Muhammad http://www.pbs.org/muhammad/timeline_html.shtml</vt:lpstr>
      <vt:lpstr>About Prophet Muhammad</vt:lpstr>
      <vt:lpstr>PowerPoint Presentation</vt:lpstr>
      <vt:lpstr>Mohammed is now the third most popular boy's name in England. So why this shabby effort to conceal it? Daily Mail, 9/10/2009  http://www.dailymail.co.uk/debate/columnists/article-1212368/Mohammed-popular-boys-England-So-shabby-effort-conceal-it.html# </vt:lpstr>
      <vt:lpstr>American University of Beirut Professor of History Kamal Salibi argues that to read and understand the consonantal Hebrew Bible, Arabic is better equipped than the academically derived and never spoken language of Rabbinical Hebrew [let alone Israeli Hebrew]</vt:lpstr>
      <vt:lpstr>St. Paul’s Trip to Arabia</vt:lpstr>
      <vt:lpstr>The Bible Came From Arabia</vt:lpstr>
      <vt:lpstr>Conspiracy in Jerusalem:  The Hidden Origins of Jesus</vt:lpstr>
      <vt:lpstr>Basic Information about Biblical Texts</vt:lpstr>
      <vt:lpstr>Secret £14million Bible in which 'Jesus predicts coming of Prophet Muhammad' unearthed in Turkey</vt:lpstr>
      <vt:lpstr>PowerPoint Presentation</vt:lpstr>
      <vt:lpstr>PowerPoint Presentation</vt:lpstr>
      <vt:lpstr>The Hadith (sayings attributed to the Prophet Muhammad)</vt:lpstr>
      <vt:lpstr>The Hadith literature provides evidence for the Prophet’s way of life (sunna)</vt:lpstr>
      <vt:lpstr>Examples of Hadith Prophet Muhammad Said:</vt:lpstr>
      <vt:lpstr>Prophet Muhammad Said:</vt:lpstr>
      <vt:lpstr>Prophet Muhammad Said:</vt:lpstr>
      <vt:lpstr>Prophet Muhammad Said:</vt:lpstr>
      <vt:lpstr>Prophet Muhammad Said:</vt:lpstr>
      <vt:lpstr>Prophet Muhammad said </vt:lpstr>
      <vt:lpstr>Prophet Muhammad Said:</vt:lpstr>
      <vt:lpstr>Prophet Muhammad Said:</vt:lpstr>
      <vt:lpstr>Prophet Muhammad Said:</vt:lpstr>
      <vt:lpstr>Prophet Muhammad Said:</vt:lpstr>
      <vt:lpstr>“They ask you [Prophet] about the Hour [End of Time/End of Days/Day of Judgment], ‘When will it happen?’ Say, ‘My Lord alone has knowledge of it…  if I had knowledge of what is hidden, I would have abundant good things and no harm could touch me.”</vt:lpstr>
      <vt:lpstr>Prophet Muhammad Said:</vt:lpstr>
      <vt:lpstr>Excerpts from Prophet Muhammad's Farewell Sermon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Five Pillars of Islam</vt:lpstr>
      <vt:lpstr>The Hadith of Gabriel</vt:lpstr>
      <vt:lpstr>Islamic Law (الشريعة)</vt:lpstr>
      <vt:lpstr>PowerPoint Presentation</vt:lpstr>
      <vt:lpstr>Islamic Calendar The Islamic calendar began in 622 AD (Year 1 of Hijra or 1 AH)  Hijra is the migration of Prophet Muhammad from Mecca to Medina  The Islamic calendar was established by Caliph Omar in 638 AD  The Islamic calendar is a lunar calendar (Quran 9:36, 10:5)  The Islamic calendar is 354 days (11 days shorter than the solar year because the lunar month is 29 or 30 days)  Ramadan is the 9th month in the Islamic lunar calendar during which observing Muslims fast during the daytime from dawn to sunset.  For example, if Ramadan 1439 AH began on May 16, 2018 AD, Ramadan 1440 AH should begin about 11 days earlier (around May 5, 2019).</vt:lpstr>
      <vt:lpstr>PowerPoint Presentation</vt:lpstr>
      <vt:lpstr>One example of political diversity in Islam:  Tantawi and Qardawi (Two Leading Muslim Scholars from Egypt) Express Opposed Views on Gaza Tunnel Barrier</vt:lpstr>
      <vt:lpstr>PowerPoint Presentation</vt:lpstr>
      <vt:lpstr>Major Muslim dynasties and states before the First World War (1914-18)</vt:lpstr>
      <vt:lpstr>USA-Egypt Relations</vt:lpstr>
      <vt:lpstr>USA-UAE Relations</vt:lpstr>
      <vt:lpstr>The Israel Lobby in the United States</vt:lpstr>
      <vt:lpstr>U.S. commitment to the security and prosperity of the State of Israel </vt:lpstr>
      <vt:lpstr>Commitment to Israel's security and well being has been a cornerstone of U.S. policy in the Middle East since Israel's founding in 1948, in which the United States played a key supporting role</vt:lpstr>
      <vt:lpstr>U.S.-ISRAEL RELATIONS http://www.state.gov/r/pa/ei/bgn/3581.htm </vt:lpstr>
      <vt:lpstr>Genesis of the Dhahran Airfield</vt:lpstr>
      <vt:lpstr>The Palestine question was the main concern during the historic encounter between President Roosevelt and King Ibn Saud  in 1945</vt:lpstr>
      <vt:lpstr>U.S. Commitment to Saudi security</vt:lpstr>
      <vt:lpstr>U.S.-SAUDI ARABIA RELATIONS http://www.state.gov/r/pa/ei/bgn/3584.htm </vt:lpstr>
      <vt:lpstr>PowerPoint Presentation</vt:lpstr>
      <vt:lpstr>The Fall of the Shah</vt:lpstr>
      <vt:lpstr>PowerPoint Presentation</vt:lpstr>
      <vt:lpstr>Excerpts from Saudi Arabia’s Basic Law of Governance and Iran’s Constitution</vt:lpstr>
      <vt:lpstr>Excerpts from the writings of Juhayman bin Mohammed bin Seif al-Oteibi, leader of the takeover of the Great Mosque in Mecca in November [1979], as translated by The New York Times</vt:lpstr>
      <vt:lpstr>PowerPoint Presentation</vt:lpstr>
      <vt:lpstr>Video clips: Hillary Clinton : We created Al-Qaeda  https://www.youtube.com/watch?v=Dqn0bm4E9yw     ;     http://www.youtube.com/watch?v=kzQ2KZWfjgs  Former US Secretary Hillary Clinton explains how the US government had helped to create the Al-Qaida jihad  in Afghanistan in the 1980s, but she did not explain that the main reason was to support Israel by forcing  the Soviet Union to lift a ban on the emigration of Soviet Jews to Palestine, as indicated by the Jackson-Vanik  amendment to the 1974 Trade Act and by statements/policies under Presidents Nixon and Reagan Jimmy Carter’s National Security Adviser Zbigniew Brzezinski launches the jihad in Afghanistan in 1979, https://www.youtube.com/watch?v=A9RCFZnWGE0    “Advertisements, paid for from CIA funds, were placed in newspapers and newsletters around the world offering inducements and motivations to join the [Islamic] Jihad.” (Pervez  Hoodbhoy, Peace Research, 1 May 2005), Global Research, 9/9/2010,  http://www.globalresearch.ca/9-11-analysis-from-ronald-reagan-and-the-soviet-afghan-war-to-george-w-bush-and-september-11-2001/20958   From U.S., the ABC's of Jihad---“the United States spent millions of dollars to supply Afghan schoolchildren with textbooks filled with violent images and militant Islamic teachings, part of covert attempts to spur resistance to the Soviet occupation. The primers, which were filled with talk of jihad and featured drawings of guns, bullets, soldiers and mines, have served since then as the Afghan school system's core curriculum. Even the Taliban used the American-produced books, though the radical movement scratched out human faces in keeping with its strict fundamentalist code... The agency [U.S. Agency for International Development] spent $51 million on the university's education programs in Afghanistan from 1984 to 1994... Children were taught to count with illustrations showing tanks, missiles and land mines... During the Taliban era, censors purged human images from the books. One page from the texts of that period shows a resistance fighter with a bandolier and a Kalashnikov slung from his shoulder. The soldier's head is missing. Above the soldier is a verse from the Koran. Below is a Pashtu tribute to the mujaheddin, who are described as obedient to Allah. Such men will sacrifice their wealth and life itself to impose Islamic law on the government, the text says.” The Washington Post, March 23, 2002,  https://www.washingtonpost.com/archive/politics/2002/03/23/from-us-the-abcs-of-jihad/d079075a-3ed3-4030-9a96-0d48f6355e54/  The Taliban indoctrinates kids with jihadist textbooks paid for by the U.S.----"Printed both in Pashto and Dari, Afghanistan's two major languages, books such as 'The Alphabet for Jihad Literacy' were produced under the auspices of the U.S. Agency for International Development by the University of Nebraska at Omaha and smuggled into Afghanistan through networks built by the CIA and Pakistan's military intelligence agency, the ISI [Pakistan’s Inter-Service Intelligence].... the Pashto version includes such chilling entries as 'T' is for 'topak,' or gun. How do you use the word? 'My uncle has a gun,' the entry reads. "He does jihad with the gun." [later The United Nations' education agency] UNICEF destroyed at least a half-million of these 'militarized' schoolbooks. But the consequences of decades-old American policies in the region still linger, in ways both big and small." The Washington Post, 12/8/2014, https://www.washingtonpost.com/news/worldviews/wp/2014/12/08/the-taliban-indoctrinates-kids-with-jihadist-textbooks-paid-for-by-the-u-s/  ‘Infidels are our enemy’: Afghan fighters cherish old American schoolbooks----"[New York University professor Dana] Burde managed to find several old copies of the Pashto-language books and a 2011 edition on sale in the Pakistani city of Peshawar. The majority of the book’s 41 lessons glorify violence in the name of religion. 'My uncle has a gun,' reads the entry for the letter T, using the Pashto word for 'gun,' 'topak.' 'He does jihad with the gun.'.... 'Our religion is Islam. Muhammad is our leader. All the Russians and infidels are our enemy.'" Aljazeera America, 12/7/2014, http://america.aljazeera.com/articles/2014/12/7/afghan-fighters-americantextbooks.html   'Cubs of Caliphate': Europol warns that ISIS-trained children pose REAL threat to EU, RT, Published on Aug 2, 2016, https://www.youtube.com/watch?v=NkbGmzgKYw4    Qatari Foreign Minister reveals a wider anti-Syria conspiracy , https://www.youtube.com/watch?v=9f33l30kQxg  ;      https://journal-neo.org/2017/11/18/revelations-of-a-high-profile-qatari-officials-reveal-a-wider-anti-syria-conspiracy/     Saudi Crown Prince Mohammed bin Salman: "Al-Qaeda leaders, ISIS leaders, they were all Muslim Brotherhood first... We used the Muslim Brotherhood in the Cold War—we did, both of us [Saudi Arabia and the United States]... This is what America wanted us to do." The Atlantic, 4/2/2018, https://www.theatlantic.com/international/archive/2018/04/mohammed-bin-salman-iran-israel/557036   </vt:lpstr>
      <vt:lpstr>PowerPoint Presentation</vt:lpstr>
      <vt:lpstr>The Jackson-Vanik Amendment [“the United States shall not conclude any commercial agreement with any such country, during the period beginning with the date on which the President determines that such country— (1) denies its citizens the right or opportunity to emigrate”]</vt:lpstr>
      <vt:lpstr>PowerPoint Presentation</vt:lpstr>
      <vt:lpstr>PowerPoint Presentation</vt:lpstr>
      <vt:lpstr>PowerPoint Presentation</vt:lpstr>
      <vt:lpstr>PowerPoint Presentation</vt:lpstr>
      <vt:lpstr>PowerPoint Presentation</vt:lpstr>
      <vt:lpstr> The Christian Zionist Branch of the Israel Lobby</vt:lpstr>
      <vt:lpstr>Moran steps down from leadership post  Lawmaker under fire for saying Jews push war with Iraq</vt:lpstr>
      <vt:lpstr>PowerPoint Presentation</vt:lpstr>
      <vt:lpstr>PowerPoint Presentation</vt:lpstr>
      <vt:lpstr>Arms Airlift to Syria Rebels Expands, With Aid From C.I.A The New York Times, 3/24/2013,  http://www.nytimes.com/2013/03/25/world/middleeast/arms-airlift-to-syrian-rebels-expands-with-cia-aid.html </vt:lpstr>
      <vt:lpstr>PowerPoint Presentation</vt:lpstr>
      <vt:lpstr>[U.S. Senator Rand] Paul: US has been arming ISIS in Syria</vt:lpstr>
      <vt:lpstr>PowerPoint Presentation</vt:lpstr>
      <vt:lpstr>PowerPoint Presentation</vt:lpstr>
      <vt:lpstr>Islamic ethics and values of human brotherhood and the virtue of good deeds, words, and intentions</vt:lpstr>
      <vt:lpstr>PowerPoint Presentation</vt:lpstr>
      <vt:lpstr>PowerPoint Presentation</vt:lpstr>
      <vt:lpstr>Putin: ISIS financed from 40 countries, including G20 members </vt:lpstr>
      <vt:lpstr>Syrian Rebels Thank Netanyahu for Israel's Compassion</vt:lpstr>
      <vt:lpstr>Genesis of contemporary ‘jihad’ (Why? By whom? For whom?)</vt:lpstr>
      <vt:lpstr>British police question boy who spelled 'terrorist' by mistake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Gun violence killed or injured over  40,000  in the United States in 2015 Gun Violence Archive is an online archive of gun violence incidents collected from over 1,500 media, law enforcement, government and commercial sources daily in an effort to provide  near-real time data about the results of gun violence. </vt:lpstr>
      <vt:lpstr>PowerPoint Presentation</vt:lpstr>
      <vt:lpstr>Excerpts from Saudi Arabia’s Basic Law of Governance and Iran’s Constitution</vt:lpstr>
      <vt:lpstr>PowerPoint Presentation</vt:lpstr>
      <vt:lpstr>What are the biggest threats in 2016?</vt:lpstr>
      <vt:lpstr>PowerPoint Presentation</vt:lpstr>
      <vt:lpstr>PowerPoint Presentation</vt:lpstr>
      <vt:lpstr>Islamic Society of North America http://www.isna.net and American Jewish groups [like the Foundation for Ethnic Understanding https://ffeu.org and the Union for Reform Judaism https://urj.org] call for a ban against Neturei Karta [an anti-Israel Jewish group] at a Saudi-run interfaith conference  In first, Saudi king hosts Israeli rabbi [David Rosen who is a member of the board of directors of the King Abdullah International Center for Interreligious and Intercultural Dialogue] at royal palace [in a move indicative of the monarchy’s desire to further open itself up to the Western world], The Times of Israel, 2/24/2020, https://www.timesofisrael.com/in-first-saudi-king-hosts-israeli-rabbi-at-royal-palace/   </vt:lpstr>
      <vt:lpstr>PowerPoint Presentation</vt:lpstr>
      <vt:lpstr>PowerPoint Presentation</vt:lpstr>
      <vt:lpstr>PowerPoint Presentation</vt:lpstr>
      <vt:lpstr>PowerPoint Presentation</vt:lpstr>
      <vt:lpstr>The Times of Israel described US President Trump's speech in Saudi Arabia as a "carefully scripted speech, ahead of his visit to Israel."</vt:lpstr>
      <vt:lpstr>PowerPoint Presentation</vt:lpstr>
      <vt:lpstr>Gelb’s Idea of Partitioning Iraq</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Leading Pro-Israel American Jews Urge America to  Fight BDS Not ISIS</vt:lpstr>
      <vt:lpstr>PowerPoint Presentation</vt:lpstr>
      <vt:lpstr>PowerPoint Presentation</vt:lpstr>
      <vt:lpstr>PowerPoint Presentation</vt:lpstr>
      <vt:lpstr>Frankenstein’s Monster-Style Blowback Terrorism</vt:lpstr>
      <vt:lpstr>Trump: Israel would be in big trouble without Saudi Arabia Israel National News, 11/22/2018, http://www.israelnationalnews.com/News/News.aspx/255130 Trump: I Told Saudi King Salman He Wouldn't Last for Two Weeks Without U.S. Military Backing Haaretz, 10/3/2018, https://www.haaretz.com/us-news/trump-i-told-saudi-king-he-wouldn-t-last-for-two-weeks-without-u-s-backing-1.6517717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Mohameden Ould-Mey</dc:creator>
  <cp:lastModifiedBy>Mohamed Elyassini</cp:lastModifiedBy>
  <cp:revision>2718</cp:revision>
  <dcterms:created xsi:type="dcterms:W3CDTF">1999-02-06T17:15:52Z</dcterms:created>
  <dcterms:modified xsi:type="dcterms:W3CDTF">2020-03-13T01:11:13Z</dcterms:modified>
</cp:coreProperties>
</file>