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528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47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37451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7404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25381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736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26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881277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99803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66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637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294C4A4-54C2-4327-AD15-3D0A0052ED81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453894C-B214-47F0-B6F6-AFB9B6E9A04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6058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10.1080/01926230600867743" TargetMode="External"/><Relationship Id="rId2" Type="http://schemas.openxmlformats.org/officeDocument/2006/relationships/hyperlink" Target="https://doi.org10.1063/1.496600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10.2174/978160805273811101010037" TargetMode="External"/><Relationship Id="rId5" Type="http://schemas.openxmlformats.org/officeDocument/2006/relationships/hyperlink" Target="https://doi.org10.2174/978160805273811101010003" TargetMode="External"/><Relationship Id="rId4" Type="http://schemas.openxmlformats.org/officeDocument/2006/relationships/hyperlink" Target="https://doi.org10.21276/ambi.2017.04.sp1.ga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7772400" cy="1470025"/>
          </a:xfrm>
        </p:spPr>
        <p:txBody>
          <a:bodyPr/>
          <a:lstStyle/>
          <a:p>
            <a:r>
              <a:rPr lang="en-GB" dirty="0" smtClean="0"/>
              <a:t>               The </a:t>
            </a:r>
            <a:r>
              <a:rPr lang="en-GB" dirty="0" smtClean="0"/>
              <a:t>Spleen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2204864"/>
            <a:ext cx="7056784" cy="3672408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Name</a:t>
            </a:r>
          </a:p>
          <a:p>
            <a:endParaRPr lang="en-GB" dirty="0" smtClean="0"/>
          </a:p>
          <a:p>
            <a:r>
              <a:rPr lang="en-GB" dirty="0" smtClean="0"/>
              <a:t>   Institutional </a:t>
            </a:r>
            <a:r>
              <a:rPr lang="en-GB" dirty="0" smtClean="0"/>
              <a:t>Affiliation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988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Anatomical Location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Its in close proximity to other organs in the abdomen</a:t>
            </a:r>
          </a:p>
          <a:p>
            <a:r>
              <a:rPr lang="en-GB" dirty="0" smtClean="0"/>
              <a:t>Contacts the anterior surface of the left kidney at medial position</a:t>
            </a:r>
          </a:p>
          <a:p>
            <a:r>
              <a:rPr lang="en-GB" dirty="0" smtClean="0"/>
              <a:t>Its anterior  position relates to the stomach</a:t>
            </a:r>
          </a:p>
          <a:p>
            <a:r>
              <a:rPr lang="en-GB" dirty="0" smtClean="0"/>
              <a:t>Tail of the pancreas related to the hilum of the spleen (Medial)</a:t>
            </a:r>
          </a:p>
          <a:p>
            <a:r>
              <a:rPr lang="en-GB" dirty="0" smtClean="0"/>
              <a:t>Its posterior surface relates with the diaphragm, left lung and Ribs 9-11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423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Continued…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197" y="2286000"/>
            <a:ext cx="5072318" cy="35941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2286000" cy="2000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710" y="4005064"/>
            <a:ext cx="2657475" cy="17240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72101" y="879929"/>
            <a:ext cx="4344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The spleen is part of the human body’s lymphatic system. </a:t>
            </a:r>
          </a:p>
          <a:p>
            <a:r>
              <a:rPr lang="en-GB" dirty="0" smtClean="0"/>
              <a:t>It’s the size of a clenched fist and at an optimum size, can hold blood up to a cupful.</a:t>
            </a:r>
          </a:p>
        </p:txBody>
      </p:sp>
    </p:spTree>
    <p:extLst>
      <p:ext uri="{BB962C8B-B14F-4D97-AF65-F5344CB8AC3E}">
        <p14:creationId xmlns:p14="http://schemas.microsoft.com/office/powerpoint/2010/main" val="995966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Anatomical Description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Its situated in the upper left of the abdomen and is protected by the rib cage</a:t>
            </a:r>
          </a:p>
          <a:p>
            <a:r>
              <a:rPr lang="en-GB" dirty="0" smtClean="0"/>
              <a:t>It’s the size of a fist and takes the shape of a shoe</a:t>
            </a:r>
          </a:p>
          <a:p>
            <a:r>
              <a:rPr lang="en-GB" dirty="0" smtClean="0"/>
              <a:t>In most cases its about four inches long</a:t>
            </a:r>
          </a:p>
          <a:p>
            <a:r>
              <a:rPr lang="en-GB" dirty="0" smtClean="0"/>
              <a:t>It sits relative to the 9</a:t>
            </a:r>
            <a:r>
              <a:rPr lang="en-GB" baseline="30000" dirty="0" smtClean="0"/>
              <a:t>th</a:t>
            </a:r>
            <a:r>
              <a:rPr lang="en-GB" dirty="0" smtClean="0"/>
              <a:t> and 11</a:t>
            </a:r>
            <a:r>
              <a:rPr lang="en-GB" baseline="30000" dirty="0" smtClean="0"/>
              <a:t>th</a:t>
            </a:r>
            <a:r>
              <a:rPr lang="en-GB" dirty="0" smtClean="0"/>
              <a:t> rib</a:t>
            </a:r>
          </a:p>
          <a:p>
            <a:r>
              <a:rPr lang="en-GB" dirty="0" smtClean="0"/>
              <a:t>Situated in the left </a:t>
            </a:r>
            <a:r>
              <a:rPr lang="en-GB" dirty="0" err="1" smtClean="0"/>
              <a:t>hypochondrium</a:t>
            </a:r>
            <a:r>
              <a:rPr lang="en-GB" dirty="0" smtClean="0"/>
              <a:t> and partially in the epigastrium</a:t>
            </a:r>
            <a:r>
              <a:rPr lang="en-GB" dirty="0"/>
              <a:t> (</a:t>
            </a:r>
            <a:r>
              <a:rPr lang="en-GB" dirty="0" err="1"/>
              <a:t>Meléndez</a:t>
            </a:r>
            <a:r>
              <a:rPr lang="en-GB" dirty="0"/>
              <a:t>, </a:t>
            </a:r>
            <a:r>
              <a:rPr lang="en-GB" dirty="0" smtClean="0"/>
              <a:t>2017)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698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Cont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 It’s a dark red to blue black organ</a:t>
            </a:r>
          </a:p>
          <a:p>
            <a:r>
              <a:rPr lang="en-GB" dirty="0" err="1" smtClean="0"/>
              <a:t>Petroianu</a:t>
            </a:r>
            <a:r>
              <a:rPr lang="en-GB" dirty="0" smtClean="0"/>
              <a:t> (2012) notes that the spleen’s gross appearance and size vary with the species.</a:t>
            </a:r>
          </a:p>
          <a:p>
            <a:r>
              <a:rPr lang="en-GB" dirty="0" smtClean="0"/>
              <a:t>However, the splenic weight remains fairly constant with body weight.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974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Cells and Tissues in the organ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The spleen is made up of two main tissues known as the white pulp and the red pulp.</a:t>
            </a:r>
          </a:p>
          <a:p>
            <a:r>
              <a:rPr lang="en-GB" dirty="0" smtClean="0"/>
              <a:t>The red pulp consists of </a:t>
            </a:r>
            <a:r>
              <a:rPr lang="en-GB" dirty="0" smtClean="0"/>
              <a:t>splenic cords </a:t>
            </a:r>
            <a:r>
              <a:rPr lang="en-GB" dirty="0" smtClean="0"/>
              <a:t>and venous sinuses</a:t>
            </a:r>
          </a:p>
          <a:p>
            <a:r>
              <a:rPr lang="en-GB" dirty="0" smtClean="0"/>
              <a:t>Splenic cords are composed of reticular fibres, reticular cells and macrophages</a:t>
            </a:r>
          </a:p>
          <a:p>
            <a:r>
              <a:rPr lang="en-GB" dirty="0" smtClean="0"/>
              <a:t>The splenic cords are associated with mononuclear cells, lymphocytes, hematopoietic cells and plasma cells</a:t>
            </a:r>
          </a:p>
          <a:p>
            <a:r>
              <a:rPr lang="en-GB" dirty="0" smtClean="0"/>
              <a:t>According to </a:t>
            </a:r>
            <a:r>
              <a:rPr lang="en-GB" dirty="0" err="1" smtClean="0"/>
              <a:t>Alenkina</a:t>
            </a:r>
            <a:r>
              <a:rPr lang="en-GB" dirty="0"/>
              <a:t> </a:t>
            </a:r>
            <a:r>
              <a:rPr lang="en-GB" dirty="0" smtClean="0"/>
              <a:t>(2016), </a:t>
            </a:r>
            <a:r>
              <a:rPr lang="en-GB" dirty="0" smtClean="0"/>
              <a:t>Venus </a:t>
            </a:r>
            <a:r>
              <a:rPr lang="en-GB" dirty="0" smtClean="0"/>
              <a:t>sinuses can be traced all over the red pulp</a:t>
            </a:r>
          </a:p>
          <a:p>
            <a:r>
              <a:rPr lang="en-GB" dirty="0" smtClean="0"/>
              <a:t>They are held loosely by endothelial cells on the floor membrane between the endolithial</a:t>
            </a:r>
            <a:r>
              <a:rPr lang="en-GB" dirty="0"/>
              <a:t> </a:t>
            </a:r>
            <a:r>
              <a:rPr lang="en-GB" dirty="0" smtClean="0"/>
              <a:t>cells and the reticular fibres of the red pulp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32789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White Pulp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second main tissue that makes up the spleen</a:t>
            </a:r>
          </a:p>
          <a:p>
            <a:r>
              <a:rPr lang="en-GB" dirty="0" smtClean="0"/>
              <a:t>Subdivided into three major components namely the </a:t>
            </a:r>
            <a:r>
              <a:rPr lang="en-GB" dirty="0" err="1" smtClean="0"/>
              <a:t>periarteriolar</a:t>
            </a:r>
            <a:r>
              <a:rPr lang="en-GB" dirty="0" smtClean="0"/>
              <a:t> lymphoid sheath, follicles and marginal zone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Vaiphei</a:t>
            </a:r>
            <a:r>
              <a:rPr lang="en-GB" dirty="0"/>
              <a:t>, </a:t>
            </a:r>
            <a:r>
              <a:rPr lang="en-GB" dirty="0" smtClean="0"/>
              <a:t>2012)</a:t>
            </a:r>
          </a:p>
          <a:p>
            <a:r>
              <a:rPr lang="en-GB" dirty="0" smtClean="0"/>
              <a:t>Lymphocytes, macrophages, dendritic cells, plasma cells also make up the white pulp</a:t>
            </a:r>
          </a:p>
          <a:p>
            <a:r>
              <a:rPr lang="en-GB" dirty="0" smtClean="0"/>
              <a:t>The follicles are composed of B- cells and CD4+ T cells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61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Homeostasis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As part of the lymphatic system, the spleen plays a critical role in maintaining homeostasis</a:t>
            </a:r>
          </a:p>
          <a:p>
            <a:r>
              <a:rPr lang="en-GB" dirty="0" smtClean="0"/>
              <a:t>It helps in cleaning cellular waste as well as maintaining fluid balance</a:t>
            </a:r>
          </a:p>
          <a:p>
            <a:r>
              <a:rPr lang="en-GB" dirty="0" err="1" smtClean="0"/>
              <a:t>Cesta</a:t>
            </a:r>
            <a:r>
              <a:rPr lang="en-GB" dirty="0" smtClean="0"/>
              <a:t> (2006) notes that the organ is  crucial for making substances that are essential in healing inflammations</a:t>
            </a:r>
          </a:p>
          <a:p>
            <a:r>
              <a:rPr lang="en-GB" dirty="0" smtClean="0"/>
              <a:t>The red and white pulp tissues are responsible for red blood cell clearance.</a:t>
            </a:r>
          </a:p>
          <a:p>
            <a:r>
              <a:rPr lang="en-GB" dirty="0" smtClean="0"/>
              <a:t>The T and B cells work to filter the blood of pathogens and to perform immunologic functions that are unique to the spleen</a:t>
            </a:r>
          </a:p>
          <a:p>
            <a:r>
              <a:rPr lang="en-GB" dirty="0" smtClean="0"/>
              <a:t>Principally, the spleen is a crucial organ for iron metabolism, and a filter for blood- borne pathogens and </a:t>
            </a:r>
            <a:r>
              <a:rPr lang="en-GB" dirty="0" err="1" smtClean="0"/>
              <a:t>atigens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9314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Prediction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There are several problems that are predictable if the spleen fails to maintain homeostasis. They include: </a:t>
            </a:r>
            <a:r>
              <a:rPr lang="en-GB" dirty="0" err="1" smtClean="0"/>
              <a:t>immlamatory</a:t>
            </a:r>
            <a:r>
              <a:rPr lang="en-GB" dirty="0" smtClean="0"/>
              <a:t> and degenerative kind of diseases.</a:t>
            </a:r>
          </a:p>
          <a:p>
            <a:r>
              <a:rPr lang="en-GB" dirty="0" smtClean="0"/>
              <a:t>Its also likely that the risk for infection from viruses and bacteria will be higher.</a:t>
            </a:r>
          </a:p>
          <a:p>
            <a:r>
              <a:rPr lang="en-GB" dirty="0" smtClean="0"/>
              <a:t>Increased susceptibility to metabolic disorders 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67095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Problems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Other predictable problems include anaemia, parasitic infections, viral and bacterial infections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9651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Spleen Diseases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There are a number of diseases  that are specific to the spleen. They include:</a:t>
            </a:r>
          </a:p>
          <a:p>
            <a:r>
              <a:rPr lang="en-GB" dirty="0" smtClean="0"/>
              <a:t>Ruptured spleen mainly caused by accidents</a:t>
            </a:r>
          </a:p>
          <a:p>
            <a:r>
              <a:rPr lang="en-GB" dirty="0" smtClean="0"/>
              <a:t>Thrombocytopenia bleeding caused by lack of enough </a:t>
            </a:r>
          </a:p>
          <a:p>
            <a:r>
              <a:rPr lang="en-GB" dirty="0" smtClean="0"/>
              <a:t>Spleen infarction which refers to the reduction of blood supply to the spleen</a:t>
            </a:r>
          </a:p>
          <a:p>
            <a:r>
              <a:rPr lang="en-GB" dirty="0" smtClean="0"/>
              <a:t>Sickle cell disease is a condition that blocks the flow of blood due to abnormal flow of blood consequently leading to organ damage.</a:t>
            </a:r>
          </a:p>
          <a:p>
            <a:r>
              <a:rPr lang="en-GB" dirty="0" smtClean="0"/>
              <a:t>Splenomegaly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4851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Splenomegaly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This is a condition that occurs when the spleen becomes abnormally enlarged</a:t>
            </a:r>
          </a:p>
          <a:p>
            <a:r>
              <a:rPr lang="en-GB" dirty="0" smtClean="0"/>
              <a:t>Although the disease can affect anyone, people who have </a:t>
            </a:r>
            <a:r>
              <a:rPr lang="en-GB" dirty="0" err="1" smtClean="0"/>
              <a:t>monocleosis</a:t>
            </a:r>
            <a:r>
              <a:rPr lang="en-GB" dirty="0" smtClean="0"/>
              <a:t>, </a:t>
            </a:r>
            <a:r>
              <a:rPr lang="en-GB" dirty="0" err="1" smtClean="0"/>
              <a:t>Gauchers’s</a:t>
            </a:r>
            <a:r>
              <a:rPr lang="en-GB" dirty="0" smtClean="0"/>
              <a:t> disease and </a:t>
            </a:r>
            <a:r>
              <a:rPr lang="en-GB" dirty="0" err="1" smtClean="0"/>
              <a:t>Niemann</a:t>
            </a:r>
            <a:r>
              <a:rPr lang="en-GB" dirty="0" smtClean="0"/>
              <a:t>- Pick disease are at a higher risk</a:t>
            </a:r>
          </a:p>
          <a:p>
            <a:r>
              <a:rPr lang="en-GB" dirty="0" smtClean="0"/>
              <a:t>This condition interferes with the vital functions of the spleen.</a:t>
            </a:r>
          </a:p>
          <a:p>
            <a:r>
              <a:rPr lang="en-GB" dirty="0" smtClean="0"/>
              <a:t>As it grows, it starts to filter normal red blood cells alongside the abnormal ones.</a:t>
            </a:r>
          </a:p>
          <a:p>
            <a:r>
              <a:rPr lang="en-GB" dirty="0" smtClean="0"/>
              <a:t>Similarly, the condition leads to excess platelets that may eventually clog the spleen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3766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Causes of Splenomegaly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Its causes include the following:</a:t>
            </a:r>
          </a:p>
          <a:p>
            <a:r>
              <a:rPr lang="en-GB" dirty="0" smtClean="0"/>
              <a:t>Liver disease that may lead to increased vascular pressure</a:t>
            </a:r>
          </a:p>
          <a:p>
            <a:r>
              <a:rPr lang="en-GB" dirty="0" smtClean="0"/>
              <a:t>Venous thrombosis</a:t>
            </a:r>
          </a:p>
          <a:p>
            <a:r>
              <a:rPr lang="en-GB" dirty="0" err="1" smtClean="0"/>
              <a:t>Hermatologic</a:t>
            </a:r>
            <a:r>
              <a:rPr lang="en-GB" dirty="0" smtClean="0"/>
              <a:t> malignancies that lead to infiltration of spleen by Neoplastic cells</a:t>
            </a:r>
          </a:p>
          <a:p>
            <a:r>
              <a:rPr lang="en-GB" dirty="0" smtClean="0"/>
              <a:t>Splenic congestion</a:t>
            </a:r>
          </a:p>
          <a:p>
            <a:r>
              <a:rPr lang="en-GB" dirty="0" smtClean="0"/>
              <a:t>Chronic infection from</a:t>
            </a:r>
          </a:p>
          <a:p>
            <a:r>
              <a:rPr lang="en-GB" dirty="0" smtClean="0"/>
              <a:t>Focal lesions</a:t>
            </a:r>
          </a:p>
          <a:p>
            <a:r>
              <a:rPr lang="en-GB" dirty="0" smtClean="0"/>
              <a:t>Infiltrative disorders </a:t>
            </a:r>
            <a:r>
              <a:rPr lang="en-GB" dirty="0"/>
              <a:t>(</a:t>
            </a:r>
            <a:r>
              <a:rPr lang="en-GB" dirty="0" err="1"/>
              <a:t>Schepper</a:t>
            </a:r>
            <a:r>
              <a:rPr lang="en-GB" dirty="0"/>
              <a:t> &amp; </a:t>
            </a:r>
            <a:r>
              <a:rPr lang="en-GB" dirty="0" err="1"/>
              <a:t>Vanhoenacker</a:t>
            </a:r>
            <a:r>
              <a:rPr lang="en-GB" dirty="0"/>
              <a:t>, </a:t>
            </a:r>
            <a:r>
              <a:rPr lang="en-GB" dirty="0" smtClean="0"/>
              <a:t>2012)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0426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Anatomical and Functional changes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According to </a:t>
            </a:r>
            <a:r>
              <a:rPr lang="en-GB" dirty="0" err="1" smtClean="0"/>
              <a:t>Cesta</a:t>
            </a:r>
            <a:r>
              <a:rPr lang="en-GB" dirty="0" smtClean="0"/>
              <a:t> (2006) the spleen may become palpated to more than two centimetres below the costal margin.</a:t>
            </a:r>
          </a:p>
          <a:p>
            <a:r>
              <a:rPr lang="en-GB" dirty="0" smtClean="0"/>
              <a:t>In some cases, the spleen may extend into the abdomen and pelvis.</a:t>
            </a:r>
          </a:p>
          <a:p>
            <a:r>
              <a:rPr lang="en-GB" dirty="0" smtClean="0"/>
              <a:t>Functionally, the distribution of red cells and plasma are greatly influenced.</a:t>
            </a:r>
          </a:p>
          <a:p>
            <a:r>
              <a:rPr lang="en-GB" dirty="0" smtClean="0"/>
              <a:t>Accumulation of </a:t>
            </a:r>
            <a:r>
              <a:rPr lang="en-GB" dirty="0" err="1" smtClean="0"/>
              <a:t>ethrocytes</a:t>
            </a:r>
            <a:r>
              <a:rPr lang="en-GB" dirty="0" smtClean="0"/>
              <a:t> in the spleen reduces the flow of red blood cells in circulation</a:t>
            </a:r>
          </a:p>
          <a:p>
            <a:r>
              <a:rPr lang="en-GB" dirty="0" smtClean="0"/>
              <a:t>A research also revealed that increase in plasma volume was primarily responsible for high blood volumes related to spleen size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5686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Relationship to the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As highlighted, the lymphatic system is an interconnected web of tissues and organs that rid the body of toxins and waste</a:t>
            </a:r>
          </a:p>
          <a:p>
            <a:r>
              <a:rPr lang="en-GB" dirty="0" smtClean="0"/>
              <a:t>The system is made up of lymphatic vessels  connected to lymph nodes where filtering takes place.</a:t>
            </a:r>
          </a:p>
          <a:p>
            <a:r>
              <a:rPr lang="en-GB" dirty="0" smtClean="0"/>
              <a:t>Other system parts include tonsils, thymus and adenoid, thymus and bone marrow.</a:t>
            </a:r>
          </a:p>
          <a:p>
            <a:r>
              <a:rPr lang="en-GB" dirty="0" smtClean="0"/>
              <a:t>Due to the functional nature of the spleen, its system affects the immune system since it produces lymphocytes that generate antibodies that counter viral or bacterial infections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8048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err="1" smtClean="0"/>
              <a:t>Alenkina</a:t>
            </a:r>
            <a:r>
              <a:rPr lang="en-GB" dirty="0"/>
              <a:t>, I. V., </a:t>
            </a:r>
            <a:r>
              <a:rPr lang="en-GB" dirty="0" err="1"/>
              <a:t>Oshtrakh</a:t>
            </a:r>
            <a:r>
              <a:rPr lang="en-GB" dirty="0"/>
              <a:t>, M. I., </a:t>
            </a:r>
            <a:r>
              <a:rPr lang="en-GB" dirty="0" err="1"/>
              <a:t>Felner</a:t>
            </a:r>
            <a:r>
              <a:rPr lang="en-GB" dirty="0"/>
              <a:t>, I., </a:t>
            </a:r>
            <a:r>
              <a:rPr lang="en-GB" dirty="0" err="1"/>
              <a:t>Vinogradov</a:t>
            </a:r>
            <a:r>
              <a:rPr lang="en-GB" dirty="0"/>
              <a:t>, A. V., </a:t>
            </a:r>
            <a:r>
              <a:rPr lang="en-GB" dirty="0" smtClean="0"/>
              <a:t>	</a:t>
            </a:r>
            <a:r>
              <a:rPr lang="en-GB" dirty="0" err="1" smtClean="0"/>
              <a:t>Konstantinova</a:t>
            </a:r>
            <a:r>
              <a:rPr lang="en-GB" dirty="0"/>
              <a:t>, T. S., &amp; </a:t>
            </a:r>
            <a:r>
              <a:rPr lang="en-GB" dirty="0" err="1"/>
              <a:t>Semionkin</a:t>
            </a:r>
            <a:r>
              <a:rPr lang="en-GB" dirty="0"/>
              <a:t>, V. A. (2016). Iron in spleen and </a:t>
            </a:r>
            <a:r>
              <a:rPr lang="en-GB" dirty="0" smtClean="0"/>
              <a:t>	liver</a:t>
            </a:r>
            <a:r>
              <a:rPr lang="en-GB" dirty="0"/>
              <a:t>: Some cases of normal tissues and tissues from patients with </a:t>
            </a:r>
            <a:r>
              <a:rPr lang="en-GB" dirty="0" smtClean="0"/>
              <a:t>	</a:t>
            </a:r>
            <a:r>
              <a:rPr lang="en-GB" dirty="0" err="1" smtClean="0"/>
              <a:t>hematological</a:t>
            </a:r>
            <a:r>
              <a:rPr lang="en-GB" dirty="0" smtClean="0"/>
              <a:t> </a:t>
            </a:r>
            <a:r>
              <a:rPr lang="en-GB" dirty="0"/>
              <a:t>malignancies. </a:t>
            </a:r>
            <a:r>
              <a:rPr lang="en-GB" u="sng" dirty="0">
                <a:hlinkClick r:id="rId2"/>
              </a:rPr>
              <a:t>https://doi.org/10.1063/1.4966006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Cesta</a:t>
            </a:r>
            <a:r>
              <a:rPr lang="en-GB" dirty="0"/>
              <a:t>, M. F. (2006). Normal structure, function, and histology of the </a:t>
            </a:r>
            <a:r>
              <a:rPr lang="en-GB" dirty="0" smtClean="0"/>
              <a:t>	spleen</a:t>
            </a:r>
            <a:r>
              <a:rPr lang="en-GB" dirty="0"/>
              <a:t>. </a:t>
            </a:r>
            <a:r>
              <a:rPr lang="en-GB" i="1" dirty="0" err="1"/>
              <a:t>Toxicologic</a:t>
            </a:r>
            <a:r>
              <a:rPr lang="en-GB" i="1" dirty="0"/>
              <a:t> Pathology</a:t>
            </a:r>
            <a:r>
              <a:rPr lang="en-GB" dirty="0"/>
              <a:t>, </a:t>
            </a:r>
            <a:r>
              <a:rPr lang="en-GB" i="1" dirty="0"/>
              <a:t>34</a:t>
            </a:r>
            <a:r>
              <a:rPr lang="en-GB" dirty="0"/>
              <a:t>(5), </a:t>
            </a:r>
            <a:r>
              <a:rPr lang="en-GB" dirty="0" smtClean="0"/>
              <a:t>455-	465</a:t>
            </a:r>
            <a:r>
              <a:rPr lang="en-GB" dirty="0"/>
              <a:t>. </a:t>
            </a:r>
            <a:r>
              <a:rPr lang="en-GB" dirty="0">
                <a:hlinkClick r:id="rId3"/>
              </a:rPr>
              <a:t>https://doi.org/10.1080/01926230600867743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Meléndez</a:t>
            </a:r>
            <a:r>
              <a:rPr lang="en-GB" dirty="0"/>
              <a:t>, R. D. (2017). The spleen: To spleen or not to spleen in hematologic </a:t>
            </a:r>
            <a:r>
              <a:rPr lang="en-GB" dirty="0" smtClean="0"/>
              <a:t>	diseases </a:t>
            </a:r>
            <a:r>
              <a:rPr lang="en-GB" dirty="0"/>
              <a:t>and in vector borne </a:t>
            </a:r>
            <a:r>
              <a:rPr lang="en-GB" dirty="0" err="1"/>
              <a:t>Hemoparasites</a:t>
            </a:r>
            <a:r>
              <a:rPr lang="en-GB" dirty="0"/>
              <a:t>. </a:t>
            </a:r>
            <a:r>
              <a:rPr lang="en-GB" i="1" dirty="0"/>
              <a:t>AMBIENT SCIENCE</a:t>
            </a:r>
            <a:r>
              <a:rPr lang="en-GB" dirty="0"/>
              <a:t>, </a:t>
            </a:r>
            <a:r>
              <a:rPr lang="en-GB" i="1" dirty="0"/>
              <a:t>3 </a:t>
            </a:r>
            <a:r>
              <a:rPr lang="en-GB" i="1" dirty="0" smtClean="0"/>
              <a:t>&amp;	 </a:t>
            </a:r>
            <a:r>
              <a:rPr lang="en-GB" i="1" dirty="0"/>
              <a:t>4</a:t>
            </a:r>
            <a:r>
              <a:rPr lang="en-GB" dirty="0"/>
              <a:t>(Sp1, </a:t>
            </a:r>
            <a:r>
              <a:rPr lang="en-GB" dirty="0" smtClean="0"/>
              <a:t>	Sp2 </a:t>
            </a:r>
            <a:r>
              <a:rPr lang="en-GB" dirty="0"/>
              <a:t>&amp; 01). </a:t>
            </a:r>
            <a:r>
              <a:rPr lang="en-GB" dirty="0">
                <a:hlinkClick r:id="rId4"/>
              </a:rPr>
              <a:t>https://doi.org/10.21276/ambi.2017.04.sp1.ga01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Petroianu</a:t>
            </a:r>
            <a:r>
              <a:rPr lang="en-GB" dirty="0"/>
              <a:t>, A. (2012). Historical aspects of spleen and splenic surgeries. </a:t>
            </a:r>
            <a:r>
              <a:rPr lang="en-GB" i="1" dirty="0" smtClean="0"/>
              <a:t>The	 </a:t>
            </a:r>
            <a:r>
              <a:rPr lang="en-GB" i="1" dirty="0"/>
              <a:t>Spleen</a:t>
            </a:r>
            <a:r>
              <a:rPr lang="en-GB" dirty="0" smtClean="0"/>
              <a:t>,	 </a:t>
            </a:r>
            <a:r>
              <a:rPr lang="en-GB" dirty="0"/>
              <a:t>3-19. </a:t>
            </a:r>
            <a:r>
              <a:rPr lang="en-GB" dirty="0">
                <a:hlinkClick r:id="rId5"/>
              </a:rPr>
              <a:t>https://</a:t>
            </a:r>
            <a:r>
              <a:rPr lang="en-GB" dirty="0" smtClean="0">
                <a:hlinkClick r:id="rId5"/>
              </a:rPr>
              <a:t>doi.org/10.2174/978160805273811101010003</a:t>
            </a:r>
            <a:r>
              <a:rPr lang="en-GB" dirty="0" smtClean="0"/>
              <a:t>	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Schepper</a:t>
            </a:r>
            <a:r>
              <a:rPr lang="en-GB" dirty="0"/>
              <a:t>, A. D., &amp; </a:t>
            </a:r>
            <a:r>
              <a:rPr lang="en-GB" dirty="0" err="1"/>
              <a:t>Vanhoenacker</a:t>
            </a:r>
            <a:r>
              <a:rPr lang="en-GB" dirty="0"/>
              <a:t>, F. (2012). </a:t>
            </a:r>
            <a:r>
              <a:rPr lang="en-GB" i="1" dirty="0"/>
              <a:t>Medical imaging of the spleen</a:t>
            </a:r>
            <a:r>
              <a:rPr lang="en-GB" dirty="0"/>
              <a:t>. </a:t>
            </a:r>
            <a:r>
              <a:rPr lang="en-GB" dirty="0" smtClean="0"/>
              <a:t>Springer	 </a:t>
            </a:r>
            <a:r>
              <a:rPr lang="en-GB" dirty="0"/>
              <a:t>Science &amp; Business Media.</a:t>
            </a:r>
          </a:p>
          <a:p>
            <a:pPr marL="0" indent="0">
              <a:buNone/>
            </a:pPr>
            <a:r>
              <a:rPr lang="en-GB" dirty="0" err="1"/>
              <a:t>Vaiphei</a:t>
            </a:r>
            <a:r>
              <a:rPr lang="en-GB" dirty="0"/>
              <a:t>, K. (2012). Histology and histopathology of the spleen. </a:t>
            </a:r>
            <a:r>
              <a:rPr lang="en-GB" i="1" dirty="0"/>
              <a:t>The Spleen</a:t>
            </a:r>
            <a:r>
              <a:rPr lang="en-GB" dirty="0"/>
              <a:t>, 37-74. </a:t>
            </a:r>
            <a:r>
              <a:rPr lang="en-GB" dirty="0">
                <a:hlinkClick r:id="rId6"/>
              </a:rPr>
              <a:t>https://doi.org/10.2174/978160805273811101010037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964721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596</TotalTime>
  <Words>1150</Words>
  <Application>Microsoft Office PowerPoint</Application>
  <PresentationFormat>On-screen Show (4:3)</PresentationFormat>
  <Paragraphs>90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Gill Sans MT</vt:lpstr>
      <vt:lpstr>Impact</vt:lpstr>
      <vt:lpstr>Badge</vt:lpstr>
      <vt:lpstr>               The Spleen</vt:lpstr>
      <vt:lpstr>Anatomical Location</vt:lpstr>
      <vt:lpstr>Continued…</vt:lpstr>
      <vt:lpstr>Anatomical Description</vt:lpstr>
      <vt:lpstr>Cont…</vt:lpstr>
      <vt:lpstr>Cells and Tissues in the organ</vt:lpstr>
      <vt:lpstr>The White Pulp</vt:lpstr>
      <vt:lpstr>Homeostasis</vt:lpstr>
      <vt:lpstr>Prediction</vt:lpstr>
      <vt:lpstr>Other Problems</vt:lpstr>
      <vt:lpstr>Spleen Diseases</vt:lpstr>
      <vt:lpstr>Splenomegaly </vt:lpstr>
      <vt:lpstr>Causes of Splenomegaly</vt:lpstr>
      <vt:lpstr>Anatomical and Functional changes</vt:lpstr>
      <vt:lpstr>Relationship to the System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Spleen</dc:title>
  <dc:creator>user</dc:creator>
  <cp:lastModifiedBy>user</cp:lastModifiedBy>
  <cp:revision>31</cp:revision>
  <dcterms:created xsi:type="dcterms:W3CDTF">2020-04-24T13:07:58Z</dcterms:created>
  <dcterms:modified xsi:type="dcterms:W3CDTF">2020-04-24T23:14:12Z</dcterms:modified>
</cp:coreProperties>
</file>