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8" r:id="rId6"/>
    <p:sldId id="260" r:id="rId7"/>
    <p:sldId id="261" r:id="rId8"/>
    <p:sldId id="267" r:id="rId9"/>
    <p:sldId id="262" r:id="rId10"/>
    <p:sldId id="263" r:id="rId11"/>
    <p:sldId id="269" r:id="rId12"/>
    <p:sldId id="264" r:id="rId13"/>
    <p:sldId id="265" r:id="rId14"/>
    <p:sldId id="266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69" autoAdjust="0"/>
    <p:restoredTop sz="94006" autoAdjust="0"/>
  </p:normalViewPr>
  <p:slideViewPr>
    <p:cSldViewPr>
      <p:cViewPr varScale="1">
        <p:scale>
          <a:sx n="65" d="100"/>
          <a:sy n="65" d="100"/>
        </p:scale>
        <p:origin x="1382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3042F-EB77-4906-BEA1-964CC6F0B29A}" type="datetimeFigureOut">
              <a:rPr lang="en-US" smtClean="0"/>
              <a:t>12/14/2019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41F87-94B4-4084-8FBC-6E86F15C6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405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3042F-EB77-4906-BEA1-964CC6F0B29A}" type="datetimeFigureOut">
              <a:rPr lang="en-US" smtClean="0"/>
              <a:t>12/14/2019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41F87-94B4-4084-8FBC-6E86F15C6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35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3042F-EB77-4906-BEA1-964CC6F0B29A}" type="datetimeFigureOut">
              <a:rPr lang="en-US" smtClean="0"/>
              <a:t>12/14/2019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41F87-94B4-4084-8FBC-6E86F15C6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517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3042F-EB77-4906-BEA1-964CC6F0B29A}" type="datetimeFigureOut">
              <a:rPr lang="en-US" smtClean="0"/>
              <a:t>12/14/2019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41F87-94B4-4084-8FBC-6E86F15C6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750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3042F-EB77-4906-BEA1-964CC6F0B29A}" type="datetimeFigureOut">
              <a:rPr lang="en-US" smtClean="0"/>
              <a:t>12/14/2019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41F87-94B4-4084-8FBC-6E86F15C6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872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3042F-EB77-4906-BEA1-964CC6F0B29A}" type="datetimeFigureOut">
              <a:rPr lang="en-US" smtClean="0"/>
              <a:t>12/14/2019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41F87-94B4-4084-8FBC-6E86F15C6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638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3042F-EB77-4906-BEA1-964CC6F0B29A}" type="datetimeFigureOut">
              <a:rPr lang="en-US" smtClean="0"/>
              <a:t>12/14/2019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41F87-94B4-4084-8FBC-6E86F15C6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931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3042F-EB77-4906-BEA1-964CC6F0B29A}" type="datetimeFigureOut">
              <a:rPr lang="en-US" smtClean="0"/>
              <a:t>12/14/2019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41F87-94B4-4084-8FBC-6E86F15C6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284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3042F-EB77-4906-BEA1-964CC6F0B29A}" type="datetimeFigureOut">
              <a:rPr lang="en-US" smtClean="0"/>
              <a:t>12/14/2019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41F87-94B4-4084-8FBC-6E86F15C6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672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3042F-EB77-4906-BEA1-964CC6F0B29A}" type="datetimeFigureOut">
              <a:rPr lang="en-US" smtClean="0"/>
              <a:t>12/14/2019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41F87-94B4-4084-8FBC-6E86F15C6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627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3042F-EB77-4906-BEA1-964CC6F0B29A}" type="datetimeFigureOut">
              <a:rPr lang="en-US" smtClean="0"/>
              <a:t>12/14/2019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41F87-94B4-4084-8FBC-6E86F15C6FD1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246925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3042F-EB77-4906-BEA1-964CC6F0B29A}" type="datetimeFigureOut">
              <a:rPr lang="en-US" smtClean="0"/>
              <a:t>12/14/2019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41F87-94B4-4084-8FBC-6E86F15C6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9885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3042F-EB77-4906-BEA1-964CC6F0B29A}" type="datetimeFigureOut">
              <a:rPr lang="en-US" smtClean="0"/>
              <a:t>12/14/2019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41F87-94B4-4084-8FBC-6E86F15C6FD1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232518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3042F-EB77-4906-BEA1-964CC6F0B29A}" type="datetimeFigureOut">
              <a:rPr lang="en-US" smtClean="0"/>
              <a:t>12/14/2019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41F87-94B4-4084-8FBC-6E86F15C6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3141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3042F-EB77-4906-BEA1-964CC6F0B29A}" type="datetimeFigureOut">
              <a:rPr lang="en-US" smtClean="0"/>
              <a:t>12/14/2019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41F87-94B4-4084-8FBC-6E86F15C6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8367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3042F-EB77-4906-BEA1-964CC6F0B29A}" type="datetimeFigureOut">
              <a:rPr lang="en-US" smtClean="0"/>
              <a:t>12/14/2019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41F87-94B4-4084-8FBC-6E86F15C6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440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A3042F-EB77-4906-BEA1-964CC6F0B29A}" type="datetimeFigureOut">
              <a:rPr lang="en-US" smtClean="0"/>
              <a:t>12/14/2019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C641F87-94B4-4084-8FBC-6E86F15C6F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06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066800"/>
            <a:ext cx="7239000" cy="4572000"/>
          </a:xfrm>
        </p:spPr>
        <p:txBody>
          <a:bodyPr>
            <a:normAutofit/>
          </a:bodyPr>
          <a:lstStyle/>
          <a:p>
            <a:pPr algn="ctr"/>
            <a:endParaRPr lang="en-US" sz="4000" dirty="0" smtClean="0"/>
          </a:p>
          <a:p>
            <a:pPr algn="ctr"/>
            <a:r>
              <a:rPr lang="en-US" sz="4000" dirty="0" smtClean="0"/>
              <a:t>Teen Suicide</a:t>
            </a:r>
          </a:p>
          <a:p>
            <a:pPr algn="ctr"/>
            <a:r>
              <a:rPr lang="en-US" sz="4000" dirty="0" smtClean="0"/>
              <a:t>Student’s Name</a:t>
            </a:r>
          </a:p>
          <a:p>
            <a:pPr algn="ctr"/>
            <a:r>
              <a:rPr lang="en-US" sz="4000" dirty="0" smtClean="0"/>
              <a:t>Institution</a:t>
            </a:r>
          </a:p>
          <a:p>
            <a:pPr algn="ctr"/>
            <a:endParaRPr lang="en-US" sz="4000" dirty="0"/>
          </a:p>
          <a:p>
            <a:pPr algn="ctr"/>
            <a:endParaRPr lang="en-US" sz="4000" dirty="0" smtClean="0"/>
          </a:p>
          <a:p>
            <a:pPr algn="ctr"/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347713" cy="5334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Overview of Teens Suicide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943600"/>
          </a:xfrm>
        </p:spPr>
        <p:txBody>
          <a:bodyPr>
            <a:normAutofit/>
          </a:bodyPr>
          <a:lstStyle/>
          <a:p>
            <a:r>
              <a:rPr lang="en-US" sz="1800" dirty="0" smtClean="0"/>
              <a:t>Suicide is when a teen causes his or her death purposefully.</a:t>
            </a:r>
          </a:p>
          <a:p>
            <a:r>
              <a:rPr lang="en-US" sz="1800" dirty="0" smtClean="0"/>
              <a:t>Adolescents exhibit suicidal ideations. </a:t>
            </a:r>
          </a:p>
          <a:p>
            <a:r>
              <a:rPr lang="en-US" sz="1800" dirty="0" smtClean="0"/>
              <a:t>People aged between 15 to 24 are more likely to commit suicide as per Centers for Disease Control and Prevention (CDC).</a:t>
            </a:r>
          </a:p>
          <a:p>
            <a:r>
              <a:rPr lang="en-US" sz="1800" dirty="0" smtClean="0"/>
              <a:t>Boys are  more likely to commit suicide than girls.</a:t>
            </a:r>
          </a:p>
          <a:p>
            <a:r>
              <a:rPr lang="en-US" sz="1800" dirty="0" smtClean="0"/>
              <a:t>Teens are exposed to the risk of contemplating suicide when they can easily access firearms.</a:t>
            </a:r>
          </a:p>
          <a:p>
            <a:r>
              <a:rPr lang="en-US" sz="1800" dirty="0" smtClean="0"/>
              <a:t>Overdosing with medications is another method used by adolescents who would to commit suicide.</a:t>
            </a:r>
          </a:p>
          <a:p>
            <a:r>
              <a:rPr lang="en-US" sz="1800" dirty="0" smtClean="0"/>
              <a:t>Most teens tend to show certain warning signs like depression and anxiety (Thomson</a:t>
            </a:r>
            <a:r>
              <a:rPr lang="en-US" sz="1800" dirty="0"/>
              <a:t>, </a:t>
            </a:r>
            <a:r>
              <a:rPr lang="en-US" sz="1800" dirty="0" smtClean="0"/>
              <a:t>2018).</a:t>
            </a:r>
          </a:p>
          <a:p>
            <a:endParaRPr lang="en-US" sz="1800" dirty="0" smtClean="0"/>
          </a:p>
          <a:p>
            <a:endParaRPr lang="en-US" sz="1800" dirty="0"/>
          </a:p>
        </p:txBody>
      </p:sp>
      <p:pic>
        <p:nvPicPr>
          <p:cNvPr id="4098" name="Picture 2" descr="https://content.thriveglobal.com/wp-content/uploads/2019/04/teen-mental-health-suicid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678" y="4463922"/>
            <a:ext cx="3522322" cy="2394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7696201" cy="6858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Teens at Risk of Committing Suicide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610600" cy="5410200"/>
          </a:xfrm>
        </p:spPr>
        <p:txBody>
          <a:bodyPr>
            <a:normAutofit/>
          </a:bodyPr>
          <a:lstStyle/>
          <a:p>
            <a:r>
              <a:rPr lang="en-US" sz="1800" dirty="0" smtClean="0"/>
              <a:t>Past attempt of suicide</a:t>
            </a:r>
          </a:p>
          <a:p>
            <a:r>
              <a:rPr lang="en-US" sz="1800" dirty="0" smtClean="0"/>
              <a:t>Family violence</a:t>
            </a:r>
          </a:p>
          <a:p>
            <a:r>
              <a:rPr lang="en-US" sz="1800" dirty="0" smtClean="0"/>
              <a:t>Showing impulsive behaviors</a:t>
            </a:r>
          </a:p>
          <a:p>
            <a:r>
              <a:rPr lang="en-US" sz="1800" dirty="0" smtClean="0"/>
              <a:t>Undesirable life happenings like death of a family member</a:t>
            </a:r>
          </a:p>
          <a:p>
            <a:r>
              <a:rPr lang="en-US" sz="1800" dirty="0" smtClean="0"/>
              <a:t>Family history of mental or substance abuse</a:t>
            </a:r>
          </a:p>
          <a:p>
            <a:r>
              <a:rPr lang="en-US" sz="1800" dirty="0" smtClean="0"/>
              <a:t>Family history of suicide</a:t>
            </a:r>
          </a:p>
          <a:p>
            <a:r>
              <a:rPr lang="en-US" sz="1800" dirty="0" smtClean="0"/>
              <a:t>Stigmatization within the community</a:t>
            </a:r>
          </a:p>
          <a:p>
            <a:pPr>
              <a:buNone/>
            </a:pPr>
            <a:endParaRPr lang="en-US" sz="1800" dirty="0"/>
          </a:p>
        </p:txBody>
      </p:sp>
      <p:pic>
        <p:nvPicPr>
          <p:cNvPr id="5122" name="Picture 2" descr="https://www.healthychildren.org/SiteCollectionImagesArticleImages/risk_for_suici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698" y="4114800"/>
            <a:ext cx="4533901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230" y="228600"/>
            <a:ext cx="6347713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Contributing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762000"/>
            <a:ext cx="8382000" cy="5867400"/>
          </a:xfrm>
        </p:spPr>
        <p:txBody>
          <a:bodyPr>
            <a:normAutofit/>
          </a:bodyPr>
          <a:lstStyle/>
          <a:p>
            <a:r>
              <a:rPr lang="en-US" sz="1800" dirty="0" smtClean="0"/>
              <a:t>Low self esteem</a:t>
            </a:r>
          </a:p>
          <a:p>
            <a:r>
              <a:rPr lang="en-US" sz="1800" dirty="0" smtClean="0"/>
              <a:t>Having academic struggles</a:t>
            </a:r>
          </a:p>
          <a:p>
            <a:r>
              <a:rPr lang="en-US" sz="1800" dirty="0" smtClean="0"/>
              <a:t>Depression and anxiety</a:t>
            </a:r>
          </a:p>
          <a:p>
            <a:r>
              <a:rPr lang="en-US" sz="1800" dirty="0" smtClean="0"/>
              <a:t>Having a history of being sexually or physically abused</a:t>
            </a:r>
          </a:p>
          <a:p>
            <a:r>
              <a:rPr lang="en-US" sz="1800" dirty="0" smtClean="0"/>
              <a:t>Substance abuse like involvement in consuming narcotics</a:t>
            </a:r>
          </a:p>
          <a:p>
            <a:r>
              <a:rPr lang="en-US" sz="1800" dirty="0" smtClean="0"/>
              <a:t>Teens who lack support from their families</a:t>
            </a:r>
          </a:p>
          <a:p>
            <a:r>
              <a:rPr lang="en-US" sz="1800" dirty="0" smtClean="0"/>
              <a:t>Chronic disease and disability</a:t>
            </a:r>
          </a:p>
          <a:p>
            <a:endParaRPr lang="en-US" sz="1800" dirty="0"/>
          </a:p>
        </p:txBody>
      </p:sp>
      <p:pic>
        <p:nvPicPr>
          <p:cNvPr id="6146" name="Picture 2" descr="https://study.com/cimages/multimages/16/cyberbullying_0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124200"/>
            <a:ext cx="411480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512" y="228600"/>
            <a:ext cx="6347713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Contributing </a:t>
            </a:r>
            <a:r>
              <a:rPr lang="en-US" dirty="0" smtClean="0"/>
              <a:t>Factors </a:t>
            </a:r>
            <a:r>
              <a:rPr lang="en-US" dirty="0" err="1" smtClean="0"/>
              <a:t>Cont</a:t>
            </a:r>
            <a:r>
              <a:rPr lang="en-US" dirty="0" smtClean="0"/>
              <a:t>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8994" y="838200"/>
            <a:ext cx="8296406" cy="5943600"/>
          </a:xfrm>
        </p:spPr>
        <p:txBody>
          <a:bodyPr>
            <a:normAutofit/>
          </a:bodyPr>
          <a:lstStyle/>
          <a:p>
            <a:r>
              <a:rPr lang="en-US" sz="1800" dirty="0" smtClean="0"/>
              <a:t>Being a victim of bullying</a:t>
            </a:r>
          </a:p>
          <a:p>
            <a:r>
              <a:rPr lang="en-US" sz="1800" dirty="0" smtClean="0"/>
              <a:t>Cultural beliefs that consider suicide a noble course in resolving personal dilemmas.</a:t>
            </a:r>
          </a:p>
          <a:p>
            <a:r>
              <a:rPr lang="en-US" sz="1800" dirty="0" smtClean="0"/>
              <a:t>Difficulties in accessing highly required services like finances.</a:t>
            </a:r>
          </a:p>
          <a:p>
            <a:r>
              <a:rPr lang="en-US" sz="1800" dirty="0" smtClean="0"/>
              <a:t>Stigma related with asking for help.</a:t>
            </a:r>
          </a:p>
          <a:p>
            <a:r>
              <a:rPr lang="en-US" sz="1800" dirty="0" smtClean="0"/>
              <a:t>Ease of accessing firearms. </a:t>
            </a:r>
          </a:p>
          <a:p>
            <a:r>
              <a:rPr lang="en-US" sz="1800" dirty="0" smtClean="0"/>
              <a:t>Mental disorders</a:t>
            </a:r>
          </a:p>
          <a:p>
            <a:r>
              <a:rPr lang="en-US" sz="1800" dirty="0" smtClean="0"/>
              <a:t>Lack of behavioral healthcare</a:t>
            </a:r>
          </a:p>
        </p:txBody>
      </p:sp>
      <p:pic>
        <p:nvPicPr>
          <p:cNvPr id="7170" name="Picture 2" descr="https://cdn.psychologytoday.com/sites/default/files/field_blog_entry_images/2017-09/canva_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4251" y="2860964"/>
            <a:ext cx="4953000" cy="4023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685800"/>
          </a:xfrm>
        </p:spPr>
        <p:txBody>
          <a:bodyPr/>
          <a:lstStyle/>
          <a:p>
            <a:pPr algn="ctr"/>
            <a:r>
              <a:rPr lang="en-US" dirty="0"/>
              <a:t>Contributing </a:t>
            </a:r>
            <a:r>
              <a:rPr lang="en-US" dirty="0" smtClean="0"/>
              <a:t>Factors </a:t>
            </a:r>
            <a:r>
              <a:rPr lang="en-US" dirty="0" err="1" smtClean="0"/>
              <a:t>Cont</a:t>
            </a:r>
            <a:r>
              <a:rPr lang="en-US" dirty="0" smtClean="0"/>
              <a:t>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1295400"/>
            <a:ext cx="8305801" cy="5486400"/>
          </a:xfrm>
        </p:spPr>
        <p:txBody>
          <a:bodyPr>
            <a:normAutofit/>
          </a:bodyPr>
          <a:lstStyle/>
          <a:p>
            <a:r>
              <a:rPr lang="en-US" sz="1800" dirty="0" smtClean="0"/>
              <a:t>Loss of a friend or a family member</a:t>
            </a:r>
          </a:p>
          <a:p>
            <a:r>
              <a:rPr lang="en-US" sz="1800" dirty="0" smtClean="0"/>
              <a:t>Family changes like divorce </a:t>
            </a:r>
          </a:p>
          <a:p>
            <a:r>
              <a:rPr lang="en-US" sz="1800" dirty="0" smtClean="0"/>
              <a:t>Family history of suicide</a:t>
            </a:r>
          </a:p>
          <a:p>
            <a:r>
              <a:rPr lang="en-US" sz="1800" dirty="0" smtClean="0"/>
              <a:t>Stigmatization for being an LGBT youth</a:t>
            </a:r>
          </a:p>
          <a:p>
            <a:r>
              <a:rPr lang="en-US" sz="1800" dirty="0" smtClean="0"/>
              <a:t>Separation from friends and siblings</a:t>
            </a:r>
          </a:p>
          <a:p>
            <a:r>
              <a:rPr lang="en-US" sz="1800" dirty="0" smtClean="0"/>
              <a:t>Being punished wrongfully</a:t>
            </a:r>
          </a:p>
          <a:p>
            <a:r>
              <a:rPr lang="en-US" sz="1800" dirty="0" smtClean="0"/>
              <a:t>Often nagging teens</a:t>
            </a:r>
            <a:endParaRPr lang="en-US" sz="1800" dirty="0"/>
          </a:p>
        </p:txBody>
      </p:sp>
      <p:pic>
        <p:nvPicPr>
          <p:cNvPr id="8194" name="Picture 2" descr="https://thegrio.com/wp-content/uploads/2018/12/AdobeStock_211756240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233737"/>
            <a:ext cx="4689475" cy="3548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6347713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Warning Signs of Teen Suicide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839102"/>
            <a:ext cx="7467600" cy="4648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Feeling bored</a:t>
            </a:r>
          </a:p>
          <a:p>
            <a:r>
              <a:rPr lang="en-US" sz="2400" dirty="0" smtClean="0"/>
              <a:t>Losing interest in doing normal activities</a:t>
            </a:r>
          </a:p>
          <a:p>
            <a:r>
              <a:rPr lang="en-US" sz="2400" dirty="0" smtClean="0"/>
              <a:t>indulging in alcohol and drug abuse</a:t>
            </a:r>
          </a:p>
          <a:p>
            <a:r>
              <a:rPr lang="en-US" sz="2400" dirty="0" smtClean="0"/>
              <a:t>Withdrawal from family as well as friends</a:t>
            </a:r>
          </a:p>
          <a:p>
            <a:r>
              <a:rPr lang="en-US" sz="2400" dirty="0" smtClean="0"/>
              <a:t>Depict changes in both eating and sleeping habits</a:t>
            </a:r>
          </a:p>
          <a:p>
            <a:r>
              <a:rPr lang="en-US" sz="2400" dirty="0" smtClean="0"/>
              <a:t>Obsession with death </a:t>
            </a:r>
          </a:p>
          <a:p>
            <a:r>
              <a:rPr lang="en-US" sz="2400" dirty="0" smtClean="0"/>
              <a:t>Expressing strange thoughts</a:t>
            </a:r>
            <a:endParaRPr lang="en-US" sz="2400" dirty="0"/>
          </a:p>
        </p:txBody>
      </p:sp>
      <p:pic>
        <p:nvPicPr>
          <p:cNvPr id="2050" name="Picture 2" descr="https://www.premierhealth.com/images/default-source/women-wisdom-wellness/p-w-wmn80517-spot-warning-signs-teen-suicide-lg.jpg?sfvrsn=c37fffd7_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200400"/>
            <a:ext cx="3652529" cy="3563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93740"/>
            <a:ext cx="7391401" cy="609600"/>
          </a:xfrm>
        </p:spPr>
        <p:txBody>
          <a:bodyPr>
            <a:normAutofit fontScale="90000"/>
          </a:bodyPr>
          <a:lstStyle/>
          <a:p>
            <a:r>
              <a:rPr lang="en-US" dirty="0"/>
              <a:t>Warning Signs of Teen </a:t>
            </a:r>
            <a:r>
              <a:rPr lang="en-US" dirty="0" smtClean="0"/>
              <a:t>Suicide </a:t>
            </a:r>
            <a:r>
              <a:rPr lang="en-US" dirty="0" err="1" smtClean="0"/>
              <a:t>Cont</a:t>
            </a:r>
            <a:r>
              <a:rPr lang="en-US" dirty="0" smtClean="0"/>
              <a:t>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41556"/>
            <a:ext cx="7391400" cy="5486400"/>
          </a:xfrm>
        </p:spPr>
        <p:txBody>
          <a:bodyPr>
            <a:normAutofit/>
          </a:bodyPr>
          <a:lstStyle/>
          <a:p>
            <a:r>
              <a:rPr lang="en-US" sz="1800" dirty="0" smtClean="0"/>
              <a:t>Showing mood swings.</a:t>
            </a:r>
          </a:p>
          <a:p>
            <a:r>
              <a:rPr lang="en-US" sz="1800" dirty="0" smtClean="0"/>
              <a:t>Feeling of hopelessness regarding situations.</a:t>
            </a:r>
          </a:p>
          <a:p>
            <a:r>
              <a:rPr lang="en-US" sz="1800" dirty="0" smtClean="0"/>
              <a:t>Engaging in risky or self-destructive activities.</a:t>
            </a:r>
          </a:p>
          <a:p>
            <a:r>
              <a:rPr lang="en-US" sz="1800" dirty="0" smtClean="0"/>
              <a:t>Developing changes in personality such as easily agitated.</a:t>
            </a:r>
          </a:p>
          <a:p>
            <a:r>
              <a:rPr lang="en-US" sz="1800" dirty="0" smtClean="0"/>
              <a:t>Talking about committing suicide</a:t>
            </a:r>
          </a:p>
          <a:p>
            <a:r>
              <a:rPr lang="en-US" sz="1800" dirty="0" smtClean="0"/>
              <a:t>Engaging in reckless behavior without thinking of the possible danger.</a:t>
            </a:r>
          </a:p>
          <a:p>
            <a:r>
              <a:rPr lang="en-US" sz="1800" dirty="0" smtClean="0"/>
              <a:t>Talking concerning being burden to other people.</a:t>
            </a:r>
          </a:p>
          <a:p>
            <a:endParaRPr lang="en-US" sz="1800" dirty="0"/>
          </a:p>
        </p:txBody>
      </p:sp>
      <p:sp>
        <p:nvSpPr>
          <p:cNvPr id="4" name="AutoShape 2" descr="Image result for warning signs of teen suicid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Image result for warning signs of teen suicid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2" name="Picture 8" descr="https://www.healthyplace.com/sites/default/files/2019-05/teen-suicide-warning-sign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4175358"/>
            <a:ext cx="4572000" cy="2568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Prevalence of Health Risk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762000" y="1600200"/>
            <a:ext cx="8246692" cy="490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 descr="Image result for warning signs of teen suici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3675" y="0"/>
            <a:ext cx="2600325" cy="1762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52400"/>
            <a:ext cx="7848601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My Role as a Healthcare Practitioner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762000"/>
            <a:ext cx="8839199" cy="6096000"/>
          </a:xfrm>
        </p:spPr>
        <p:txBody>
          <a:bodyPr>
            <a:normAutofit/>
          </a:bodyPr>
          <a:lstStyle/>
          <a:p>
            <a:r>
              <a:rPr lang="en-US" sz="1800" dirty="0" smtClean="0"/>
              <a:t>Monitor the major risk factors for suicide as they are important for intervention.</a:t>
            </a:r>
          </a:p>
          <a:p>
            <a:r>
              <a:rPr lang="en-US" sz="1800" dirty="0" smtClean="0"/>
              <a:t>Screening of the suicide risk factor portrayed by teens.</a:t>
            </a:r>
          </a:p>
          <a:p>
            <a:r>
              <a:rPr lang="en-US" sz="1800" dirty="0" smtClean="0"/>
              <a:t>Offering counseling to teens with suicidal ideations.</a:t>
            </a:r>
          </a:p>
          <a:p>
            <a:r>
              <a:rPr lang="en-US" sz="1800" dirty="0" smtClean="0"/>
              <a:t>Administering appropriate medications such as anti-depressants. </a:t>
            </a:r>
          </a:p>
          <a:p>
            <a:r>
              <a:rPr lang="en-US" sz="1800" dirty="0" smtClean="0"/>
              <a:t>Providing problem-solving skills that will ensure teens with suicidal ideations get the required help in averting suicide. </a:t>
            </a:r>
          </a:p>
          <a:p>
            <a:r>
              <a:rPr lang="en-US" sz="1800" dirty="0" smtClean="0"/>
              <a:t>Ensure that teens are provided with effective protective factors like having strong connections with the family and social institutions.</a:t>
            </a:r>
          </a:p>
          <a:p>
            <a:r>
              <a:rPr lang="en-US" sz="1800" dirty="0" smtClean="0"/>
              <a:t>Providing diverse clinical interventions necessary for helping teens to overcome suicidal thoughts.</a:t>
            </a:r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4019550"/>
            <a:ext cx="3048000" cy="28384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8229601" cy="685800"/>
          </a:xfrm>
        </p:spPr>
        <p:txBody>
          <a:bodyPr/>
          <a:lstStyle/>
          <a:p>
            <a:r>
              <a:rPr lang="en-US" dirty="0"/>
              <a:t>My Role as a Healthcare Practitioner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5460" y="1295400"/>
            <a:ext cx="8071340" cy="5257800"/>
          </a:xfrm>
        </p:spPr>
        <p:txBody>
          <a:bodyPr>
            <a:normAutofit/>
          </a:bodyPr>
          <a:lstStyle/>
          <a:p>
            <a:r>
              <a:rPr lang="en-US" sz="1800" dirty="0" smtClean="0"/>
              <a:t>Monitor and supervise at-risk teens by listening to them. </a:t>
            </a:r>
          </a:p>
          <a:p>
            <a:r>
              <a:rPr lang="en-US" sz="1800" dirty="0" smtClean="0"/>
              <a:t>Assess the results of the therapy and medication administered to the patient.</a:t>
            </a:r>
          </a:p>
          <a:p>
            <a:r>
              <a:rPr lang="en-US" sz="1800" dirty="0" smtClean="0"/>
              <a:t>Accept and control the emotional reactions of the patient by educating him or her concerning better practices to avert suicidal thoughts.</a:t>
            </a:r>
          </a:p>
          <a:p>
            <a:r>
              <a:rPr lang="en-US" sz="1800" dirty="0" smtClean="0"/>
              <a:t>I will consider the common risk factors in teens and </a:t>
            </a:r>
            <a:r>
              <a:rPr lang="en-US" sz="1800" dirty="0"/>
              <a:t>p</a:t>
            </a:r>
            <a:r>
              <a:rPr lang="en-US" sz="1800" dirty="0" smtClean="0"/>
              <a:t>rovide suicide-specific psychotherapy important in overcoming the suicidal behavior(</a:t>
            </a:r>
            <a:r>
              <a:rPr lang="en-US" sz="1800" dirty="0" err="1" smtClean="0"/>
              <a:t>Glodstein</a:t>
            </a:r>
            <a:r>
              <a:rPr lang="en-US" sz="1800" dirty="0" smtClean="0"/>
              <a:t> et al., 2018).</a:t>
            </a:r>
          </a:p>
          <a:p>
            <a:r>
              <a:rPr lang="en-US" sz="1800" dirty="0" smtClean="0"/>
              <a:t>Compel parents to attend to their teens and offer them the necessary help.</a:t>
            </a:r>
          </a:p>
          <a:p>
            <a:r>
              <a:rPr lang="en-US" sz="1800" dirty="0" smtClean="0"/>
              <a:t>Prepare the parents and teens concerning the warning symptoms of suicidal ideations. </a:t>
            </a:r>
          </a:p>
          <a:p>
            <a:r>
              <a:rPr lang="en-US" sz="1800" dirty="0" smtClean="0"/>
              <a:t>Recommend services that will help the adolescents cope with the disorder of depression and anxiety.</a:t>
            </a:r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685800"/>
          </a:xfrm>
        </p:spPr>
        <p:txBody>
          <a:bodyPr/>
          <a:lstStyle/>
          <a:p>
            <a:r>
              <a:rPr lang="en-US" dirty="0" smtClean="0"/>
              <a:t>Ways to Identify a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5460" y="1295400"/>
            <a:ext cx="7842740" cy="51054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When a teen does not eat or sleep.</a:t>
            </a:r>
          </a:p>
          <a:p>
            <a:r>
              <a:rPr lang="en-US" sz="2000" dirty="0" smtClean="0"/>
              <a:t>When a teen has become withdrawn from friends and families.</a:t>
            </a:r>
          </a:p>
          <a:p>
            <a:r>
              <a:rPr lang="en-US" sz="2000" dirty="0" smtClean="0"/>
              <a:t>When an adolescent has become overly anxious and depressed.</a:t>
            </a:r>
          </a:p>
          <a:p>
            <a:r>
              <a:rPr lang="en-US" sz="2000" dirty="0" smtClean="0"/>
              <a:t>When a teen has indulged in binge drinking and substance abuse.</a:t>
            </a:r>
          </a:p>
          <a:p>
            <a:r>
              <a:rPr lang="en-US" sz="2000" dirty="0" smtClean="0"/>
              <a:t>When having conversations with teens showing suicidal behavior, it will be easy to identify their problem.</a:t>
            </a:r>
          </a:p>
          <a:p>
            <a:r>
              <a:rPr lang="en-US" sz="2000" dirty="0" smtClean="0"/>
              <a:t>When a teen drastically undergo a change in personality that makes them become more agitated. </a:t>
            </a:r>
          </a:p>
          <a:p>
            <a:r>
              <a:rPr lang="en-US" sz="2000" dirty="0" smtClean="0"/>
              <a:t>When an adolescent has suffered from bullying from his or her peers.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533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to address the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8" y="1143000"/>
            <a:ext cx="8305801" cy="5334000"/>
          </a:xfrm>
        </p:spPr>
        <p:txBody>
          <a:bodyPr>
            <a:normAutofit/>
          </a:bodyPr>
          <a:lstStyle/>
          <a:p>
            <a:r>
              <a:rPr lang="en-US" sz="1800" dirty="0" smtClean="0"/>
              <a:t>Encourage a healthy lifestyle by helping teens to eat well and have enough sleep.</a:t>
            </a:r>
          </a:p>
          <a:p>
            <a:r>
              <a:rPr lang="en-US" sz="1800" dirty="0" smtClean="0"/>
              <a:t>Consider the services of a health practitioner when a teen exhibit suicidal ideations (Ross</a:t>
            </a:r>
            <a:r>
              <a:rPr lang="en-US" sz="1800" dirty="0"/>
              <a:t>, </a:t>
            </a:r>
            <a:r>
              <a:rPr lang="en-US" sz="1800" dirty="0" smtClean="0"/>
              <a:t>2019).</a:t>
            </a:r>
          </a:p>
          <a:p>
            <a:r>
              <a:rPr lang="en-US" sz="1800" dirty="0" smtClean="0"/>
              <a:t>Discourage isolation by ensuring teens spend more time with supportive friends and family</a:t>
            </a:r>
          </a:p>
          <a:p>
            <a:r>
              <a:rPr lang="en-US" sz="1800" dirty="0" smtClean="0"/>
              <a:t>Paying attention to the behaviors of teens and never shrugging off the warning signs.</a:t>
            </a:r>
          </a:p>
          <a:p>
            <a:r>
              <a:rPr lang="en-US" sz="1800" dirty="0" smtClean="0"/>
              <a:t>Listening to teens and hearing their concern is pivotal in mitigating depressing issues they encompass.</a:t>
            </a:r>
          </a:p>
          <a:p>
            <a:r>
              <a:rPr lang="en-US" sz="1800" dirty="0" smtClean="0"/>
              <a:t>Holding more open conversations with teenagers to ensure they freely communicate their minds.</a:t>
            </a:r>
          </a:p>
          <a:p>
            <a:r>
              <a:rPr lang="en-US" sz="1800" dirty="0" smtClean="0"/>
              <a:t>There is need to ensure meaningful treatment for teens having suicidal ideation or behavior.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381000"/>
            <a:ext cx="7620001" cy="609600"/>
          </a:xfrm>
        </p:spPr>
        <p:txBody>
          <a:bodyPr>
            <a:normAutofit fontScale="90000"/>
          </a:bodyPr>
          <a:lstStyle/>
          <a:p>
            <a:r>
              <a:rPr lang="en-US" dirty="0"/>
              <a:t>How to address the </a:t>
            </a:r>
            <a:r>
              <a:rPr lang="en-US" dirty="0" smtClean="0"/>
              <a:t>problem </a:t>
            </a:r>
            <a:r>
              <a:rPr lang="en-US" dirty="0" err="1" smtClean="0"/>
              <a:t>cont</a:t>
            </a:r>
            <a:r>
              <a:rPr lang="en-US" dirty="0" smtClean="0"/>
              <a:t>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8" y="990601"/>
            <a:ext cx="8229601" cy="4495800"/>
          </a:xfrm>
        </p:spPr>
        <p:txBody>
          <a:bodyPr>
            <a:normAutofit/>
          </a:bodyPr>
          <a:lstStyle/>
          <a:p>
            <a:r>
              <a:rPr lang="en-US" sz="1800" dirty="0" smtClean="0"/>
              <a:t>Give support to teens in undergoing their treatment plans.</a:t>
            </a:r>
          </a:p>
          <a:p>
            <a:r>
              <a:rPr lang="en-US" sz="1800" dirty="0" smtClean="0"/>
              <a:t>Ensure safe storage of firearms and medications.</a:t>
            </a:r>
          </a:p>
          <a:p>
            <a:r>
              <a:rPr lang="en-US" sz="1800" dirty="0" smtClean="0"/>
              <a:t>Often communication with your teens concerning their mental or depressive disorders.</a:t>
            </a:r>
          </a:p>
          <a:p>
            <a:r>
              <a:rPr lang="en-US" sz="1800" dirty="0" smtClean="0"/>
              <a:t>Know the warning signs shown by teens and look for appropriate help from a health practitioner or counselor. </a:t>
            </a:r>
          </a:p>
          <a:p>
            <a:r>
              <a:rPr lang="en-US" sz="1800" dirty="0" smtClean="0"/>
              <a:t>Helping teen to cope with the loss of a loved one.</a:t>
            </a:r>
          </a:p>
          <a:p>
            <a:r>
              <a:rPr lang="en-US" sz="1800" dirty="0" smtClean="0"/>
              <a:t>Having conversations with teens to ask them concerning their strange change of behavior or personality. </a:t>
            </a:r>
          </a:p>
          <a:p>
            <a:r>
              <a:rPr lang="en-US" sz="1800" dirty="0" smtClean="0"/>
              <a:t>Ensuring that teens do not feel neglected or isolated by frequently communicating to them. 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5334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8" y="1295400"/>
            <a:ext cx="8229601" cy="4745963"/>
          </a:xfrm>
        </p:spPr>
        <p:txBody>
          <a:bodyPr>
            <a:normAutofit/>
          </a:bodyPr>
          <a:lstStyle/>
          <a:p>
            <a:r>
              <a:rPr lang="en-US" sz="1800" dirty="0" err="1"/>
              <a:t>Glodstein</a:t>
            </a:r>
            <a:r>
              <a:rPr lang="en-US" sz="1800" dirty="0"/>
              <a:t>, S. L., </a:t>
            </a:r>
            <a:r>
              <a:rPr lang="en-US" sz="1800" dirty="0" err="1"/>
              <a:t>DiMarco</a:t>
            </a:r>
            <a:r>
              <a:rPr lang="en-US" sz="1800" dirty="0"/>
              <a:t>, M., Painter, S., &amp; Ramos‐Marcuse, F. (2018). Advanced practice registered nurses attitudes toward suicide in the 15‐to 24‐year‐old population. </a:t>
            </a:r>
            <a:r>
              <a:rPr lang="en-US" sz="1800" i="1" dirty="0"/>
              <a:t>Perspectives in psychiatric care</a:t>
            </a:r>
            <a:r>
              <a:rPr lang="en-US" sz="1800" dirty="0"/>
              <a:t>, </a:t>
            </a:r>
            <a:r>
              <a:rPr lang="en-US" sz="1800" i="1" dirty="0"/>
              <a:t>54</a:t>
            </a:r>
            <a:r>
              <a:rPr lang="en-US" sz="1800" dirty="0"/>
              <a:t>(4), 557-563.</a:t>
            </a:r>
          </a:p>
          <a:p>
            <a:r>
              <a:rPr lang="en-US" sz="1800" dirty="0"/>
              <a:t>Ross, M. (2019). SUICIDE PREVENTION METHODS WITHIN A MODERN-DAY SOCIETY: FOCUSING ON MENTAL HEALTH IN OUR SCHOOL PREVENTION PROGRAMS.</a:t>
            </a:r>
          </a:p>
          <a:p>
            <a:r>
              <a:rPr lang="en-US" sz="1800" dirty="0"/>
              <a:t> Thomson, J. D. (2018). Depression and Suicide in Teens Today. </a:t>
            </a:r>
            <a:r>
              <a:rPr lang="en-US" sz="1800" i="1" dirty="0"/>
              <a:t>PUBLISHER’S PAGE</a:t>
            </a:r>
            <a:r>
              <a:rPr lang="en-US" sz="1800" dirty="0"/>
              <a:t>, 37.</a:t>
            </a:r>
          </a:p>
          <a:p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271</TotalTime>
  <Words>980</Words>
  <Application>Microsoft Office PowerPoint</Application>
  <PresentationFormat>On-screen Show (4:3)</PresentationFormat>
  <Paragraphs>107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Trebuchet MS</vt:lpstr>
      <vt:lpstr>Wingdings 3</vt:lpstr>
      <vt:lpstr>Facet</vt:lpstr>
      <vt:lpstr>PowerPoint Presentation</vt:lpstr>
      <vt:lpstr>Overview of Teens Suicide</vt:lpstr>
      <vt:lpstr>Teens at Risk of Committing Suicide</vt:lpstr>
      <vt:lpstr>Contributing Factors</vt:lpstr>
      <vt:lpstr>Contributing Factors Cont’</vt:lpstr>
      <vt:lpstr>Contributing Factors Cont’</vt:lpstr>
      <vt:lpstr>Warning Signs of Teen Suicide</vt:lpstr>
      <vt:lpstr>Warning Signs of Teen Suicide Cont’</vt:lpstr>
      <vt:lpstr>Prevalence of Health Risk</vt:lpstr>
      <vt:lpstr>My Role as a Healthcare Practitioner</vt:lpstr>
      <vt:lpstr>My Role as a Healthcare Practitioner</vt:lpstr>
      <vt:lpstr>Ways to Identify a problem</vt:lpstr>
      <vt:lpstr>How to address the problem</vt:lpstr>
      <vt:lpstr>How to address the problem cont’</vt:lpstr>
      <vt:lpstr>References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nilly</dc:creator>
  <cp:lastModifiedBy>Windows User</cp:lastModifiedBy>
  <cp:revision>50</cp:revision>
  <dcterms:created xsi:type="dcterms:W3CDTF">2019-12-14T07:27:51Z</dcterms:created>
  <dcterms:modified xsi:type="dcterms:W3CDTF">2019-12-14T12:03:42Z</dcterms:modified>
</cp:coreProperties>
</file>