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8822612-1E6B-4A4C-B701-0C939AF5B18C}"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13E505C-66DE-4DD6-9AB6-AF2431374A3D}">
      <dgm:prSet/>
      <dgm:spPr/>
      <dgm:t>
        <a:bodyPr/>
        <a:lstStyle/>
        <a:p>
          <a:r>
            <a:rPr lang="en-GB"/>
            <a:t>Primary syphilis- a tiny sore (SHANG-kur) appears where the bacterium infiltrated your body.</a:t>
          </a:r>
          <a:endParaRPr lang="en-US"/>
        </a:p>
      </dgm:t>
    </dgm:pt>
    <dgm:pt modelId="{EDF849F9-5700-49CC-B750-7A8B29C2DF88}" type="parTrans" cxnId="{8EEA462D-565C-462D-95B3-9EA2DF5E9F12}">
      <dgm:prSet/>
      <dgm:spPr/>
      <dgm:t>
        <a:bodyPr/>
        <a:lstStyle/>
        <a:p>
          <a:endParaRPr lang="en-US"/>
        </a:p>
      </dgm:t>
    </dgm:pt>
    <dgm:pt modelId="{AE5790EF-F440-4C51-9E63-32A9C4B5C61B}" type="sibTrans" cxnId="{8EEA462D-565C-462D-95B3-9EA2DF5E9F12}">
      <dgm:prSet/>
      <dgm:spPr/>
      <dgm:t>
        <a:bodyPr/>
        <a:lstStyle/>
        <a:p>
          <a:endParaRPr lang="en-US"/>
        </a:p>
      </dgm:t>
    </dgm:pt>
    <dgm:pt modelId="{DCFB89E4-11AC-47FC-8033-9BB18A035A31}">
      <dgm:prSet/>
      <dgm:spPr/>
      <dgm:t>
        <a:bodyPr/>
        <a:lstStyle/>
        <a:p>
          <a:r>
            <a:rPr lang="en-GB"/>
            <a:t>Secondary syphilis-rash that starts on your torso and spreads to your rest of the body, including the palms of hands and the lower limbs, is possible. This rash is usually not irritating, although it may be followed with warty ulcers in the mouth or genitals.</a:t>
          </a:r>
          <a:endParaRPr lang="en-US"/>
        </a:p>
      </dgm:t>
    </dgm:pt>
    <dgm:pt modelId="{6ADBE122-AF87-4EC1-8831-B9114B72344C}" type="parTrans" cxnId="{AA916074-886E-4CD9-B11A-0B7127AFA27F}">
      <dgm:prSet/>
      <dgm:spPr/>
      <dgm:t>
        <a:bodyPr/>
        <a:lstStyle/>
        <a:p>
          <a:endParaRPr lang="en-US"/>
        </a:p>
      </dgm:t>
    </dgm:pt>
    <dgm:pt modelId="{3BC5559B-0DC7-499F-A7E3-9B080ED56DF2}" type="sibTrans" cxnId="{AA916074-886E-4CD9-B11A-0B7127AFA27F}">
      <dgm:prSet/>
      <dgm:spPr/>
      <dgm:t>
        <a:bodyPr/>
        <a:lstStyle/>
        <a:p>
          <a:endParaRPr lang="en-US"/>
        </a:p>
      </dgm:t>
    </dgm:pt>
    <dgm:pt modelId="{E4FC6562-40BF-440F-93BE-AAC4CCB975D4}">
      <dgm:prSet/>
      <dgm:spPr/>
      <dgm:t>
        <a:bodyPr/>
        <a:lstStyle/>
        <a:p>
          <a:r>
            <a:rPr lang="en-GB"/>
            <a:t>Latent syphilis- the disease moves from the secondary stage to the hidden (latent) stage, when you have no symptoms.</a:t>
          </a:r>
          <a:endParaRPr lang="en-US"/>
        </a:p>
      </dgm:t>
    </dgm:pt>
    <dgm:pt modelId="{F9D23D97-CC02-4740-BE9E-E92B92C96B10}" type="parTrans" cxnId="{EC905ECC-22BA-4407-8DBA-D47579D82BF3}">
      <dgm:prSet/>
      <dgm:spPr/>
      <dgm:t>
        <a:bodyPr/>
        <a:lstStyle/>
        <a:p>
          <a:endParaRPr lang="en-US"/>
        </a:p>
      </dgm:t>
    </dgm:pt>
    <dgm:pt modelId="{03C40906-A41E-49FB-B716-9F199A92A642}" type="sibTrans" cxnId="{EC905ECC-22BA-4407-8DBA-D47579D82BF3}">
      <dgm:prSet/>
      <dgm:spPr/>
      <dgm:t>
        <a:bodyPr/>
        <a:lstStyle/>
        <a:p>
          <a:endParaRPr lang="en-US"/>
        </a:p>
      </dgm:t>
    </dgm:pt>
    <dgm:pt modelId="{FA5C7E49-395E-4FDD-A89F-56D5D02F0A14}">
      <dgm:prSet/>
      <dgm:spPr/>
      <dgm:t>
        <a:bodyPr/>
        <a:lstStyle/>
        <a:p>
          <a:r>
            <a:rPr lang="en-GB"/>
            <a:t>Tertiary syphilis-the disease may damage your brain, nerves, eyes, heart, blood vessels, liver, bones and joints.</a:t>
          </a:r>
          <a:endParaRPr lang="en-US"/>
        </a:p>
      </dgm:t>
    </dgm:pt>
    <dgm:pt modelId="{BE68FCE3-A2A4-48F7-A57B-2A6269640EEF}" type="parTrans" cxnId="{A967F814-3528-4242-B490-780F33E27C83}">
      <dgm:prSet/>
      <dgm:spPr/>
      <dgm:t>
        <a:bodyPr/>
        <a:lstStyle/>
        <a:p>
          <a:endParaRPr lang="en-US"/>
        </a:p>
      </dgm:t>
    </dgm:pt>
    <dgm:pt modelId="{462363CB-5490-49F5-A383-5BCC2B19B63F}" type="sibTrans" cxnId="{A967F814-3528-4242-B490-780F33E27C83}">
      <dgm:prSet/>
      <dgm:spPr/>
      <dgm:t>
        <a:bodyPr/>
        <a:lstStyle/>
        <a:p>
          <a:endParaRPr lang="en-US"/>
        </a:p>
      </dgm:t>
    </dgm:pt>
    <dgm:pt modelId="{80CB2C39-8934-4CA7-8AF0-7295026FD2B8}" type="pres">
      <dgm:prSet presAssocID="{F8822612-1E6B-4A4C-B701-0C939AF5B18C}" presName="linear" presStyleCnt="0">
        <dgm:presLayoutVars>
          <dgm:animLvl val="lvl"/>
          <dgm:resizeHandles val="exact"/>
        </dgm:presLayoutVars>
      </dgm:prSet>
      <dgm:spPr/>
    </dgm:pt>
    <dgm:pt modelId="{908FB7D0-6FA6-412E-A75F-3ADA90017DD7}" type="pres">
      <dgm:prSet presAssocID="{113E505C-66DE-4DD6-9AB6-AF2431374A3D}" presName="parentText" presStyleLbl="node1" presStyleIdx="0" presStyleCnt="4">
        <dgm:presLayoutVars>
          <dgm:chMax val="0"/>
          <dgm:bulletEnabled val="1"/>
        </dgm:presLayoutVars>
      </dgm:prSet>
      <dgm:spPr/>
    </dgm:pt>
    <dgm:pt modelId="{EF84F8A8-7CB2-407E-9ACA-7AEF567F1EC9}" type="pres">
      <dgm:prSet presAssocID="{AE5790EF-F440-4C51-9E63-32A9C4B5C61B}" presName="spacer" presStyleCnt="0"/>
      <dgm:spPr/>
    </dgm:pt>
    <dgm:pt modelId="{94B46E0D-4971-4D74-A05D-2A6116EBFD55}" type="pres">
      <dgm:prSet presAssocID="{DCFB89E4-11AC-47FC-8033-9BB18A035A31}" presName="parentText" presStyleLbl="node1" presStyleIdx="1" presStyleCnt="4">
        <dgm:presLayoutVars>
          <dgm:chMax val="0"/>
          <dgm:bulletEnabled val="1"/>
        </dgm:presLayoutVars>
      </dgm:prSet>
      <dgm:spPr/>
    </dgm:pt>
    <dgm:pt modelId="{C92C8385-4E1E-44FC-BDE3-27D75E438609}" type="pres">
      <dgm:prSet presAssocID="{3BC5559B-0DC7-499F-A7E3-9B080ED56DF2}" presName="spacer" presStyleCnt="0"/>
      <dgm:spPr/>
    </dgm:pt>
    <dgm:pt modelId="{0CA178D8-4C3C-41DA-9D72-A6C28803C699}" type="pres">
      <dgm:prSet presAssocID="{E4FC6562-40BF-440F-93BE-AAC4CCB975D4}" presName="parentText" presStyleLbl="node1" presStyleIdx="2" presStyleCnt="4">
        <dgm:presLayoutVars>
          <dgm:chMax val="0"/>
          <dgm:bulletEnabled val="1"/>
        </dgm:presLayoutVars>
      </dgm:prSet>
      <dgm:spPr/>
    </dgm:pt>
    <dgm:pt modelId="{58D4C07A-7DE6-43BE-80AA-3DA7F6990AE3}" type="pres">
      <dgm:prSet presAssocID="{03C40906-A41E-49FB-B716-9F199A92A642}" presName="spacer" presStyleCnt="0"/>
      <dgm:spPr/>
    </dgm:pt>
    <dgm:pt modelId="{A29AF645-1DD9-483F-A021-9529531A5490}" type="pres">
      <dgm:prSet presAssocID="{FA5C7E49-395E-4FDD-A89F-56D5D02F0A14}" presName="parentText" presStyleLbl="node1" presStyleIdx="3" presStyleCnt="4">
        <dgm:presLayoutVars>
          <dgm:chMax val="0"/>
          <dgm:bulletEnabled val="1"/>
        </dgm:presLayoutVars>
      </dgm:prSet>
      <dgm:spPr/>
    </dgm:pt>
  </dgm:ptLst>
  <dgm:cxnLst>
    <dgm:cxn modelId="{A967F814-3528-4242-B490-780F33E27C83}" srcId="{F8822612-1E6B-4A4C-B701-0C939AF5B18C}" destId="{FA5C7E49-395E-4FDD-A89F-56D5D02F0A14}" srcOrd="3" destOrd="0" parTransId="{BE68FCE3-A2A4-48F7-A57B-2A6269640EEF}" sibTransId="{462363CB-5490-49F5-A383-5BCC2B19B63F}"/>
    <dgm:cxn modelId="{8EEA462D-565C-462D-95B3-9EA2DF5E9F12}" srcId="{F8822612-1E6B-4A4C-B701-0C939AF5B18C}" destId="{113E505C-66DE-4DD6-9AB6-AF2431374A3D}" srcOrd="0" destOrd="0" parTransId="{EDF849F9-5700-49CC-B750-7A8B29C2DF88}" sibTransId="{AE5790EF-F440-4C51-9E63-32A9C4B5C61B}"/>
    <dgm:cxn modelId="{A84E8A34-F7F1-46AD-A7B1-44D4738B0FA1}" type="presOf" srcId="{DCFB89E4-11AC-47FC-8033-9BB18A035A31}" destId="{94B46E0D-4971-4D74-A05D-2A6116EBFD55}" srcOrd="0" destOrd="0" presId="urn:microsoft.com/office/officeart/2005/8/layout/vList2"/>
    <dgm:cxn modelId="{F765696B-811A-4C1B-AA28-47D718C61C1B}" type="presOf" srcId="{E4FC6562-40BF-440F-93BE-AAC4CCB975D4}" destId="{0CA178D8-4C3C-41DA-9D72-A6C28803C699}" srcOrd="0" destOrd="0" presId="urn:microsoft.com/office/officeart/2005/8/layout/vList2"/>
    <dgm:cxn modelId="{AA916074-886E-4CD9-B11A-0B7127AFA27F}" srcId="{F8822612-1E6B-4A4C-B701-0C939AF5B18C}" destId="{DCFB89E4-11AC-47FC-8033-9BB18A035A31}" srcOrd="1" destOrd="0" parTransId="{6ADBE122-AF87-4EC1-8831-B9114B72344C}" sibTransId="{3BC5559B-0DC7-499F-A7E3-9B080ED56DF2}"/>
    <dgm:cxn modelId="{5D7F9279-438E-4A08-8B50-FE4A8F7EA59B}" type="presOf" srcId="{FA5C7E49-395E-4FDD-A89F-56D5D02F0A14}" destId="{A29AF645-1DD9-483F-A021-9529531A5490}" srcOrd="0" destOrd="0" presId="urn:microsoft.com/office/officeart/2005/8/layout/vList2"/>
    <dgm:cxn modelId="{D45A5F8D-4E23-49DD-BA33-3CBEF0215A4D}" type="presOf" srcId="{113E505C-66DE-4DD6-9AB6-AF2431374A3D}" destId="{908FB7D0-6FA6-412E-A75F-3ADA90017DD7}" srcOrd="0" destOrd="0" presId="urn:microsoft.com/office/officeart/2005/8/layout/vList2"/>
    <dgm:cxn modelId="{25E8A9B2-4FDF-428B-BF21-9A9E6E8239C3}" type="presOf" srcId="{F8822612-1E6B-4A4C-B701-0C939AF5B18C}" destId="{80CB2C39-8934-4CA7-8AF0-7295026FD2B8}" srcOrd="0" destOrd="0" presId="urn:microsoft.com/office/officeart/2005/8/layout/vList2"/>
    <dgm:cxn modelId="{EC905ECC-22BA-4407-8DBA-D47579D82BF3}" srcId="{F8822612-1E6B-4A4C-B701-0C939AF5B18C}" destId="{E4FC6562-40BF-440F-93BE-AAC4CCB975D4}" srcOrd="2" destOrd="0" parTransId="{F9D23D97-CC02-4740-BE9E-E92B92C96B10}" sibTransId="{03C40906-A41E-49FB-B716-9F199A92A642}"/>
    <dgm:cxn modelId="{7ADAC7C1-1080-431F-A236-423F7B7851E9}" type="presParOf" srcId="{80CB2C39-8934-4CA7-8AF0-7295026FD2B8}" destId="{908FB7D0-6FA6-412E-A75F-3ADA90017DD7}" srcOrd="0" destOrd="0" presId="urn:microsoft.com/office/officeart/2005/8/layout/vList2"/>
    <dgm:cxn modelId="{3D01E72C-BDB5-4C8A-A373-9FA5E77A77EF}" type="presParOf" srcId="{80CB2C39-8934-4CA7-8AF0-7295026FD2B8}" destId="{EF84F8A8-7CB2-407E-9ACA-7AEF567F1EC9}" srcOrd="1" destOrd="0" presId="urn:microsoft.com/office/officeart/2005/8/layout/vList2"/>
    <dgm:cxn modelId="{97C2FDC3-6637-4291-A174-63D7846A1835}" type="presParOf" srcId="{80CB2C39-8934-4CA7-8AF0-7295026FD2B8}" destId="{94B46E0D-4971-4D74-A05D-2A6116EBFD55}" srcOrd="2" destOrd="0" presId="urn:microsoft.com/office/officeart/2005/8/layout/vList2"/>
    <dgm:cxn modelId="{C3F5D5B3-E47D-4D15-9311-D39BBE0B4D5B}" type="presParOf" srcId="{80CB2C39-8934-4CA7-8AF0-7295026FD2B8}" destId="{C92C8385-4E1E-44FC-BDE3-27D75E438609}" srcOrd="3" destOrd="0" presId="urn:microsoft.com/office/officeart/2005/8/layout/vList2"/>
    <dgm:cxn modelId="{624EA96A-C423-4093-92E6-0E84A547D159}" type="presParOf" srcId="{80CB2C39-8934-4CA7-8AF0-7295026FD2B8}" destId="{0CA178D8-4C3C-41DA-9D72-A6C28803C699}" srcOrd="4" destOrd="0" presId="urn:microsoft.com/office/officeart/2005/8/layout/vList2"/>
    <dgm:cxn modelId="{26D065A6-AECF-44BB-8143-9113A2CC4ACA}" type="presParOf" srcId="{80CB2C39-8934-4CA7-8AF0-7295026FD2B8}" destId="{58D4C07A-7DE6-43BE-80AA-3DA7F6990AE3}" srcOrd="5" destOrd="0" presId="urn:microsoft.com/office/officeart/2005/8/layout/vList2"/>
    <dgm:cxn modelId="{A498FF14-B26B-4003-8C04-B57F4B32E316}" type="presParOf" srcId="{80CB2C39-8934-4CA7-8AF0-7295026FD2B8}" destId="{A29AF645-1DD9-483F-A021-9529531A549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632D77D-7311-4E96-97C1-0F41EB96372D}"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0508EA7-36BD-43C9-A7B2-2AE2C1F237D7}">
      <dgm:prSet/>
      <dgm:spPr/>
      <dgm:t>
        <a:bodyPr/>
        <a:lstStyle/>
        <a:p>
          <a:r>
            <a:rPr lang="en-GB"/>
            <a:t>1. Partner notification</a:t>
          </a:r>
          <a:endParaRPr lang="en-US"/>
        </a:p>
      </dgm:t>
    </dgm:pt>
    <dgm:pt modelId="{BAC2FD9A-53C9-4747-BC82-A83E1EF9D7E0}" type="parTrans" cxnId="{8A5D4BA9-6EC6-4CC3-A66A-B220A033D419}">
      <dgm:prSet/>
      <dgm:spPr/>
      <dgm:t>
        <a:bodyPr/>
        <a:lstStyle/>
        <a:p>
          <a:endParaRPr lang="en-US"/>
        </a:p>
      </dgm:t>
    </dgm:pt>
    <dgm:pt modelId="{5685A336-8610-4481-B8CE-E49C5824B07D}" type="sibTrans" cxnId="{8A5D4BA9-6EC6-4CC3-A66A-B220A033D419}">
      <dgm:prSet/>
      <dgm:spPr/>
      <dgm:t>
        <a:bodyPr/>
        <a:lstStyle/>
        <a:p>
          <a:endParaRPr lang="en-US"/>
        </a:p>
      </dgm:t>
    </dgm:pt>
    <dgm:pt modelId="{4AA587AD-5814-4641-93C6-E63288A459A7}">
      <dgm:prSet/>
      <dgm:spPr/>
      <dgm:t>
        <a:bodyPr/>
        <a:lstStyle/>
        <a:p>
          <a:r>
            <a:rPr lang="en-GB"/>
            <a:t>If tests reveal that you do have syphilis, you must notify your sexual partners, particularly your present partners or any partners you've had in the recent 3 months or even a year, so that they can be examined. They can be treated if they're contaminated.</a:t>
          </a:r>
          <a:endParaRPr lang="en-US"/>
        </a:p>
      </dgm:t>
    </dgm:pt>
    <dgm:pt modelId="{4846DCBF-171B-4980-B7B1-41B6C833C8EB}" type="parTrans" cxnId="{79ABB15F-51B8-4F32-BE24-3AB8CE1A44E3}">
      <dgm:prSet/>
      <dgm:spPr/>
      <dgm:t>
        <a:bodyPr/>
        <a:lstStyle/>
        <a:p>
          <a:endParaRPr lang="en-US"/>
        </a:p>
      </dgm:t>
    </dgm:pt>
    <dgm:pt modelId="{E014BAB8-F2AE-4049-A39A-FF49F646C5FC}" type="sibTrans" cxnId="{79ABB15F-51B8-4F32-BE24-3AB8CE1A44E3}">
      <dgm:prSet/>
      <dgm:spPr/>
      <dgm:t>
        <a:bodyPr/>
        <a:lstStyle/>
        <a:p>
          <a:endParaRPr lang="en-US"/>
        </a:p>
      </dgm:t>
    </dgm:pt>
    <dgm:pt modelId="{8B8218D9-94C8-4EB1-8738-ADE627CD2367}">
      <dgm:prSet/>
      <dgm:spPr/>
      <dgm:t>
        <a:bodyPr/>
        <a:lstStyle/>
        <a:p>
          <a:r>
            <a:rPr lang="en-GB"/>
            <a:t>2. Penicillin G, administered parenterally</a:t>
          </a:r>
          <a:endParaRPr lang="en-US"/>
        </a:p>
      </dgm:t>
    </dgm:pt>
    <dgm:pt modelId="{BB432A32-32F8-4463-A14A-80B8F994A854}" type="parTrans" cxnId="{0FA8F5D3-D14B-4C22-B0A8-53D4A6CB94C1}">
      <dgm:prSet/>
      <dgm:spPr/>
      <dgm:t>
        <a:bodyPr/>
        <a:lstStyle/>
        <a:p>
          <a:endParaRPr lang="en-US"/>
        </a:p>
      </dgm:t>
    </dgm:pt>
    <dgm:pt modelId="{6E7B8794-006D-4516-9127-5561A687F4D8}" type="sibTrans" cxnId="{0FA8F5D3-D14B-4C22-B0A8-53D4A6CB94C1}">
      <dgm:prSet/>
      <dgm:spPr/>
      <dgm:t>
        <a:bodyPr/>
        <a:lstStyle/>
        <a:p>
          <a:endParaRPr lang="en-US"/>
        </a:p>
      </dgm:t>
    </dgm:pt>
    <dgm:pt modelId="{D79B3D80-D5D0-4D39-B3FE-5373DF073E47}">
      <dgm:prSet/>
      <dgm:spPr/>
      <dgm:t>
        <a:bodyPr/>
        <a:lstStyle/>
        <a:p>
          <a:r>
            <a:rPr lang="en-GB"/>
            <a:t>The medicine of choice for those with syphilis at any stage. The type of preparation (benzathine, aqueous procaine, or aqueous crystalline), dosage, and duration of treatment are all determined by the progression of the disease stage and medical signs.</a:t>
          </a:r>
          <a:endParaRPr lang="en-US"/>
        </a:p>
      </dgm:t>
    </dgm:pt>
    <dgm:pt modelId="{6B43D73A-72E0-4041-9A62-F907A3918C50}" type="parTrans" cxnId="{7300AF7C-701F-4F2C-9B45-E025F160D102}">
      <dgm:prSet/>
      <dgm:spPr/>
      <dgm:t>
        <a:bodyPr/>
        <a:lstStyle/>
        <a:p>
          <a:endParaRPr lang="en-US"/>
        </a:p>
      </dgm:t>
    </dgm:pt>
    <dgm:pt modelId="{C5BDEB1E-07D6-4879-ACC2-F72404D20DF2}" type="sibTrans" cxnId="{7300AF7C-701F-4F2C-9B45-E025F160D102}">
      <dgm:prSet/>
      <dgm:spPr/>
      <dgm:t>
        <a:bodyPr/>
        <a:lstStyle/>
        <a:p>
          <a:endParaRPr lang="en-US"/>
        </a:p>
      </dgm:t>
    </dgm:pt>
    <dgm:pt modelId="{41637601-7FBD-4780-A5EF-1980D884F197}" type="pres">
      <dgm:prSet presAssocID="{F632D77D-7311-4E96-97C1-0F41EB96372D}" presName="linear" presStyleCnt="0">
        <dgm:presLayoutVars>
          <dgm:animLvl val="lvl"/>
          <dgm:resizeHandles val="exact"/>
        </dgm:presLayoutVars>
      </dgm:prSet>
      <dgm:spPr/>
    </dgm:pt>
    <dgm:pt modelId="{AB67F8EE-3BC9-4020-BC23-989722FDE479}" type="pres">
      <dgm:prSet presAssocID="{10508EA7-36BD-43C9-A7B2-2AE2C1F237D7}" presName="parentText" presStyleLbl="node1" presStyleIdx="0" presStyleCnt="4">
        <dgm:presLayoutVars>
          <dgm:chMax val="0"/>
          <dgm:bulletEnabled val="1"/>
        </dgm:presLayoutVars>
      </dgm:prSet>
      <dgm:spPr/>
    </dgm:pt>
    <dgm:pt modelId="{1B49786E-0363-4B06-B8AC-989F65D32B7F}" type="pres">
      <dgm:prSet presAssocID="{5685A336-8610-4481-B8CE-E49C5824B07D}" presName="spacer" presStyleCnt="0"/>
      <dgm:spPr/>
    </dgm:pt>
    <dgm:pt modelId="{D31A1B15-07CF-4AC7-B0BD-BD74312C25F7}" type="pres">
      <dgm:prSet presAssocID="{4AA587AD-5814-4641-93C6-E63288A459A7}" presName="parentText" presStyleLbl="node1" presStyleIdx="1" presStyleCnt="4">
        <dgm:presLayoutVars>
          <dgm:chMax val="0"/>
          <dgm:bulletEnabled val="1"/>
        </dgm:presLayoutVars>
      </dgm:prSet>
      <dgm:spPr/>
    </dgm:pt>
    <dgm:pt modelId="{093BBDF2-759C-46A0-B0BC-33C1C071631F}" type="pres">
      <dgm:prSet presAssocID="{E014BAB8-F2AE-4049-A39A-FF49F646C5FC}" presName="spacer" presStyleCnt="0"/>
      <dgm:spPr/>
    </dgm:pt>
    <dgm:pt modelId="{12092FC7-F0BB-4985-902C-B61DD8A808A1}" type="pres">
      <dgm:prSet presAssocID="{8B8218D9-94C8-4EB1-8738-ADE627CD2367}" presName="parentText" presStyleLbl="node1" presStyleIdx="2" presStyleCnt="4">
        <dgm:presLayoutVars>
          <dgm:chMax val="0"/>
          <dgm:bulletEnabled val="1"/>
        </dgm:presLayoutVars>
      </dgm:prSet>
      <dgm:spPr/>
    </dgm:pt>
    <dgm:pt modelId="{57655473-8781-4AC8-A8B5-40A7FA649445}" type="pres">
      <dgm:prSet presAssocID="{6E7B8794-006D-4516-9127-5561A687F4D8}" presName="spacer" presStyleCnt="0"/>
      <dgm:spPr/>
    </dgm:pt>
    <dgm:pt modelId="{8BE335F5-BAFE-444D-8FE3-C360B64B0134}" type="pres">
      <dgm:prSet presAssocID="{D79B3D80-D5D0-4D39-B3FE-5373DF073E47}" presName="parentText" presStyleLbl="node1" presStyleIdx="3" presStyleCnt="4">
        <dgm:presLayoutVars>
          <dgm:chMax val="0"/>
          <dgm:bulletEnabled val="1"/>
        </dgm:presLayoutVars>
      </dgm:prSet>
      <dgm:spPr/>
    </dgm:pt>
  </dgm:ptLst>
  <dgm:cxnLst>
    <dgm:cxn modelId="{79ABB15F-51B8-4F32-BE24-3AB8CE1A44E3}" srcId="{F632D77D-7311-4E96-97C1-0F41EB96372D}" destId="{4AA587AD-5814-4641-93C6-E63288A459A7}" srcOrd="1" destOrd="0" parTransId="{4846DCBF-171B-4980-B7B1-41B6C833C8EB}" sibTransId="{E014BAB8-F2AE-4049-A39A-FF49F646C5FC}"/>
    <dgm:cxn modelId="{8303B549-425A-432C-BD37-A16AA6D08149}" type="presOf" srcId="{D79B3D80-D5D0-4D39-B3FE-5373DF073E47}" destId="{8BE335F5-BAFE-444D-8FE3-C360B64B0134}" srcOrd="0" destOrd="0" presId="urn:microsoft.com/office/officeart/2005/8/layout/vList2"/>
    <dgm:cxn modelId="{7300AF7C-701F-4F2C-9B45-E025F160D102}" srcId="{F632D77D-7311-4E96-97C1-0F41EB96372D}" destId="{D79B3D80-D5D0-4D39-B3FE-5373DF073E47}" srcOrd="3" destOrd="0" parTransId="{6B43D73A-72E0-4041-9A62-F907A3918C50}" sibTransId="{C5BDEB1E-07D6-4879-ACC2-F72404D20DF2}"/>
    <dgm:cxn modelId="{8A5D4BA9-6EC6-4CC3-A66A-B220A033D419}" srcId="{F632D77D-7311-4E96-97C1-0F41EB96372D}" destId="{10508EA7-36BD-43C9-A7B2-2AE2C1F237D7}" srcOrd="0" destOrd="0" parTransId="{BAC2FD9A-53C9-4747-BC82-A83E1EF9D7E0}" sibTransId="{5685A336-8610-4481-B8CE-E49C5824B07D}"/>
    <dgm:cxn modelId="{6FB65EAC-A183-43BD-8028-07457E3F0D44}" type="presOf" srcId="{10508EA7-36BD-43C9-A7B2-2AE2C1F237D7}" destId="{AB67F8EE-3BC9-4020-BC23-989722FDE479}" srcOrd="0" destOrd="0" presId="urn:microsoft.com/office/officeart/2005/8/layout/vList2"/>
    <dgm:cxn modelId="{22AD24B3-CECC-4AC3-AF1D-580E876DBF28}" type="presOf" srcId="{8B8218D9-94C8-4EB1-8738-ADE627CD2367}" destId="{12092FC7-F0BB-4985-902C-B61DD8A808A1}" srcOrd="0" destOrd="0" presId="urn:microsoft.com/office/officeart/2005/8/layout/vList2"/>
    <dgm:cxn modelId="{56F8BFCF-7415-4BF8-B968-930A06336142}" type="presOf" srcId="{4AA587AD-5814-4641-93C6-E63288A459A7}" destId="{D31A1B15-07CF-4AC7-B0BD-BD74312C25F7}" srcOrd="0" destOrd="0" presId="urn:microsoft.com/office/officeart/2005/8/layout/vList2"/>
    <dgm:cxn modelId="{0FA8F5D3-D14B-4C22-B0A8-53D4A6CB94C1}" srcId="{F632D77D-7311-4E96-97C1-0F41EB96372D}" destId="{8B8218D9-94C8-4EB1-8738-ADE627CD2367}" srcOrd="2" destOrd="0" parTransId="{BB432A32-32F8-4463-A14A-80B8F994A854}" sibTransId="{6E7B8794-006D-4516-9127-5561A687F4D8}"/>
    <dgm:cxn modelId="{7615E8E9-103D-4257-AC8C-219CA7ADDAA4}" type="presOf" srcId="{F632D77D-7311-4E96-97C1-0F41EB96372D}" destId="{41637601-7FBD-4780-A5EF-1980D884F197}" srcOrd="0" destOrd="0" presId="urn:microsoft.com/office/officeart/2005/8/layout/vList2"/>
    <dgm:cxn modelId="{93EE2AAD-6CA0-4711-9A48-F9CD8B970BC1}" type="presParOf" srcId="{41637601-7FBD-4780-A5EF-1980D884F197}" destId="{AB67F8EE-3BC9-4020-BC23-989722FDE479}" srcOrd="0" destOrd="0" presId="urn:microsoft.com/office/officeart/2005/8/layout/vList2"/>
    <dgm:cxn modelId="{42C83CB1-542C-423C-A8D8-2BB634211421}" type="presParOf" srcId="{41637601-7FBD-4780-A5EF-1980D884F197}" destId="{1B49786E-0363-4B06-B8AC-989F65D32B7F}" srcOrd="1" destOrd="0" presId="urn:microsoft.com/office/officeart/2005/8/layout/vList2"/>
    <dgm:cxn modelId="{3FBCE0DB-E61B-4E96-AE6A-80598B0F34E6}" type="presParOf" srcId="{41637601-7FBD-4780-A5EF-1980D884F197}" destId="{D31A1B15-07CF-4AC7-B0BD-BD74312C25F7}" srcOrd="2" destOrd="0" presId="urn:microsoft.com/office/officeart/2005/8/layout/vList2"/>
    <dgm:cxn modelId="{D557E3C6-15ED-4083-84D5-18D80A12BD10}" type="presParOf" srcId="{41637601-7FBD-4780-A5EF-1980D884F197}" destId="{093BBDF2-759C-46A0-B0BC-33C1C071631F}" srcOrd="3" destOrd="0" presId="urn:microsoft.com/office/officeart/2005/8/layout/vList2"/>
    <dgm:cxn modelId="{89EDA66C-629D-499E-AF37-4235558B1351}" type="presParOf" srcId="{41637601-7FBD-4780-A5EF-1980D884F197}" destId="{12092FC7-F0BB-4985-902C-B61DD8A808A1}" srcOrd="4" destOrd="0" presId="urn:microsoft.com/office/officeart/2005/8/layout/vList2"/>
    <dgm:cxn modelId="{E1487D0E-8FC6-4306-BBE1-D52B7ACA1195}" type="presParOf" srcId="{41637601-7FBD-4780-A5EF-1980D884F197}" destId="{57655473-8781-4AC8-A8B5-40A7FA649445}" srcOrd="5" destOrd="0" presId="urn:microsoft.com/office/officeart/2005/8/layout/vList2"/>
    <dgm:cxn modelId="{8D1B6253-9200-409A-AD9C-15DBCB445AA6}" type="presParOf" srcId="{41637601-7FBD-4780-A5EF-1980D884F197}" destId="{8BE335F5-BAFE-444D-8FE3-C360B64B013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89BE813-B96A-4CB1-B6E1-518F60FA98F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1270779F-B2BB-47FA-92CC-16B74A92B866}">
      <dgm:prSet/>
      <dgm:spPr/>
      <dgm:t>
        <a:bodyPr/>
        <a:lstStyle/>
        <a:p>
          <a:r>
            <a:rPr lang="en-GB"/>
            <a:t>2. Penicillin G, administered parenterally</a:t>
          </a:r>
          <a:endParaRPr lang="en-US"/>
        </a:p>
      </dgm:t>
    </dgm:pt>
    <dgm:pt modelId="{32335674-0914-495E-94C4-54880C5A7492}" type="parTrans" cxnId="{D55191F7-C0C5-4B29-ACCC-6361FC5519C4}">
      <dgm:prSet/>
      <dgm:spPr/>
      <dgm:t>
        <a:bodyPr/>
        <a:lstStyle/>
        <a:p>
          <a:endParaRPr lang="en-US"/>
        </a:p>
      </dgm:t>
    </dgm:pt>
    <dgm:pt modelId="{FB3A4BB1-A1BA-451A-A8C3-A93E5E0C5556}" type="sibTrans" cxnId="{D55191F7-C0C5-4B29-ACCC-6361FC5519C4}">
      <dgm:prSet/>
      <dgm:spPr/>
      <dgm:t>
        <a:bodyPr/>
        <a:lstStyle/>
        <a:p>
          <a:endParaRPr lang="en-US"/>
        </a:p>
      </dgm:t>
    </dgm:pt>
    <dgm:pt modelId="{3DB18007-98B6-4BBE-A437-B830913456FD}">
      <dgm:prSet/>
      <dgm:spPr/>
      <dgm:t>
        <a:bodyPr/>
        <a:lstStyle/>
        <a:p>
          <a:r>
            <a:rPr lang="en-GB"/>
            <a:t>The medicine of choice for those with syphilis at any stage. The type of preparation (benzathine, aqueous procaine, or aqueous crystalline), dosage, and duration of treatment are all determined by the progression of the disease stage and medical signs.</a:t>
          </a:r>
          <a:endParaRPr lang="en-US"/>
        </a:p>
      </dgm:t>
    </dgm:pt>
    <dgm:pt modelId="{D75650FE-0BFD-46F9-B9C0-021A1FAE5B3E}" type="parTrans" cxnId="{662185C1-05F6-43D2-8724-228515A2F2B5}">
      <dgm:prSet/>
      <dgm:spPr/>
      <dgm:t>
        <a:bodyPr/>
        <a:lstStyle/>
        <a:p>
          <a:endParaRPr lang="en-US"/>
        </a:p>
      </dgm:t>
    </dgm:pt>
    <dgm:pt modelId="{9AA9F5FA-F54D-4302-A58F-9C4F08340552}" type="sibTrans" cxnId="{662185C1-05F6-43D2-8724-228515A2F2B5}">
      <dgm:prSet/>
      <dgm:spPr/>
      <dgm:t>
        <a:bodyPr/>
        <a:lstStyle/>
        <a:p>
          <a:endParaRPr lang="en-US"/>
        </a:p>
      </dgm:t>
    </dgm:pt>
    <dgm:pt modelId="{A79EB86F-99AA-4E1E-BE78-3D3ABF556CB9}">
      <dgm:prSet/>
      <dgm:spPr/>
      <dgm:t>
        <a:bodyPr/>
        <a:lstStyle/>
        <a:p>
          <a:r>
            <a:rPr lang="en-GB"/>
            <a:t>3. Pregnant women's screening</a:t>
          </a:r>
          <a:endParaRPr lang="en-US"/>
        </a:p>
      </dgm:t>
    </dgm:pt>
    <dgm:pt modelId="{3177BED7-6749-4389-A2D6-11FF8577B431}" type="parTrans" cxnId="{3F4A25ED-9469-4E9C-A295-B3204D937A33}">
      <dgm:prSet/>
      <dgm:spPr/>
      <dgm:t>
        <a:bodyPr/>
        <a:lstStyle/>
        <a:p>
          <a:endParaRPr lang="en-US"/>
        </a:p>
      </dgm:t>
    </dgm:pt>
    <dgm:pt modelId="{9B5681B1-5D69-4849-B7BE-F7E51D82EBBE}" type="sibTrans" cxnId="{3F4A25ED-9469-4E9C-A295-B3204D937A33}">
      <dgm:prSet/>
      <dgm:spPr/>
      <dgm:t>
        <a:bodyPr/>
        <a:lstStyle/>
        <a:p>
          <a:endParaRPr lang="en-US"/>
        </a:p>
      </dgm:t>
    </dgm:pt>
    <dgm:pt modelId="{0FA1601D-A842-45DF-A705-9C3C1D0D7E01}">
      <dgm:prSet/>
      <dgm:spPr/>
      <dgm:t>
        <a:bodyPr/>
        <a:lstStyle/>
        <a:p>
          <a:r>
            <a:rPr lang="en-GB"/>
            <a:t>Individuals can be afflicted with syphilis without even realizing it. Health officials suggest that all pregnant women be examined for syphilis because of the disease's often fatal impact on unborn offspring.</a:t>
          </a:r>
          <a:endParaRPr lang="en-US"/>
        </a:p>
      </dgm:t>
    </dgm:pt>
    <dgm:pt modelId="{5BD16089-ABB4-4116-B462-1EC8E21D210C}" type="parTrans" cxnId="{D024FFA6-8BA0-49BB-9B70-6343347E07BD}">
      <dgm:prSet/>
      <dgm:spPr/>
      <dgm:t>
        <a:bodyPr/>
        <a:lstStyle/>
        <a:p>
          <a:endParaRPr lang="en-US"/>
        </a:p>
      </dgm:t>
    </dgm:pt>
    <dgm:pt modelId="{6994A279-AD3F-4F97-96B5-EACC516BEFE8}" type="sibTrans" cxnId="{D024FFA6-8BA0-49BB-9B70-6343347E07BD}">
      <dgm:prSet/>
      <dgm:spPr/>
      <dgm:t>
        <a:bodyPr/>
        <a:lstStyle/>
        <a:p>
          <a:endParaRPr lang="en-US"/>
        </a:p>
      </dgm:t>
    </dgm:pt>
    <dgm:pt modelId="{E334FA77-79A0-4BF0-AF18-5D1D11380D5A}" type="pres">
      <dgm:prSet presAssocID="{A89BE813-B96A-4CB1-B6E1-518F60FA98F5}" presName="linear" presStyleCnt="0">
        <dgm:presLayoutVars>
          <dgm:animLvl val="lvl"/>
          <dgm:resizeHandles val="exact"/>
        </dgm:presLayoutVars>
      </dgm:prSet>
      <dgm:spPr/>
    </dgm:pt>
    <dgm:pt modelId="{61A41B8A-1D71-4634-B39C-71765A10C9DC}" type="pres">
      <dgm:prSet presAssocID="{1270779F-B2BB-47FA-92CC-16B74A92B866}" presName="parentText" presStyleLbl="node1" presStyleIdx="0" presStyleCnt="4">
        <dgm:presLayoutVars>
          <dgm:chMax val="0"/>
          <dgm:bulletEnabled val="1"/>
        </dgm:presLayoutVars>
      </dgm:prSet>
      <dgm:spPr/>
    </dgm:pt>
    <dgm:pt modelId="{05A03C11-C116-4F54-A9E8-6F944C8CBD2B}" type="pres">
      <dgm:prSet presAssocID="{FB3A4BB1-A1BA-451A-A8C3-A93E5E0C5556}" presName="spacer" presStyleCnt="0"/>
      <dgm:spPr/>
    </dgm:pt>
    <dgm:pt modelId="{BAFFAD34-228D-454D-A2C8-1F414A550E2C}" type="pres">
      <dgm:prSet presAssocID="{3DB18007-98B6-4BBE-A437-B830913456FD}" presName="parentText" presStyleLbl="node1" presStyleIdx="1" presStyleCnt="4">
        <dgm:presLayoutVars>
          <dgm:chMax val="0"/>
          <dgm:bulletEnabled val="1"/>
        </dgm:presLayoutVars>
      </dgm:prSet>
      <dgm:spPr/>
    </dgm:pt>
    <dgm:pt modelId="{48AE468D-9F50-4C13-BB98-15A7954AFD32}" type="pres">
      <dgm:prSet presAssocID="{9AA9F5FA-F54D-4302-A58F-9C4F08340552}" presName="spacer" presStyleCnt="0"/>
      <dgm:spPr/>
    </dgm:pt>
    <dgm:pt modelId="{662ECE53-3783-4A19-9A96-9567C0502F7C}" type="pres">
      <dgm:prSet presAssocID="{A79EB86F-99AA-4E1E-BE78-3D3ABF556CB9}" presName="parentText" presStyleLbl="node1" presStyleIdx="2" presStyleCnt="4">
        <dgm:presLayoutVars>
          <dgm:chMax val="0"/>
          <dgm:bulletEnabled val="1"/>
        </dgm:presLayoutVars>
      </dgm:prSet>
      <dgm:spPr/>
    </dgm:pt>
    <dgm:pt modelId="{6B27BC80-E769-44D8-99B1-9D6ACAC3A797}" type="pres">
      <dgm:prSet presAssocID="{9B5681B1-5D69-4849-B7BE-F7E51D82EBBE}" presName="spacer" presStyleCnt="0"/>
      <dgm:spPr/>
    </dgm:pt>
    <dgm:pt modelId="{82574A80-A873-49B3-8F6C-6C764599BA04}" type="pres">
      <dgm:prSet presAssocID="{0FA1601D-A842-45DF-A705-9C3C1D0D7E01}" presName="parentText" presStyleLbl="node1" presStyleIdx="3" presStyleCnt="4">
        <dgm:presLayoutVars>
          <dgm:chMax val="0"/>
          <dgm:bulletEnabled val="1"/>
        </dgm:presLayoutVars>
      </dgm:prSet>
      <dgm:spPr/>
    </dgm:pt>
  </dgm:ptLst>
  <dgm:cxnLst>
    <dgm:cxn modelId="{66C75359-C87A-4C43-A8C2-8BAD52E3C8B0}" type="presOf" srcId="{1270779F-B2BB-47FA-92CC-16B74A92B866}" destId="{61A41B8A-1D71-4634-B39C-71765A10C9DC}" srcOrd="0" destOrd="0" presId="urn:microsoft.com/office/officeart/2005/8/layout/vList2"/>
    <dgm:cxn modelId="{D564CA80-A1C4-49FD-8DAB-481CFFA68F60}" type="presOf" srcId="{0FA1601D-A842-45DF-A705-9C3C1D0D7E01}" destId="{82574A80-A873-49B3-8F6C-6C764599BA04}" srcOrd="0" destOrd="0" presId="urn:microsoft.com/office/officeart/2005/8/layout/vList2"/>
    <dgm:cxn modelId="{D024FFA6-8BA0-49BB-9B70-6343347E07BD}" srcId="{A89BE813-B96A-4CB1-B6E1-518F60FA98F5}" destId="{0FA1601D-A842-45DF-A705-9C3C1D0D7E01}" srcOrd="3" destOrd="0" parTransId="{5BD16089-ABB4-4116-B462-1EC8E21D210C}" sibTransId="{6994A279-AD3F-4F97-96B5-EACC516BEFE8}"/>
    <dgm:cxn modelId="{0BEDE4B8-F25B-475F-B913-3A20CB5E1DD4}" type="presOf" srcId="{3DB18007-98B6-4BBE-A437-B830913456FD}" destId="{BAFFAD34-228D-454D-A2C8-1F414A550E2C}" srcOrd="0" destOrd="0" presId="urn:microsoft.com/office/officeart/2005/8/layout/vList2"/>
    <dgm:cxn modelId="{662185C1-05F6-43D2-8724-228515A2F2B5}" srcId="{A89BE813-B96A-4CB1-B6E1-518F60FA98F5}" destId="{3DB18007-98B6-4BBE-A437-B830913456FD}" srcOrd="1" destOrd="0" parTransId="{D75650FE-0BFD-46F9-B9C0-021A1FAE5B3E}" sibTransId="{9AA9F5FA-F54D-4302-A58F-9C4F08340552}"/>
    <dgm:cxn modelId="{99DB97DB-68BF-4D88-8EF0-B1EBB4BCE774}" type="presOf" srcId="{A79EB86F-99AA-4E1E-BE78-3D3ABF556CB9}" destId="{662ECE53-3783-4A19-9A96-9567C0502F7C}" srcOrd="0" destOrd="0" presId="urn:microsoft.com/office/officeart/2005/8/layout/vList2"/>
    <dgm:cxn modelId="{2A5548E3-069E-4674-8FA2-3D2DF7D7281E}" type="presOf" srcId="{A89BE813-B96A-4CB1-B6E1-518F60FA98F5}" destId="{E334FA77-79A0-4BF0-AF18-5D1D11380D5A}" srcOrd="0" destOrd="0" presId="urn:microsoft.com/office/officeart/2005/8/layout/vList2"/>
    <dgm:cxn modelId="{3F4A25ED-9469-4E9C-A295-B3204D937A33}" srcId="{A89BE813-B96A-4CB1-B6E1-518F60FA98F5}" destId="{A79EB86F-99AA-4E1E-BE78-3D3ABF556CB9}" srcOrd="2" destOrd="0" parTransId="{3177BED7-6749-4389-A2D6-11FF8577B431}" sibTransId="{9B5681B1-5D69-4849-B7BE-F7E51D82EBBE}"/>
    <dgm:cxn modelId="{D55191F7-C0C5-4B29-ACCC-6361FC5519C4}" srcId="{A89BE813-B96A-4CB1-B6E1-518F60FA98F5}" destId="{1270779F-B2BB-47FA-92CC-16B74A92B866}" srcOrd="0" destOrd="0" parTransId="{32335674-0914-495E-94C4-54880C5A7492}" sibTransId="{FB3A4BB1-A1BA-451A-A8C3-A93E5E0C5556}"/>
    <dgm:cxn modelId="{AD4319D1-635A-44E5-BDB5-1DDE8052FCC8}" type="presParOf" srcId="{E334FA77-79A0-4BF0-AF18-5D1D11380D5A}" destId="{61A41B8A-1D71-4634-B39C-71765A10C9DC}" srcOrd="0" destOrd="0" presId="urn:microsoft.com/office/officeart/2005/8/layout/vList2"/>
    <dgm:cxn modelId="{1AE45848-C81C-478E-91E8-C63E6FEA9B83}" type="presParOf" srcId="{E334FA77-79A0-4BF0-AF18-5D1D11380D5A}" destId="{05A03C11-C116-4F54-A9E8-6F944C8CBD2B}" srcOrd="1" destOrd="0" presId="urn:microsoft.com/office/officeart/2005/8/layout/vList2"/>
    <dgm:cxn modelId="{9AEF0D63-4E57-45F1-8DBB-89C314238D3A}" type="presParOf" srcId="{E334FA77-79A0-4BF0-AF18-5D1D11380D5A}" destId="{BAFFAD34-228D-454D-A2C8-1F414A550E2C}" srcOrd="2" destOrd="0" presId="urn:microsoft.com/office/officeart/2005/8/layout/vList2"/>
    <dgm:cxn modelId="{1CFED3B0-7EF5-47E0-B9EF-F41C8A118783}" type="presParOf" srcId="{E334FA77-79A0-4BF0-AF18-5D1D11380D5A}" destId="{48AE468D-9F50-4C13-BB98-15A7954AFD32}" srcOrd="3" destOrd="0" presId="urn:microsoft.com/office/officeart/2005/8/layout/vList2"/>
    <dgm:cxn modelId="{0BD2C261-2E13-4F0B-B921-359559B63567}" type="presParOf" srcId="{E334FA77-79A0-4BF0-AF18-5D1D11380D5A}" destId="{662ECE53-3783-4A19-9A96-9567C0502F7C}" srcOrd="4" destOrd="0" presId="urn:microsoft.com/office/officeart/2005/8/layout/vList2"/>
    <dgm:cxn modelId="{BC18C2A7-966F-4556-936E-21A86E0E676C}" type="presParOf" srcId="{E334FA77-79A0-4BF0-AF18-5D1D11380D5A}" destId="{6B27BC80-E769-44D8-99B1-9D6ACAC3A797}" srcOrd="5" destOrd="0" presId="urn:microsoft.com/office/officeart/2005/8/layout/vList2"/>
    <dgm:cxn modelId="{553313E9-91AD-4801-9B53-24715973A3DA}" type="presParOf" srcId="{E334FA77-79A0-4BF0-AF18-5D1D11380D5A}" destId="{82574A80-A873-49B3-8F6C-6C764599BA04}"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027190C-F3D7-4130-B797-7FAE1C2CD496}"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D5C07937-6A95-4D6C-A5A7-D495CACE4CC0}">
      <dgm:prSet/>
      <dgm:spPr/>
      <dgm:t>
        <a:bodyPr/>
        <a:lstStyle/>
        <a:p>
          <a:r>
            <a:rPr lang="en-GB"/>
            <a:t>4. Invasion of CSF by T. pallidum accompanied by CSF laboratory abnormalities.</a:t>
          </a:r>
          <a:endParaRPr lang="en-US"/>
        </a:p>
      </dgm:t>
    </dgm:pt>
    <dgm:pt modelId="{07E622F9-2F7A-42E3-B852-AAD079FDDAEF}" type="parTrans" cxnId="{46959786-64C7-4E75-94FB-F1EE8F1188AA}">
      <dgm:prSet/>
      <dgm:spPr/>
      <dgm:t>
        <a:bodyPr/>
        <a:lstStyle/>
        <a:p>
          <a:endParaRPr lang="en-US"/>
        </a:p>
      </dgm:t>
    </dgm:pt>
    <dgm:pt modelId="{7273F9F9-8F5D-4620-A038-214981A99DF8}" type="sibTrans" cxnId="{46959786-64C7-4E75-94FB-F1EE8F1188AA}">
      <dgm:prSet/>
      <dgm:spPr/>
      <dgm:t>
        <a:bodyPr/>
        <a:lstStyle/>
        <a:p>
          <a:endParaRPr lang="en-US"/>
        </a:p>
      </dgm:t>
    </dgm:pt>
    <dgm:pt modelId="{DBD9BEDA-A9FE-497D-AA2F-60E764F7F487}">
      <dgm:prSet/>
      <dgm:spPr/>
      <dgm:t>
        <a:bodyPr/>
        <a:lstStyle/>
        <a:p>
          <a:r>
            <a:rPr lang="en-GB"/>
            <a:t>People with syphilis who exhibit signs and symptoms of neurologic or ophthalmic illness (e.g., cranial nerve failure, meningitis, stroke, and hearing problems) and therefore these tests are necessary</a:t>
          </a:r>
          <a:endParaRPr lang="en-US"/>
        </a:p>
      </dgm:t>
    </dgm:pt>
    <dgm:pt modelId="{1CA1C762-BE94-404B-B37D-736CF429AC83}" type="parTrans" cxnId="{A8DA7DF8-0EC2-4C60-869B-4EED3BCD3A37}">
      <dgm:prSet/>
      <dgm:spPr/>
      <dgm:t>
        <a:bodyPr/>
        <a:lstStyle/>
        <a:p>
          <a:endParaRPr lang="en-US"/>
        </a:p>
      </dgm:t>
    </dgm:pt>
    <dgm:pt modelId="{A0B59578-F771-49D6-9ED2-C3EA72F6765D}" type="sibTrans" cxnId="{A8DA7DF8-0EC2-4C60-869B-4EED3BCD3A37}">
      <dgm:prSet/>
      <dgm:spPr/>
      <dgm:t>
        <a:bodyPr/>
        <a:lstStyle/>
        <a:p>
          <a:endParaRPr lang="en-US"/>
        </a:p>
      </dgm:t>
    </dgm:pt>
    <dgm:pt modelId="{6F17422F-305B-487A-BDC6-992CDCB0EE4E}">
      <dgm:prSet/>
      <dgm:spPr/>
      <dgm:t>
        <a:bodyPr/>
        <a:lstStyle/>
        <a:p>
          <a:r>
            <a:rPr lang="en-GB"/>
            <a:t>5. Test for HIV</a:t>
          </a:r>
          <a:endParaRPr lang="en-US"/>
        </a:p>
      </dgm:t>
    </dgm:pt>
    <dgm:pt modelId="{4946CC7D-9EC4-4353-85AF-B8855EE9AB13}" type="parTrans" cxnId="{8424C0AA-3336-40F4-984A-95280AF27F1B}">
      <dgm:prSet/>
      <dgm:spPr/>
      <dgm:t>
        <a:bodyPr/>
        <a:lstStyle/>
        <a:p>
          <a:endParaRPr lang="en-US"/>
        </a:p>
      </dgm:t>
    </dgm:pt>
    <dgm:pt modelId="{0F77142E-2882-41EF-8C51-B2661C298B31}" type="sibTrans" cxnId="{8424C0AA-3336-40F4-984A-95280AF27F1B}">
      <dgm:prSet/>
      <dgm:spPr/>
      <dgm:t>
        <a:bodyPr/>
        <a:lstStyle/>
        <a:p>
          <a:endParaRPr lang="en-US"/>
        </a:p>
      </dgm:t>
    </dgm:pt>
    <dgm:pt modelId="{54784D2B-835C-4D8C-96FB-56390BE3E680}">
      <dgm:prSet/>
      <dgm:spPr/>
      <dgm:t>
        <a:bodyPr/>
        <a:lstStyle/>
        <a:p>
          <a:r>
            <a:rPr lang="en-GB"/>
            <a:t>All people with syphilis, both primary and secondary, must be tested for HIV. Even though the first HIV test result was negative, people with primary or secondary syphilis must be reassessed for acute HIV in three months if they live in a high-prevalence area.</a:t>
          </a:r>
          <a:endParaRPr lang="en-US"/>
        </a:p>
      </dgm:t>
    </dgm:pt>
    <dgm:pt modelId="{377DC8BF-089E-4C2D-B2EF-F025517063D4}" type="parTrans" cxnId="{12DAD8A4-DFCE-413B-B756-5450BABBD4FD}">
      <dgm:prSet/>
      <dgm:spPr/>
      <dgm:t>
        <a:bodyPr/>
        <a:lstStyle/>
        <a:p>
          <a:endParaRPr lang="en-US"/>
        </a:p>
      </dgm:t>
    </dgm:pt>
    <dgm:pt modelId="{0411312B-CE12-43D5-9F8C-7551F8F03BE5}" type="sibTrans" cxnId="{12DAD8A4-DFCE-413B-B756-5450BABBD4FD}">
      <dgm:prSet/>
      <dgm:spPr/>
      <dgm:t>
        <a:bodyPr/>
        <a:lstStyle/>
        <a:p>
          <a:endParaRPr lang="en-US"/>
        </a:p>
      </dgm:t>
    </dgm:pt>
    <dgm:pt modelId="{18D83414-2495-4918-A1BD-B6627E7B4262}" type="pres">
      <dgm:prSet presAssocID="{8027190C-F3D7-4130-B797-7FAE1C2CD496}" presName="linear" presStyleCnt="0">
        <dgm:presLayoutVars>
          <dgm:animLvl val="lvl"/>
          <dgm:resizeHandles val="exact"/>
        </dgm:presLayoutVars>
      </dgm:prSet>
      <dgm:spPr/>
    </dgm:pt>
    <dgm:pt modelId="{4991F737-EFA0-4613-B826-8B7FB2B2BDE5}" type="pres">
      <dgm:prSet presAssocID="{D5C07937-6A95-4D6C-A5A7-D495CACE4CC0}" presName="parentText" presStyleLbl="node1" presStyleIdx="0" presStyleCnt="4">
        <dgm:presLayoutVars>
          <dgm:chMax val="0"/>
          <dgm:bulletEnabled val="1"/>
        </dgm:presLayoutVars>
      </dgm:prSet>
      <dgm:spPr/>
    </dgm:pt>
    <dgm:pt modelId="{6C5E9EE9-06BF-4D6A-A8D6-029107A4EEB9}" type="pres">
      <dgm:prSet presAssocID="{7273F9F9-8F5D-4620-A038-214981A99DF8}" presName="spacer" presStyleCnt="0"/>
      <dgm:spPr/>
    </dgm:pt>
    <dgm:pt modelId="{D6009C59-1EF7-4777-8D6F-D670D902AC46}" type="pres">
      <dgm:prSet presAssocID="{DBD9BEDA-A9FE-497D-AA2F-60E764F7F487}" presName="parentText" presStyleLbl="node1" presStyleIdx="1" presStyleCnt="4">
        <dgm:presLayoutVars>
          <dgm:chMax val="0"/>
          <dgm:bulletEnabled val="1"/>
        </dgm:presLayoutVars>
      </dgm:prSet>
      <dgm:spPr/>
    </dgm:pt>
    <dgm:pt modelId="{A8157998-3F55-4C72-9CAB-91CFC08F47BC}" type="pres">
      <dgm:prSet presAssocID="{A0B59578-F771-49D6-9ED2-C3EA72F6765D}" presName="spacer" presStyleCnt="0"/>
      <dgm:spPr/>
    </dgm:pt>
    <dgm:pt modelId="{ADE60EB1-9AFE-4C1A-A8CE-730077E675F5}" type="pres">
      <dgm:prSet presAssocID="{6F17422F-305B-487A-BDC6-992CDCB0EE4E}" presName="parentText" presStyleLbl="node1" presStyleIdx="2" presStyleCnt="4">
        <dgm:presLayoutVars>
          <dgm:chMax val="0"/>
          <dgm:bulletEnabled val="1"/>
        </dgm:presLayoutVars>
      </dgm:prSet>
      <dgm:spPr/>
    </dgm:pt>
    <dgm:pt modelId="{B144C70B-5331-467C-AB59-CA9B37807DA3}" type="pres">
      <dgm:prSet presAssocID="{0F77142E-2882-41EF-8C51-B2661C298B31}" presName="spacer" presStyleCnt="0"/>
      <dgm:spPr/>
    </dgm:pt>
    <dgm:pt modelId="{CA3D9698-2B3D-4766-B58E-D3BF6824FA97}" type="pres">
      <dgm:prSet presAssocID="{54784D2B-835C-4D8C-96FB-56390BE3E680}" presName="parentText" presStyleLbl="node1" presStyleIdx="3" presStyleCnt="4">
        <dgm:presLayoutVars>
          <dgm:chMax val="0"/>
          <dgm:bulletEnabled val="1"/>
        </dgm:presLayoutVars>
      </dgm:prSet>
      <dgm:spPr/>
    </dgm:pt>
  </dgm:ptLst>
  <dgm:cxnLst>
    <dgm:cxn modelId="{B33F380C-71E4-442A-BB8C-89308E9BCF7B}" type="presOf" srcId="{6F17422F-305B-487A-BDC6-992CDCB0EE4E}" destId="{ADE60EB1-9AFE-4C1A-A8CE-730077E675F5}" srcOrd="0" destOrd="0" presId="urn:microsoft.com/office/officeart/2005/8/layout/vList2"/>
    <dgm:cxn modelId="{6A79786D-9FD2-4B2B-91D7-BD7F6EEA96D0}" type="presOf" srcId="{54784D2B-835C-4D8C-96FB-56390BE3E680}" destId="{CA3D9698-2B3D-4766-B58E-D3BF6824FA97}" srcOrd="0" destOrd="0" presId="urn:microsoft.com/office/officeart/2005/8/layout/vList2"/>
    <dgm:cxn modelId="{46959786-64C7-4E75-94FB-F1EE8F1188AA}" srcId="{8027190C-F3D7-4130-B797-7FAE1C2CD496}" destId="{D5C07937-6A95-4D6C-A5A7-D495CACE4CC0}" srcOrd="0" destOrd="0" parTransId="{07E622F9-2F7A-42E3-B852-AAD079FDDAEF}" sibTransId="{7273F9F9-8F5D-4620-A038-214981A99DF8}"/>
    <dgm:cxn modelId="{12DAD8A4-DFCE-413B-B756-5450BABBD4FD}" srcId="{8027190C-F3D7-4130-B797-7FAE1C2CD496}" destId="{54784D2B-835C-4D8C-96FB-56390BE3E680}" srcOrd="3" destOrd="0" parTransId="{377DC8BF-089E-4C2D-B2EF-F025517063D4}" sibTransId="{0411312B-CE12-43D5-9F8C-7551F8F03BE5}"/>
    <dgm:cxn modelId="{A291BBA7-4FEF-45E5-98F1-72A2E10EEED7}" type="presOf" srcId="{DBD9BEDA-A9FE-497D-AA2F-60E764F7F487}" destId="{D6009C59-1EF7-4777-8D6F-D670D902AC46}" srcOrd="0" destOrd="0" presId="urn:microsoft.com/office/officeart/2005/8/layout/vList2"/>
    <dgm:cxn modelId="{8424C0AA-3336-40F4-984A-95280AF27F1B}" srcId="{8027190C-F3D7-4130-B797-7FAE1C2CD496}" destId="{6F17422F-305B-487A-BDC6-992CDCB0EE4E}" srcOrd="2" destOrd="0" parTransId="{4946CC7D-9EC4-4353-85AF-B8855EE9AB13}" sibTransId="{0F77142E-2882-41EF-8C51-B2661C298B31}"/>
    <dgm:cxn modelId="{035968B3-9534-4FD6-809B-E6A663F4ED32}" type="presOf" srcId="{D5C07937-6A95-4D6C-A5A7-D495CACE4CC0}" destId="{4991F737-EFA0-4613-B826-8B7FB2B2BDE5}" srcOrd="0" destOrd="0" presId="urn:microsoft.com/office/officeart/2005/8/layout/vList2"/>
    <dgm:cxn modelId="{2D9655D6-3CFA-4479-833C-AC5D8B060595}" type="presOf" srcId="{8027190C-F3D7-4130-B797-7FAE1C2CD496}" destId="{18D83414-2495-4918-A1BD-B6627E7B4262}" srcOrd="0" destOrd="0" presId="urn:microsoft.com/office/officeart/2005/8/layout/vList2"/>
    <dgm:cxn modelId="{A8DA7DF8-0EC2-4C60-869B-4EED3BCD3A37}" srcId="{8027190C-F3D7-4130-B797-7FAE1C2CD496}" destId="{DBD9BEDA-A9FE-497D-AA2F-60E764F7F487}" srcOrd="1" destOrd="0" parTransId="{1CA1C762-BE94-404B-B37D-736CF429AC83}" sibTransId="{A0B59578-F771-49D6-9ED2-C3EA72F6765D}"/>
    <dgm:cxn modelId="{F7A24128-897D-49AD-B819-1FBD09F12D10}" type="presParOf" srcId="{18D83414-2495-4918-A1BD-B6627E7B4262}" destId="{4991F737-EFA0-4613-B826-8B7FB2B2BDE5}" srcOrd="0" destOrd="0" presId="urn:microsoft.com/office/officeart/2005/8/layout/vList2"/>
    <dgm:cxn modelId="{03018345-3E35-4491-89F1-9F5C04ADCBCF}" type="presParOf" srcId="{18D83414-2495-4918-A1BD-B6627E7B4262}" destId="{6C5E9EE9-06BF-4D6A-A8D6-029107A4EEB9}" srcOrd="1" destOrd="0" presId="urn:microsoft.com/office/officeart/2005/8/layout/vList2"/>
    <dgm:cxn modelId="{A28B0474-4701-4AD7-B432-71E661CCE477}" type="presParOf" srcId="{18D83414-2495-4918-A1BD-B6627E7B4262}" destId="{D6009C59-1EF7-4777-8D6F-D670D902AC46}" srcOrd="2" destOrd="0" presId="urn:microsoft.com/office/officeart/2005/8/layout/vList2"/>
    <dgm:cxn modelId="{14782F0F-604D-4A0F-8A34-958983D47F72}" type="presParOf" srcId="{18D83414-2495-4918-A1BD-B6627E7B4262}" destId="{A8157998-3F55-4C72-9CAB-91CFC08F47BC}" srcOrd="3" destOrd="0" presId="urn:microsoft.com/office/officeart/2005/8/layout/vList2"/>
    <dgm:cxn modelId="{C24A05BC-1DB8-4EF7-AA0E-DD97301487F1}" type="presParOf" srcId="{18D83414-2495-4918-A1BD-B6627E7B4262}" destId="{ADE60EB1-9AFE-4C1A-A8CE-730077E675F5}" srcOrd="4" destOrd="0" presId="urn:microsoft.com/office/officeart/2005/8/layout/vList2"/>
    <dgm:cxn modelId="{70A45B97-BFB3-4247-BF13-4A2AC351945D}" type="presParOf" srcId="{18D83414-2495-4918-A1BD-B6627E7B4262}" destId="{B144C70B-5331-467C-AB59-CA9B37807DA3}" srcOrd="5" destOrd="0" presId="urn:microsoft.com/office/officeart/2005/8/layout/vList2"/>
    <dgm:cxn modelId="{FA4EEC39-5980-4162-A6CF-3498A71513A9}" type="presParOf" srcId="{18D83414-2495-4918-A1BD-B6627E7B4262}" destId="{CA3D9698-2B3D-4766-B58E-D3BF6824FA97}"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AB85094-B6DA-461E-AF18-976F7D9F0587}"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36F3EC78-9369-4956-A3A2-2511951D03F7}">
      <dgm:prSet/>
      <dgm:spPr/>
      <dgm:t>
        <a:bodyPr/>
        <a:lstStyle/>
        <a:p>
          <a:r>
            <a:rPr lang="en-GB"/>
            <a:t>Clinical and serologic evaluation </a:t>
          </a:r>
          <a:endParaRPr lang="en-US"/>
        </a:p>
      </dgm:t>
    </dgm:pt>
    <dgm:pt modelId="{C05A6D84-2247-4253-A355-F65DF48B0F32}" type="parTrans" cxnId="{16EB0202-1AA6-46CA-9893-61CCAA6BF971}">
      <dgm:prSet/>
      <dgm:spPr/>
      <dgm:t>
        <a:bodyPr/>
        <a:lstStyle/>
        <a:p>
          <a:endParaRPr lang="en-US"/>
        </a:p>
      </dgm:t>
    </dgm:pt>
    <dgm:pt modelId="{3383D54A-BBB9-439E-A112-50B0B113D0D3}" type="sibTrans" cxnId="{16EB0202-1AA6-46CA-9893-61CCAA6BF971}">
      <dgm:prSet/>
      <dgm:spPr/>
      <dgm:t>
        <a:bodyPr/>
        <a:lstStyle/>
        <a:p>
          <a:endParaRPr lang="en-US"/>
        </a:p>
      </dgm:t>
    </dgm:pt>
    <dgm:pt modelId="{40A51AA4-330A-4C13-886B-D73958E69B93}">
      <dgm:prSet/>
      <dgm:spPr/>
      <dgm:t>
        <a:bodyPr/>
        <a:lstStyle/>
        <a:p>
          <a:r>
            <a:rPr lang="en-GB"/>
            <a:t>Should be done 6 and 12 months following therapy; if follow-up is unclear or if recurring disease is a worry, more regular evaluation may be necessary</a:t>
          </a:r>
          <a:endParaRPr lang="en-US"/>
        </a:p>
      </dgm:t>
    </dgm:pt>
    <dgm:pt modelId="{9D664C21-D023-4602-92F4-183C0D6B1EB5}" type="parTrans" cxnId="{65D99420-F04C-419A-A091-F0C14B56C63F}">
      <dgm:prSet/>
      <dgm:spPr/>
      <dgm:t>
        <a:bodyPr/>
        <a:lstStyle/>
        <a:p>
          <a:endParaRPr lang="en-US"/>
        </a:p>
      </dgm:t>
    </dgm:pt>
    <dgm:pt modelId="{45B62B63-93C6-4F65-AEF2-77867502D2EE}" type="sibTrans" cxnId="{65D99420-F04C-419A-A091-F0C14B56C63F}">
      <dgm:prSet/>
      <dgm:spPr/>
      <dgm:t>
        <a:bodyPr/>
        <a:lstStyle/>
        <a:p>
          <a:endParaRPr lang="en-US"/>
        </a:p>
      </dgm:t>
    </dgm:pt>
    <dgm:pt modelId="{FA49878D-A3BF-46D6-B267-61E5542D7AF2}">
      <dgm:prSet/>
      <dgm:spPr/>
      <dgm:t>
        <a:bodyPr/>
        <a:lstStyle/>
        <a:p>
          <a:r>
            <a:rPr lang="en-GB"/>
            <a:t>2. Retreated and re evaluation for HIV infection.</a:t>
          </a:r>
          <a:endParaRPr lang="en-US"/>
        </a:p>
      </dgm:t>
    </dgm:pt>
    <dgm:pt modelId="{36FF765C-A3D6-4E6A-9870-DFFD33A8BB3F}" type="parTrans" cxnId="{1E4B888E-0F2F-4A17-8AAE-FD7884BB3682}">
      <dgm:prSet/>
      <dgm:spPr/>
      <dgm:t>
        <a:bodyPr/>
        <a:lstStyle/>
        <a:p>
          <a:endParaRPr lang="en-US"/>
        </a:p>
      </dgm:t>
    </dgm:pt>
    <dgm:pt modelId="{74C91CEB-8322-4D8B-8C50-AD251996CAB2}" type="sibTrans" cxnId="{1E4B888E-0F2F-4A17-8AAE-FD7884BB3682}">
      <dgm:prSet/>
      <dgm:spPr/>
      <dgm:t>
        <a:bodyPr/>
        <a:lstStyle/>
        <a:p>
          <a:endParaRPr lang="en-US"/>
        </a:p>
      </dgm:t>
    </dgm:pt>
    <dgm:pt modelId="{265F50D6-40F9-4B8A-96BE-F5D7F296D780}">
      <dgm:prSet/>
      <dgm:spPr/>
      <dgm:t>
        <a:bodyPr/>
        <a:lstStyle/>
        <a:p>
          <a:r>
            <a:rPr lang="en-GB"/>
            <a:t>Anyone who has persistent or recurrent symptoms, as well as those who have a tremendous rise in urea breath test titer that lasts longer than two weeks, have most likely failed to respond to therapy or have re-infected.</a:t>
          </a:r>
          <a:endParaRPr lang="en-US"/>
        </a:p>
      </dgm:t>
    </dgm:pt>
    <dgm:pt modelId="{8F301277-D4AE-4C11-A464-160B2436FEEF}" type="parTrans" cxnId="{DF7EE297-EBE1-4AE4-8D49-A43AB80E3CEE}">
      <dgm:prSet/>
      <dgm:spPr/>
      <dgm:t>
        <a:bodyPr/>
        <a:lstStyle/>
        <a:p>
          <a:endParaRPr lang="en-US"/>
        </a:p>
      </dgm:t>
    </dgm:pt>
    <dgm:pt modelId="{E75A735D-447F-4B2E-B74F-15B9B38DEBF7}" type="sibTrans" cxnId="{DF7EE297-EBE1-4AE4-8D49-A43AB80E3CEE}">
      <dgm:prSet/>
      <dgm:spPr/>
      <dgm:t>
        <a:bodyPr/>
        <a:lstStyle/>
        <a:p>
          <a:endParaRPr lang="en-US"/>
        </a:p>
      </dgm:t>
    </dgm:pt>
    <dgm:pt modelId="{B480D358-C6A3-4F23-AEC4-53900B7CE2C2}" type="pres">
      <dgm:prSet presAssocID="{CAB85094-B6DA-461E-AF18-976F7D9F0587}" presName="linear" presStyleCnt="0">
        <dgm:presLayoutVars>
          <dgm:animLvl val="lvl"/>
          <dgm:resizeHandles val="exact"/>
        </dgm:presLayoutVars>
      </dgm:prSet>
      <dgm:spPr/>
    </dgm:pt>
    <dgm:pt modelId="{AAFF0459-980B-4348-A00A-50144D1E0730}" type="pres">
      <dgm:prSet presAssocID="{36F3EC78-9369-4956-A3A2-2511951D03F7}" presName="parentText" presStyleLbl="node1" presStyleIdx="0" presStyleCnt="4">
        <dgm:presLayoutVars>
          <dgm:chMax val="0"/>
          <dgm:bulletEnabled val="1"/>
        </dgm:presLayoutVars>
      </dgm:prSet>
      <dgm:spPr/>
    </dgm:pt>
    <dgm:pt modelId="{2CC86498-454D-409F-8202-152FBFEC0398}" type="pres">
      <dgm:prSet presAssocID="{3383D54A-BBB9-439E-A112-50B0B113D0D3}" presName="spacer" presStyleCnt="0"/>
      <dgm:spPr/>
    </dgm:pt>
    <dgm:pt modelId="{EE2A9FCE-0D9E-4F77-9945-A2964FEC7670}" type="pres">
      <dgm:prSet presAssocID="{40A51AA4-330A-4C13-886B-D73958E69B93}" presName="parentText" presStyleLbl="node1" presStyleIdx="1" presStyleCnt="4">
        <dgm:presLayoutVars>
          <dgm:chMax val="0"/>
          <dgm:bulletEnabled val="1"/>
        </dgm:presLayoutVars>
      </dgm:prSet>
      <dgm:spPr/>
    </dgm:pt>
    <dgm:pt modelId="{85B9C055-3869-4950-BF99-4493D629F177}" type="pres">
      <dgm:prSet presAssocID="{45B62B63-93C6-4F65-AEF2-77867502D2EE}" presName="spacer" presStyleCnt="0"/>
      <dgm:spPr/>
    </dgm:pt>
    <dgm:pt modelId="{F95E0B09-1B1F-4607-8216-81B79897E66F}" type="pres">
      <dgm:prSet presAssocID="{FA49878D-A3BF-46D6-B267-61E5542D7AF2}" presName="parentText" presStyleLbl="node1" presStyleIdx="2" presStyleCnt="4">
        <dgm:presLayoutVars>
          <dgm:chMax val="0"/>
          <dgm:bulletEnabled val="1"/>
        </dgm:presLayoutVars>
      </dgm:prSet>
      <dgm:spPr/>
    </dgm:pt>
    <dgm:pt modelId="{4ED02916-CFCA-4F7E-AF35-7F4E021E2505}" type="pres">
      <dgm:prSet presAssocID="{74C91CEB-8322-4D8B-8C50-AD251996CAB2}" presName="spacer" presStyleCnt="0"/>
      <dgm:spPr/>
    </dgm:pt>
    <dgm:pt modelId="{4D19964E-3AF3-4A10-9796-2CD5736C84DC}" type="pres">
      <dgm:prSet presAssocID="{265F50D6-40F9-4B8A-96BE-F5D7F296D780}" presName="parentText" presStyleLbl="node1" presStyleIdx="3" presStyleCnt="4">
        <dgm:presLayoutVars>
          <dgm:chMax val="0"/>
          <dgm:bulletEnabled val="1"/>
        </dgm:presLayoutVars>
      </dgm:prSet>
      <dgm:spPr/>
    </dgm:pt>
  </dgm:ptLst>
  <dgm:cxnLst>
    <dgm:cxn modelId="{16EB0202-1AA6-46CA-9893-61CCAA6BF971}" srcId="{CAB85094-B6DA-461E-AF18-976F7D9F0587}" destId="{36F3EC78-9369-4956-A3A2-2511951D03F7}" srcOrd="0" destOrd="0" parTransId="{C05A6D84-2247-4253-A355-F65DF48B0F32}" sibTransId="{3383D54A-BBB9-439E-A112-50B0B113D0D3}"/>
    <dgm:cxn modelId="{461B4C18-6A2F-41D6-9E60-81305F9B239F}" type="presOf" srcId="{36F3EC78-9369-4956-A3A2-2511951D03F7}" destId="{AAFF0459-980B-4348-A00A-50144D1E0730}" srcOrd="0" destOrd="0" presId="urn:microsoft.com/office/officeart/2005/8/layout/vList2"/>
    <dgm:cxn modelId="{65D99420-F04C-419A-A091-F0C14B56C63F}" srcId="{CAB85094-B6DA-461E-AF18-976F7D9F0587}" destId="{40A51AA4-330A-4C13-886B-D73958E69B93}" srcOrd="1" destOrd="0" parTransId="{9D664C21-D023-4602-92F4-183C0D6B1EB5}" sibTransId="{45B62B63-93C6-4F65-AEF2-77867502D2EE}"/>
    <dgm:cxn modelId="{B785C72F-0EFF-44E1-B1CE-E6A3556A35A0}" type="presOf" srcId="{40A51AA4-330A-4C13-886B-D73958E69B93}" destId="{EE2A9FCE-0D9E-4F77-9945-A2964FEC7670}" srcOrd="0" destOrd="0" presId="urn:microsoft.com/office/officeart/2005/8/layout/vList2"/>
    <dgm:cxn modelId="{7797C533-1DEC-4651-83FF-26A00E174373}" type="presOf" srcId="{FA49878D-A3BF-46D6-B267-61E5542D7AF2}" destId="{F95E0B09-1B1F-4607-8216-81B79897E66F}" srcOrd="0" destOrd="0" presId="urn:microsoft.com/office/officeart/2005/8/layout/vList2"/>
    <dgm:cxn modelId="{AA82BC6F-332F-4D37-A441-BDB3CB50E443}" type="presOf" srcId="{265F50D6-40F9-4B8A-96BE-F5D7F296D780}" destId="{4D19964E-3AF3-4A10-9796-2CD5736C84DC}" srcOrd="0" destOrd="0" presId="urn:microsoft.com/office/officeart/2005/8/layout/vList2"/>
    <dgm:cxn modelId="{1E4B888E-0F2F-4A17-8AAE-FD7884BB3682}" srcId="{CAB85094-B6DA-461E-AF18-976F7D9F0587}" destId="{FA49878D-A3BF-46D6-B267-61E5542D7AF2}" srcOrd="2" destOrd="0" parTransId="{36FF765C-A3D6-4E6A-9870-DFFD33A8BB3F}" sibTransId="{74C91CEB-8322-4D8B-8C50-AD251996CAB2}"/>
    <dgm:cxn modelId="{DF7EE297-EBE1-4AE4-8D49-A43AB80E3CEE}" srcId="{CAB85094-B6DA-461E-AF18-976F7D9F0587}" destId="{265F50D6-40F9-4B8A-96BE-F5D7F296D780}" srcOrd="3" destOrd="0" parTransId="{8F301277-D4AE-4C11-A464-160B2436FEEF}" sibTransId="{E75A735D-447F-4B2E-B74F-15B9B38DEBF7}"/>
    <dgm:cxn modelId="{6CD3C1B3-4261-4313-9C59-2B95F053C1C5}" type="presOf" srcId="{CAB85094-B6DA-461E-AF18-976F7D9F0587}" destId="{B480D358-C6A3-4F23-AEC4-53900B7CE2C2}" srcOrd="0" destOrd="0" presId="urn:microsoft.com/office/officeart/2005/8/layout/vList2"/>
    <dgm:cxn modelId="{6F9C6CD4-2932-4A33-80BE-E16F8D823885}" type="presParOf" srcId="{B480D358-C6A3-4F23-AEC4-53900B7CE2C2}" destId="{AAFF0459-980B-4348-A00A-50144D1E0730}" srcOrd="0" destOrd="0" presId="urn:microsoft.com/office/officeart/2005/8/layout/vList2"/>
    <dgm:cxn modelId="{69E3ECFF-5DE2-4BFC-9659-7A733FFDEACF}" type="presParOf" srcId="{B480D358-C6A3-4F23-AEC4-53900B7CE2C2}" destId="{2CC86498-454D-409F-8202-152FBFEC0398}" srcOrd="1" destOrd="0" presId="urn:microsoft.com/office/officeart/2005/8/layout/vList2"/>
    <dgm:cxn modelId="{37299694-4FBC-4C51-841D-4A37C28A3CA7}" type="presParOf" srcId="{B480D358-C6A3-4F23-AEC4-53900B7CE2C2}" destId="{EE2A9FCE-0D9E-4F77-9945-A2964FEC7670}" srcOrd="2" destOrd="0" presId="urn:microsoft.com/office/officeart/2005/8/layout/vList2"/>
    <dgm:cxn modelId="{2116EFAB-E9F3-448D-BE76-87D645916B4E}" type="presParOf" srcId="{B480D358-C6A3-4F23-AEC4-53900B7CE2C2}" destId="{85B9C055-3869-4950-BF99-4493D629F177}" srcOrd="3" destOrd="0" presId="urn:microsoft.com/office/officeart/2005/8/layout/vList2"/>
    <dgm:cxn modelId="{3B8EBA44-905C-44E5-B729-EEB544E595DD}" type="presParOf" srcId="{B480D358-C6A3-4F23-AEC4-53900B7CE2C2}" destId="{F95E0B09-1B1F-4607-8216-81B79897E66F}" srcOrd="4" destOrd="0" presId="urn:microsoft.com/office/officeart/2005/8/layout/vList2"/>
    <dgm:cxn modelId="{898172FA-B4A1-4CCB-B29F-B60B3E3D38F7}" type="presParOf" srcId="{B480D358-C6A3-4F23-AEC4-53900B7CE2C2}" destId="{4ED02916-CFCA-4F7E-AF35-7F4E021E2505}" srcOrd="5" destOrd="0" presId="urn:microsoft.com/office/officeart/2005/8/layout/vList2"/>
    <dgm:cxn modelId="{6133022B-C3F2-4B45-960C-BD20A34C7ACF}" type="presParOf" srcId="{B480D358-C6A3-4F23-AEC4-53900B7CE2C2}" destId="{4D19964E-3AF3-4A10-9796-2CD5736C84DC}"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AACBF4-95E3-48D6-AD27-B4C8AA87F9DC}"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9C38F7FD-BB62-410C-AE90-C03B0FCBDCAC}">
      <dgm:prSet/>
      <dgm:spPr/>
      <dgm:t>
        <a:bodyPr/>
        <a:lstStyle/>
        <a:p>
          <a:r>
            <a:rPr lang="en-GB"/>
            <a:t>3. As latent syphilis is not spread sexually, the aim of treatment in this phase of the infection is to avoid problems and transfer of the disease to an expectant woman's fetus. While clinical experience suggests that penicillin is beneficial in attaining this goal, there is insufficient information to guide the selection of specific regimens or durations.</a:t>
          </a:r>
          <a:endParaRPr lang="en-US"/>
        </a:p>
      </dgm:t>
    </dgm:pt>
    <dgm:pt modelId="{B3323482-8EEF-4904-970F-6476C8AD54A5}" type="parTrans" cxnId="{8F4F3B5B-B109-4A6C-8727-1D7425C384D4}">
      <dgm:prSet/>
      <dgm:spPr/>
      <dgm:t>
        <a:bodyPr/>
        <a:lstStyle/>
        <a:p>
          <a:endParaRPr lang="en-US"/>
        </a:p>
      </dgm:t>
    </dgm:pt>
    <dgm:pt modelId="{916D9FAC-020E-4580-B5FB-45BF620EFF8E}" type="sibTrans" cxnId="{8F4F3B5B-B109-4A6C-8727-1D7425C384D4}">
      <dgm:prSet/>
      <dgm:spPr/>
      <dgm:t>
        <a:bodyPr/>
        <a:lstStyle/>
        <a:p>
          <a:endParaRPr lang="en-US"/>
        </a:p>
      </dgm:t>
    </dgm:pt>
    <dgm:pt modelId="{52004856-8ADC-4A27-811D-C889B5A46370}">
      <dgm:prSet/>
      <dgm:spPr/>
      <dgm:t>
        <a:bodyPr/>
        <a:lstStyle/>
        <a:p>
          <a:r>
            <a:rPr lang="en-GB" dirty="0"/>
            <a:t>4. Tertiary Syphilis with Normal CSF Examination-Benzathine penicillin G 7.2 million units total, administered as 3 doses of 2.4 million units IM each at 1-week intervals</a:t>
          </a:r>
          <a:endParaRPr lang="en-US" dirty="0"/>
        </a:p>
      </dgm:t>
    </dgm:pt>
    <dgm:pt modelId="{902794EB-2BFE-4B52-B218-ABD9B02F69B7}" type="parTrans" cxnId="{90DF6F1B-EB14-4174-9951-9A71780AA6DF}">
      <dgm:prSet/>
      <dgm:spPr/>
      <dgm:t>
        <a:bodyPr/>
        <a:lstStyle/>
        <a:p>
          <a:endParaRPr lang="en-US"/>
        </a:p>
      </dgm:t>
    </dgm:pt>
    <dgm:pt modelId="{001A1C71-B01A-4441-92CD-DE2D0CEC594A}" type="sibTrans" cxnId="{90DF6F1B-EB14-4174-9951-9A71780AA6DF}">
      <dgm:prSet/>
      <dgm:spPr/>
      <dgm:t>
        <a:bodyPr/>
        <a:lstStyle/>
        <a:p>
          <a:endParaRPr lang="en-US"/>
        </a:p>
      </dgm:t>
    </dgm:pt>
    <dgm:pt modelId="{C20CD0FF-96DC-4E6C-ACCC-1EF408C432C6}" type="pres">
      <dgm:prSet presAssocID="{C1AACBF4-95E3-48D6-AD27-B4C8AA87F9DC}" presName="linear" presStyleCnt="0">
        <dgm:presLayoutVars>
          <dgm:animLvl val="lvl"/>
          <dgm:resizeHandles val="exact"/>
        </dgm:presLayoutVars>
      </dgm:prSet>
      <dgm:spPr/>
    </dgm:pt>
    <dgm:pt modelId="{EA9BBBEE-E246-418E-8678-0373E334540C}" type="pres">
      <dgm:prSet presAssocID="{9C38F7FD-BB62-410C-AE90-C03B0FCBDCAC}" presName="parentText" presStyleLbl="node1" presStyleIdx="0" presStyleCnt="2">
        <dgm:presLayoutVars>
          <dgm:chMax val="0"/>
          <dgm:bulletEnabled val="1"/>
        </dgm:presLayoutVars>
      </dgm:prSet>
      <dgm:spPr/>
    </dgm:pt>
    <dgm:pt modelId="{63B83C9A-8793-41D2-813B-1E88EB967E32}" type="pres">
      <dgm:prSet presAssocID="{916D9FAC-020E-4580-B5FB-45BF620EFF8E}" presName="spacer" presStyleCnt="0"/>
      <dgm:spPr/>
    </dgm:pt>
    <dgm:pt modelId="{83DFCB6B-342D-466C-B7BA-DA1B6C8CAD44}" type="pres">
      <dgm:prSet presAssocID="{52004856-8ADC-4A27-811D-C889B5A46370}" presName="parentText" presStyleLbl="node1" presStyleIdx="1" presStyleCnt="2">
        <dgm:presLayoutVars>
          <dgm:chMax val="0"/>
          <dgm:bulletEnabled val="1"/>
        </dgm:presLayoutVars>
      </dgm:prSet>
      <dgm:spPr/>
    </dgm:pt>
  </dgm:ptLst>
  <dgm:cxnLst>
    <dgm:cxn modelId="{90DF6F1B-EB14-4174-9951-9A71780AA6DF}" srcId="{C1AACBF4-95E3-48D6-AD27-B4C8AA87F9DC}" destId="{52004856-8ADC-4A27-811D-C889B5A46370}" srcOrd="1" destOrd="0" parTransId="{902794EB-2BFE-4B52-B218-ABD9B02F69B7}" sibTransId="{001A1C71-B01A-4441-92CD-DE2D0CEC594A}"/>
    <dgm:cxn modelId="{EF8BCF20-BCF6-4255-8E3F-FD253FCBFF7F}" type="presOf" srcId="{9C38F7FD-BB62-410C-AE90-C03B0FCBDCAC}" destId="{EA9BBBEE-E246-418E-8678-0373E334540C}" srcOrd="0" destOrd="0" presId="urn:microsoft.com/office/officeart/2005/8/layout/vList2"/>
    <dgm:cxn modelId="{7961563D-BC87-441A-B18E-5BD0E191326B}" type="presOf" srcId="{C1AACBF4-95E3-48D6-AD27-B4C8AA87F9DC}" destId="{C20CD0FF-96DC-4E6C-ACCC-1EF408C432C6}" srcOrd="0" destOrd="0" presId="urn:microsoft.com/office/officeart/2005/8/layout/vList2"/>
    <dgm:cxn modelId="{8F4F3B5B-B109-4A6C-8727-1D7425C384D4}" srcId="{C1AACBF4-95E3-48D6-AD27-B4C8AA87F9DC}" destId="{9C38F7FD-BB62-410C-AE90-C03B0FCBDCAC}" srcOrd="0" destOrd="0" parTransId="{B3323482-8EEF-4904-970F-6476C8AD54A5}" sibTransId="{916D9FAC-020E-4580-B5FB-45BF620EFF8E}"/>
    <dgm:cxn modelId="{506828D9-889B-4FD3-9833-1CDA4D7B0A72}" type="presOf" srcId="{52004856-8ADC-4A27-811D-C889B5A46370}" destId="{83DFCB6B-342D-466C-B7BA-DA1B6C8CAD44}" srcOrd="0" destOrd="0" presId="urn:microsoft.com/office/officeart/2005/8/layout/vList2"/>
    <dgm:cxn modelId="{1A226D9F-122E-4457-95A3-D08A19771499}" type="presParOf" srcId="{C20CD0FF-96DC-4E6C-ACCC-1EF408C432C6}" destId="{EA9BBBEE-E246-418E-8678-0373E334540C}" srcOrd="0" destOrd="0" presId="urn:microsoft.com/office/officeart/2005/8/layout/vList2"/>
    <dgm:cxn modelId="{82A960FA-2C91-4D3D-BB10-692F65D3E18D}" type="presParOf" srcId="{C20CD0FF-96DC-4E6C-ACCC-1EF408C432C6}" destId="{63B83C9A-8793-41D2-813B-1E88EB967E32}" srcOrd="1" destOrd="0" presId="urn:microsoft.com/office/officeart/2005/8/layout/vList2"/>
    <dgm:cxn modelId="{47E6D5AB-B40D-4613-8D88-168E6FF7112B}" type="presParOf" srcId="{C20CD0FF-96DC-4E6C-ACCC-1EF408C432C6}" destId="{83DFCB6B-342D-466C-B7BA-DA1B6C8CAD44}"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8FB7D0-6FA6-412E-A75F-3ADA90017DD7}">
      <dsp:nvSpPr>
        <dsp:cNvPr id="0" name=""/>
        <dsp:cNvSpPr/>
      </dsp:nvSpPr>
      <dsp:spPr>
        <a:xfrm>
          <a:off x="0" y="106613"/>
          <a:ext cx="6784476" cy="1283782"/>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Primary syphilis- a tiny sore (SHANG-kur) appears where the bacterium infiltrated your body.</a:t>
          </a:r>
          <a:endParaRPr lang="en-US" sz="1900" kern="1200"/>
        </a:p>
      </dsp:txBody>
      <dsp:txXfrm>
        <a:off x="62669" y="169282"/>
        <a:ext cx="6659138" cy="1158444"/>
      </dsp:txXfrm>
    </dsp:sp>
    <dsp:sp modelId="{94B46E0D-4971-4D74-A05D-2A6116EBFD55}">
      <dsp:nvSpPr>
        <dsp:cNvPr id="0" name=""/>
        <dsp:cNvSpPr/>
      </dsp:nvSpPr>
      <dsp:spPr>
        <a:xfrm>
          <a:off x="0" y="1445116"/>
          <a:ext cx="6784476" cy="1283782"/>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Secondary syphilis-rash that starts on your torso and spreads to your rest of the body, including the palms of hands and the lower limbs, is possible. This rash is usually not irritating, although it may be followed with warty ulcers in the mouth or genitals.</a:t>
          </a:r>
          <a:endParaRPr lang="en-US" sz="1900" kern="1200"/>
        </a:p>
      </dsp:txBody>
      <dsp:txXfrm>
        <a:off x="62669" y="1507785"/>
        <a:ext cx="6659138" cy="1158444"/>
      </dsp:txXfrm>
    </dsp:sp>
    <dsp:sp modelId="{0CA178D8-4C3C-41DA-9D72-A6C28803C699}">
      <dsp:nvSpPr>
        <dsp:cNvPr id="0" name=""/>
        <dsp:cNvSpPr/>
      </dsp:nvSpPr>
      <dsp:spPr>
        <a:xfrm>
          <a:off x="0" y="2783618"/>
          <a:ext cx="6784476" cy="1283782"/>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Latent syphilis- the disease moves from the secondary stage to the hidden (latent) stage, when you have no symptoms.</a:t>
          </a:r>
          <a:endParaRPr lang="en-US" sz="1900" kern="1200"/>
        </a:p>
      </dsp:txBody>
      <dsp:txXfrm>
        <a:off x="62669" y="2846287"/>
        <a:ext cx="6659138" cy="1158444"/>
      </dsp:txXfrm>
    </dsp:sp>
    <dsp:sp modelId="{A29AF645-1DD9-483F-A021-9529531A5490}">
      <dsp:nvSpPr>
        <dsp:cNvPr id="0" name=""/>
        <dsp:cNvSpPr/>
      </dsp:nvSpPr>
      <dsp:spPr>
        <a:xfrm>
          <a:off x="0" y="4122121"/>
          <a:ext cx="6784476" cy="1283782"/>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Tertiary syphilis-the disease may damage your brain, nerves, eyes, heart, blood vessels, liver, bones and joints.</a:t>
          </a:r>
          <a:endParaRPr lang="en-US" sz="1900" kern="1200"/>
        </a:p>
      </dsp:txBody>
      <dsp:txXfrm>
        <a:off x="62669" y="4184790"/>
        <a:ext cx="6659138" cy="115844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67F8EE-3BC9-4020-BC23-989722FDE479}">
      <dsp:nvSpPr>
        <dsp:cNvPr id="0" name=""/>
        <dsp:cNvSpPr/>
      </dsp:nvSpPr>
      <dsp:spPr>
        <a:xfrm>
          <a:off x="0" y="58946"/>
          <a:ext cx="7101406" cy="12782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1. Partner notification</a:t>
          </a:r>
          <a:endParaRPr lang="en-US" sz="1900" kern="1200"/>
        </a:p>
      </dsp:txBody>
      <dsp:txXfrm>
        <a:off x="62398" y="121344"/>
        <a:ext cx="6976610" cy="1153429"/>
      </dsp:txXfrm>
    </dsp:sp>
    <dsp:sp modelId="{D31A1B15-07CF-4AC7-B0BD-BD74312C25F7}">
      <dsp:nvSpPr>
        <dsp:cNvPr id="0" name=""/>
        <dsp:cNvSpPr/>
      </dsp:nvSpPr>
      <dsp:spPr>
        <a:xfrm>
          <a:off x="0" y="1391891"/>
          <a:ext cx="7101406" cy="12782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If tests reveal that you do have syphilis, you must notify your sexual partners, particularly your present partners or any partners you've had in the recent 3 months or even a year, so that they can be examined. They can be treated if they're contaminated.</a:t>
          </a:r>
          <a:endParaRPr lang="en-US" sz="1900" kern="1200"/>
        </a:p>
      </dsp:txBody>
      <dsp:txXfrm>
        <a:off x="62398" y="1454289"/>
        <a:ext cx="6976610" cy="1153429"/>
      </dsp:txXfrm>
    </dsp:sp>
    <dsp:sp modelId="{12092FC7-F0BB-4985-902C-B61DD8A808A1}">
      <dsp:nvSpPr>
        <dsp:cNvPr id="0" name=""/>
        <dsp:cNvSpPr/>
      </dsp:nvSpPr>
      <dsp:spPr>
        <a:xfrm>
          <a:off x="0" y="2724836"/>
          <a:ext cx="7101406" cy="12782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2. Penicillin G, administered parenterally</a:t>
          </a:r>
          <a:endParaRPr lang="en-US" sz="1900" kern="1200"/>
        </a:p>
      </dsp:txBody>
      <dsp:txXfrm>
        <a:off x="62398" y="2787234"/>
        <a:ext cx="6976610" cy="1153429"/>
      </dsp:txXfrm>
    </dsp:sp>
    <dsp:sp modelId="{8BE335F5-BAFE-444D-8FE3-C360B64B0134}">
      <dsp:nvSpPr>
        <dsp:cNvPr id="0" name=""/>
        <dsp:cNvSpPr/>
      </dsp:nvSpPr>
      <dsp:spPr>
        <a:xfrm>
          <a:off x="0" y="4057781"/>
          <a:ext cx="7101406" cy="12782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The medicine of choice for those with syphilis at any stage. The type of preparation (benzathine, aqueous procaine, or aqueous crystalline), dosage, and duration of treatment are all determined by the progression of the disease stage and medical signs.</a:t>
          </a:r>
          <a:endParaRPr lang="en-US" sz="1900" kern="1200"/>
        </a:p>
      </dsp:txBody>
      <dsp:txXfrm>
        <a:off x="62398" y="4120179"/>
        <a:ext cx="6976610" cy="115342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1A41B8A-1D71-4634-B39C-71765A10C9DC}">
      <dsp:nvSpPr>
        <dsp:cNvPr id="0" name=""/>
        <dsp:cNvSpPr/>
      </dsp:nvSpPr>
      <dsp:spPr>
        <a:xfrm>
          <a:off x="0" y="209170"/>
          <a:ext cx="6823664" cy="12782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2. Penicillin G, administered parenterally</a:t>
          </a:r>
          <a:endParaRPr lang="en-US" sz="1900" kern="1200"/>
        </a:p>
      </dsp:txBody>
      <dsp:txXfrm>
        <a:off x="62398" y="271568"/>
        <a:ext cx="6698868" cy="1153429"/>
      </dsp:txXfrm>
    </dsp:sp>
    <dsp:sp modelId="{BAFFAD34-228D-454D-A2C8-1F414A550E2C}">
      <dsp:nvSpPr>
        <dsp:cNvPr id="0" name=""/>
        <dsp:cNvSpPr/>
      </dsp:nvSpPr>
      <dsp:spPr>
        <a:xfrm>
          <a:off x="0" y="1542115"/>
          <a:ext cx="6823664" cy="12782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The medicine of choice for those with syphilis at any stage. The type of preparation (benzathine, aqueous procaine, or aqueous crystalline), dosage, and duration of treatment are all determined by the progression of the disease stage and medical signs.</a:t>
          </a:r>
          <a:endParaRPr lang="en-US" sz="1900" kern="1200"/>
        </a:p>
      </dsp:txBody>
      <dsp:txXfrm>
        <a:off x="62398" y="1604513"/>
        <a:ext cx="6698868" cy="1153429"/>
      </dsp:txXfrm>
    </dsp:sp>
    <dsp:sp modelId="{662ECE53-3783-4A19-9A96-9567C0502F7C}">
      <dsp:nvSpPr>
        <dsp:cNvPr id="0" name=""/>
        <dsp:cNvSpPr/>
      </dsp:nvSpPr>
      <dsp:spPr>
        <a:xfrm>
          <a:off x="0" y="2875060"/>
          <a:ext cx="6823664" cy="12782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3. Pregnant women's screening</a:t>
          </a:r>
          <a:endParaRPr lang="en-US" sz="1900" kern="1200"/>
        </a:p>
      </dsp:txBody>
      <dsp:txXfrm>
        <a:off x="62398" y="2937458"/>
        <a:ext cx="6698868" cy="1153429"/>
      </dsp:txXfrm>
    </dsp:sp>
    <dsp:sp modelId="{82574A80-A873-49B3-8F6C-6C764599BA04}">
      <dsp:nvSpPr>
        <dsp:cNvPr id="0" name=""/>
        <dsp:cNvSpPr/>
      </dsp:nvSpPr>
      <dsp:spPr>
        <a:xfrm>
          <a:off x="0" y="4208005"/>
          <a:ext cx="6823664" cy="12782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GB" sz="1900" kern="1200"/>
            <a:t>Individuals can be afflicted with syphilis without even realizing it. Health officials suggest that all pregnant women be examined for syphilis because of the disease's often fatal impact on unborn offspring.</a:t>
          </a:r>
          <a:endParaRPr lang="en-US" sz="1900" kern="1200"/>
        </a:p>
      </dsp:txBody>
      <dsp:txXfrm>
        <a:off x="62398" y="4270403"/>
        <a:ext cx="6698868" cy="115342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991F737-EFA0-4613-B826-8B7FB2B2BDE5}">
      <dsp:nvSpPr>
        <dsp:cNvPr id="0" name=""/>
        <dsp:cNvSpPr/>
      </dsp:nvSpPr>
      <dsp:spPr>
        <a:xfrm>
          <a:off x="0" y="86090"/>
          <a:ext cx="6797538" cy="1224359"/>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4. Invasion of CSF by T. pallidum accompanied by CSF laboratory abnormalities.</a:t>
          </a:r>
          <a:endParaRPr lang="en-US" sz="1800" kern="1200"/>
        </a:p>
      </dsp:txBody>
      <dsp:txXfrm>
        <a:off x="59768" y="145858"/>
        <a:ext cx="6678002" cy="1104823"/>
      </dsp:txXfrm>
    </dsp:sp>
    <dsp:sp modelId="{D6009C59-1EF7-4777-8D6F-D670D902AC46}">
      <dsp:nvSpPr>
        <dsp:cNvPr id="0" name=""/>
        <dsp:cNvSpPr/>
      </dsp:nvSpPr>
      <dsp:spPr>
        <a:xfrm>
          <a:off x="0" y="1362290"/>
          <a:ext cx="6797538" cy="1224359"/>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People with syphilis who exhibit signs and symptoms of neurologic or ophthalmic illness (e.g., cranial nerve failure, meningitis, stroke, and hearing problems) and therefore these tests are necessary</a:t>
          </a:r>
          <a:endParaRPr lang="en-US" sz="1800" kern="1200"/>
        </a:p>
      </dsp:txBody>
      <dsp:txXfrm>
        <a:off x="59768" y="1422058"/>
        <a:ext cx="6678002" cy="1104823"/>
      </dsp:txXfrm>
    </dsp:sp>
    <dsp:sp modelId="{ADE60EB1-9AFE-4C1A-A8CE-730077E675F5}">
      <dsp:nvSpPr>
        <dsp:cNvPr id="0" name=""/>
        <dsp:cNvSpPr/>
      </dsp:nvSpPr>
      <dsp:spPr>
        <a:xfrm>
          <a:off x="0" y="2638489"/>
          <a:ext cx="6797538" cy="1224359"/>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5. Test for HIV</a:t>
          </a:r>
          <a:endParaRPr lang="en-US" sz="1800" kern="1200"/>
        </a:p>
      </dsp:txBody>
      <dsp:txXfrm>
        <a:off x="59768" y="2698257"/>
        <a:ext cx="6678002" cy="1104823"/>
      </dsp:txXfrm>
    </dsp:sp>
    <dsp:sp modelId="{CA3D9698-2B3D-4766-B58E-D3BF6824FA97}">
      <dsp:nvSpPr>
        <dsp:cNvPr id="0" name=""/>
        <dsp:cNvSpPr/>
      </dsp:nvSpPr>
      <dsp:spPr>
        <a:xfrm>
          <a:off x="0" y="3914688"/>
          <a:ext cx="6797538" cy="1224359"/>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a:t>All people with syphilis, both primary and secondary, must be tested for HIV. Even though the first HIV test result was negative, people with primary or secondary syphilis must be reassessed for acute HIV in three months if they live in a high-prevalence area.</a:t>
          </a:r>
          <a:endParaRPr lang="en-US" sz="1800" kern="1200"/>
        </a:p>
      </dsp:txBody>
      <dsp:txXfrm>
        <a:off x="59768" y="3974456"/>
        <a:ext cx="6678002" cy="110482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FF0459-980B-4348-A00A-50144D1E0730}">
      <dsp:nvSpPr>
        <dsp:cNvPr id="0" name=""/>
        <dsp:cNvSpPr/>
      </dsp:nvSpPr>
      <dsp:spPr>
        <a:xfrm>
          <a:off x="0" y="90773"/>
          <a:ext cx="5913437" cy="1079325"/>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Clinical and serologic evaluation </a:t>
          </a:r>
          <a:endParaRPr lang="en-US" sz="1600" kern="1200"/>
        </a:p>
      </dsp:txBody>
      <dsp:txXfrm>
        <a:off x="52688" y="143461"/>
        <a:ext cx="5808061" cy="973949"/>
      </dsp:txXfrm>
    </dsp:sp>
    <dsp:sp modelId="{EE2A9FCE-0D9E-4F77-9945-A2964FEC7670}">
      <dsp:nvSpPr>
        <dsp:cNvPr id="0" name=""/>
        <dsp:cNvSpPr/>
      </dsp:nvSpPr>
      <dsp:spPr>
        <a:xfrm>
          <a:off x="0" y="1216178"/>
          <a:ext cx="5913437" cy="1079325"/>
        </a:xfrm>
        <a:prstGeom prst="roundRect">
          <a:avLst/>
        </a:prstGeom>
        <a:gradFill rotWithShape="0">
          <a:gsLst>
            <a:gs pos="0">
              <a:schemeClr val="accent2">
                <a:hueOff val="-1130992"/>
                <a:satOff val="3728"/>
                <a:lumOff val="3987"/>
                <a:alphaOff val="0"/>
                <a:tint val="98000"/>
                <a:satMod val="110000"/>
                <a:lumMod val="104000"/>
              </a:schemeClr>
            </a:gs>
            <a:gs pos="69000">
              <a:schemeClr val="accent2">
                <a:hueOff val="-1130992"/>
                <a:satOff val="3728"/>
                <a:lumOff val="3987"/>
                <a:alphaOff val="0"/>
                <a:shade val="88000"/>
                <a:satMod val="130000"/>
                <a:lumMod val="92000"/>
              </a:schemeClr>
            </a:gs>
            <a:gs pos="100000">
              <a:schemeClr val="accent2">
                <a:hueOff val="-1130992"/>
                <a:satOff val="3728"/>
                <a:lumOff val="3987"/>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Should be done 6 and 12 months following therapy; if follow-up is unclear or if recurring disease is a worry, more regular evaluation may be necessary</a:t>
          </a:r>
          <a:endParaRPr lang="en-US" sz="1600" kern="1200"/>
        </a:p>
      </dsp:txBody>
      <dsp:txXfrm>
        <a:off x="52688" y="1268866"/>
        <a:ext cx="5808061" cy="973949"/>
      </dsp:txXfrm>
    </dsp:sp>
    <dsp:sp modelId="{F95E0B09-1B1F-4607-8216-81B79897E66F}">
      <dsp:nvSpPr>
        <dsp:cNvPr id="0" name=""/>
        <dsp:cNvSpPr/>
      </dsp:nvSpPr>
      <dsp:spPr>
        <a:xfrm>
          <a:off x="0" y="2341584"/>
          <a:ext cx="5913437" cy="1079325"/>
        </a:xfrm>
        <a:prstGeom prst="roundRect">
          <a:avLst/>
        </a:prstGeom>
        <a:gradFill rotWithShape="0">
          <a:gsLst>
            <a:gs pos="0">
              <a:schemeClr val="accent2">
                <a:hueOff val="-2261984"/>
                <a:satOff val="7457"/>
                <a:lumOff val="7974"/>
                <a:alphaOff val="0"/>
                <a:tint val="98000"/>
                <a:satMod val="110000"/>
                <a:lumMod val="104000"/>
              </a:schemeClr>
            </a:gs>
            <a:gs pos="69000">
              <a:schemeClr val="accent2">
                <a:hueOff val="-2261984"/>
                <a:satOff val="7457"/>
                <a:lumOff val="7974"/>
                <a:alphaOff val="0"/>
                <a:shade val="88000"/>
                <a:satMod val="130000"/>
                <a:lumMod val="92000"/>
              </a:schemeClr>
            </a:gs>
            <a:gs pos="100000">
              <a:schemeClr val="accent2">
                <a:hueOff val="-2261984"/>
                <a:satOff val="7457"/>
                <a:lumOff val="7974"/>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2. Retreated and re evaluation for HIV infection.</a:t>
          </a:r>
          <a:endParaRPr lang="en-US" sz="1600" kern="1200"/>
        </a:p>
      </dsp:txBody>
      <dsp:txXfrm>
        <a:off x="52688" y="2394272"/>
        <a:ext cx="5808061" cy="973949"/>
      </dsp:txXfrm>
    </dsp:sp>
    <dsp:sp modelId="{4D19964E-3AF3-4A10-9796-2CD5736C84DC}">
      <dsp:nvSpPr>
        <dsp:cNvPr id="0" name=""/>
        <dsp:cNvSpPr/>
      </dsp:nvSpPr>
      <dsp:spPr>
        <a:xfrm>
          <a:off x="0" y="3466989"/>
          <a:ext cx="5913437" cy="1079325"/>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GB" sz="1600" kern="1200"/>
            <a:t>Anyone who has persistent or recurrent symptoms, as well as those who have a tremendous rise in urea breath test titer that lasts longer than two weeks, have most likely failed to respond to therapy or have re-infected.</a:t>
          </a:r>
          <a:endParaRPr lang="en-US" sz="1600" kern="1200"/>
        </a:p>
      </dsp:txBody>
      <dsp:txXfrm>
        <a:off x="52688" y="3519677"/>
        <a:ext cx="5808061" cy="9739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9BBBEE-E246-418E-8678-0373E334540C}">
      <dsp:nvSpPr>
        <dsp:cNvPr id="0" name=""/>
        <dsp:cNvSpPr/>
      </dsp:nvSpPr>
      <dsp:spPr>
        <a:xfrm>
          <a:off x="0" y="178970"/>
          <a:ext cx="6523218" cy="2583360"/>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a:t>3. As latent syphilis is not spread sexually, the aim of treatment in this phase of the infection is to avoid problems and transfer of the disease to an expectant woman's fetus. While clinical experience suggests that penicillin is beneficial in attaining this goal, there is insufficient information to guide the selection of specific regimens or durations.</a:t>
          </a:r>
          <a:endParaRPr lang="en-US" sz="2300" kern="1200"/>
        </a:p>
      </dsp:txBody>
      <dsp:txXfrm>
        <a:off x="126109" y="305079"/>
        <a:ext cx="6271000" cy="2331142"/>
      </dsp:txXfrm>
    </dsp:sp>
    <dsp:sp modelId="{83DFCB6B-342D-466C-B7BA-DA1B6C8CAD44}">
      <dsp:nvSpPr>
        <dsp:cNvPr id="0" name=""/>
        <dsp:cNvSpPr/>
      </dsp:nvSpPr>
      <dsp:spPr>
        <a:xfrm>
          <a:off x="0" y="2828571"/>
          <a:ext cx="6523218" cy="2583360"/>
        </a:xfrm>
        <a:prstGeom prst="roundRect">
          <a:avLst/>
        </a:prstGeom>
        <a:gradFill rotWithShape="0">
          <a:gsLst>
            <a:gs pos="0">
              <a:schemeClr val="accent2">
                <a:hueOff val="-3392975"/>
                <a:satOff val="11185"/>
                <a:lumOff val="11961"/>
                <a:alphaOff val="0"/>
                <a:tint val="98000"/>
                <a:satMod val="110000"/>
                <a:lumMod val="104000"/>
              </a:schemeClr>
            </a:gs>
            <a:gs pos="69000">
              <a:schemeClr val="accent2">
                <a:hueOff val="-3392975"/>
                <a:satOff val="11185"/>
                <a:lumOff val="11961"/>
                <a:alphaOff val="0"/>
                <a:shade val="88000"/>
                <a:satMod val="130000"/>
                <a:lumMod val="92000"/>
              </a:schemeClr>
            </a:gs>
            <a:gs pos="100000">
              <a:schemeClr val="accent2">
                <a:hueOff val="-3392975"/>
                <a:satOff val="11185"/>
                <a:lumOff val="11961"/>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GB" sz="2300" kern="1200" dirty="0"/>
            <a:t>4. Tertiary Syphilis with Normal CSF Examination-Benzathine penicillin G 7.2 million units total, administered as 3 doses of 2.4 million units IM each at 1-week intervals</a:t>
          </a:r>
          <a:endParaRPr lang="en-US" sz="2300" kern="1200" dirty="0"/>
        </a:p>
      </dsp:txBody>
      <dsp:txXfrm>
        <a:off x="126109" y="2954680"/>
        <a:ext cx="6271000" cy="2331142"/>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51476CBC-637C-4AD8-AA83-30A1BAF3587D}"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474405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77229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82987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3307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5840B3-DCFC-4B24-A8EA-2B1ADEEFBF7D}" type="datetimeFigureOut">
              <a:rPr lang="en-GB" smtClean="0"/>
              <a:t>20/07/2021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1476CBC-637C-4AD8-AA83-30A1BAF3587D}"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9111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44099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5840B3-DCFC-4B24-A8EA-2B1ADEEFBF7D}" type="datetimeFigureOut">
              <a:rPr lang="en-GB" smtClean="0"/>
              <a:t>20/07/2021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1476CBC-637C-4AD8-AA83-30A1BAF3587D}"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751401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B5840B3-DCFC-4B24-A8EA-2B1ADEEFBF7D}" type="datetimeFigureOut">
              <a:rPr lang="en-GB" smtClean="0"/>
              <a:t>20/07/2021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1476CBC-637C-4AD8-AA83-30A1BAF3587D}"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290463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B5840B3-DCFC-4B24-A8EA-2B1ADEEFBF7D}" type="datetimeFigureOut">
              <a:rPr lang="en-GB" smtClean="0"/>
              <a:t>20/07/2021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1476CBC-637C-4AD8-AA83-30A1BAF3587D}" type="slidenum">
              <a:rPr lang="en-GB" smtClean="0"/>
              <a:t>‹#›</a:t>
            </a:fld>
            <a:endParaRPr lang="en-GB"/>
          </a:p>
        </p:txBody>
      </p:sp>
    </p:spTree>
    <p:extLst>
      <p:ext uri="{BB962C8B-B14F-4D97-AF65-F5344CB8AC3E}">
        <p14:creationId xmlns:p14="http://schemas.microsoft.com/office/powerpoint/2010/main" val="3772712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544123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B5840B3-DCFC-4B24-A8EA-2B1ADEEFBF7D}" type="datetimeFigureOut">
              <a:rPr lang="en-GB" smtClean="0"/>
              <a:t>20/07/2021</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51476CBC-637C-4AD8-AA83-30A1BAF3587D}"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32241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image" Target="../media/image1.jpg"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B5840B3-DCFC-4B24-A8EA-2B1ADEEFBF7D}" type="datetimeFigureOut">
              <a:rPr lang="en-GB" smtClean="0"/>
              <a:t>20/07/2021</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1476CBC-637C-4AD8-AA83-30A1BAF3587D}"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891860"/>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 /><Relationship Id="rId7" Type="http://schemas.microsoft.com/office/2007/relationships/diagramDrawing" Target="../diagrams/drawing1.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1.xml" /><Relationship Id="rId5" Type="http://schemas.openxmlformats.org/officeDocument/2006/relationships/diagramQuickStyle" Target="../diagrams/quickStyle1.xml" /><Relationship Id="rId4" Type="http://schemas.openxmlformats.org/officeDocument/2006/relationships/diagramLayout" Target="../diagrams/layout1.xml" /></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 /><Relationship Id="rId7" Type="http://schemas.microsoft.com/office/2007/relationships/diagramDrawing" Target="../diagrams/drawing2.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2.xml" /><Relationship Id="rId5" Type="http://schemas.openxmlformats.org/officeDocument/2006/relationships/diagramQuickStyle" Target="../diagrams/quickStyle2.xml" /><Relationship Id="rId4" Type="http://schemas.openxmlformats.org/officeDocument/2006/relationships/diagramLayout" Target="../diagrams/layout2.xml" /></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3.xml" /><Relationship Id="rId7" Type="http://schemas.microsoft.com/office/2007/relationships/diagramDrawing" Target="../diagrams/drawing3.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3.xml" /><Relationship Id="rId5" Type="http://schemas.openxmlformats.org/officeDocument/2006/relationships/diagramQuickStyle" Target="../diagrams/quickStyle3.xml" /><Relationship Id="rId4" Type="http://schemas.openxmlformats.org/officeDocument/2006/relationships/diagramLayout" Target="../diagrams/layout3.xml" /></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4.xml" /><Relationship Id="rId7" Type="http://schemas.microsoft.com/office/2007/relationships/diagramDrawing" Target="../diagrams/drawing4.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4.xml" /><Relationship Id="rId5" Type="http://schemas.openxmlformats.org/officeDocument/2006/relationships/diagramQuickStyle" Target="../diagrams/quickStyle4.xml" /><Relationship Id="rId4" Type="http://schemas.openxmlformats.org/officeDocument/2006/relationships/diagramLayout" Target="../diagrams/layout4.xml" /></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5.xml" /><Relationship Id="rId7" Type="http://schemas.microsoft.com/office/2007/relationships/diagramDrawing" Target="../diagrams/drawing5.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5.xml" /><Relationship Id="rId5" Type="http://schemas.openxmlformats.org/officeDocument/2006/relationships/diagramQuickStyle" Target="../diagrams/quickStyle5.xml" /><Relationship Id="rId4" Type="http://schemas.openxmlformats.org/officeDocument/2006/relationships/diagramLayout" Target="../diagrams/layout5.xml" /></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6.xml" /><Relationship Id="rId7" Type="http://schemas.microsoft.com/office/2007/relationships/diagramDrawing" Target="../diagrams/drawing6.xml" /><Relationship Id="rId2" Type="http://schemas.openxmlformats.org/officeDocument/2006/relationships/image" Target="../media/image1.jpg" /><Relationship Id="rId1" Type="http://schemas.openxmlformats.org/officeDocument/2006/relationships/slideLayout" Target="../slideLayouts/slideLayout2.xml" /><Relationship Id="rId6" Type="http://schemas.openxmlformats.org/officeDocument/2006/relationships/diagramColors" Target="../diagrams/colors6.xml" /><Relationship Id="rId5" Type="http://schemas.openxmlformats.org/officeDocument/2006/relationships/diagramQuickStyle" Target="../diagrams/quickStyle6.xml" /><Relationship Id="rId4" Type="http://schemas.openxmlformats.org/officeDocument/2006/relationships/diagramLayout" Target="../diagrams/layout6.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EE485E7-7D6D-4CB0-A3AD-261D97B2EF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55E3208-F0C4-4962-8946-065C94F89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24CE763A-B191-4567-BC4A-33C0EF1F66CE}"/>
              </a:ext>
            </a:extLst>
          </p:cNvPr>
          <p:cNvSpPr>
            <a:spLocks noGrp="1"/>
          </p:cNvSpPr>
          <p:nvPr>
            <p:ph type="ctrTitle"/>
          </p:nvPr>
        </p:nvSpPr>
        <p:spPr>
          <a:xfrm>
            <a:off x="5140235" y="1027937"/>
            <a:ext cx="6083708" cy="3711894"/>
          </a:xfrm>
        </p:spPr>
        <p:txBody>
          <a:bodyPr anchor="ctr">
            <a:normAutofit/>
          </a:bodyPr>
          <a:lstStyle/>
          <a:p>
            <a:r>
              <a:rPr lang="en-GB" sz="5400"/>
              <a:t>SYPHILIS</a:t>
            </a:r>
          </a:p>
        </p:txBody>
      </p:sp>
      <p:sp>
        <p:nvSpPr>
          <p:cNvPr id="3" name="Subtitle 2">
            <a:extLst>
              <a:ext uri="{FF2B5EF4-FFF2-40B4-BE49-F238E27FC236}">
                <a16:creationId xmlns:a16="http://schemas.microsoft.com/office/drawing/2014/main" id="{FA870461-3722-4F12-A189-2F5377F48A4D}"/>
              </a:ext>
            </a:extLst>
          </p:cNvPr>
          <p:cNvSpPr>
            <a:spLocks noGrp="1"/>
          </p:cNvSpPr>
          <p:nvPr>
            <p:ph type="subTitle" idx="1"/>
          </p:nvPr>
        </p:nvSpPr>
        <p:spPr>
          <a:xfrm>
            <a:off x="968057" y="1027937"/>
            <a:ext cx="3254899" cy="3711894"/>
          </a:xfrm>
        </p:spPr>
        <p:txBody>
          <a:bodyPr anchor="ctr">
            <a:normAutofit/>
          </a:bodyPr>
          <a:lstStyle/>
          <a:p>
            <a:pPr marL="342900" indent="-342900" algn="r">
              <a:buFont typeface="Arial" panose="020B0604020202020204" pitchFamily="34" charset="0"/>
              <a:buChar char="•"/>
            </a:pPr>
            <a:r>
              <a:rPr lang="en-GB" dirty="0"/>
              <a:t>a bacterial infection that is typically transmitted through sexual contact. </a:t>
            </a:r>
          </a:p>
          <a:p>
            <a:pPr marL="342900" indent="-342900" algn="r">
              <a:buFont typeface="Arial" panose="020B0604020202020204" pitchFamily="34" charset="0"/>
              <a:buChar char="•"/>
            </a:pPr>
            <a:r>
              <a:rPr lang="en-GB" dirty="0"/>
              <a:t>condition begins with a painless sore on the genitals, rectum, or mouth. </a:t>
            </a:r>
          </a:p>
        </p:txBody>
      </p:sp>
      <p:cxnSp>
        <p:nvCxnSpPr>
          <p:cNvPr id="17" name="Straight Connector 11">
            <a:extLst>
              <a:ext uri="{FF2B5EF4-FFF2-40B4-BE49-F238E27FC236}">
                <a16:creationId xmlns:a16="http://schemas.microsoft.com/office/drawing/2014/main" id="{4FAE17D3-C2DC-4665-AF20-33C5BACD5E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375124"/>
            <a:ext cx="0" cy="3017520"/>
          </a:xfrm>
          <a:prstGeom prst="line">
            <a:avLst/>
          </a:prstGeom>
          <a:ln w="31750"/>
        </p:spPr>
        <p:style>
          <a:lnRef idx="1">
            <a:schemeClr val="accent1"/>
          </a:lnRef>
          <a:fillRef idx="0">
            <a:schemeClr val="accent1"/>
          </a:fillRef>
          <a:effectRef idx="0">
            <a:schemeClr val="accent1"/>
          </a:effectRef>
          <a:fontRef idx="minor">
            <a:schemeClr val="tx1"/>
          </a:fontRef>
        </p:style>
      </p:cxnSp>
      <p:pic>
        <p:nvPicPr>
          <p:cNvPr id="18" name="Picture 13">
            <a:extLst>
              <a:ext uri="{FF2B5EF4-FFF2-40B4-BE49-F238E27FC236}">
                <a16:creationId xmlns:a16="http://schemas.microsoft.com/office/drawing/2014/main" id="{7021C573-B3FF-44B8-A5DE-AB39E9AA6B9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6" name="Straight Connector 15">
            <a:extLst>
              <a:ext uri="{FF2B5EF4-FFF2-40B4-BE49-F238E27FC236}">
                <a16:creationId xmlns:a16="http://schemas.microsoft.com/office/drawing/2014/main" id="{50B0CCD4-E9B0-43B2-806F-05EDF57A762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83149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C381F0-1C12-41DA-B6FB-76E55EB16C84}"/>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147995EA-30CF-431F-BD5A-DC83959B218F}"/>
              </a:ext>
            </a:extLst>
          </p:cNvPr>
          <p:cNvSpPr>
            <a:spLocks noGrp="1"/>
          </p:cNvSpPr>
          <p:nvPr>
            <p:ph idx="1"/>
          </p:nvPr>
        </p:nvSpPr>
        <p:spPr>
          <a:xfrm>
            <a:off x="1103312" y="2052919"/>
            <a:ext cx="9647419" cy="4191128"/>
          </a:xfrm>
        </p:spPr>
        <p:txBody>
          <a:bodyPr/>
          <a:lstStyle/>
          <a:p>
            <a:pPr marL="0" indent="0">
              <a:buNone/>
            </a:pPr>
            <a:r>
              <a:rPr lang="en-GB" sz="2400" dirty="0"/>
              <a:t>6. Abstain or be monogamous. </a:t>
            </a:r>
          </a:p>
          <a:p>
            <a:pPr marL="0" indent="0">
              <a:buNone/>
            </a:pPr>
            <a:r>
              <a:rPr lang="en-GB" sz="2400" dirty="0"/>
              <a:t>The only sure-fire strategy to avoid syphilis is to avoid having (or refraining from having) sex. The next best alternative is mutually monogamous sex, in which both partners have exclusively intercourse with each other and neither is infected.</a:t>
            </a:r>
            <a:endParaRPr lang="en-GB" dirty="0"/>
          </a:p>
        </p:txBody>
      </p:sp>
    </p:spTree>
    <p:extLst>
      <p:ext uri="{BB962C8B-B14F-4D97-AF65-F5344CB8AC3E}">
        <p14:creationId xmlns:p14="http://schemas.microsoft.com/office/powerpoint/2010/main" val="377296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B2EE8E-593A-478F-A309-D9EA70B357B0}"/>
              </a:ext>
            </a:extLst>
          </p:cNvPr>
          <p:cNvSpPr>
            <a:spLocks noGrp="1"/>
          </p:cNvSpPr>
          <p:nvPr>
            <p:ph type="title"/>
          </p:nvPr>
        </p:nvSpPr>
        <p:spPr/>
        <p:txBody>
          <a:bodyPr/>
          <a:lstStyle/>
          <a:p>
            <a:r>
              <a:rPr lang="en-GB" dirty="0"/>
              <a:t>REFERENCES </a:t>
            </a:r>
          </a:p>
        </p:txBody>
      </p:sp>
      <p:sp>
        <p:nvSpPr>
          <p:cNvPr id="3" name="Content Placeholder 2">
            <a:extLst>
              <a:ext uri="{FF2B5EF4-FFF2-40B4-BE49-F238E27FC236}">
                <a16:creationId xmlns:a16="http://schemas.microsoft.com/office/drawing/2014/main" id="{B61FCEC2-6A01-4231-8989-B3481290DAAA}"/>
              </a:ext>
            </a:extLst>
          </p:cNvPr>
          <p:cNvSpPr>
            <a:spLocks noGrp="1"/>
          </p:cNvSpPr>
          <p:nvPr>
            <p:ph idx="1"/>
          </p:nvPr>
        </p:nvSpPr>
        <p:spPr>
          <a:xfrm>
            <a:off x="1451579" y="2015733"/>
            <a:ext cx="10283221" cy="3318268"/>
          </a:xfrm>
        </p:spPr>
        <p:txBody>
          <a:bodyPr>
            <a:normAutofit/>
          </a:bodyPr>
          <a:lstStyle/>
          <a:p>
            <a:pPr marL="0" indent="0">
              <a:buNone/>
            </a:pPr>
            <a:r>
              <a:rPr lang="en-GB" sz="2400" dirty="0"/>
              <a:t>Syphilis. (2019). Adult-Gerontology Practice Guidelines. https://doi.org/10.1891/9780826195197.0159</a:t>
            </a:r>
          </a:p>
        </p:txBody>
      </p:sp>
    </p:spTree>
    <p:extLst>
      <p:ext uri="{BB962C8B-B14F-4D97-AF65-F5344CB8AC3E}">
        <p14:creationId xmlns:p14="http://schemas.microsoft.com/office/powerpoint/2010/main" val="19217060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01D9591-83F0-490F-8CE8-EEB5AD9679C7}"/>
              </a:ext>
            </a:extLst>
          </p:cNvPr>
          <p:cNvSpPr>
            <a:spLocks noGrp="1"/>
          </p:cNvSpPr>
          <p:nvPr>
            <p:ph type="title"/>
          </p:nvPr>
        </p:nvSpPr>
        <p:spPr>
          <a:xfrm>
            <a:off x="1451579" y="2303047"/>
            <a:ext cx="3272093" cy="2674198"/>
          </a:xfrm>
        </p:spPr>
        <p:txBody>
          <a:bodyPr anchor="t">
            <a:normAutofit/>
          </a:bodyPr>
          <a:lstStyle/>
          <a:p>
            <a:r>
              <a:rPr lang="en-GB" dirty="0"/>
              <a:t>SYMPTOM STAGES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C03E661-F255-43A1-935F-FE132EA26483}"/>
              </a:ext>
            </a:extLst>
          </p:cNvPr>
          <p:cNvGraphicFramePr>
            <a:graphicFrameLocks noGrp="1"/>
          </p:cNvGraphicFramePr>
          <p:nvPr>
            <p:ph idx="1"/>
            <p:extLst>
              <p:ext uri="{D42A27DB-BD31-4B8C-83A1-F6EECF244321}">
                <p14:modId xmlns:p14="http://schemas.microsoft.com/office/powerpoint/2010/main" val="2074914784"/>
              </p:ext>
            </p:extLst>
          </p:nvPr>
        </p:nvGraphicFramePr>
        <p:xfrm>
          <a:off x="5141913" y="300450"/>
          <a:ext cx="6784476" cy="551251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296634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088F608B-536A-4278-ADD5-7895A1847A27}"/>
              </a:ext>
            </a:extLst>
          </p:cNvPr>
          <p:cNvSpPr>
            <a:spLocks noGrp="1"/>
          </p:cNvSpPr>
          <p:nvPr>
            <p:ph type="title"/>
          </p:nvPr>
        </p:nvSpPr>
        <p:spPr>
          <a:xfrm>
            <a:off x="1451579" y="2303047"/>
            <a:ext cx="3272093" cy="2674198"/>
          </a:xfrm>
        </p:spPr>
        <p:txBody>
          <a:bodyPr anchor="t">
            <a:normAutofit/>
          </a:bodyPr>
          <a:lstStyle/>
          <a:p>
            <a:r>
              <a:rPr lang="en-GB" dirty="0"/>
              <a:t>PRIMARY AND SECONDARY TREATMENT GUIDELINES</a:t>
            </a:r>
            <a:br>
              <a:rPr lang="en-GB" dirty="0"/>
            </a:br>
            <a:endParaRPr lang="en-GB"/>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B947956-3CCD-476C-A026-D8376323FA40}"/>
              </a:ext>
            </a:extLst>
          </p:cNvPr>
          <p:cNvGraphicFramePr>
            <a:graphicFrameLocks noGrp="1"/>
          </p:cNvGraphicFramePr>
          <p:nvPr>
            <p:ph idx="1"/>
            <p:extLst>
              <p:ext uri="{D42A27DB-BD31-4B8C-83A1-F6EECF244321}">
                <p14:modId xmlns:p14="http://schemas.microsoft.com/office/powerpoint/2010/main" val="2972213445"/>
              </p:ext>
            </p:extLst>
          </p:nvPr>
        </p:nvGraphicFramePr>
        <p:xfrm>
          <a:off x="4981737" y="287382"/>
          <a:ext cx="7101406" cy="53949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160388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BF3182C9-5C73-4FAA-A0BC-9A2A1548EFA7}"/>
              </a:ext>
            </a:extLst>
          </p:cNvPr>
          <p:cNvSpPr>
            <a:spLocks noGrp="1"/>
          </p:cNvSpPr>
          <p:nvPr>
            <p:ph type="title"/>
          </p:nvPr>
        </p:nvSpPr>
        <p:spPr>
          <a:xfrm>
            <a:off x="1451579" y="2303047"/>
            <a:ext cx="3272093" cy="2674198"/>
          </a:xfrm>
        </p:spPr>
        <p:txBody>
          <a:bodyPr anchor="t">
            <a:normAutofit/>
          </a:bodyPr>
          <a:lstStyle/>
          <a:p>
            <a:r>
              <a:rPr lang="en-GB" dirty="0"/>
              <a:t>TREATMENT GUIDELINES’</a:t>
            </a:r>
            <a:endParaRPr lang="en-GB"/>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00EA85CD-C48B-4D8E-890E-C5FBA1CEBD27}"/>
              </a:ext>
            </a:extLst>
          </p:cNvPr>
          <p:cNvGraphicFramePr>
            <a:graphicFrameLocks noGrp="1"/>
          </p:cNvGraphicFramePr>
          <p:nvPr>
            <p:ph idx="1"/>
            <p:extLst>
              <p:ext uri="{D42A27DB-BD31-4B8C-83A1-F6EECF244321}">
                <p14:modId xmlns:p14="http://schemas.microsoft.com/office/powerpoint/2010/main" val="51522577"/>
              </p:ext>
            </p:extLst>
          </p:nvPr>
        </p:nvGraphicFramePr>
        <p:xfrm>
          <a:off x="5141913" y="274320"/>
          <a:ext cx="6823664" cy="569540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608737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0" name="Rectangle 19">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C39F342B-674C-49C5-B49F-7485452E4773}"/>
              </a:ext>
            </a:extLst>
          </p:cNvPr>
          <p:cNvSpPr>
            <a:spLocks noGrp="1"/>
          </p:cNvSpPr>
          <p:nvPr>
            <p:ph type="title"/>
          </p:nvPr>
        </p:nvSpPr>
        <p:spPr>
          <a:xfrm>
            <a:off x="1451579" y="2303047"/>
            <a:ext cx="3272093" cy="2674198"/>
          </a:xfrm>
        </p:spPr>
        <p:txBody>
          <a:bodyPr anchor="t">
            <a:normAutofit/>
          </a:bodyPr>
          <a:lstStyle/>
          <a:p>
            <a:r>
              <a:rPr lang="en-GB" dirty="0"/>
              <a:t>TREATMENT GUIDELINES’</a:t>
            </a:r>
          </a:p>
        </p:txBody>
      </p:sp>
      <p:cxnSp>
        <p:nvCxnSpPr>
          <p:cNvPr id="24" name="Straight Connector 23">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6"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28" name="Picture 27">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0" name="Straight Connector 29">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16" name="Content Placeholder 2">
            <a:extLst>
              <a:ext uri="{FF2B5EF4-FFF2-40B4-BE49-F238E27FC236}">
                <a16:creationId xmlns:a16="http://schemas.microsoft.com/office/drawing/2014/main" id="{2CB2A036-3AFF-42C9-9784-B2CDB4913090}"/>
              </a:ext>
            </a:extLst>
          </p:cNvPr>
          <p:cNvGraphicFramePr>
            <a:graphicFrameLocks noGrp="1"/>
          </p:cNvGraphicFramePr>
          <p:nvPr>
            <p:ph idx="1"/>
            <p:extLst>
              <p:ext uri="{D42A27DB-BD31-4B8C-83A1-F6EECF244321}">
                <p14:modId xmlns:p14="http://schemas.microsoft.com/office/powerpoint/2010/main" val="3841602980"/>
              </p:ext>
            </p:extLst>
          </p:nvPr>
        </p:nvGraphicFramePr>
        <p:xfrm>
          <a:off x="5141913" y="522516"/>
          <a:ext cx="6797538" cy="52251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4109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CCB676-6EB9-4CF1-8BBB-991FBC37DF53}"/>
              </a:ext>
            </a:extLst>
          </p:cNvPr>
          <p:cNvSpPr>
            <a:spLocks noGrp="1"/>
          </p:cNvSpPr>
          <p:nvPr>
            <p:ph type="title"/>
          </p:nvPr>
        </p:nvSpPr>
        <p:spPr>
          <a:xfrm>
            <a:off x="1451579" y="2303047"/>
            <a:ext cx="3272093" cy="2674198"/>
          </a:xfrm>
        </p:spPr>
        <p:txBody>
          <a:bodyPr anchor="t">
            <a:normAutofit/>
          </a:bodyPr>
          <a:lstStyle/>
          <a:p>
            <a:r>
              <a:rPr lang="en-GB" dirty="0"/>
              <a:t>TERTIARY TREATMENT GUIDELINES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81DCEDFB-3269-44F7-9E2A-09C072FC2A3D}"/>
              </a:ext>
            </a:extLst>
          </p:cNvPr>
          <p:cNvGraphicFramePr>
            <a:graphicFrameLocks noGrp="1"/>
          </p:cNvGraphicFramePr>
          <p:nvPr>
            <p:ph idx="1"/>
            <p:extLst>
              <p:ext uri="{D42A27DB-BD31-4B8C-83A1-F6EECF244321}">
                <p14:modId xmlns:p14="http://schemas.microsoft.com/office/powerpoint/2010/main" val="1066738804"/>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761376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2D32A60-013B-47A8-8833-D242408091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27932B-B694-4C4C-90D7-A0333A7C5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33F8F629-75F3-4742-8C59-5E51DA27B173}"/>
              </a:ext>
            </a:extLst>
          </p:cNvPr>
          <p:cNvSpPr>
            <a:spLocks noGrp="1"/>
          </p:cNvSpPr>
          <p:nvPr>
            <p:ph type="title"/>
          </p:nvPr>
        </p:nvSpPr>
        <p:spPr>
          <a:xfrm>
            <a:off x="1451579" y="2303047"/>
            <a:ext cx="3272093" cy="2674198"/>
          </a:xfrm>
        </p:spPr>
        <p:txBody>
          <a:bodyPr anchor="t">
            <a:normAutofit/>
          </a:bodyPr>
          <a:lstStyle/>
          <a:p>
            <a:r>
              <a:rPr lang="en-GB" dirty="0"/>
              <a:t>TERTIARY TREATMENT GUIDELINES’</a:t>
            </a:r>
          </a:p>
        </p:txBody>
      </p:sp>
      <p:cxnSp>
        <p:nvCxnSpPr>
          <p:cNvPr id="13" name="Straight Connector 12">
            <a:extLst>
              <a:ext uri="{FF2B5EF4-FFF2-40B4-BE49-F238E27FC236}">
                <a16:creationId xmlns:a16="http://schemas.microsoft.com/office/drawing/2014/main" id="{9EBB0476-5CF0-4F44-8D68-5D42D7AEE43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5" name="Title 1">
            <a:extLst>
              <a:ext uri="{FF2B5EF4-FFF2-40B4-BE49-F238E27FC236}">
                <a16:creationId xmlns:a16="http://schemas.microsoft.com/office/drawing/2014/main" id="{A9DA474E-6B91-4200-840F-0257B2358A75}"/>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pic>
        <p:nvPicPr>
          <p:cNvPr id="17" name="Picture 16">
            <a:extLst>
              <a:ext uri="{FF2B5EF4-FFF2-40B4-BE49-F238E27FC236}">
                <a16:creationId xmlns:a16="http://schemas.microsoft.com/office/drawing/2014/main" id="{DF63C9AD-AE6E-4512-8171-91612E84CCF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9" name="Straight Connector 18">
            <a:extLst>
              <a:ext uri="{FF2B5EF4-FFF2-40B4-BE49-F238E27FC236}">
                <a16:creationId xmlns:a16="http://schemas.microsoft.com/office/drawing/2014/main" id="{FE1A49CE-B63D-457A-A180-1C883E1A63D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5A14ECA7-E57B-4571-A21E-3E38ECA6AED2}"/>
              </a:ext>
            </a:extLst>
          </p:cNvPr>
          <p:cNvGraphicFramePr>
            <a:graphicFrameLocks noGrp="1"/>
          </p:cNvGraphicFramePr>
          <p:nvPr>
            <p:ph idx="1"/>
            <p:extLst>
              <p:ext uri="{D42A27DB-BD31-4B8C-83A1-F6EECF244321}">
                <p14:modId xmlns:p14="http://schemas.microsoft.com/office/powerpoint/2010/main" val="63856216"/>
              </p:ext>
            </p:extLst>
          </p:nvPr>
        </p:nvGraphicFramePr>
        <p:xfrm>
          <a:off x="5141913" y="431075"/>
          <a:ext cx="6523218" cy="559090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1747405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6D451-8A75-420F-8CA8-DCCCF43CACB9}"/>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A69E109F-33FB-4D59-8EDB-7D29AE10543F}"/>
              </a:ext>
            </a:extLst>
          </p:cNvPr>
          <p:cNvSpPr>
            <a:spLocks noGrp="1"/>
          </p:cNvSpPr>
          <p:nvPr>
            <p:ph idx="1"/>
          </p:nvPr>
        </p:nvSpPr>
        <p:spPr/>
        <p:txBody>
          <a:bodyPr/>
          <a:lstStyle/>
          <a:p>
            <a:pPr marL="0" indent="0">
              <a:buNone/>
            </a:pPr>
            <a:r>
              <a:rPr lang="en-GB" dirty="0"/>
              <a:t>5. Use of condom. </a:t>
            </a:r>
          </a:p>
          <a:p>
            <a:pPr marL="0" indent="0">
              <a:buNone/>
            </a:pPr>
            <a:r>
              <a:rPr lang="en-GB" dirty="0"/>
              <a:t>Condoms can reduce your risk of contracting syphilis, but only if the condom covers the syphilis sores.</a:t>
            </a:r>
          </a:p>
          <a:p>
            <a:pPr marL="0" indent="0">
              <a:buNone/>
            </a:pPr>
            <a:r>
              <a:rPr lang="en-GB" dirty="0"/>
              <a:t>6. Avoid recreational drugs. </a:t>
            </a:r>
          </a:p>
          <a:p>
            <a:pPr marL="0" indent="0">
              <a:buNone/>
            </a:pPr>
            <a:r>
              <a:rPr lang="en-GB" dirty="0"/>
              <a:t>Misuse of alcohol or other drugs can inhibit your judgment and lead to unsafe sexual practices</a:t>
            </a:r>
          </a:p>
        </p:txBody>
      </p:sp>
    </p:spTree>
    <p:extLst>
      <p:ext uri="{BB962C8B-B14F-4D97-AF65-F5344CB8AC3E}">
        <p14:creationId xmlns:p14="http://schemas.microsoft.com/office/powerpoint/2010/main" val="1079007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09246-D913-4265-B197-151502F93352}"/>
              </a:ext>
            </a:extLst>
          </p:cNvPr>
          <p:cNvSpPr>
            <a:spLocks noGrp="1"/>
          </p:cNvSpPr>
          <p:nvPr>
            <p:ph type="title"/>
          </p:nvPr>
        </p:nvSpPr>
        <p:spPr/>
        <p:txBody>
          <a:bodyPr/>
          <a:lstStyle/>
          <a:p>
            <a:r>
              <a:rPr lang="en-GB" dirty="0"/>
              <a:t>TERTIARY TREATMENT GUIDELINES’</a:t>
            </a:r>
          </a:p>
        </p:txBody>
      </p:sp>
      <p:sp>
        <p:nvSpPr>
          <p:cNvPr id="3" name="Content Placeholder 2">
            <a:extLst>
              <a:ext uri="{FF2B5EF4-FFF2-40B4-BE49-F238E27FC236}">
                <a16:creationId xmlns:a16="http://schemas.microsoft.com/office/drawing/2014/main" id="{59D2BAD9-7CD9-44D0-A59C-62B6E32AAFD0}"/>
              </a:ext>
            </a:extLst>
          </p:cNvPr>
          <p:cNvSpPr>
            <a:spLocks noGrp="1"/>
          </p:cNvSpPr>
          <p:nvPr>
            <p:ph idx="1"/>
          </p:nvPr>
        </p:nvSpPr>
        <p:spPr>
          <a:xfrm>
            <a:off x="1103312" y="2052918"/>
            <a:ext cx="9895614" cy="4352364"/>
          </a:xfrm>
        </p:spPr>
        <p:txBody>
          <a:bodyPr/>
          <a:lstStyle/>
          <a:p>
            <a:pPr marL="0" indent="0">
              <a:buNone/>
            </a:pPr>
            <a:r>
              <a:rPr lang="en-GB" sz="2400" dirty="0"/>
              <a:t>5. At 6, 12, and 24 months, quantitative nontreponemal serologic testing should be repeated. If 1) a threefold rise or greater in </a:t>
            </a:r>
            <a:r>
              <a:rPr lang="en-GB" sz="2400" dirty="0" err="1"/>
              <a:t>titer</a:t>
            </a:r>
            <a:r>
              <a:rPr lang="en-GB" sz="2400" dirty="0"/>
              <a:t> is noticed during a period of more than two weeks, 2) an originally high </a:t>
            </a:r>
            <a:r>
              <a:rPr lang="en-GB" sz="2400" dirty="0" err="1"/>
              <a:t>titer</a:t>
            </a:r>
            <a:r>
              <a:rPr lang="en-GB" sz="2400" dirty="0"/>
              <a:t> (&gt;1:32) fails to fall at least fourfold after 12–24 months of medication, or 3) signs or symptoms of syphilis occur, a CSF test should be conducted.</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354115784"/>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88</TotalTime>
  <Words>840</Words>
  <Application>Microsoft Office PowerPoint</Application>
  <PresentationFormat>Widescreen</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Gallery</vt:lpstr>
      <vt:lpstr>SYPHILIS</vt:lpstr>
      <vt:lpstr>SYMPTOM STAGES</vt:lpstr>
      <vt:lpstr>PRIMARY AND SECONDARY TREATMENT GUIDELINES </vt:lpstr>
      <vt:lpstr>TREATMENT GUIDELINES’</vt:lpstr>
      <vt:lpstr>TREATMENT GUIDELINES’</vt:lpstr>
      <vt:lpstr>TERTIARY TREATMENT GUIDELINES</vt:lpstr>
      <vt:lpstr>TERTIARY TREATMENT GUIDELINES’</vt:lpstr>
      <vt:lpstr>TERTIARY TREATMENT GUIDELINES’</vt:lpstr>
      <vt:lpstr>TERTIARY TREATMENT GUIDELINES’</vt:lpstr>
      <vt:lpstr>TERTIARY TREATMENT GUIDELINES’</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SYPHILIS</dc:title>
  <dc:creator>Windows User</dc:creator>
  <cp:lastModifiedBy>nyoike31@gmail.com</cp:lastModifiedBy>
  <cp:revision>11</cp:revision>
  <dcterms:created xsi:type="dcterms:W3CDTF">2021-07-20T00:20:45Z</dcterms:created>
  <dcterms:modified xsi:type="dcterms:W3CDTF">2021-07-20T11:05:01Z</dcterms:modified>
</cp:coreProperties>
</file>