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62" r:id="rId2"/>
    <p:sldId id="266" r:id="rId3"/>
    <p:sldId id="271" r:id="rId4"/>
    <p:sldId id="272" r:id="rId5"/>
    <p:sldId id="267" r:id="rId6"/>
    <p:sldId id="273" r:id="rId7"/>
    <p:sldId id="283" r:id="rId8"/>
    <p:sldId id="282" r:id="rId9"/>
    <p:sldId id="281" r:id="rId10"/>
    <p:sldId id="274" r:id="rId11"/>
    <p:sldId id="280" r:id="rId12"/>
    <p:sldId id="279" r:id="rId13"/>
    <p:sldId id="278" r:id="rId14"/>
    <p:sldId id="277" r:id="rId15"/>
    <p:sldId id="276"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4F40"/>
    <a:srgbClr val="423500"/>
    <a:srgbClr val="00657C"/>
    <a:srgbClr val="7D603C"/>
    <a:srgbClr val="C89A3F"/>
    <a:srgbClr val="D3A0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6BE137-316C-4351-9F74-816EC09BF6E3}" v="8" dt="2020-04-30T20:17:21.9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2" autoAdjust="0"/>
    <p:restoredTop sz="65530" autoAdjust="0"/>
  </p:normalViewPr>
  <p:slideViewPr>
    <p:cSldViewPr snapToGrid="0" snapToObjects="1">
      <p:cViewPr varScale="1">
        <p:scale>
          <a:sx n="48" d="100"/>
          <a:sy n="48" d="100"/>
        </p:scale>
        <p:origin x="1644" y="42"/>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M. Nastachowski" userId="64fed407-1160-439c-afcb-07638a835058" providerId="ADAL" clId="{1748AA23-E34B-414A-A58B-38BC56018712}"/>
    <pc:docChg chg="custSel modSld">
      <pc:chgData name="Beth M. Nastachowski" userId="64fed407-1160-439c-afcb-07638a835058" providerId="ADAL" clId="{1748AA23-E34B-414A-A58B-38BC56018712}" dt="2020-04-30T13:11:00.745" v="162" actId="20577"/>
      <pc:docMkLst>
        <pc:docMk/>
      </pc:docMkLst>
      <pc:sldChg chg="modSp">
        <pc:chgData name="Beth M. Nastachowski" userId="64fed407-1160-439c-afcb-07638a835058" providerId="ADAL" clId="{1748AA23-E34B-414A-A58B-38BC56018712}" dt="2020-04-30T13:11:00.745" v="162" actId="20577"/>
        <pc:sldMkLst>
          <pc:docMk/>
          <pc:sldMk cId="309186035" sldId="273"/>
        </pc:sldMkLst>
        <pc:spChg chg="mod">
          <ac:chgData name="Beth M. Nastachowski" userId="64fed407-1160-439c-afcb-07638a835058" providerId="ADAL" clId="{1748AA23-E34B-414A-A58B-38BC56018712}" dt="2020-04-30T13:11:00.745" v="162" actId="20577"/>
          <ac:spMkLst>
            <pc:docMk/>
            <pc:sldMk cId="309186035" sldId="273"/>
            <ac:spMk id="3" creationId="{00000000-0000-0000-0000-000000000000}"/>
          </ac:spMkLst>
        </pc:spChg>
      </pc:sldChg>
    </pc:docChg>
  </pc:docChgLst>
  <pc:docChgLst>
    <pc:chgData name="Beth M. Nastachowski" userId="64fed407-1160-439c-afcb-07638a835058" providerId="ADAL" clId="{7B6BE137-316C-4351-9F74-816EC09BF6E3}"/>
    <pc:docChg chg="custSel modSld modMainMaster">
      <pc:chgData name="Beth M. Nastachowski" userId="64fed407-1160-439c-afcb-07638a835058" providerId="ADAL" clId="{7B6BE137-316C-4351-9F74-816EC09BF6E3}" dt="2020-04-30T20:17:59.822" v="31" actId="20577"/>
      <pc:docMkLst>
        <pc:docMk/>
      </pc:docMkLst>
      <pc:sldChg chg="modSp">
        <pc:chgData name="Beth M. Nastachowski" userId="64fed407-1160-439c-afcb-07638a835058" providerId="ADAL" clId="{7B6BE137-316C-4351-9F74-816EC09BF6E3}" dt="2020-04-30T20:17:59.822" v="31" actId="20577"/>
        <pc:sldMkLst>
          <pc:docMk/>
          <pc:sldMk cId="763956633" sldId="262"/>
        </pc:sldMkLst>
        <pc:spChg chg="mod">
          <ac:chgData name="Beth M. Nastachowski" userId="64fed407-1160-439c-afcb-07638a835058" providerId="ADAL" clId="{7B6BE137-316C-4351-9F74-816EC09BF6E3}" dt="2020-04-30T20:17:59.822" v="31" actId="20577"/>
          <ac:spMkLst>
            <pc:docMk/>
            <pc:sldMk cId="763956633" sldId="262"/>
            <ac:spMk id="3" creationId="{00000000-0000-0000-0000-000000000000}"/>
          </ac:spMkLst>
        </pc:spChg>
      </pc:sldChg>
      <pc:sldMasterChg chg="delSldLayout modSldLayout">
        <pc:chgData name="Beth M. Nastachowski" userId="64fed407-1160-439c-afcb-07638a835058" providerId="ADAL" clId="{7B6BE137-316C-4351-9F74-816EC09BF6E3}" dt="2020-04-30T20:17:30.578" v="13" actId="2696"/>
        <pc:sldMasterMkLst>
          <pc:docMk/>
          <pc:sldMasterMk cId="1963206110" sldId="2147483648"/>
        </pc:sldMasterMkLst>
        <pc:sldLayoutChg chg="addSp delSp">
          <pc:chgData name="Beth M. Nastachowski" userId="64fed407-1160-439c-afcb-07638a835058" providerId="ADAL" clId="{7B6BE137-316C-4351-9F74-816EC09BF6E3}" dt="2020-04-30T20:17:15.965" v="9"/>
          <pc:sldLayoutMkLst>
            <pc:docMk/>
            <pc:sldMasterMk cId="1963206110" sldId="2147483648"/>
            <pc:sldLayoutMk cId="1666338262" sldId="2147483649"/>
          </pc:sldLayoutMkLst>
          <pc:picChg chg="add del">
            <ac:chgData name="Beth M. Nastachowski" userId="64fed407-1160-439c-afcb-07638a835058" providerId="ADAL" clId="{7B6BE137-316C-4351-9F74-816EC09BF6E3}" dt="2020-04-30T20:17:14.681" v="8" actId="478"/>
            <ac:picMkLst>
              <pc:docMk/>
              <pc:sldMasterMk cId="1963206110" sldId="2147483648"/>
              <pc:sldLayoutMk cId="1666338262" sldId="2147483649"/>
              <ac:picMk id="9" creationId="{670F307F-541B-4E93-A53C-A2FC8D2D6777}"/>
            </ac:picMkLst>
          </pc:picChg>
          <pc:picChg chg="add">
            <ac:chgData name="Beth M. Nastachowski" userId="64fed407-1160-439c-afcb-07638a835058" providerId="ADAL" clId="{7B6BE137-316C-4351-9F74-816EC09BF6E3}" dt="2020-04-30T20:17:15.965" v="9"/>
            <ac:picMkLst>
              <pc:docMk/>
              <pc:sldMasterMk cId="1963206110" sldId="2147483648"/>
              <pc:sldLayoutMk cId="1666338262" sldId="2147483649"/>
              <ac:picMk id="10" creationId="{A2984E3F-93E8-43E8-B466-F464818CEE25}"/>
            </ac:picMkLst>
          </pc:picChg>
        </pc:sldLayoutChg>
        <pc:sldLayoutChg chg="modSp">
          <pc:chgData name="Beth M. Nastachowski" userId="64fed407-1160-439c-afcb-07638a835058" providerId="ADAL" clId="{7B6BE137-316C-4351-9F74-816EC09BF6E3}" dt="2020-04-30T20:16:46.446" v="1" actId="1076"/>
          <pc:sldLayoutMkLst>
            <pc:docMk/>
            <pc:sldMasterMk cId="1963206110" sldId="2147483648"/>
            <pc:sldLayoutMk cId="1566276597" sldId="2147483650"/>
          </pc:sldLayoutMkLst>
          <pc:picChg chg="mod modCrop">
            <ac:chgData name="Beth M. Nastachowski" userId="64fed407-1160-439c-afcb-07638a835058" providerId="ADAL" clId="{7B6BE137-316C-4351-9F74-816EC09BF6E3}" dt="2020-04-30T20:16:46.446" v="1" actId="1076"/>
            <ac:picMkLst>
              <pc:docMk/>
              <pc:sldMasterMk cId="1963206110" sldId="2147483648"/>
              <pc:sldLayoutMk cId="1566276597" sldId="2147483650"/>
              <ac:picMk id="10" creationId="{00000000-0000-0000-0000-000000000000}"/>
            </ac:picMkLst>
          </pc:picChg>
        </pc:sldLayoutChg>
        <pc:sldLayoutChg chg="addSp delSp modSp">
          <pc:chgData name="Beth M. Nastachowski" userId="64fed407-1160-439c-afcb-07638a835058" providerId="ADAL" clId="{7B6BE137-316C-4351-9F74-816EC09BF6E3}" dt="2020-04-30T20:17:18.364" v="11"/>
          <pc:sldLayoutMkLst>
            <pc:docMk/>
            <pc:sldMasterMk cId="1963206110" sldId="2147483648"/>
            <pc:sldLayoutMk cId="0" sldId="2147483664"/>
          </pc:sldLayoutMkLst>
          <pc:picChg chg="add del mod">
            <ac:chgData name="Beth M. Nastachowski" userId="64fed407-1160-439c-afcb-07638a835058" providerId="ADAL" clId="{7B6BE137-316C-4351-9F74-816EC09BF6E3}" dt="2020-04-30T20:17:17.598" v="10" actId="478"/>
            <ac:picMkLst>
              <pc:docMk/>
              <pc:sldMasterMk cId="1963206110" sldId="2147483648"/>
              <pc:sldLayoutMk cId="0" sldId="2147483664"/>
              <ac:picMk id="7" creationId="{3670DCE8-3743-489B-A8BE-EB03346A4F6A}"/>
            </ac:picMkLst>
          </pc:picChg>
          <pc:picChg chg="add">
            <ac:chgData name="Beth M. Nastachowski" userId="64fed407-1160-439c-afcb-07638a835058" providerId="ADAL" clId="{7B6BE137-316C-4351-9F74-816EC09BF6E3}" dt="2020-04-30T20:17:18.364" v="11"/>
            <ac:picMkLst>
              <pc:docMk/>
              <pc:sldMasterMk cId="1963206110" sldId="2147483648"/>
              <pc:sldLayoutMk cId="0" sldId="2147483664"/>
              <ac:picMk id="9" creationId="{59EA33DF-36D8-40E1-AD3C-BE870908C0EA}"/>
            </ac:picMkLst>
          </pc:picChg>
        </pc:sldLayoutChg>
        <pc:sldLayoutChg chg="addSp del">
          <pc:chgData name="Beth M. Nastachowski" userId="64fed407-1160-439c-afcb-07638a835058" providerId="ADAL" clId="{7B6BE137-316C-4351-9F74-816EC09BF6E3}" dt="2020-04-30T20:17:30.578" v="13" actId="2696"/>
          <pc:sldLayoutMkLst>
            <pc:docMk/>
            <pc:sldMasterMk cId="1963206110" sldId="2147483648"/>
            <pc:sldLayoutMk cId="1879796037" sldId="2147483665"/>
          </pc:sldLayoutMkLst>
          <pc:picChg chg="add">
            <ac:chgData name="Beth M. Nastachowski" userId="64fed407-1160-439c-afcb-07638a835058" providerId="ADAL" clId="{7B6BE137-316C-4351-9F74-816EC09BF6E3}" dt="2020-04-30T20:17:21.992" v="12"/>
            <ac:picMkLst>
              <pc:docMk/>
              <pc:sldMasterMk cId="1963206110" sldId="2147483648"/>
              <pc:sldLayoutMk cId="1879796037" sldId="2147483665"/>
              <ac:picMk id="6" creationId="{A4F20F19-5429-4EC1-ADEF-45285DCA14CF}"/>
            </ac:picMkLst>
          </pc:picChg>
        </pc:sldLayoutChg>
        <pc:sldLayoutChg chg="addSp modSp">
          <pc:chgData name="Beth M. Nastachowski" userId="64fed407-1160-439c-afcb-07638a835058" providerId="ADAL" clId="{7B6BE137-316C-4351-9F74-816EC09BF6E3}" dt="2020-04-30T20:17:11.668" v="7" actId="1076"/>
          <pc:sldLayoutMkLst>
            <pc:docMk/>
            <pc:sldMasterMk cId="1963206110" sldId="2147483648"/>
            <pc:sldLayoutMk cId="1562847885" sldId="2147483669"/>
          </pc:sldLayoutMkLst>
          <pc:picChg chg="add mod">
            <ac:chgData name="Beth M. Nastachowski" userId="64fed407-1160-439c-afcb-07638a835058" providerId="ADAL" clId="{7B6BE137-316C-4351-9F74-816EC09BF6E3}" dt="2020-04-30T20:17:11.668" v="7" actId="1076"/>
            <ac:picMkLst>
              <pc:docMk/>
              <pc:sldMasterMk cId="1963206110" sldId="2147483648"/>
              <pc:sldLayoutMk cId="1562847885" sldId="2147483669"/>
              <ac:picMk id="7" creationId="{EF66D719-86CB-46A6-A4AC-8DBCB0EE1A0F}"/>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0F7327-6FC7-4E48-83EA-67CC23E29E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156CF7B-0889-425A-93D6-CA12610501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34DBA5-B21E-4471-BB77-5BDD26B7EEDB}" type="datetimeFigureOut">
              <a:rPr lang="en-US" smtClean="0"/>
              <a:pPr/>
              <a:t>6/23/2020</a:t>
            </a:fld>
            <a:endParaRPr lang="en-US" dirty="0"/>
          </a:p>
        </p:txBody>
      </p:sp>
      <p:sp>
        <p:nvSpPr>
          <p:cNvPr id="4" name="Footer Placeholder 3">
            <a:extLst>
              <a:ext uri="{FF2B5EF4-FFF2-40B4-BE49-F238E27FC236}">
                <a16:creationId xmlns:a16="http://schemas.microsoft.com/office/drawing/2014/main" id="{82EF05C7-DDD3-4DCB-981B-49F244FCBE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6D0DC71-B972-4E52-AF5F-417EA6C474E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1CEA084-33BA-4D2D-BF6A-8C41E0C72CA0}" type="slidenum">
              <a:rPr lang="en-US" smtClean="0"/>
              <a:pPr/>
              <a:t>‹#›</a:t>
            </a:fld>
            <a:endParaRPr lang="en-US" dirty="0"/>
          </a:p>
        </p:txBody>
      </p:sp>
    </p:spTree>
    <p:extLst>
      <p:ext uri="{BB962C8B-B14F-4D97-AF65-F5344CB8AC3E}">
        <p14:creationId xmlns:p14="http://schemas.microsoft.com/office/powerpoint/2010/main" val="3193173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1320C1-AD15-FF4B-931E-6A74A4A59EB5}" type="datetimeFigureOut">
              <a:rPr lang="en-US" smtClean="0"/>
              <a:pPr/>
              <a:t>6/23/2020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5EAB8-0AFB-9942-A30C-047B09295335}" type="slidenum">
              <a:rPr lang="en-US" smtClean="0"/>
              <a:pPr/>
              <a:t>‹#›</a:t>
            </a:fld>
            <a:endParaRPr lang="en-US" dirty="0"/>
          </a:p>
        </p:txBody>
      </p:sp>
    </p:spTree>
    <p:extLst>
      <p:ext uri="{BB962C8B-B14F-4D97-AF65-F5344CB8AC3E}">
        <p14:creationId xmlns:p14="http://schemas.microsoft.com/office/powerpoint/2010/main" val="94787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kern="1200" dirty="0" smtClean="0">
                <a:solidFill>
                  <a:schemeClr val="tx1"/>
                </a:solidFill>
                <a:effectLst/>
                <a:latin typeface="+mn-lt"/>
                <a:ea typeface="+mn-ea"/>
                <a:cs typeface="+mn-cs"/>
              </a:rPr>
              <a:t>UCR is a program which was primarily established to provide reliable information during administration, law enforcement, management and operation of social aspects that trigger instances of crime and victimization.  According to Stogner (2015), UCR is the foundation to a considerable number of students pursuing criminology, media personnel, researchers and the members of public intending to have a clear view of the criminal justice system. The program contributes significantly to reducing the impact of crime and victimization to individuals across the community members. Equally, it is through examining UCR reports that readers get to know past crime history, hence putting in place measures for suppressing its negative impacts. </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2</a:t>
            </a:fld>
            <a:endParaRPr lang="en-US" dirty="0"/>
          </a:p>
        </p:txBody>
      </p:sp>
    </p:spTree>
    <p:extLst>
      <p:ext uri="{BB962C8B-B14F-4D97-AF65-F5344CB8AC3E}">
        <p14:creationId xmlns:p14="http://schemas.microsoft.com/office/powerpoint/2010/main" val="123853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NIBRS was implemented to improve the quality of crime-related data collected by law enforcers. Truman, Langton &amp; Planty (2015) suggest that NIBRS provides vivid information on every single crime evidenced, including details of victims, offenders, arrestees in addition to their relationships. Persons with much interest in criminal reports prefer using NIBRS since it provides comprehensive information on the time of the day, location as well as information on whether an instance was cleared. Truman, Langton &amp; Planty (2015) further opine that NIBRS is a crucial program for promoting constructive discussion, informed policing and ensuring measured planning. </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3</a:t>
            </a:fld>
            <a:endParaRPr lang="en-US" dirty="0"/>
          </a:p>
        </p:txBody>
      </p:sp>
    </p:spTree>
    <p:extLst>
      <p:ext uri="{BB962C8B-B14F-4D97-AF65-F5344CB8AC3E}">
        <p14:creationId xmlns:p14="http://schemas.microsoft.com/office/powerpoint/2010/main" val="2295780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National Crime Victimization Survey has been considered as the primary provider of information regarding crime occurrences. According to Truman, Langton &amp; Planty (2015), NCVS is executed through conducting interviews about crime and victimization on unique individuals which acts as the representative sample. Notably, the survey cuts across 95,000 households targeting to reach 160,000 individuals. Truman, Langton &amp; Planty (2015) further opined that the program is strictly concerned about accessing less fatal cases. Precisely, the claims covered within the survey include personal and household property crimes that do not have a severe impact on human lives. </a:t>
            </a:r>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4</a:t>
            </a:fld>
            <a:endParaRPr lang="en-US" dirty="0"/>
          </a:p>
        </p:txBody>
      </p:sp>
    </p:spTree>
    <p:extLst>
      <p:ext uri="{BB962C8B-B14F-4D97-AF65-F5344CB8AC3E}">
        <p14:creationId xmlns:p14="http://schemas.microsoft.com/office/powerpoint/2010/main" val="2963922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UNODC is tasked with collecting data on criminal justice operations which is later analyzed to formulate policies used in the international community. Truman, Langton &amp; Planty (2015) enlightens that UNODC contributes greatly to developing standards for regulating criminal justice and national crime information systems. Besides, UNODC is utilized by researchers while conducting crime victimization surveys. It is worth noting that the users of data obtained from UNODC can make a comparison on various aspects hence identifying key indicators and learning more about reporting tools. Importantly, UNODC provides crime-related information not only at a regional level but also national level.</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5</a:t>
            </a:fld>
            <a:endParaRPr lang="en-US" dirty="0"/>
          </a:p>
        </p:txBody>
      </p:sp>
    </p:spTree>
    <p:extLst>
      <p:ext uri="{BB962C8B-B14F-4D97-AF65-F5344CB8AC3E}">
        <p14:creationId xmlns:p14="http://schemas.microsoft.com/office/powerpoint/2010/main" val="2175608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Based on the above overview, it is evident that Uniform Crime Reporting has significant differences as well as similarities from the other programs. Overall, UCR, UNODC, NCVS and NIBRS provides crime and victimization information to individuals who have an interest in criminal justice reports (Lauritsen, Owens, Planty, Rand &amp; Truman, 2016). Besides, the information provided in each of the programs is utilized by researchers while gathering data for analysis. While UCR information is relied on during law enforcement, administration and management, NIBRS is used in extracting detailed information about offenders, victims and their relationships (Truman, Langton &amp; Planty, 2015). Besides, UCR consists of four data collections while the other programs entail only one set of data collection.</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6</a:t>
            </a:fld>
            <a:endParaRPr lang="en-US" dirty="0"/>
          </a:p>
        </p:txBody>
      </p:sp>
    </p:spTree>
    <p:extLst>
      <p:ext uri="{BB962C8B-B14F-4D97-AF65-F5344CB8AC3E}">
        <p14:creationId xmlns:p14="http://schemas.microsoft.com/office/powerpoint/2010/main" val="1831963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While UCR is conducted to provide information for law enforcement and administration, NIBRS is concerned about ensuring the quality of data utilized. As stated earlier, researchers prefer extracting their data from NIBRS as opposed to other programs since it provides comprehensive information regarding offenders, victims and most importantly their relationships (Truman, Langton &amp; Planty, 2015). It worth noting that the information found in UCR and NIBRS is controlled by the Federal Bureau Investigation (Truman, Langton &amp; Planty, 2015). Equally, the FBI is tasked with ensuring that the data used in both UCR and NIBRS is in line with the regulations governing crime and victimizations reports.</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7</a:t>
            </a:fld>
            <a:endParaRPr lang="en-US" dirty="0"/>
          </a:p>
        </p:txBody>
      </p:sp>
    </p:spTree>
    <p:extLst>
      <p:ext uri="{BB962C8B-B14F-4D97-AF65-F5344CB8AC3E}">
        <p14:creationId xmlns:p14="http://schemas.microsoft.com/office/powerpoint/2010/main" val="3672344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National Crime Victimization Surveys are considered as the primary source of data used in formulating crime and victimization surveys. Differently, NIBRS improves the quality of data provided while UCR’s information is used in law enforcement, administration and management (Truman, Langton &amp; Planty, 2015). It is important to note that the data used in analyzing NCVS reports is obtained directly from interviews as opposed to that one from UCR and NIBRS which is generated from other secondary sources (Truman, Langton &amp; Planty, 2015). While NCVS collects data about nonfatal cases, UCR and NIBRS are all-around programs that focus on various types of cases.</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8</a:t>
            </a:fld>
            <a:endParaRPr lang="en-US" dirty="0"/>
          </a:p>
        </p:txBody>
      </p:sp>
    </p:spTree>
    <p:extLst>
      <p:ext uri="{BB962C8B-B14F-4D97-AF65-F5344CB8AC3E}">
        <p14:creationId xmlns:p14="http://schemas.microsoft.com/office/powerpoint/2010/main" val="3348157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Like NIBRS, UCR and NCVS, United Nations Office on Drugs and Crime (UNODC) was established to collect data on crime and victimization to be used by researchers and students who are pursuing criminal justice courses. Again, NIBRS seem to have similar aspects as those found in, UCR, UNODC and NCVS in the sense that they provide information that is applied in developing international crime reports (Lauritsen, Owens, Planty, Rand &amp; Truman, 2016). As opposed to UCR and NIBRS, UNOCC is equipped with various learning tools that make it possible for learners to compare the reports features.     </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9</a:t>
            </a:fld>
            <a:endParaRPr lang="en-US" dirty="0"/>
          </a:p>
        </p:txBody>
      </p:sp>
    </p:spTree>
    <p:extLst>
      <p:ext uri="{BB962C8B-B14F-4D97-AF65-F5344CB8AC3E}">
        <p14:creationId xmlns:p14="http://schemas.microsoft.com/office/powerpoint/2010/main" val="2850086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Among the advantages of UCR is that it provides specific details about arrest and crimes in various communities. According to Hemenway &amp; Solnick (2015), UCR aids in collecting accurate data regarding a particular crime based on different categories. It is important to note that anyone can access the information found in UCR at any time. Hemenway &amp; Solnick (2015) further suggest that UCR is associated with various shortcomings, including using voluntary data. UCR seems to be not much effective in generating reliable information since it depends on crime discovery for it to be accurate.</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10</a:t>
            </a:fld>
            <a:endParaRPr lang="en-US" dirty="0"/>
          </a:p>
        </p:txBody>
      </p:sp>
    </p:spTree>
    <p:extLst>
      <p:ext uri="{BB962C8B-B14F-4D97-AF65-F5344CB8AC3E}">
        <p14:creationId xmlns:p14="http://schemas.microsoft.com/office/powerpoint/2010/main" val="286935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first advantage of NIBRS is that it provides the readers with detailed information regarding crime’s facts. As opposed to other programs, for instance, UCR, NIBRS gives a more in-depth analysis of cases through providing the user with the location and even the exact time of the day when a particular crime occurred (Lauritsen, Owens, Planty, Rand &amp; Truman, 2016). Due to its in-depth analysis of cases, NIBRS is utilized by the FBI in making informed decisions. Even though the FBI controls the program, it is sometimes associated with shortcomings during the identification of errors.</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11</a:t>
            </a:fld>
            <a:endParaRPr lang="en-US" dirty="0"/>
          </a:p>
        </p:txBody>
      </p:sp>
    </p:spTree>
    <p:extLst>
      <p:ext uri="{BB962C8B-B14F-4D97-AF65-F5344CB8AC3E}">
        <p14:creationId xmlns:p14="http://schemas.microsoft.com/office/powerpoint/2010/main" val="240504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primary reason why individuals prefer to obtain crime-related information from NCVS is that it is among the reliable sources of unreported data. Importantly, it is through the use of NCVS that data users have access to a wide variety of variables related to crime and victimization.  Lauritsen, Owens, Planty, Rand &amp; Truman (2016) supports the efficiency of NCVS by suggesting the program receives the highest response rate as compared to UCR and NIBRS. The effectiveness of NCVS is compromised by the fact that it only provides national estimates in addition to not tracking the American crime rate. Besides, its response rate has been declining over the last few years. </a:t>
            </a:r>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12</a:t>
            </a:fld>
            <a:endParaRPr lang="en-US" dirty="0"/>
          </a:p>
        </p:txBody>
      </p:sp>
    </p:spTree>
    <p:extLst>
      <p:ext uri="{BB962C8B-B14F-4D97-AF65-F5344CB8AC3E}">
        <p14:creationId xmlns:p14="http://schemas.microsoft.com/office/powerpoint/2010/main" val="27484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UNODC is relied upon by a considerable number of users since it combines the features of the United Nations International Drug Program (UNDCP) and Crime Prevention and Criminal Justice (CPCJ). Equally, the combination of elements from both programs makes UNODC more effective (Hemenway &amp; Solnick, 2015). UNODC receives massive support from the State since it aids significantly in suppressing cases related to illicit drugs, crime, international terrorism, criminal justice and political corruption (Hemenway &amp; Solnick, 2015). It is, however, worth noting that UNODC has received negative reviews due to its partnership with the Rule of Law and Anticorruption Center (RLAC). Precisely, RLAC has been associated with corruption cases in addition to terrorist groups, including Al-Qaeda.</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13</a:t>
            </a:fld>
            <a:endParaRPr lang="en-US" dirty="0"/>
          </a:p>
        </p:txBody>
      </p:sp>
    </p:spTree>
    <p:extLst>
      <p:ext uri="{BB962C8B-B14F-4D97-AF65-F5344CB8AC3E}">
        <p14:creationId xmlns:p14="http://schemas.microsoft.com/office/powerpoint/2010/main" val="3491614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worth noting that the combination of information from the various databases provides a wide range of data due to the variation of their features. Hemenway &amp; Solnick (2015) opine that utilization of the data found in the four databases; UNODC, NCVS, NIBRS and UCR assist the researchers in gathering information more efficiently. The previous research supports the combination of the various features of the databases by suggesting that they aid the users to gain a deep understanding of instances related to crime and victimization.       </a:t>
            </a:r>
          </a:p>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14</a:t>
            </a:fld>
            <a:endParaRPr lang="en-US" dirty="0"/>
          </a:p>
        </p:txBody>
      </p:sp>
    </p:spTree>
    <p:extLst>
      <p:ext uri="{BB962C8B-B14F-4D97-AF65-F5344CB8AC3E}">
        <p14:creationId xmlns:p14="http://schemas.microsoft.com/office/powerpoint/2010/main" val="1095335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propositions outlined by Lauritsen, Owens, Planty, Rand &amp; Truman (2016) suggest that the databases provide different approaches for addressing various crime cases. Besides, the combination of the multiple databases allows learners to compare their efficiency which aids in selecting the most reliable information during the research (Lauritsen, Owens, Planty, Rand &amp; Truman, 2016). Combination of the data from various databases provides a wide range of information hence boosting learner’s understanding. Importantly, the State, as well the community members, can utilize the data found in the four databases to track the rate of crime within a specified period.</a:t>
            </a:r>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15</a:t>
            </a:fld>
            <a:endParaRPr lang="en-US" dirty="0"/>
          </a:p>
        </p:txBody>
      </p:sp>
    </p:spTree>
    <p:extLst>
      <p:ext uri="{BB962C8B-B14F-4D97-AF65-F5344CB8AC3E}">
        <p14:creationId xmlns:p14="http://schemas.microsoft.com/office/powerpoint/2010/main" val="1879189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5EAB8-0AFB-9942-A30C-047B09295335}" type="slidenum">
              <a:rPr lang="en-US" smtClean="0"/>
              <a:pPr/>
              <a:t>16</a:t>
            </a:fld>
            <a:endParaRPr lang="en-US" dirty="0"/>
          </a:p>
        </p:txBody>
      </p:sp>
    </p:spTree>
    <p:extLst>
      <p:ext uri="{BB962C8B-B14F-4D97-AF65-F5344CB8AC3E}">
        <p14:creationId xmlns:p14="http://schemas.microsoft.com/office/powerpoint/2010/main" val="16240723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cstate="email">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solidFill>
            <a:srgbClr val="00657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67229" y="2873829"/>
            <a:ext cx="10515600" cy="623888"/>
          </a:xfrm>
          <a:prstGeom prst="rect">
            <a:avLst/>
          </a:prstGeom>
        </p:spPr>
        <p:txBody>
          <a:bodyPr/>
          <a:lstStyle>
            <a:lvl1pPr>
              <a:defRPr sz="5400" baseline="0"/>
            </a:lvl1pPr>
          </a:lstStyle>
          <a:p>
            <a:r>
              <a:rPr lang="en-US" dirty="0"/>
              <a:t>Click to add Presentation Title</a:t>
            </a:r>
          </a:p>
        </p:txBody>
      </p:sp>
      <p:sp>
        <p:nvSpPr>
          <p:cNvPr id="6" name="Subtitle 2"/>
          <p:cNvSpPr>
            <a:spLocks noGrp="1"/>
          </p:cNvSpPr>
          <p:nvPr>
            <p:ph type="subTitle" idx="1" hasCustomPrompt="1"/>
          </p:nvPr>
        </p:nvSpPr>
        <p:spPr>
          <a:xfrm>
            <a:off x="867229" y="3602038"/>
            <a:ext cx="10515600" cy="520019"/>
          </a:xfrm>
          <a:prstGeom prst="rect">
            <a:avLst/>
          </a:prstGeo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 or presenter name</a:t>
            </a:r>
          </a:p>
        </p:txBody>
      </p:sp>
      <p:sp>
        <p:nvSpPr>
          <p:cNvPr id="7" name="Rectangle 6"/>
          <p:cNvSpPr/>
          <p:nvPr userDrawn="1"/>
        </p:nvSpPr>
        <p:spPr>
          <a:xfrm>
            <a:off x="11945257" y="2772229"/>
            <a:ext cx="246743" cy="2256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1819709" y="2772228"/>
            <a:ext cx="45719" cy="1465943"/>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rotWithShape="1">
          <a:blip r:embed="rId3" cstate="email">
            <a:extLst>
              <a:ext uri="{28A0092B-C50C-407E-A947-70E740481C1C}">
                <a14:useLocalDpi xmlns:a14="http://schemas.microsoft.com/office/drawing/2010/main"/>
              </a:ext>
            </a:extLst>
          </a:blip>
          <a:srcRect b="50000"/>
          <a:stretch/>
        </p:blipFill>
        <p:spPr>
          <a:xfrm>
            <a:off x="8415510" y="231909"/>
            <a:ext cx="3529747" cy="317093"/>
          </a:xfrm>
          <a:prstGeom prst="rect">
            <a:avLst/>
          </a:prstGeom>
        </p:spPr>
      </p:pic>
    </p:spTree>
    <p:extLst>
      <p:ext uri="{BB962C8B-B14F-4D97-AF65-F5344CB8AC3E}">
        <p14:creationId xmlns:p14="http://schemas.microsoft.com/office/powerpoint/2010/main" val="1566276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cstate="email">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rgbClr val="00657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867229" y="638629"/>
            <a:ext cx="10515600" cy="623888"/>
          </a:xfrm>
          <a:prstGeom prst="rect">
            <a:avLst/>
          </a:prstGeom>
        </p:spPr>
        <p:txBody>
          <a:bodyPr/>
          <a:lstStyle>
            <a:lvl1pPr algn="ctr">
              <a:defRPr baseline="0"/>
            </a:lvl1pPr>
          </a:lstStyle>
          <a:p>
            <a:r>
              <a:rPr lang="en-US" dirty="0"/>
              <a:t>Click to add Heading</a:t>
            </a:r>
          </a:p>
        </p:txBody>
      </p:sp>
      <p:sp>
        <p:nvSpPr>
          <p:cNvPr id="6" name="Subtitle 2"/>
          <p:cNvSpPr>
            <a:spLocks noGrp="1"/>
          </p:cNvSpPr>
          <p:nvPr>
            <p:ph type="subTitle" idx="1" hasCustomPrompt="1"/>
          </p:nvPr>
        </p:nvSpPr>
        <p:spPr>
          <a:xfrm>
            <a:off x="867229" y="1306174"/>
            <a:ext cx="10515600" cy="33859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Rectangle 3"/>
          <p:cNvSpPr/>
          <p:nvPr userDrawn="1"/>
        </p:nvSpPr>
        <p:spPr>
          <a:xfrm>
            <a:off x="5232400" y="353105"/>
            <a:ext cx="1407886" cy="7257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sz="quarter" idx="10" hasCustomPrompt="1"/>
          </p:nvPr>
        </p:nvSpPr>
        <p:spPr>
          <a:xfrm>
            <a:off x="866775" y="1865087"/>
            <a:ext cx="10516054" cy="42163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2000" baseline="0"/>
            </a:lvl1p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US" dirty="0"/>
              <a:t>Click to add body content</a:t>
            </a:r>
          </a:p>
        </p:txBody>
      </p:sp>
      <p:pic>
        <p:nvPicPr>
          <p:cNvPr id="9" name="Picture 8">
            <a:extLst>
              <a:ext uri="{FF2B5EF4-FFF2-40B4-BE49-F238E27FC236}">
                <a16:creationId xmlns:a16="http://schemas.microsoft.com/office/drawing/2014/main" id="{59EA33DF-36D8-40E1-AD3C-BE870908C0E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50000"/>
          <a:stretch/>
        </p:blipFill>
        <p:spPr>
          <a:xfrm>
            <a:off x="9980762" y="6419620"/>
            <a:ext cx="2085265" cy="18732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alpha val="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186056" y="0"/>
            <a:ext cx="4005943" cy="6712543"/>
          </a:xfrm>
          <a:prstGeom prst="rect">
            <a:avLst/>
          </a:prstGeom>
        </p:spPr>
      </p:pic>
      <p:sp>
        <p:nvSpPr>
          <p:cNvPr id="2" name="Title 1"/>
          <p:cNvSpPr>
            <a:spLocks noGrp="1"/>
          </p:cNvSpPr>
          <p:nvPr>
            <p:ph type="ctrTitle" hasCustomPrompt="1"/>
          </p:nvPr>
        </p:nvSpPr>
        <p:spPr>
          <a:xfrm>
            <a:off x="464456" y="431688"/>
            <a:ext cx="7242630" cy="575808"/>
          </a:xfrm>
          <a:prstGeom prst="rect">
            <a:avLst/>
          </a:prstGeom>
        </p:spPr>
        <p:txBody>
          <a:bodyPr anchor="b">
            <a:normAutofit/>
          </a:bodyPr>
          <a:lstStyle>
            <a:lvl1pPr algn="l">
              <a:defRPr sz="3600">
                <a:solidFill>
                  <a:srgbClr val="423500"/>
                </a:solidFill>
              </a:defRPr>
            </a:lvl1pPr>
          </a:lstStyle>
          <a:p>
            <a:r>
              <a:rPr lang="en-US" dirty="0"/>
              <a:t>Click to add heading</a:t>
            </a:r>
          </a:p>
        </p:txBody>
      </p:sp>
      <p:sp>
        <p:nvSpPr>
          <p:cNvPr id="3" name="Subtitle 2"/>
          <p:cNvSpPr>
            <a:spLocks noGrp="1"/>
          </p:cNvSpPr>
          <p:nvPr>
            <p:ph type="subTitle" idx="1" hasCustomPrompt="1"/>
          </p:nvPr>
        </p:nvSpPr>
        <p:spPr>
          <a:xfrm>
            <a:off x="464456" y="1509487"/>
            <a:ext cx="7242630" cy="4499428"/>
          </a:xfrm>
          <a:prstGeom prst="rect">
            <a:avLst/>
          </a:prstGeom>
        </p:spPr>
        <p:txBody>
          <a:bodyPr/>
          <a:lstStyle>
            <a:lvl1pPr marL="0" indent="0" algn="l">
              <a:buNone/>
              <a:defRPr sz="24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body content</a:t>
            </a:r>
          </a:p>
        </p:txBody>
      </p:sp>
      <p:sp>
        <p:nvSpPr>
          <p:cNvPr id="7" name="Rectangle 6"/>
          <p:cNvSpPr/>
          <p:nvPr userDrawn="1"/>
        </p:nvSpPr>
        <p:spPr>
          <a:xfrm>
            <a:off x="602342" y="1182914"/>
            <a:ext cx="1407886" cy="7257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userDrawn="1"/>
        </p:nvSpPr>
        <p:spPr>
          <a:xfrm>
            <a:off x="8186056" y="0"/>
            <a:ext cx="4005943" cy="6712543"/>
          </a:xfrm>
          <a:prstGeom prst="rect">
            <a:avLst/>
          </a:prstGeom>
          <a:solidFill>
            <a:srgbClr val="00657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6168571"/>
            <a:ext cx="12192000" cy="689429"/>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A2984E3F-93E8-43E8-B466-F464818CEE2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b="50000"/>
          <a:stretch/>
        </p:blipFill>
        <p:spPr>
          <a:xfrm>
            <a:off x="9980762" y="6419620"/>
            <a:ext cx="2085265" cy="187329"/>
          </a:xfrm>
          <a:prstGeom prst="rect">
            <a:avLst/>
          </a:prstGeom>
        </p:spPr>
      </p:pic>
    </p:spTree>
    <p:extLst>
      <p:ext uri="{BB962C8B-B14F-4D97-AF65-F5344CB8AC3E}">
        <p14:creationId xmlns:p14="http://schemas.microsoft.com/office/powerpoint/2010/main" val="1666338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bg1">
            <a:alpha val="0"/>
          </a:schemeClr>
        </a:solidFill>
        <a:effectLst/>
      </p:bgPr>
    </p:bg>
    <p:spTree>
      <p:nvGrpSpPr>
        <p:cNvPr id="1" name=""/>
        <p:cNvGrpSpPr/>
        <p:nvPr/>
      </p:nvGrpSpPr>
      <p:grpSpPr>
        <a:xfrm>
          <a:off x="0" y="0"/>
          <a:ext cx="0" cy="0"/>
          <a:chOff x="0" y="0"/>
          <a:chExt cx="0" cy="0"/>
        </a:xfrm>
      </p:grpSpPr>
      <p:sp>
        <p:nvSpPr>
          <p:cNvPr id="8" name="Rectangle 7"/>
          <p:cNvSpPr/>
          <p:nvPr userDrawn="1"/>
        </p:nvSpPr>
        <p:spPr>
          <a:xfrm>
            <a:off x="0" y="6168571"/>
            <a:ext cx="12192000" cy="689429"/>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5232400" y="353105"/>
            <a:ext cx="1407886" cy="7257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p:cNvSpPr>
            <a:spLocks noGrp="1"/>
          </p:cNvSpPr>
          <p:nvPr>
            <p:ph type="title" hasCustomPrompt="1"/>
          </p:nvPr>
        </p:nvSpPr>
        <p:spPr>
          <a:xfrm>
            <a:off x="867229" y="638629"/>
            <a:ext cx="10515600" cy="623888"/>
          </a:xfrm>
          <a:prstGeom prst="rect">
            <a:avLst/>
          </a:prstGeom>
        </p:spPr>
        <p:txBody>
          <a:bodyPr/>
          <a:lstStyle>
            <a:lvl1pPr algn="ctr">
              <a:defRPr baseline="0">
                <a:solidFill>
                  <a:srgbClr val="423500"/>
                </a:solidFill>
              </a:defRPr>
            </a:lvl1pPr>
          </a:lstStyle>
          <a:p>
            <a:r>
              <a:rPr lang="en-US" dirty="0"/>
              <a:t>Click to add Heading</a:t>
            </a:r>
          </a:p>
        </p:txBody>
      </p:sp>
      <p:sp>
        <p:nvSpPr>
          <p:cNvPr id="13" name="Subtitle 2"/>
          <p:cNvSpPr>
            <a:spLocks noGrp="1"/>
          </p:cNvSpPr>
          <p:nvPr>
            <p:ph type="subTitle" idx="1" hasCustomPrompt="1"/>
          </p:nvPr>
        </p:nvSpPr>
        <p:spPr>
          <a:xfrm>
            <a:off x="867229" y="1306174"/>
            <a:ext cx="10515600" cy="338590"/>
          </a:xfrm>
          <a:prstGeom prst="rect">
            <a:avLst/>
          </a:prstGeom>
        </p:spPr>
        <p:txBody>
          <a:bodyPr/>
          <a:lstStyle>
            <a:lvl1pPr marL="0" indent="0" algn="ctr">
              <a:buNone/>
              <a:defRPr sz="240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4" name="Content Placeholder 7"/>
          <p:cNvSpPr>
            <a:spLocks noGrp="1"/>
          </p:cNvSpPr>
          <p:nvPr>
            <p:ph sz="quarter" idx="10" hasCustomPrompt="1"/>
          </p:nvPr>
        </p:nvSpPr>
        <p:spPr>
          <a:xfrm>
            <a:off x="866775" y="1865087"/>
            <a:ext cx="10516054" cy="42163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sz="2000" baseline="0">
                <a:solidFill>
                  <a:srgbClr val="423500"/>
                </a:solidFill>
              </a:defRPr>
            </a:lvl1p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US" dirty="0"/>
              <a:t>Click to add body content</a:t>
            </a:r>
          </a:p>
        </p:txBody>
      </p:sp>
      <p:pic>
        <p:nvPicPr>
          <p:cNvPr id="7" name="Picture 6">
            <a:extLst>
              <a:ext uri="{FF2B5EF4-FFF2-40B4-BE49-F238E27FC236}">
                <a16:creationId xmlns:a16="http://schemas.microsoft.com/office/drawing/2014/main" id="{EF66D719-86CB-46A6-A4AC-8DBCB0EE1A0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50000"/>
          <a:stretch/>
        </p:blipFill>
        <p:spPr>
          <a:xfrm>
            <a:off x="9980762" y="6419620"/>
            <a:ext cx="2085265" cy="187329"/>
          </a:xfrm>
          <a:prstGeom prst="rect">
            <a:avLst/>
          </a:prstGeom>
        </p:spPr>
      </p:pic>
    </p:spTree>
    <p:extLst>
      <p:ext uri="{BB962C8B-B14F-4D97-AF65-F5344CB8AC3E}">
        <p14:creationId xmlns:p14="http://schemas.microsoft.com/office/powerpoint/2010/main" val="1562847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alpha val="0"/>
          </a:schemeClr>
        </a:solidFill>
        <a:effectLst/>
      </p:bgPr>
    </p:bg>
    <p:spTree>
      <p:nvGrpSpPr>
        <p:cNvPr id="1" name=""/>
        <p:cNvGrpSpPr/>
        <p:nvPr/>
      </p:nvGrpSpPr>
      <p:grpSpPr>
        <a:xfrm>
          <a:off x="0" y="0"/>
          <a:ext cx="0" cy="0"/>
          <a:chOff x="0" y="0"/>
          <a:chExt cx="0" cy="0"/>
        </a:xfrm>
      </p:grpSpPr>
      <p:sp>
        <p:nvSpPr>
          <p:cNvPr id="10" name="Rectangle 9"/>
          <p:cNvSpPr/>
          <p:nvPr userDrawn="1"/>
        </p:nvSpPr>
        <p:spPr>
          <a:xfrm>
            <a:off x="0" y="0"/>
            <a:ext cx="12192000" cy="900953"/>
          </a:xfrm>
          <a:prstGeom prst="rect">
            <a:avLst/>
          </a:prstGeom>
          <a:solidFill>
            <a:srgbClr val="006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64456" y="216535"/>
            <a:ext cx="7242630" cy="575808"/>
          </a:xfrm>
          <a:prstGeom prst="rect">
            <a:avLst/>
          </a:prstGeom>
        </p:spPr>
        <p:txBody>
          <a:bodyPr anchor="b">
            <a:normAutofit/>
          </a:bodyPr>
          <a:lstStyle>
            <a:lvl1pPr algn="l">
              <a:defRPr sz="3600">
                <a:solidFill>
                  <a:schemeClr val="bg1"/>
                </a:solidFill>
              </a:defRPr>
            </a:lvl1pPr>
          </a:lstStyle>
          <a:p>
            <a:r>
              <a:rPr lang="en-US" dirty="0"/>
              <a:t>Click to add heading</a:t>
            </a:r>
          </a:p>
        </p:txBody>
      </p:sp>
      <p:sp>
        <p:nvSpPr>
          <p:cNvPr id="3" name="Subtitle 2"/>
          <p:cNvSpPr>
            <a:spLocks noGrp="1"/>
          </p:cNvSpPr>
          <p:nvPr>
            <p:ph type="subTitle" idx="1" hasCustomPrompt="1"/>
          </p:nvPr>
        </p:nvSpPr>
        <p:spPr>
          <a:xfrm>
            <a:off x="464455" y="1181061"/>
            <a:ext cx="11153803" cy="4827854"/>
          </a:xfrm>
          <a:prstGeom prst="rect">
            <a:avLst/>
          </a:prstGeom>
        </p:spPr>
        <p:txBody>
          <a:bodyPr/>
          <a:lstStyle>
            <a:lvl1pPr marL="0" indent="0" algn="l">
              <a:buNone/>
              <a:defRPr sz="24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body content</a:t>
            </a:r>
          </a:p>
        </p:txBody>
      </p:sp>
      <p:sp>
        <p:nvSpPr>
          <p:cNvPr id="7" name="Rectangle 6"/>
          <p:cNvSpPr/>
          <p:nvPr userDrawn="1"/>
        </p:nvSpPr>
        <p:spPr>
          <a:xfrm>
            <a:off x="380998" y="280108"/>
            <a:ext cx="83458" cy="44866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lose up of a logo&#10;&#10;Description automatically generated">
            <a:extLst>
              <a:ext uri="{FF2B5EF4-FFF2-40B4-BE49-F238E27FC236}">
                <a16:creationId xmlns:a16="http://schemas.microsoft.com/office/drawing/2014/main" id="{E6FB0764-2BA9-4E0D-B1D1-DFA303DFF0E8}"/>
              </a:ext>
            </a:extLst>
          </p:cNvPr>
          <p:cNvPicPr>
            <a:picLocks noChangeAspect="1"/>
          </p:cNvPicPr>
          <p:nvPr userDrawn="1"/>
        </p:nvPicPr>
        <p:blipFill>
          <a:blip r:embed="rId2"/>
          <a:stretch>
            <a:fillRect/>
          </a:stretch>
        </p:blipFill>
        <p:spPr>
          <a:xfrm>
            <a:off x="10744715" y="6139408"/>
            <a:ext cx="1438656" cy="71859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0998" y="216535"/>
            <a:ext cx="11153802" cy="512235"/>
          </a:xfrm>
          <a:prstGeom prst="rect">
            <a:avLst/>
          </a:prstGeom>
        </p:spPr>
        <p:txBody>
          <a:bodyPr anchor="b">
            <a:normAutofit/>
          </a:bodyPr>
          <a:lstStyle>
            <a:lvl1pPr algn="l">
              <a:defRPr sz="2800">
                <a:solidFill>
                  <a:srgbClr val="00657C"/>
                </a:solidFill>
              </a:defRPr>
            </a:lvl1pPr>
          </a:lstStyle>
          <a:p>
            <a:r>
              <a:rPr lang="en-US" dirty="0"/>
              <a:t>Click to add heading or title of chart/graph/image</a:t>
            </a:r>
          </a:p>
        </p:txBody>
      </p:sp>
      <p:sp>
        <p:nvSpPr>
          <p:cNvPr id="3" name="Subtitle 2"/>
          <p:cNvSpPr>
            <a:spLocks noGrp="1"/>
          </p:cNvSpPr>
          <p:nvPr>
            <p:ph type="subTitle" idx="1" hasCustomPrompt="1"/>
          </p:nvPr>
        </p:nvSpPr>
        <p:spPr>
          <a:xfrm>
            <a:off x="8565776" y="2191871"/>
            <a:ext cx="3052482" cy="3778621"/>
          </a:xfrm>
          <a:prstGeom prst="rect">
            <a:avLst/>
          </a:prstGeom>
        </p:spPr>
        <p:txBody>
          <a:bodyPr/>
          <a:lstStyle>
            <a:lvl1pPr marL="0" indent="0" algn="l">
              <a:buNone/>
              <a:defRPr sz="20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 longer description of the chart, graph, or image on the left</a:t>
            </a:r>
          </a:p>
        </p:txBody>
      </p:sp>
      <p:sp>
        <p:nvSpPr>
          <p:cNvPr id="7" name="Rectangle 6"/>
          <p:cNvSpPr/>
          <p:nvPr userDrawn="1"/>
        </p:nvSpPr>
        <p:spPr>
          <a:xfrm>
            <a:off x="297540" y="280108"/>
            <a:ext cx="83458" cy="448662"/>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9509221" y="1719965"/>
            <a:ext cx="1165591" cy="91440"/>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p:cNvSpPr>
            <a:spLocks noGrp="1" noChangeAspect="1"/>
          </p:cNvSpPr>
          <p:nvPr>
            <p:ph type="pic" sz="quarter" idx="10"/>
          </p:nvPr>
        </p:nvSpPr>
        <p:spPr>
          <a:xfrm>
            <a:off x="380998" y="1048871"/>
            <a:ext cx="7808261" cy="5351929"/>
          </a:xfrm>
          <a:prstGeom prst="rect">
            <a:avLst/>
          </a:prstGeom>
          <a:ln>
            <a:noFill/>
          </a:ln>
        </p:spPr>
        <p:txBody>
          <a:bodyPr/>
          <a:lstStyle/>
          <a:p>
            <a:r>
              <a:rPr lang="en-US" dirty="0"/>
              <a:t>Click icon to add picture</a:t>
            </a:r>
          </a:p>
        </p:txBody>
      </p:sp>
      <p:pic>
        <p:nvPicPr>
          <p:cNvPr id="12" name="Picture 11" descr="A close up of a logo&#10;&#10;Description automatically generated">
            <a:extLst>
              <a:ext uri="{FF2B5EF4-FFF2-40B4-BE49-F238E27FC236}">
                <a16:creationId xmlns:a16="http://schemas.microsoft.com/office/drawing/2014/main" id="{A7CF4EE7-670E-4403-85FD-93CF772DB758}"/>
              </a:ext>
            </a:extLst>
          </p:cNvPr>
          <p:cNvPicPr>
            <a:picLocks noChangeAspect="1"/>
          </p:cNvPicPr>
          <p:nvPr userDrawn="1"/>
        </p:nvPicPr>
        <p:blipFill>
          <a:blip r:embed="rId2"/>
          <a:stretch>
            <a:fillRect/>
          </a:stretch>
        </p:blipFill>
        <p:spPr>
          <a:xfrm>
            <a:off x="10744715" y="6139408"/>
            <a:ext cx="1438656" cy="71859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1">
            <a:alpha val="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02505" y="1237128"/>
            <a:ext cx="5015752" cy="856667"/>
          </a:xfrm>
          <a:prstGeom prst="rect">
            <a:avLst/>
          </a:prstGeom>
        </p:spPr>
        <p:txBody>
          <a:bodyPr anchor="t">
            <a:normAutofit/>
          </a:bodyPr>
          <a:lstStyle>
            <a:lvl1pPr algn="ctr">
              <a:defRPr sz="2800">
                <a:solidFill>
                  <a:srgbClr val="00657C"/>
                </a:solidFill>
              </a:defRPr>
            </a:lvl1pPr>
          </a:lstStyle>
          <a:p>
            <a:r>
              <a:rPr lang="en-US" dirty="0"/>
              <a:t>Click to add section title</a:t>
            </a:r>
          </a:p>
        </p:txBody>
      </p:sp>
      <p:sp>
        <p:nvSpPr>
          <p:cNvPr id="3" name="Subtitle 2"/>
          <p:cNvSpPr>
            <a:spLocks noGrp="1"/>
          </p:cNvSpPr>
          <p:nvPr>
            <p:ph type="subTitle" idx="1" hasCustomPrompt="1"/>
          </p:nvPr>
        </p:nvSpPr>
        <p:spPr>
          <a:xfrm>
            <a:off x="6602506" y="2420471"/>
            <a:ext cx="5015752" cy="3550021"/>
          </a:xfrm>
          <a:prstGeom prst="rect">
            <a:avLst/>
          </a:prstGeom>
        </p:spPr>
        <p:txBody>
          <a:bodyPr/>
          <a:lstStyle>
            <a:lvl1pPr marL="0" indent="0" algn="l">
              <a:buNone/>
              <a:defRPr sz="2000" baseline="0">
                <a:solidFill>
                  <a:srgbClr val="4235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body content</a:t>
            </a:r>
          </a:p>
        </p:txBody>
      </p:sp>
      <p:sp>
        <p:nvSpPr>
          <p:cNvPr id="8" name="Rectangle 7"/>
          <p:cNvSpPr/>
          <p:nvPr userDrawn="1"/>
        </p:nvSpPr>
        <p:spPr>
          <a:xfrm>
            <a:off x="8527586" y="819012"/>
            <a:ext cx="1165591" cy="91440"/>
          </a:xfrm>
          <a:prstGeom prst="rect">
            <a:avLst/>
          </a:prstGeom>
          <a:solidFill>
            <a:srgbClr val="D3A0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p:cNvSpPr>
            <a:spLocks noGrp="1" noChangeAspect="1"/>
          </p:cNvSpPr>
          <p:nvPr>
            <p:ph type="pic" sz="quarter" idx="10"/>
          </p:nvPr>
        </p:nvSpPr>
        <p:spPr>
          <a:xfrm>
            <a:off x="0" y="0"/>
            <a:ext cx="5876365" cy="6857999"/>
          </a:xfrm>
          <a:prstGeom prst="rect">
            <a:avLst/>
          </a:prstGeom>
        </p:spPr>
        <p:txBody>
          <a:bodyPr/>
          <a:lstStyle/>
          <a:p>
            <a:r>
              <a:rPr lang="en-US" dirty="0"/>
              <a:t>Click icon to add picture</a:t>
            </a:r>
          </a:p>
        </p:txBody>
      </p:sp>
      <p:pic>
        <p:nvPicPr>
          <p:cNvPr id="10" name="Picture 9" descr="A close up of a logo&#10;&#10;Description automatically generated">
            <a:extLst>
              <a:ext uri="{FF2B5EF4-FFF2-40B4-BE49-F238E27FC236}">
                <a16:creationId xmlns:a16="http://schemas.microsoft.com/office/drawing/2014/main" id="{760A39A4-ED7C-4F18-AEC1-C626CD168C05}"/>
              </a:ext>
            </a:extLst>
          </p:cNvPr>
          <p:cNvPicPr>
            <a:picLocks noChangeAspect="1"/>
          </p:cNvPicPr>
          <p:nvPr userDrawn="1"/>
        </p:nvPicPr>
        <p:blipFill>
          <a:blip r:embed="rId2"/>
          <a:stretch>
            <a:fillRect/>
          </a:stretch>
        </p:blipFill>
        <p:spPr>
          <a:xfrm>
            <a:off x="10744715" y="6139408"/>
            <a:ext cx="1438656" cy="71859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206110"/>
      </p:ext>
    </p:extLst>
  </p:cSld>
  <p:clrMap bg1="lt1" tx1="dk1" bg2="lt2" tx2="dk2" accent1="accent1" accent2="accent2" accent3="accent3" accent4="accent4" accent5="accent5" accent6="accent6" hlink="hlink" folHlink="folHlink"/>
  <p:sldLayoutIdLst>
    <p:sldLayoutId id="2147483650" r:id="rId1"/>
    <p:sldLayoutId id="2147483664" r:id="rId2"/>
    <p:sldLayoutId id="2147483649" r:id="rId3"/>
    <p:sldLayoutId id="2147483669" r:id="rId4"/>
    <p:sldLayoutId id="2147483666" r:id="rId5"/>
    <p:sldLayoutId id="2147483667" r:id="rId6"/>
    <p:sldLayoutId id="2147483668" r:id="rId7"/>
  </p:sldLayoutIdLst>
  <p:txStyles>
    <p:titleStyle>
      <a:lvl1pPr algn="r" defTabSz="914400" rtl="0" eaLnBrk="1" latinLnBrk="0" hangingPunct="1">
        <a:lnSpc>
          <a:spcPct val="90000"/>
        </a:lnSpc>
        <a:spcBef>
          <a:spcPct val="0"/>
        </a:spcBef>
        <a:buNone/>
        <a:defRPr sz="4400" b="0" i="0" kern="1200">
          <a:solidFill>
            <a:schemeClr val="bg1"/>
          </a:solidFill>
          <a:latin typeface="Arial" charset="0"/>
          <a:ea typeface="Arial" charset="0"/>
          <a:cs typeface="Arial" charset="0"/>
        </a:defRPr>
      </a:lvl1pPr>
    </p:titleStyle>
    <p:bodyStyle>
      <a:lvl1pPr marL="0" indent="0" algn="r" defTabSz="914400" rtl="0" eaLnBrk="1" latinLnBrk="0" hangingPunct="1">
        <a:lnSpc>
          <a:spcPct val="90000"/>
        </a:lnSpc>
        <a:spcBef>
          <a:spcPts val="1000"/>
        </a:spcBef>
        <a:buFont typeface="Arial"/>
        <a:buNone/>
        <a:defRPr sz="28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229" y="864919"/>
            <a:ext cx="10515600" cy="1508237"/>
          </a:xfrm>
        </p:spPr>
        <p:txBody>
          <a:bodyPr/>
          <a:lstStyle/>
          <a:p>
            <a:pPr algn="ctr"/>
            <a:r>
              <a:rPr lang="en-US" dirty="0" smtClean="0"/>
              <a:t>Measures of Crime and Victimization</a:t>
            </a:r>
            <a:endParaRPr lang="en-US" dirty="0"/>
          </a:p>
        </p:txBody>
      </p:sp>
      <p:sp>
        <p:nvSpPr>
          <p:cNvPr id="3" name="Subtitle 2"/>
          <p:cNvSpPr>
            <a:spLocks noGrp="1"/>
          </p:cNvSpPr>
          <p:nvPr>
            <p:ph type="subTitle" idx="1"/>
          </p:nvPr>
        </p:nvSpPr>
        <p:spPr>
          <a:xfrm>
            <a:off x="1015505" y="2784766"/>
            <a:ext cx="10729455" cy="2757052"/>
          </a:xfrm>
        </p:spPr>
        <p:txBody>
          <a:bodyPr/>
          <a:lstStyle/>
          <a:p>
            <a:r>
              <a:rPr lang="en-US" b="1" dirty="0" smtClean="0">
                <a:latin typeface="Times New Roman" panose="02020603050405020304" pitchFamily="18" charset="0"/>
                <a:cs typeface="Times New Roman" panose="02020603050405020304" pitchFamily="18" charset="0"/>
              </a:rPr>
              <a:t>Your </a:t>
            </a:r>
            <a:r>
              <a:rPr lang="en-US" b="1" dirty="0">
                <a:latin typeface="Times New Roman" panose="02020603050405020304" pitchFamily="18" charset="0"/>
                <a:cs typeface="Times New Roman" panose="02020603050405020304" pitchFamily="18" charset="0"/>
              </a:rPr>
              <a:t>Name</a:t>
            </a:r>
          </a:p>
          <a:p>
            <a:r>
              <a:rPr lang="en-US" dirty="0">
                <a:latin typeface="Times New Roman" panose="02020603050405020304" pitchFamily="18" charset="0"/>
                <a:cs typeface="Times New Roman" panose="02020603050405020304" pitchFamily="18" charset="0"/>
              </a:rPr>
              <a:t>Program Name or Degree Name, Walden University</a:t>
            </a:r>
          </a:p>
          <a:p>
            <a:r>
              <a:rPr lang="en-US" dirty="0">
                <a:latin typeface="Times New Roman" panose="02020603050405020304" pitchFamily="18" charset="0"/>
                <a:cs typeface="Times New Roman" panose="02020603050405020304" pitchFamily="18" charset="0"/>
              </a:rPr>
              <a:t>COURSE XXX: Title of Course</a:t>
            </a:r>
          </a:p>
          <a:p>
            <a:r>
              <a:rPr lang="en-US" dirty="0">
                <a:latin typeface="Times New Roman" panose="02020603050405020304" pitchFamily="18" charset="0"/>
                <a:cs typeface="Times New Roman" panose="02020603050405020304" pitchFamily="18" charset="0"/>
              </a:rPr>
              <a:t>Instructor Name</a:t>
            </a:r>
          </a:p>
          <a:p>
            <a:r>
              <a:rPr lang="en-US" dirty="0">
                <a:latin typeface="Times New Roman" panose="02020603050405020304" pitchFamily="18" charset="0"/>
                <a:cs typeface="Times New Roman" panose="02020603050405020304" pitchFamily="18" charset="0"/>
              </a:rPr>
              <a:t>Month XX, 202X</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956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6" y="216535"/>
            <a:ext cx="10528664" cy="413385"/>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Overview of the programs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b="1" dirty="0">
                <a:solidFill>
                  <a:schemeClr val="tx1"/>
                </a:solidFill>
                <a:latin typeface="Times New Roman" panose="02020603050405020304" pitchFamily="18" charset="0"/>
                <a:cs typeface="Times New Roman" panose="02020603050405020304" pitchFamily="18" charset="0"/>
              </a:rPr>
              <a:t>Uniform Crime Reporting (UCR</a:t>
            </a:r>
            <a:r>
              <a:rPr lang="en-US" b="1" dirty="0" smtClean="0">
                <a:solidFill>
                  <a:schemeClr val="tx1"/>
                </a:solidFill>
                <a:latin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was </a:t>
            </a:r>
            <a:r>
              <a:rPr lang="en-US" dirty="0">
                <a:solidFill>
                  <a:schemeClr val="tx1"/>
                </a:solidFill>
                <a:latin typeface="Times New Roman" panose="02020603050405020304" pitchFamily="18" charset="0"/>
                <a:cs typeface="Times New Roman" panose="02020603050405020304" pitchFamily="18" charset="0"/>
              </a:rPr>
              <a:t>primarily established to provide reliable information during </a:t>
            </a:r>
            <a:r>
              <a:rPr lang="en-US" dirty="0" smtClean="0">
                <a:solidFill>
                  <a:schemeClr val="tx1"/>
                </a:solidFill>
                <a:latin typeface="Times New Roman" panose="02020603050405020304" pitchFamily="18" charset="0"/>
                <a:cs typeface="Times New Roman" panose="02020603050405020304" pitchFamily="18" charset="0"/>
              </a:rPr>
              <a:t>administration and law enforcement.</a:t>
            </a:r>
          </a:p>
          <a:p>
            <a:pPr marL="3429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UCR is the foundation to a considerable number of students pursuing criminology, media personnel, researchers and the members of </a:t>
            </a:r>
            <a:r>
              <a:rPr lang="en-US" dirty="0" smtClean="0">
                <a:solidFill>
                  <a:schemeClr val="tx1"/>
                </a:solidFill>
                <a:latin typeface="Times New Roman" panose="02020603050405020304" pitchFamily="18" charset="0"/>
                <a:cs typeface="Times New Roman" panose="02020603050405020304" pitchFamily="18" charset="0"/>
              </a:rPr>
              <a:t>public.</a:t>
            </a:r>
          </a:p>
          <a:p>
            <a:pPr marL="3429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UCR is the foundation to a considerable number of students pursuing criminology, media personnel, researchers and the members of </a:t>
            </a:r>
            <a:r>
              <a:rPr lang="en-US" dirty="0" smtClean="0">
                <a:solidFill>
                  <a:schemeClr val="tx1"/>
                </a:solidFill>
                <a:latin typeface="Times New Roman" panose="02020603050405020304" pitchFamily="18" charset="0"/>
                <a:cs typeface="Times New Roman" panose="02020603050405020304" pitchFamily="18" charset="0"/>
              </a:rPr>
              <a:t>public.</a:t>
            </a:r>
          </a:p>
          <a:p>
            <a:pPr marL="3429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Contributes </a:t>
            </a:r>
            <a:r>
              <a:rPr lang="en-US" dirty="0">
                <a:solidFill>
                  <a:schemeClr val="tx1"/>
                </a:solidFill>
                <a:latin typeface="Times New Roman" panose="02020603050405020304" pitchFamily="18" charset="0"/>
                <a:cs typeface="Times New Roman" panose="02020603050405020304" pitchFamily="18" charset="0"/>
              </a:rPr>
              <a:t>significantly to reducing the impact of crime and victimization to individuals across the community </a:t>
            </a:r>
            <a:r>
              <a:rPr lang="en-US" dirty="0" smtClean="0">
                <a:solidFill>
                  <a:schemeClr val="tx1"/>
                </a:solidFill>
                <a:latin typeface="Times New Roman" panose="02020603050405020304" pitchFamily="18" charset="0"/>
                <a:cs typeface="Times New Roman" panose="02020603050405020304" pitchFamily="18" charset="0"/>
              </a:rPr>
              <a:t>members. </a:t>
            </a:r>
          </a:p>
          <a:p>
            <a:endParaRPr lang="en-US" b="1" dirty="0" smtClean="0">
              <a:solidFill>
                <a:schemeClr val="tx1"/>
              </a:solidFill>
            </a:endParaRPr>
          </a:p>
          <a:p>
            <a:endParaRPr lang="en-US" dirty="0"/>
          </a:p>
        </p:txBody>
      </p:sp>
    </p:spTree>
    <p:extLst>
      <p:ext uri="{BB962C8B-B14F-4D97-AF65-F5344CB8AC3E}">
        <p14:creationId xmlns:p14="http://schemas.microsoft.com/office/powerpoint/2010/main" val="571544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1285" y="0"/>
            <a:ext cx="11634281" cy="1142539"/>
          </a:xfrm>
        </p:spPr>
        <p:txBody>
          <a:bodyPr>
            <a:normAutofit fontScale="90000"/>
          </a:bodyPr>
          <a:lstStyle/>
          <a:p>
            <a:r>
              <a:rPr lang="en-US" dirty="0" smtClean="0">
                <a:solidFill>
                  <a:schemeClr val="tx1"/>
                </a:solidFill>
              </a:rPr>
              <a:t/>
            </a:r>
            <a:br>
              <a:rPr lang="en-US" dirty="0" smtClean="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
            </a:r>
            <a:br>
              <a:rPr lang="en-US" dirty="0" smtClean="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
            </a:r>
            <a:br>
              <a:rPr lang="en-US" dirty="0" smtClean="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
            </a:r>
            <a:br>
              <a:rPr lang="en-US" dirty="0" smtClean="0">
                <a:solidFill>
                  <a:schemeClr val="tx1"/>
                </a:solidFill>
              </a:rPr>
            </a:br>
            <a:r>
              <a:rPr lang="en-US" dirty="0">
                <a:solidFill>
                  <a:schemeClr val="tx1"/>
                </a:solidFill>
              </a:rPr>
              <a:t/>
            </a:r>
            <a:br>
              <a:rPr lang="en-US" dirty="0">
                <a:solidFill>
                  <a:schemeClr val="tx1"/>
                </a:solidFill>
              </a:rPr>
            </a:br>
            <a:r>
              <a:rPr lang="en-US" dirty="0" smtClean="0">
                <a:solidFill>
                  <a:schemeClr val="tx1"/>
                </a:solidFill>
              </a:rPr>
              <a:t>       </a:t>
            </a:r>
            <a:r>
              <a:rPr lang="en-US" dirty="0" smtClean="0">
                <a:latin typeface="Times New Roman" panose="02020603050405020304" pitchFamily="18" charset="0"/>
                <a:cs typeface="Times New Roman" panose="02020603050405020304" pitchFamily="18" charset="0"/>
              </a:rPr>
              <a:t>National </a:t>
            </a:r>
            <a:r>
              <a:rPr lang="en-US" dirty="0">
                <a:latin typeface="Times New Roman" panose="02020603050405020304" pitchFamily="18" charset="0"/>
                <a:cs typeface="Times New Roman" panose="02020603050405020304" pitchFamily="18" charset="0"/>
              </a:rPr>
              <a:t>Incident-Based Reporting System (NIBRS)</a:t>
            </a:r>
            <a:r>
              <a:rPr lang="en-US" dirty="0">
                <a:solidFill>
                  <a:schemeClr val="tx1"/>
                </a:solidFill>
              </a:rPr>
              <a:t/>
            </a:r>
            <a:br>
              <a:rPr lang="en-US" dirty="0">
                <a:solidFill>
                  <a:schemeClr val="tx1"/>
                </a:solidFill>
              </a:rPr>
            </a:br>
            <a:endParaRPr lang="en-US" dirty="0"/>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was implemented to improve the quality of crime-related data collected by law </a:t>
            </a:r>
            <a:r>
              <a:rPr lang="en-US" dirty="0" smtClean="0">
                <a:solidFill>
                  <a:schemeClr val="tx1"/>
                </a:solidFill>
                <a:latin typeface="Times New Roman" panose="02020603050405020304" pitchFamily="18" charset="0"/>
                <a:cs typeface="Times New Roman" panose="02020603050405020304" pitchFamily="18" charset="0"/>
              </a:rPr>
              <a:t>enforcers.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provides vivid information on every single crime evidenced, including details of victims, offenders, arrestees in addition to their </a:t>
            </a:r>
            <a:r>
              <a:rPr lang="en-US" dirty="0" smtClean="0">
                <a:solidFill>
                  <a:schemeClr val="tx1"/>
                </a:solidFill>
                <a:latin typeface="Times New Roman" panose="02020603050405020304" pitchFamily="18" charset="0"/>
                <a:cs typeface="Times New Roman" panose="02020603050405020304" pitchFamily="18" charset="0"/>
              </a:rPr>
              <a:t>relationships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it provides comprehensive information on the time of the day, location as well as information on whether an instance was </a:t>
            </a:r>
            <a:r>
              <a:rPr lang="en-US" dirty="0" smtClean="0">
                <a:solidFill>
                  <a:schemeClr val="tx1"/>
                </a:solidFill>
                <a:latin typeface="Times New Roman" panose="02020603050405020304" pitchFamily="18" charset="0"/>
                <a:cs typeface="Times New Roman" panose="02020603050405020304" pitchFamily="18" charset="0"/>
              </a:rPr>
              <a:t>cleared</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is a crucial program for promoting constructive discussion, informed policing and ensuring measured planning. </a:t>
            </a:r>
          </a:p>
          <a:p>
            <a:pPr marL="571500" indent="-3429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6882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6" y="605253"/>
            <a:ext cx="11539476" cy="575808"/>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National Crime Victimization Survey (NCVS) </a:t>
            </a:r>
            <a:r>
              <a:rPr lang="en-US" dirty="0">
                <a:solidFill>
                  <a:schemeClr val="tx1"/>
                </a:solidFill>
                <a:latin typeface="Times New Roman" panose="02020603050405020304" pitchFamily="18" charset="0"/>
                <a:cs typeface="Times New Roman" panose="02020603050405020304" pitchFamily="18" charset="0"/>
              </a:rPr>
              <a:t/>
            </a:r>
            <a:br>
              <a:rPr lang="en-US" dirty="0">
                <a:solidFill>
                  <a:schemeClr val="tx1"/>
                </a:solidFill>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Is the </a:t>
            </a:r>
            <a:r>
              <a:rPr lang="en-US" dirty="0">
                <a:solidFill>
                  <a:schemeClr val="tx1"/>
                </a:solidFill>
                <a:latin typeface="Times New Roman" panose="02020603050405020304" pitchFamily="18" charset="0"/>
                <a:cs typeface="Times New Roman" panose="02020603050405020304" pitchFamily="18" charset="0"/>
              </a:rPr>
              <a:t>primary provider of information regarding crime </a:t>
            </a:r>
            <a:r>
              <a:rPr lang="en-US" dirty="0" smtClean="0">
                <a:solidFill>
                  <a:schemeClr val="tx1"/>
                </a:solidFill>
                <a:latin typeface="Times New Roman" panose="02020603050405020304" pitchFamily="18" charset="0"/>
                <a:cs typeface="Times New Roman" panose="02020603050405020304" pitchFamily="18" charset="0"/>
              </a:rPr>
              <a:t>occurrences</a:t>
            </a:r>
          </a:p>
          <a:p>
            <a:pPr marL="3429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NCVS is executed through conducting interviews about crime and </a:t>
            </a:r>
            <a:r>
              <a:rPr lang="en-US" dirty="0" smtClean="0">
                <a:solidFill>
                  <a:schemeClr val="tx1"/>
                </a:solidFill>
                <a:latin typeface="Times New Roman" panose="02020603050405020304" pitchFamily="18" charset="0"/>
                <a:cs typeface="Times New Roman" panose="02020603050405020304" pitchFamily="18" charset="0"/>
              </a:rPr>
              <a:t>victimization.</a:t>
            </a:r>
          </a:p>
          <a:p>
            <a:pPr marL="3429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Its </a:t>
            </a:r>
            <a:r>
              <a:rPr lang="en-US" dirty="0">
                <a:solidFill>
                  <a:schemeClr val="tx1"/>
                </a:solidFill>
                <a:latin typeface="Times New Roman" panose="02020603050405020304" pitchFamily="18" charset="0"/>
                <a:cs typeface="Times New Roman" panose="02020603050405020304" pitchFamily="18" charset="0"/>
              </a:rPr>
              <a:t>survey cuts across 95,000 households targeting to reach 160,000 </a:t>
            </a:r>
            <a:r>
              <a:rPr lang="en-US" dirty="0" smtClean="0">
                <a:solidFill>
                  <a:schemeClr val="tx1"/>
                </a:solidFill>
                <a:latin typeface="Times New Roman" panose="02020603050405020304" pitchFamily="18" charset="0"/>
                <a:cs typeface="Times New Roman" panose="02020603050405020304" pitchFamily="18" charset="0"/>
              </a:rPr>
              <a:t>individuals</a:t>
            </a:r>
          </a:p>
          <a:p>
            <a:pPr marL="3429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program is strictly concerned about accessing less fatal </a:t>
            </a:r>
            <a:r>
              <a:rPr lang="en-US" dirty="0" smtClean="0">
                <a:solidFill>
                  <a:schemeClr val="tx1"/>
                </a:solidFill>
                <a:latin typeface="Times New Roman" panose="02020603050405020304" pitchFamily="18" charset="0"/>
                <a:cs typeface="Times New Roman" panose="02020603050405020304" pitchFamily="18" charset="0"/>
              </a:rPr>
              <a:t>cases</a:t>
            </a:r>
          </a:p>
          <a:p>
            <a:pPr marL="3429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covers </a:t>
            </a:r>
            <a:r>
              <a:rPr lang="en-US" dirty="0">
                <a:solidFill>
                  <a:schemeClr val="tx1"/>
                </a:solidFill>
                <a:latin typeface="Times New Roman" panose="02020603050405020304" pitchFamily="18" charset="0"/>
                <a:cs typeface="Times New Roman" panose="02020603050405020304" pitchFamily="18" charset="0"/>
              </a:rPr>
              <a:t>personal and household property crimes that do not have a severe impact on human </a:t>
            </a:r>
            <a:r>
              <a:rPr lang="en-US" dirty="0" smtClean="0">
                <a:solidFill>
                  <a:schemeClr val="tx1"/>
                </a:solidFill>
                <a:latin typeface="Times New Roman" panose="02020603050405020304" pitchFamily="18" charset="0"/>
                <a:cs typeface="Times New Roman" panose="02020603050405020304" pitchFamily="18" charset="0"/>
              </a:rPr>
              <a:t>lives.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28563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0575" y="0"/>
            <a:ext cx="11177683" cy="984887"/>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United Nations Office on Drugs and Crime (UNODC)</a:t>
            </a:r>
            <a:r>
              <a:rPr lang="en-US" dirty="0">
                <a:solidFill>
                  <a:schemeClr val="tx1"/>
                </a:solidFill>
              </a:rPr>
              <a:t/>
            </a:r>
            <a:br>
              <a:rPr lang="en-US" dirty="0">
                <a:solidFill>
                  <a:schemeClr val="tx1"/>
                </a:solidFill>
              </a:rPr>
            </a:br>
            <a:endParaRPr lang="en-US" dirty="0"/>
          </a:p>
        </p:txBody>
      </p:sp>
      <p:sp>
        <p:nvSpPr>
          <p:cNvPr id="3" name="Subtitle 2"/>
          <p:cNvSpPr>
            <a:spLocks noGrp="1"/>
          </p:cNvSpPr>
          <p:nvPr>
            <p:ph type="subTitle" idx="1"/>
          </p:nvPr>
        </p:nvSpPr>
        <p:spPr>
          <a:xfrm>
            <a:off x="440575" y="492443"/>
            <a:ext cx="11177682" cy="4628197"/>
          </a:xfrm>
        </p:spPr>
        <p:txBody>
          <a:bodyPr/>
          <a:lstStyle/>
          <a:p>
            <a:endParaRPr lang="en-US" dirty="0"/>
          </a:p>
          <a:p>
            <a:pPr marL="342900" indent="-342900">
              <a:buFont typeface="Arial" panose="020B0604020202020204" pitchFamily="34" charset="0"/>
              <a:buChar char="•"/>
            </a:pPr>
            <a:r>
              <a:rPr lang="en-US" sz="2400" dirty="0" smtClean="0">
                <a:solidFill>
                  <a:schemeClr val="tx1"/>
                </a:solidFill>
                <a:latin typeface="Times New Roman" panose="02020603050405020304" pitchFamily="18" charset="0"/>
                <a:cs typeface="Times New Roman" panose="02020603050405020304" pitchFamily="18" charset="0"/>
              </a:rPr>
              <a:t>Collects data </a:t>
            </a:r>
            <a:r>
              <a:rPr lang="en-US" sz="2400" dirty="0">
                <a:solidFill>
                  <a:schemeClr val="tx1"/>
                </a:solidFill>
                <a:latin typeface="Times New Roman" panose="02020603050405020304" pitchFamily="18" charset="0"/>
                <a:cs typeface="Times New Roman" panose="02020603050405020304" pitchFamily="18" charset="0"/>
              </a:rPr>
              <a:t>on criminal justice operations which is later analyzed to formulate policies used in the international </a:t>
            </a:r>
            <a:r>
              <a:rPr lang="en-US" sz="2400" dirty="0" smtClean="0">
                <a:solidFill>
                  <a:schemeClr val="tx1"/>
                </a:solidFill>
                <a:latin typeface="Times New Roman" panose="02020603050405020304" pitchFamily="18" charset="0"/>
                <a:cs typeface="Times New Roman" panose="02020603050405020304" pitchFamily="18" charset="0"/>
              </a:rPr>
              <a:t>community.</a:t>
            </a:r>
          </a:p>
          <a:p>
            <a:pPr marL="342900" indent="-342900">
              <a:buFont typeface="Arial" panose="020B0604020202020204" pitchFamily="34" charset="0"/>
              <a:buChar char="•"/>
            </a:pPr>
            <a:r>
              <a:rPr lang="en-US" sz="2400" dirty="0" smtClean="0">
                <a:solidFill>
                  <a:schemeClr val="tx1"/>
                </a:solidFill>
                <a:latin typeface="Times New Roman" panose="02020603050405020304" pitchFamily="18" charset="0"/>
                <a:cs typeface="Times New Roman" panose="02020603050405020304" pitchFamily="18" charset="0"/>
              </a:rPr>
              <a:t>It contributes </a:t>
            </a:r>
            <a:r>
              <a:rPr lang="en-US" sz="2400" dirty="0">
                <a:solidFill>
                  <a:schemeClr val="tx1"/>
                </a:solidFill>
                <a:latin typeface="Times New Roman" panose="02020603050405020304" pitchFamily="18" charset="0"/>
                <a:cs typeface="Times New Roman" panose="02020603050405020304" pitchFamily="18" charset="0"/>
              </a:rPr>
              <a:t>greatly to developing standards for regulating criminal justice and national crime information systems. </a:t>
            </a:r>
            <a:endParaRPr lang="en-US" sz="24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solidFill>
                  <a:schemeClr val="tx1"/>
                </a:solidFill>
                <a:latin typeface="Times New Roman" panose="02020603050405020304" pitchFamily="18" charset="0"/>
                <a:cs typeface="Times New Roman" panose="02020603050405020304" pitchFamily="18" charset="0"/>
              </a:rPr>
              <a:t>Utilized </a:t>
            </a:r>
            <a:r>
              <a:rPr lang="en-US" sz="2400" dirty="0">
                <a:solidFill>
                  <a:schemeClr val="tx1"/>
                </a:solidFill>
                <a:latin typeface="Times New Roman" panose="02020603050405020304" pitchFamily="18" charset="0"/>
                <a:cs typeface="Times New Roman" panose="02020603050405020304" pitchFamily="18" charset="0"/>
              </a:rPr>
              <a:t>by researchers while conducting crime victimization surveys. </a:t>
            </a:r>
            <a:endParaRPr lang="en-US" sz="24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dirty="0" smtClean="0">
                <a:solidFill>
                  <a:schemeClr val="tx1"/>
                </a:solidFill>
                <a:latin typeface="Times New Roman" panose="02020603050405020304" pitchFamily="18" charset="0"/>
                <a:cs typeface="Times New Roman" panose="02020603050405020304" pitchFamily="18" charset="0"/>
              </a:rPr>
              <a:t>Data users </a:t>
            </a:r>
            <a:r>
              <a:rPr lang="en-US" sz="2400" dirty="0">
                <a:solidFill>
                  <a:schemeClr val="tx1"/>
                </a:solidFill>
                <a:latin typeface="Times New Roman" panose="02020603050405020304" pitchFamily="18" charset="0"/>
                <a:cs typeface="Times New Roman" panose="02020603050405020304" pitchFamily="18" charset="0"/>
              </a:rPr>
              <a:t>can make a comparison on various aspects hence identifying key indicators and learning more about reporting tools</a:t>
            </a:r>
            <a:endParaRPr lang="en-US" sz="2400" dirty="0" smtClean="0">
              <a:solidFill>
                <a:schemeClr val="tx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352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1830" y="155643"/>
            <a:ext cx="9278890" cy="1025418"/>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Comparison of the programs </a:t>
            </a:r>
            <a:r>
              <a:rPr lang="en-US" dirty="0">
                <a:solidFill>
                  <a:schemeClr val="tx1"/>
                </a:solidFill>
              </a:rPr>
              <a:t/>
            </a:r>
            <a:br>
              <a:rPr lang="en-US" dirty="0">
                <a:solidFill>
                  <a:schemeClr val="tx1"/>
                </a:solidFill>
              </a:rPr>
            </a:br>
            <a:endParaRPr lang="en-US" dirty="0"/>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Uniform Crime Reporting has significant </a:t>
            </a:r>
            <a:r>
              <a:rPr lang="en-US" dirty="0" smtClean="0">
                <a:solidFill>
                  <a:schemeClr val="tx1"/>
                </a:solidFill>
                <a:latin typeface="Times New Roman" panose="02020603050405020304" pitchFamily="18" charset="0"/>
                <a:cs typeface="Times New Roman" panose="02020603050405020304" pitchFamily="18" charset="0"/>
              </a:rPr>
              <a:t>differences and </a:t>
            </a:r>
            <a:r>
              <a:rPr lang="en-US" dirty="0">
                <a:solidFill>
                  <a:schemeClr val="tx1"/>
                </a:solidFill>
                <a:latin typeface="Times New Roman" panose="02020603050405020304" pitchFamily="18" charset="0"/>
                <a:cs typeface="Times New Roman" panose="02020603050405020304" pitchFamily="18" charset="0"/>
              </a:rPr>
              <a:t>similarities from the other </a:t>
            </a:r>
            <a:r>
              <a:rPr lang="en-US" dirty="0" smtClean="0">
                <a:solidFill>
                  <a:schemeClr val="tx1"/>
                </a:solidFill>
                <a:latin typeface="Times New Roman" panose="02020603050405020304" pitchFamily="18" charset="0"/>
                <a:cs typeface="Times New Roman" panose="02020603050405020304" pitchFamily="18" charset="0"/>
              </a:rPr>
              <a:t>programs.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UCR, UNODC, NCVS and NIBRS provides crime and victimization information to </a:t>
            </a:r>
            <a:r>
              <a:rPr lang="en-US" dirty="0" smtClean="0">
                <a:solidFill>
                  <a:schemeClr val="tx1"/>
                </a:solidFill>
                <a:latin typeface="Times New Roman" panose="02020603050405020304" pitchFamily="18" charset="0"/>
                <a:cs typeface="Times New Roman" panose="02020603050405020304" pitchFamily="18" charset="0"/>
              </a:rPr>
              <a:t>individuals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T</a:t>
            </a:r>
            <a:r>
              <a:rPr lang="en-US" dirty="0" smtClean="0">
                <a:solidFill>
                  <a:schemeClr val="tx1"/>
                </a:solidFill>
                <a:latin typeface="Times New Roman" panose="02020603050405020304" pitchFamily="18" charset="0"/>
                <a:cs typeface="Times New Roman" panose="02020603050405020304" pitchFamily="18" charset="0"/>
              </a:rPr>
              <a:t>he </a:t>
            </a:r>
            <a:r>
              <a:rPr lang="en-US" dirty="0">
                <a:solidFill>
                  <a:schemeClr val="tx1"/>
                </a:solidFill>
                <a:latin typeface="Times New Roman" panose="02020603050405020304" pitchFamily="18" charset="0"/>
                <a:cs typeface="Times New Roman" panose="02020603050405020304" pitchFamily="18" charset="0"/>
              </a:rPr>
              <a:t>information provided in each of the programs is utilized by researchers while gathering data for </a:t>
            </a:r>
            <a:r>
              <a:rPr lang="en-US" dirty="0" smtClean="0">
                <a:solidFill>
                  <a:schemeClr val="tx1"/>
                </a:solidFill>
                <a:latin typeface="Times New Roman" panose="02020603050405020304" pitchFamily="18" charset="0"/>
                <a:cs typeface="Times New Roman" panose="02020603050405020304" pitchFamily="18" charset="0"/>
              </a:rPr>
              <a:t>analysis</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is  </a:t>
            </a:r>
            <a:r>
              <a:rPr lang="en-US" dirty="0">
                <a:solidFill>
                  <a:schemeClr val="tx1"/>
                </a:solidFill>
                <a:latin typeface="Times New Roman" panose="02020603050405020304" pitchFamily="18" charset="0"/>
                <a:cs typeface="Times New Roman" panose="02020603050405020304" pitchFamily="18" charset="0"/>
              </a:rPr>
              <a:t>used in extracting detailed information about offenders, victims and their relationships </a:t>
            </a:r>
            <a:endParaRPr lang="en-US" dirty="0" smtClean="0">
              <a:solidFill>
                <a:schemeClr val="tx1"/>
              </a:solidFill>
              <a:latin typeface="Times New Roman" panose="02020603050405020304" pitchFamily="18" charset="0"/>
              <a:cs typeface="Times New Roman" panose="02020603050405020304" pitchFamily="18" charset="0"/>
            </a:endParaRPr>
          </a:p>
          <a:p>
            <a:pPr marL="5715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09186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6" y="216535"/>
            <a:ext cx="8598264" cy="575808"/>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Continuation</a:t>
            </a:r>
            <a:r>
              <a:rPr lang="en-US" dirty="0" smtClean="0"/>
              <a:t> </a:t>
            </a:r>
            <a:endParaRPr lang="en-US" dirty="0"/>
          </a:p>
        </p:txBody>
      </p:sp>
      <p:sp>
        <p:nvSpPr>
          <p:cNvPr id="3" name="Subtitle 2"/>
          <p:cNvSpPr>
            <a:spLocks noGrp="1"/>
          </p:cNvSpPr>
          <p:nvPr>
            <p:ph type="subTitle" idx="1"/>
          </p:nvPr>
        </p:nvSpPr>
        <p:spPr>
          <a:xfrm>
            <a:off x="464456" y="1163242"/>
            <a:ext cx="11153803" cy="4827854"/>
          </a:xfrm>
        </p:spPr>
        <p:txBody>
          <a:bodyPr/>
          <a:lstStyle/>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NIBRS is concerned about ensuring the quality of data </a:t>
            </a:r>
            <a:r>
              <a:rPr lang="en-US" dirty="0" smtClean="0">
                <a:solidFill>
                  <a:schemeClr val="tx1"/>
                </a:solidFill>
                <a:latin typeface="Times New Roman" panose="02020603050405020304" pitchFamily="18" charset="0"/>
                <a:cs typeface="Times New Roman" panose="02020603050405020304" pitchFamily="18" charset="0"/>
              </a:rPr>
              <a:t>utilized</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Researchers </a:t>
            </a:r>
            <a:r>
              <a:rPr lang="en-US" dirty="0">
                <a:solidFill>
                  <a:schemeClr val="tx1"/>
                </a:solidFill>
                <a:latin typeface="Times New Roman" panose="02020603050405020304" pitchFamily="18" charset="0"/>
                <a:cs typeface="Times New Roman" panose="02020603050405020304" pitchFamily="18" charset="0"/>
              </a:rPr>
              <a:t>prefer extracting their data from NIBRS as opposed to other </a:t>
            </a:r>
            <a:r>
              <a:rPr lang="en-US" dirty="0" smtClean="0">
                <a:solidFill>
                  <a:schemeClr val="tx1"/>
                </a:solidFill>
                <a:latin typeface="Times New Roman" panose="02020603050405020304" pitchFamily="18" charset="0"/>
                <a:cs typeface="Times New Roman" panose="02020603050405020304" pitchFamily="18" charset="0"/>
              </a:rPr>
              <a:t>programs</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The </a:t>
            </a:r>
            <a:r>
              <a:rPr lang="en-US" dirty="0">
                <a:solidFill>
                  <a:schemeClr val="tx1"/>
                </a:solidFill>
                <a:latin typeface="Times New Roman" panose="02020603050405020304" pitchFamily="18" charset="0"/>
                <a:cs typeface="Times New Roman" panose="02020603050405020304" pitchFamily="18" charset="0"/>
              </a:rPr>
              <a:t>information found in UCR and NIBRS is controlled by the Federal Bureau Investigation</a:t>
            </a:r>
            <a:r>
              <a:rPr lang="en-US" dirty="0" smtClean="0">
                <a:solidFill>
                  <a:schemeClr val="tx1"/>
                </a:solidFill>
                <a:latin typeface="Times New Roman" panose="02020603050405020304" pitchFamily="18" charset="0"/>
                <a:cs typeface="Times New Roman" panose="02020603050405020304" pitchFamily="18" charset="0"/>
              </a:rPr>
              <a:t> </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The FBI ensures that </a:t>
            </a:r>
            <a:r>
              <a:rPr lang="en-US" dirty="0">
                <a:solidFill>
                  <a:schemeClr val="tx1"/>
                </a:solidFill>
                <a:latin typeface="Times New Roman" panose="02020603050405020304" pitchFamily="18" charset="0"/>
                <a:cs typeface="Times New Roman" panose="02020603050405020304" pitchFamily="18" charset="0"/>
              </a:rPr>
              <a:t>the data used in both UCR and NIBRS is in line with the regulations governing crime and victimizations reports.</a:t>
            </a:r>
          </a:p>
          <a:p>
            <a:pPr marL="571500" indent="-3429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9526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6" y="216535"/>
            <a:ext cx="9654904" cy="575808"/>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Continuation </a:t>
            </a:r>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National Crime Victimization Surveys are considered as the primary source of </a:t>
            </a:r>
            <a:r>
              <a:rPr lang="en-US" dirty="0" smtClean="0">
                <a:solidFill>
                  <a:schemeClr val="tx1"/>
                </a:solidFill>
                <a:latin typeface="Times New Roman" panose="02020603050405020304" pitchFamily="18" charset="0"/>
                <a:cs typeface="Times New Roman" panose="02020603050405020304" pitchFamily="18" charset="0"/>
              </a:rPr>
              <a:t>crime and victimization data </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NIBRS improves the quality of data provided while UCR’s information is used in law enforcement, administration and </a:t>
            </a:r>
            <a:r>
              <a:rPr lang="en-US" dirty="0" smtClean="0">
                <a:solidFill>
                  <a:schemeClr val="tx1"/>
                </a:solidFill>
                <a:latin typeface="Times New Roman" panose="02020603050405020304" pitchFamily="18" charset="0"/>
                <a:cs typeface="Times New Roman" panose="02020603050405020304" pitchFamily="18" charset="0"/>
              </a:rPr>
              <a:t>management</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D</a:t>
            </a:r>
            <a:r>
              <a:rPr lang="en-US" dirty="0" smtClean="0">
                <a:solidFill>
                  <a:schemeClr val="tx1"/>
                </a:solidFill>
                <a:latin typeface="Times New Roman" panose="02020603050405020304" pitchFamily="18" charset="0"/>
                <a:cs typeface="Times New Roman" panose="02020603050405020304" pitchFamily="18" charset="0"/>
              </a:rPr>
              <a:t>ata </a:t>
            </a:r>
            <a:r>
              <a:rPr lang="en-US" dirty="0">
                <a:solidFill>
                  <a:schemeClr val="tx1"/>
                </a:solidFill>
                <a:latin typeface="Times New Roman" panose="02020603050405020304" pitchFamily="18" charset="0"/>
                <a:cs typeface="Times New Roman" panose="02020603050405020304" pitchFamily="18" charset="0"/>
              </a:rPr>
              <a:t>used in analyzing NCVS reports is obtained directly from interviews </a:t>
            </a:r>
            <a:r>
              <a:rPr lang="en-US" dirty="0" smtClean="0">
                <a:solidFill>
                  <a:schemeClr val="tx1"/>
                </a:solidFill>
                <a:latin typeface="Times New Roman" panose="02020603050405020304" pitchFamily="18" charset="0"/>
                <a:cs typeface="Times New Roman" panose="02020603050405020304" pitchFamily="18" charset="0"/>
              </a:rPr>
              <a:t> as opposed to other programs </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UCR and NIBRS are all-around programs that focus on various types of cases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7569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Continuation </a:t>
            </a:r>
            <a:endParaRPr lang="en-US" dirty="0"/>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NIBRS, UCR and </a:t>
            </a:r>
            <a:r>
              <a:rPr lang="en-US" dirty="0" smtClean="0">
                <a:solidFill>
                  <a:schemeClr val="tx1"/>
                </a:solidFill>
                <a:latin typeface="Times New Roman" panose="02020603050405020304" pitchFamily="18" charset="0"/>
                <a:cs typeface="Times New Roman" panose="02020603050405020304" pitchFamily="18" charset="0"/>
              </a:rPr>
              <a:t>NCVS</a:t>
            </a:r>
            <a:r>
              <a:rPr lang="en-US" dirty="0">
                <a:solidFill>
                  <a:schemeClr val="tx1"/>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and UNODC were </a:t>
            </a:r>
            <a:r>
              <a:rPr lang="en-US" dirty="0">
                <a:solidFill>
                  <a:schemeClr val="tx1"/>
                </a:solidFill>
                <a:latin typeface="Times New Roman" panose="02020603050405020304" pitchFamily="18" charset="0"/>
                <a:cs typeface="Times New Roman" panose="02020603050405020304" pitchFamily="18" charset="0"/>
              </a:rPr>
              <a:t>established to collect data on crime and </a:t>
            </a:r>
            <a:r>
              <a:rPr lang="en-US" dirty="0" smtClean="0">
                <a:solidFill>
                  <a:schemeClr val="tx1"/>
                </a:solidFill>
                <a:latin typeface="Times New Roman" panose="02020603050405020304" pitchFamily="18" charset="0"/>
                <a:cs typeface="Times New Roman" panose="02020603050405020304" pitchFamily="18" charset="0"/>
              </a:rPr>
              <a:t>victimization</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The four programs provides </a:t>
            </a:r>
            <a:r>
              <a:rPr lang="en-US" dirty="0">
                <a:solidFill>
                  <a:schemeClr val="tx1"/>
                </a:solidFill>
                <a:latin typeface="Times New Roman" panose="02020603050405020304" pitchFamily="18" charset="0"/>
                <a:cs typeface="Times New Roman" panose="02020603050405020304" pitchFamily="18" charset="0"/>
              </a:rPr>
              <a:t>information that is applied in developing international crime </a:t>
            </a:r>
            <a:r>
              <a:rPr lang="en-US" dirty="0" smtClean="0">
                <a:solidFill>
                  <a:schemeClr val="tx1"/>
                </a:solidFill>
                <a:latin typeface="Times New Roman" panose="02020603050405020304" pitchFamily="18" charset="0"/>
                <a:cs typeface="Times New Roman" panose="02020603050405020304" pitchFamily="18" charset="0"/>
              </a:rPr>
              <a:t>reports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As opposed to UCR and NIBRS, UNOCC is equipped with various learning tools that make it possible for learners to compare the reports features.</a:t>
            </a:r>
            <a:endParaRPr lang="en-US" dirty="0" smtClean="0">
              <a:solidFill>
                <a:schemeClr val="tx1"/>
              </a:solidFill>
              <a:latin typeface="Times New Roman" panose="02020603050405020304" pitchFamily="18" charset="0"/>
              <a:cs typeface="Times New Roman" panose="02020603050405020304" pitchFamily="18" charset="0"/>
            </a:endParaRPr>
          </a:p>
          <a:p>
            <a:pPr marL="571500" indent="-342900">
              <a:buFont typeface="Arial" panose="020B0604020202020204" pitchFamily="34" charset="0"/>
              <a:buChar char="•"/>
            </a:pPr>
            <a:endParaRPr lang="en-US" dirty="0" smtClean="0">
              <a:solidFill>
                <a:schemeClr val="tx1"/>
              </a:solidFill>
              <a:latin typeface="Times New Roman" panose="02020603050405020304" pitchFamily="18" charset="0"/>
              <a:cs typeface="Times New Roman" panose="02020603050405020304" pitchFamily="18" charset="0"/>
            </a:endParaRPr>
          </a:p>
          <a:p>
            <a:pPr marL="5715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267489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9847" y="967053"/>
            <a:ext cx="11264629" cy="214008"/>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Advantages and disadvantages of the programs</a:t>
            </a:r>
            <a:r>
              <a:rPr lang="en-US" dirty="0"/>
              <a:t/>
            </a:r>
            <a:br>
              <a:rPr lang="en-US" dirty="0"/>
            </a:br>
            <a:endParaRPr lang="en-US" dirty="0"/>
          </a:p>
        </p:txBody>
      </p:sp>
      <p:sp>
        <p:nvSpPr>
          <p:cNvPr id="3" name="Subtitle 2"/>
          <p:cNvSpPr>
            <a:spLocks noGrp="1"/>
          </p:cNvSpPr>
          <p:nvPr>
            <p:ph type="subTitle" idx="1"/>
          </p:nvPr>
        </p:nvSpPr>
        <p:spPr/>
        <p:txBody>
          <a:bodyPr/>
          <a:lstStyle/>
          <a:p>
            <a:pPr marL="228600" algn="ctr"/>
            <a:r>
              <a:rPr lang="en-US" b="1" dirty="0">
                <a:solidFill>
                  <a:schemeClr val="tx1"/>
                </a:solidFill>
                <a:latin typeface="Times New Roman" panose="02020603050405020304" pitchFamily="18" charset="0"/>
                <a:cs typeface="Times New Roman" panose="02020603050405020304" pitchFamily="18" charset="0"/>
              </a:rPr>
              <a:t>Uniform Crime Reporting (UCR)</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I</a:t>
            </a:r>
            <a:r>
              <a:rPr lang="en-US" dirty="0" smtClean="0">
                <a:solidFill>
                  <a:schemeClr val="tx1"/>
                </a:solidFill>
                <a:latin typeface="Times New Roman" panose="02020603050405020304" pitchFamily="18" charset="0"/>
                <a:cs typeface="Times New Roman" panose="02020603050405020304" pitchFamily="18" charset="0"/>
              </a:rPr>
              <a:t>t </a:t>
            </a:r>
            <a:r>
              <a:rPr lang="en-US" dirty="0">
                <a:solidFill>
                  <a:schemeClr val="tx1"/>
                </a:solidFill>
                <a:latin typeface="Times New Roman" panose="02020603050405020304" pitchFamily="18" charset="0"/>
                <a:cs typeface="Times New Roman" panose="02020603050405020304" pitchFamily="18" charset="0"/>
              </a:rPr>
              <a:t>provides specific details about arrest and crimes in various </a:t>
            </a:r>
            <a:r>
              <a:rPr lang="en-US" dirty="0" smtClean="0">
                <a:solidFill>
                  <a:schemeClr val="tx1"/>
                </a:solidFill>
                <a:latin typeface="Times New Roman" panose="02020603050405020304" pitchFamily="18" charset="0"/>
                <a:cs typeface="Times New Roman" panose="02020603050405020304" pitchFamily="18" charset="0"/>
              </a:rPr>
              <a:t>communities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UCR aids in collecting accurate data regarding a particular crime based on different </a:t>
            </a:r>
            <a:r>
              <a:rPr lang="en-US" dirty="0" smtClean="0">
                <a:solidFill>
                  <a:schemeClr val="tx1"/>
                </a:solidFill>
                <a:latin typeface="Times New Roman" panose="02020603050405020304" pitchFamily="18" charset="0"/>
                <a:cs typeface="Times New Roman" panose="02020603050405020304" pitchFamily="18" charset="0"/>
              </a:rPr>
              <a:t>categories.</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UCR is associated with various shortcomings, including using voluntary </a:t>
            </a:r>
            <a:r>
              <a:rPr lang="en-US" dirty="0" smtClean="0">
                <a:solidFill>
                  <a:schemeClr val="tx1"/>
                </a:solidFill>
                <a:latin typeface="Times New Roman" panose="02020603050405020304" pitchFamily="18" charset="0"/>
                <a:cs typeface="Times New Roman" panose="02020603050405020304" pitchFamily="18" charset="0"/>
              </a:rPr>
              <a:t>data and its ineffectiveness in generating reliable information.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797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5" y="0"/>
            <a:ext cx="11578387" cy="1080247"/>
          </a:xfrm>
        </p:spPr>
        <p:txBody>
          <a:bodyPr>
            <a:normAutofit/>
          </a:bodyPr>
          <a:lstStyle/>
          <a:p>
            <a:pPr algn="ctr"/>
            <a:r>
              <a:rPr lang="en-US" sz="2800" dirty="0">
                <a:latin typeface="Times New Roman" panose="02020603050405020304" pitchFamily="18" charset="0"/>
                <a:cs typeface="Times New Roman" panose="02020603050405020304" pitchFamily="18" charset="0"/>
              </a:rPr>
              <a:t>National Incident-Based Reporting System (NIBRS)</a:t>
            </a:r>
            <a:r>
              <a:rPr lang="en-US" dirty="0">
                <a:solidFill>
                  <a:schemeClr val="tx1"/>
                </a:solidFill>
              </a:rPr>
              <a:t/>
            </a:r>
            <a:br>
              <a:rPr lang="en-US" dirty="0">
                <a:solidFill>
                  <a:schemeClr val="tx1"/>
                </a:solidFill>
              </a:rPr>
            </a:br>
            <a:endParaRPr lang="en-US" dirty="0"/>
          </a:p>
        </p:txBody>
      </p:sp>
      <p:sp>
        <p:nvSpPr>
          <p:cNvPr id="3" name="Subtitle 2"/>
          <p:cNvSpPr>
            <a:spLocks noGrp="1"/>
          </p:cNvSpPr>
          <p:nvPr>
            <p:ph type="subTitle" idx="1"/>
          </p:nvPr>
        </p:nvSpPr>
        <p:spPr/>
        <p:txBody>
          <a:bodyPr/>
          <a:lstStyle/>
          <a:p>
            <a:pPr marL="571500" indent="-342900">
              <a:buFont typeface="Arial"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a:t>
            </a:r>
            <a:r>
              <a:rPr lang="en-US" dirty="0">
                <a:solidFill>
                  <a:schemeClr val="tx1"/>
                </a:solidFill>
                <a:latin typeface="Times New Roman" panose="02020603050405020304" pitchFamily="18" charset="0"/>
                <a:cs typeface="Times New Roman" panose="02020603050405020304" pitchFamily="18" charset="0"/>
              </a:rPr>
              <a:t>provides the readers with detailed information regarding crime’s </a:t>
            </a:r>
            <a:r>
              <a:rPr lang="en-US" dirty="0" smtClean="0">
                <a:solidFill>
                  <a:schemeClr val="tx1"/>
                </a:solidFill>
                <a:latin typeface="Times New Roman" panose="02020603050405020304" pitchFamily="18" charset="0"/>
                <a:cs typeface="Times New Roman" panose="02020603050405020304" pitchFamily="18" charset="0"/>
              </a:rPr>
              <a:t>facts</a:t>
            </a:r>
          </a:p>
          <a:p>
            <a:pPr marL="571500" indent="-342900">
              <a:buFont typeface="Arial" pitchFamily="34" charset="0"/>
              <a:buChar char="•"/>
            </a:pPr>
            <a:r>
              <a:rPr lang="en-US" dirty="0">
                <a:solidFill>
                  <a:schemeClr val="tx1"/>
                </a:solidFill>
                <a:latin typeface="Times New Roman" panose="02020603050405020304" pitchFamily="18" charset="0"/>
                <a:cs typeface="Times New Roman" panose="02020603050405020304" pitchFamily="18" charset="0"/>
              </a:rPr>
              <a:t>NIBRS gives a more in-depth analysis of cases through providing the user with the location and even the exact time of the day when a particular crime </a:t>
            </a:r>
            <a:r>
              <a:rPr lang="en-US" dirty="0" smtClean="0">
                <a:solidFill>
                  <a:schemeClr val="tx1"/>
                </a:solidFill>
                <a:latin typeface="Times New Roman" panose="02020603050405020304" pitchFamily="18" charset="0"/>
                <a:cs typeface="Times New Roman" panose="02020603050405020304" pitchFamily="18" charset="0"/>
              </a:rPr>
              <a:t>occurred</a:t>
            </a:r>
          </a:p>
          <a:p>
            <a:pPr marL="571500" indent="-342900">
              <a:buFont typeface="Arial" pitchFamily="34" charset="0"/>
              <a:buChar char="•"/>
            </a:pPr>
            <a:r>
              <a:rPr lang="en-US" dirty="0">
                <a:solidFill>
                  <a:schemeClr val="tx1"/>
                </a:solidFill>
                <a:latin typeface="Times New Roman" panose="02020603050405020304" pitchFamily="18" charset="0"/>
                <a:cs typeface="Times New Roman" panose="02020603050405020304" pitchFamily="18" charset="0"/>
              </a:rPr>
              <a:t>NIBRS is utilized by the FBI in making informed decisions</a:t>
            </a:r>
            <a:r>
              <a:rPr lang="en-US" dirty="0" smtClean="0">
                <a:solidFill>
                  <a:schemeClr val="tx1"/>
                </a:solidFill>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I</a:t>
            </a:r>
            <a:r>
              <a:rPr lang="en-US" dirty="0" smtClean="0">
                <a:solidFill>
                  <a:schemeClr val="tx1"/>
                </a:solidFill>
                <a:latin typeface="Times New Roman" panose="02020603050405020304" pitchFamily="18" charset="0"/>
                <a:cs typeface="Times New Roman" panose="02020603050405020304" pitchFamily="18" charset="0"/>
              </a:rPr>
              <a:t>t </a:t>
            </a:r>
            <a:r>
              <a:rPr lang="en-US" dirty="0">
                <a:solidFill>
                  <a:schemeClr val="tx1"/>
                </a:solidFill>
                <a:latin typeface="Times New Roman" panose="02020603050405020304" pitchFamily="18" charset="0"/>
                <a:cs typeface="Times New Roman" panose="02020603050405020304" pitchFamily="18" charset="0"/>
              </a:rPr>
              <a:t>is sometimes associated with shortcomings during the identification of errors.</a:t>
            </a:r>
          </a:p>
          <a:p>
            <a:pPr marL="342900" indent="-3429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9197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5" y="0"/>
            <a:ext cx="11727545" cy="954903"/>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National </a:t>
            </a:r>
            <a:r>
              <a:rPr lang="en-US" dirty="0">
                <a:latin typeface="Times New Roman" panose="02020603050405020304" pitchFamily="18" charset="0"/>
                <a:cs typeface="Times New Roman" panose="02020603050405020304" pitchFamily="18" charset="0"/>
              </a:rPr>
              <a:t>Crime Victimization Survey (NCVS) </a:t>
            </a:r>
            <a:r>
              <a:rPr lang="en-US" dirty="0">
                <a:solidFill>
                  <a:schemeClr val="tx1"/>
                </a:solidFill>
                <a:latin typeface="Times New Roman" panose="02020603050405020304" pitchFamily="18" charset="0"/>
                <a:cs typeface="Times New Roman" panose="02020603050405020304" pitchFamily="18" charset="0"/>
              </a:rPr>
              <a:t/>
            </a:r>
            <a:br>
              <a:rPr lang="en-US" dirty="0">
                <a:solidFill>
                  <a:schemeClr val="tx1"/>
                </a:solidFill>
                <a:latin typeface="Times New Roman" panose="02020603050405020304" pitchFamily="18" charset="0"/>
                <a:cs typeface="Times New Roman" panose="02020603050405020304" pitchFamily="18" charset="0"/>
              </a:rPr>
            </a:br>
            <a:endParaRPr lang="en-US" dirty="0"/>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a:t>
            </a:r>
            <a:r>
              <a:rPr lang="en-US" dirty="0">
                <a:solidFill>
                  <a:schemeClr val="tx1"/>
                </a:solidFill>
                <a:latin typeface="Times New Roman" panose="02020603050405020304" pitchFamily="18" charset="0"/>
                <a:cs typeface="Times New Roman" panose="02020603050405020304" pitchFamily="18" charset="0"/>
              </a:rPr>
              <a:t>is among the reliable sources of unreported </a:t>
            </a:r>
            <a:r>
              <a:rPr lang="en-US" dirty="0" smtClean="0">
                <a:solidFill>
                  <a:schemeClr val="tx1"/>
                </a:solidFill>
                <a:latin typeface="Times New Roman" panose="02020603050405020304" pitchFamily="18" charset="0"/>
                <a:cs typeface="Times New Roman" panose="02020603050405020304" pitchFamily="18" charset="0"/>
              </a:rPr>
              <a:t>data</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Data </a:t>
            </a:r>
            <a:r>
              <a:rPr lang="en-US" dirty="0">
                <a:solidFill>
                  <a:schemeClr val="tx1"/>
                </a:solidFill>
                <a:latin typeface="Times New Roman" panose="02020603050405020304" pitchFamily="18" charset="0"/>
                <a:cs typeface="Times New Roman" panose="02020603050405020304" pitchFamily="18" charset="0"/>
              </a:rPr>
              <a:t>users </a:t>
            </a:r>
            <a:r>
              <a:rPr lang="en-US" dirty="0" smtClean="0">
                <a:solidFill>
                  <a:schemeClr val="tx1"/>
                </a:solidFill>
                <a:latin typeface="Times New Roman" panose="02020603050405020304" pitchFamily="18" charset="0"/>
                <a:cs typeface="Times New Roman" panose="02020603050405020304" pitchFamily="18" charset="0"/>
              </a:rPr>
              <a:t>can have </a:t>
            </a:r>
            <a:r>
              <a:rPr lang="en-US" dirty="0">
                <a:solidFill>
                  <a:schemeClr val="tx1"/>
                </a:solidFill>
                <a:latin typeface="Times New Roman" panose="02020603050405020304" pitchFamily="18" charset="0"/>
                <a:cs typeface="Times New Roman" panose="02020603050405020304" pitchFamily="18" charset="0"/>
              </a:rPr>
              <a:t>access to a wide variety of variables related to crime and </a:t>
            </a:r>
            <a:r>
              <a:rPr lang="en-US" dirty="0" smtClean="0">
                <a:solidFill>
                  <a:schemeClr val="tx1"/>
                </a:solidFill>
                <a:latin typeface="Times New Roman" panose="02020603050405020304" pitchFamily="18" charset="0"/>
                <a:cs typeface="Times New Roman" panose="02020603050405020304" pitchFamily="18" charset="0"/>
              </a:rPr>
              <a:t>victimization</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T</a:t>
            </a:r>
            <a:r>
              <a:rPr lang="en-US" dirty="0" smtClean="0">
                <a:solidFill>
                  <a:schemeClr val="tx1"/>
                </a:solidFill>
                <a:latin typeface="Times New Roman" panose="02020603050405020304" pitchFamily="18" charset="0"/>
                <a:cs typeface="Times New Roman" panose="02020603050405020304" pitchFamily="18" charset="0"/>
              </a:rPr>
              <a:t>he </a:t>
            </a:r>
            <a:r>
              <a:rPr lang="en-US" dirty="0">
                <a:solidFill>
                  <a:schemeClr val="tx1"/>
                </a:solidFill>
                <a:latin typeface="Times New Roman" panose="02020603050405020304" pitchFamily="18" charset="0"/>
                <a:cs typeface="Times New Roman" panose="02020603050405020304" pitchFamily="18" charset="0"/>
              </a:rPr>
              <a:t>program receives the highest response rate as compared to UCR and </a:t>
            </a:r>
            <a:r>
              <a:rPr lang="en-US" dirty="0" smtClean="0">
                <a:solidFill>
                  <a:schemeClr val="tx1"/>
                </a:solidFill>
                <a:latin typeface="Times New Roman" panose="02020603050405020304" pitchFamily="18" charset="0"/>
                <a:cs typeface="Times New Roman" panose="02020603050405020304" pitchFamily="18" charset="0"/>
              </a:rPr>
              <a:t>NIBRS.</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a:t>
            </a:r>
            <a:r>
              <a:rPr lang="en-US" dirty="0">
                <a:solidFill>
                  <a:schemeClr val="tx1"/>
                </a:solidFill>
                <a:latin typeface="Times New Roman" panose="02020603050405020304" pitchFamily="18" charset="0"/>
                <a:cs typeface="Times New Roman" panose="02020603050405020304" pitchFamily="18" charset="0"/>
              </a:rPr>
              <a:t>only provides national estimates in addition to not tracking the American crime </a:t>
            </a:r>
            <a:r>
              <a:rPr lang="en-US" dirty="0" smtClean="0">
                <a:solidFill>
                  <a:schemeClr val="tx1"/>
                </a:solidFill>
                <a:latin typeface="Times New Roman" panose="02020603050405020304" pitchFamily="18" charset="0"/>
                <a:cs typeface="Times New Roman" panose="02020603050405020304" pitchFamily="18" charset="0"/>
              </a:rPr>
              <a:t>rate.</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I</a:t>
            </a:r>
            <a:r>
              <a:rPr lang="en-US" dirty="0" smtClean="0">
                <a:solidFill>
                  <a:schemeClr val="tx1"/>
                </a:solidFill>
                <a:latin typeface="Times New Roman" panose="02020603050405020304" pitchFamily="18" charset="0"/>
                <a:cs typeface="Times New Roman" panose="02020603050405020304" pitchFamily="18" charset="0"/>
              </a:rPr>
              <a:t>ts </a:t>
            </a:r>
            <a:r>
              <a:rPr lang="en-US" dirty="0">
                <a:solidFill>
                  <a:schemeClr val="tx1"/>
                </a:solidFill>
                <a:latin typeface="Times New Roman" panose="02020603050405020304" pitchFamily="18" charset="0"/>
                <a:cs typeface="Times New Roman" panose="02020603050405020304" pitchFamily="18" charset="0"/>
              </a:rPr>
              <a:t>response rate has been declining over the last few years</a:t>
            </a:r>
            <a:endParaRPr lang="en-US" dirty="0" smtClean="0">
              <a:solidFill>
                <a:schemeClr val="tx1"/>
              </a:solidFill>
              <a:latin typeface="Times New Roman" panose="02020603050405020304" pitchFamily="18" charset="0"/>
              <a:cs typeface="Times New Roman" panose="02020603050405020304" pitchFamily="18" charset="0"/>
            </a:endParaRPr>
          </a:p>
          <a:p>
            <a:pPr marL="571500" indent="-3429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6946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5" y="-642026"/>
            <a:ext cx="11727545" cy="1823087"/>
          </a:xfrm>
        </p:spPr>
        <p:txBody>
          <a:bodyPr>
            <a:normAutofit/>
          </a:bodyPr>
          <a:lstStyle/>
          <a:p>
            <a:pPr algn="ctr"/>
            <a:r>
              <a:rPr lang="en-US" sz="3200" dirty="0">
                <a:latin typeface="Times New Roman" panose="02020603050405020304" pitchFamily="18" charset="0"/>
                <a:cs typeface="Times New Roman" panose="02020603050405020304" pitchFamily="18" charset="0"/>
              </a:rPr>
              <a:t>United Nations Office on Drugs and Crime (UNODC)</a:t>
            </a:r>
            <a:r>
              <a:rPr lang="en-US" dirty="0">
                <a:solidFill>
                  <a:schemeClr val="tx1"/>
                </a:solidFill>
              </a:rPr>
              <a:t/>
            </a:r>
            <a:br>
              <a:rPr lang="en-US" dirty="0">
                <a:solidFill>
                  <a:schemeClr val="tx1"/>
                </a:solidFill>
              </a:rPr>
            </a:br>
            <a:endParaRPr lang="en-US" dirty="0"/>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a:t>
            </a:r>
            <a:r>
              <a:rPr lang="en-US" dirty="0">
                <a:solidFill>
                  <a:schemeClr val="tx1"/>
                </a:solidFill>
                <a:latin typeface="Times New Roman" panose="02020603050405020304" pitchFamily="18" charset="0"/>
                <a:cs typeface="Times New Roman" panose="02020603050405020304" pitchFamily="18" charset="0"/>
              </a:rPr>
              <a:t>combines the features of the United Nations International Drug Program (UNDCP) and Crime Prevention and Criminal Justice (CPCJ). </a:t>
            </a:r>
            <a:endParaRPr lang="en-US" dirty="0" smtClean="0">
              <a:solidFill>
                <a:schemeClr val="tx1"/>
              </a:solidFill>
              <a:latin typeface="Times New Roman" panose="02020603050405020304" pitchFamily="18" charset="0"/>
              <a:cs typeface="Times New Roman" panose="02020603050405020304" pitchFamily="18" charset="0"/>
            </a:endParaRP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R</a:t>
            </a:r>
            <a:r>
              <a:rPr lang="en-US" dirty="0" smtClean="0">
                <a:solidFill>
                  <a:schemeClr val="tx1"/>
                </a:solidFill>
                <a:latin typeface="Times New Roman" panose="02020603050405020304" pitchFamily="18" charset="0"/>
                <a:cs typeface="Times New Roman" panose="02020603050405020304" pitchFamily="18" charset="0"/>
              </a:rPr>
              <a:t>eceives </a:t>
            </a:r>
            <a:r>
              <a:rPr lang="en-US" dirty="0">
                <a:solidFill>
                  <a:schemeClr val="tx1"/>
                </a:solidFill>
                <a:latin typeface="Times New Roman" panose="02020603050405020304" pitchFamily="18" charset="0"/>
                <a:cs typeface="Times New Roman" panose="02020603050405020304" pitchFamily="18" charset="0"/>
              </a:rPr>
              <a:t>massive support from the </a:t>
            </a:r>
            <a:r>
              <a:rPr lang="en-US" dirty="0" smtClean="0">
                <a:solidFill>
                  <a:schemeClr val="tx1"/>
                </a:solidFill>
                <a:latin typeface="Times New Roman" panose="02020603050405020304" pitchFamily="18" charset="0"/>
                <a:cs typeface="Times New Roman" panose="02020603050405020304" pitchFamily="18" charset="0"/>
              </a:rPr>
              <a:t>State</a:t>
            </a:r>
          </a:p>
          <a:p>
            <a:pPr marL="571500" indent="-34290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UNODC has received negative reviews due </a:t>
            </a:r>
            <a:r>
              <a:rPr lang="en-US" dirty="0" smtClean="0">
                <a:solidFill>
                  <a:schemeClr val="tx1"/>
                </a:solidFill>
                <a:latin typeface="Times New Roman" panose="02020603050405020304" pitchFamily="18" charset="0"/>
                <a:cs typeface="Times New Roman" panose="02020603050405020304" pitchFamily="18" charset="0"/>
              </a:rPr>
              <a:t>to </a:t>
            </a:r>
            <a:r>
              <a:rPr lang="en-US" dirty="0">
                <a:solidFill>
                  <a:schemeClr val="tx1"/>
                </a:solidFill>
                <a:latin typeface="Times New Roman" panose="02020603050405020304" pitchFamily="18" charset="0"/>
                <a:cs typeface="Times New Roman" panose="02020603050405020304" pitchFamily="18" charset="0"/>
              </a:rPr>
              <a:t>corruption cases in addition </a:t>
            </a:r>
            <a:r>
              <a:rPr lang="en-US" dirty="0" smtClean="0">
                <a:solidFill>
                  <a:schemeClr val="tx1"/>
                </a:solidFill>
                <a:latin typeface="Times New Roman" panose="02020603050405020304" pitchFamily="18" charset="0"/>
                <a:cs typeface="Times New Roman" panose="02020603050405020304" pitchFamily="18" charset="0"/>
              </a:rPr>
              <a:t>to associating itself with </a:t>
            </a:r>
            <a:r>
              <a:rPr lang="en-US" dirty="0">
                <a:solidFill>
                  <a:schemeClr val="tx1"/>
                </a:solidFill>
                <a:latin typeface="Times New Roman" panose="02020603050405020304" pitchFamily="18" charset="0"/>
                <a:cs typeface="Times New Roman" panose="02020603050405020304" pitchFamily="18" charset="0"/>
              </a:rPr>
              <a:t>terrorist groups, including </a:t>
            </a:r>
            <a:r>
              <a:rPr lang="en-US" dirty="0" smtClean="0">
                <a:solidFill>
                  <a:schemeClr val="tx1"/>
                </a:solidFill>
                <a:latin typeface="Times New Roman" panose="02020603050405020304" pitchFamily="18" charset="0"/>
                <a:cs typeface="Times New Roman" panose="02020603050405020304" pitchFamily="18" charset="0"/>
              </a:rPr>
              <a:t>Al-Qaeda.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9422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6" y="216535"/>
            <a:ext cx="11422744" cy="575808"/>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Significance of using information from combined databases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Provides </a:t>
            </a:r>
            <a:r>
              <a:rPr lang="en-US" sz="2800" dirty="0">
                <a:solidFill>
                  <a:schemeClr val="tx1"/>
                </a:solidFill>
                <a:latin typeface="Times New Roman" panose="02020603050405020304" pitchFamily="18" charset="0"/>
                <a:cs typeface="Times New Roman" panose="02020603050405020304" pitchFamily="18" charset="0"/>
              </a:rPr>
              <a:t>a wide range of data due to the variation of their </a:t>
            </a:r>
            <a:r>
              <a:rPr lang="en-US" sz="2800" dirty="0" smtClean="0">
                <a:solidFill>
                  <a:schemeClr val="tx1"/>
                </a:solidFill>
                <a:latin typeface="Times New Roman" panose="02020603050405020304" pitchFamily="18" charset="0"/>
                <a:cs typeface="Times New Roman" panose="02020603050405020304" pitchFamily="18" charset="0"/>
              </a:rPr>
              <a:t>features</a:t>
            </a:r>
          </a:p>
          <a:p>
            <a:pPr marL="57150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Utilization of data from </a:t>
            </a:r>
            <a:r>
              <a:rPr lang="en-US" sz="2800" dirty="0">
                <a:solidFill>
                  <a:schemeClr val="tx1"/>
                </a:solidFill>
                <a:latin typeface="Times New Roman" panose="02020603050405020304" pitchFamily="18" charset="0"/>
                <a:cs typeface="Times New Roman" panose="02020603050405020304" pitchFamily="18" charset="0"/>
              </a:rPr>
              <a:t>UNODC, NCVS, NIBRS and UCR assist the researchers in gathering information more </a:t>
            </a:r>
            <a:r>
              <a:rPr lang="en-US" sz="2800" dirty="0" smtClean="0">
                <a:solidFill>
                  <a:schemeClr val="tx1"/>
                </a:solidFill>
                <a:latin typeface="Times New Roman" panose="02020603050405020304" pitchFamily="18" charset="0"/>
                <a:cs typeface="Times New Roman" panose="02020603050405020304" pitchFamily="18" charset="0"/>
              </a:rPr>
              <a:t>efficiently.</a:t>
            </a:r>
          </a:p>
          <a:p>
            <a:pPr marL="571500" indent="-342900">
              <a:buFont typeface="Arial" panose="020B0604020202020204" pitchFamily="34" charset="0"/>
              <a:buChar char="•"/>
            </a:pPr>
            <a:r>
              <a:rPr lang="en-US" sz="2800" dirty="0" smtClean="0">
                <a:solidFill>
                  <a:schemeClr val="tx1"/>
                </a:solidFill>
                <a:latin typeface="Times New Roman" panose="02020603050405020304" pitchFamily="18" charset="0"/>
                <a:cs typeface="Times New Roman" panose="02020603050405020304" pitchFamily="18" charset="0"/>
              </a:rPr>
              <a:t>Aids </a:t>
            </a:r>
            <a:r>
              <a:rPr lang="en-US" sz="2800" dirty="0">
                <a:solidFill>
                  <a:schemeClr val="tx1"/>
                </a:solidFill>
                <a:latin typeface="Times New Roman" panose="02020603050405020304" pitchFamily="18" charset="0"/>
                <a:cs typeface="Times New Roman" panose="02020603050405020304" pitchFamily="18" charset="0"/>
              </a:rPr>
              <a:t>the users to gain a deep understanding of instances related to crime and victimization.       </a:t>
            </a:r>
          </a:p>
          <a:p>
            <a:pPr marL="571500" indent="-3429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501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5" y="0"/>
            <a:ext cx="10761263" cy="792343"/>
          </a:xfrm>
        </p:spPr>
        <p:txBody>
          <a:bodyPr>
            <a:normAutofit/>
          </a:bodyPr>
          <a:lstStyle/>
          <a:p>
            <a:pPr algn="ctr"/>
            <a:r>
              <a:rPr lang="en-US" dirty="0" smtClean="0">
                <a:latin typeface="Times New Roman" panose="02020603050405020304" pitchFamily="18" charset="0"/>
                <a:cs typeface="Times New Roman" panose="02020603050405020304" pitchFamily="18" charset="0"/>
              </a:rPr>
              <a:t>Continuation </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Multiple databases </a:t>
            </a:r>
            <a:r>
              <a:rPr lang="en-US" dirty="0">
                <a:solidFill>
                  <a:schemeClr val="tx1"/>
                </a:solidFill>
                <a:latin typeface="Times New Roman" panose="02020603050405020304" pitchFamily="18" charset="0"/>
                <a:cs typeface="Times New Roman" panose="02020603050405020304" pitchFamily="18" charset="0"/>
              </a:rPr>
              <a:t>provide different approaches for addressing various crime </a:t>
            </a:r>
            <a:r>
              <a:rPr lang="en-US" dirty="0" smtClean="0">
                <a:solidFill>
                  <a:schemeClr val="tx1"/>
                </a:solidFill>
                <a:latin typeface="Times New Roman" panose="02020603050405020304" pitchFamily="18" charset="0"/>
                <a:cs typeface="Times New Roman" panose="02020603050405020304" pitchFamily="18" charset="0"/>
              </a:rPr>
              <a:t>cases.</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allows </a:t>
            </a:r>
            <a:r>
              <a:rPr lang="en-US" dirty="0">
                <a:solidFill>
                  <a:schemeClr val="tx1"/>
                </a:solidFill>
                <a:latin typeface="Times New Roman" panose="02020603050405020304" pitchFamily="18" charset="0"/>
                <a:cs typeface="Times New Roman" panose="02020603050405020304" pitchFamily="18" charset="0"/>
              </a:rPr>
              <a:t>learners to compare their efficiency which aids in selecting the most reliable information during the </a:t>
            </a:r>
            <a:r>
              <a:rPr lang="en-US" dirty="0" smtClean="0">
                <a:solidFill>
                  <a:schemeClr val="tx1"/>
                </a:solidFill>
                <a:latin typeface="Times New Roman" panose="02020603050405020304" pitchFamily="18" charset="0"/>
                <a:cs typeface="Times New Roman" panose="02020603050405020304" pitchFamily="18" charset="0"/>
              </a:rPr>
              <a:t>research.</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It provides </a:t>
            </a:r>
            <a:r>
              <a:rPr lang="en-US" dirty="0">
                <a:solidFill>
                  <a:schemeClr val="tx1"/>
                </a:solidFill>
                <a:latin typeface="Times New Roman" panose="02020603050405020304" pitchFamily="18" charset="0"/>
                <a:cs typeface="Times New Roman" panose="02020603050405020304" pitchFamily="18" charset="0"/>
              </a:rPr>
              <a:t>a wide range of information hence boosting learner’s </a:t>
            </a:r>
            <a:r>
              <a:rPr lang="en-US" dirty="0" smtClean="0">
                <a:solidFill>
                  <a:schemeClr val="tx1"/>
                </a:solidFill>
                <a:latin typeface="Times New Roman" panose="02020603050405020304" pitchFamily="18" charset="0"/>
                <a:cs typeface="Times New Roman" panose="02020603050405020304" pitchFamily="18" charset="0"/>
              </a:rPr>
              <a:t>understanding</a:t>
            </a:r>
          </a:p>
          <a:p>
            <a:pPr marL="571500" indent="-342900">
              <a:buFont typeface="Arial" panose="020B0604020202020204" pitchFamily="34" charset="0"/>
              <a:buChar char="•"/>
            </a:pPr>
            <a:r>
              <a:rPr lang="en-US" dirty="0" smtClean="0">
                <a:solidFill>
                  <a:schemeClr val="tx1"/>
                </a:solidFill>
                <a:latin typeface="Times New Roman" panose="02020603050405020304" pitchFamily="18" charset="0"/>
                <a:cs typeface="Times New Roman" panose="02020603050405020304" pitchFamily="18" charset="0"/>
              </a:rPr>
              <a:t>Users can utilize </a:t>
            </a:r>
            <a:r>
              <a:rPr lang="en-US" dirty="0">
                <a:solidFill>
                  <a:schemeClr val="tx1"/>
                </a:solidFill>
                <a:latin typeface="Times New Roman" panose="02020603050405020304" pitchFamily="18" charset="0"/>
                <a:cs typeface="Times New Roman" panose="02020603050405020304" pitchFamily="18" charset="0"/>
              </a:rPr>
              <a:t>the data found in the four databases to track the rate of crime within a specified </a:t>
            </a:r>
            <a:r>
              <a:rPr lang="en-US" dirty="0" smtClean="0">
                <a:solidFill>
                  <a:schemeClr val="tx1"/>
                </a:solidFill>
                <a:latin typeface="Times New Roman" panose="02020603050405020304" pitchFamily="18" charset="0"/>
                <a:cs typeface="Times New Roman" panose="02020603050405020304" pitchFamily="18" charset="0"/>
              </a:rPr>
              <a:t>period.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498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4455" y="216535"/>
            <a:ext cx="11383833" cy="575808"/>
          </a:xfrm>
        </p:spPr>
        <p:txBody>
          <a:bodyPr>
            <a:normAutofit fontScale="90000"/>
          </a:bodyPr>
          <a:lstStyle/>
          <a:p>
            <a:pPr algn="ctr"/>
            <a:r>
              <a:rPr lang="en-US" dirty="0" smtClean="0"/>
              <a:t>References </a:t>
            </a:r>
            <a:endParaRPr lang="en-US" dirty="0"/>
          </a:p>
        </p:txBody>
      </p:sp>
      <p:sp>
        <p:nvSpPr>
          <p:cNvPr id="3" name="Subtitle 2"/>
          <p:cNvSpPr>
            <a:spLocks noGrp="1"/>
          </p:cNvSpPr>
          <p:nvPr>
            <p:ph type="subTitle" idx="1"/>
          </p:nvPr>
        </p:nvSpPr>
        <p:spPr>
          <a:xfrm>
            <a:off x="291830" y="1181060"/>
            <a:ext cx="11556457" cy="5676939"/>
          </a:xfrm>
        </p:spPr>
        <p:txBody>
          <a:bodyPr/>
          <a:lstStyle/>
          <a:p>
            <a:r>
              <a:rPr lang="en-US" sz="2800" dirty="0">
                <a:latin typeface="Times New Roman" panose="02020603050405020304" pitchFamily="18" charset="0"/>
                <a:cs typeface="Times New Roman" panose="02020603050405020304" pitchFamily="18" charset="0"/>
              </a:rPr>
              <a:t>Hemenway, D., &amp; Solnick, S. J. (2015). The epidemiology of self-defense gun </a:t>
            </a:r>
            <a:r>
              <a:rPr lang="en-US" sz="2800" dirty="0" smtClean="0">
                <a:latin typeface="Times New Roman" panose="02020603050405020304" pitchFamily="18" charset="0"/>
                <a:cs typeface="Times New Roman" panose="02020603050405020304" pitchFamily="18" charset="0"/>
              </a:rPr>
              <a:t>	use</a:t>
            </a:r>
            <a:r>
              <a:rPr lang="en-US" sz="2800" dirty="0">
                <a:latin typeface="Times New Roman" panose="02020603050405020304" pitchFamily="18" charset="0"/>
                <a:cs typeface="Times New Roman" panose="02020603050405020304" pitchFamily="18" charset="0"/>
              </a:rPr>
              <a:t>: Evidence from the National Crime Victimization Surveys 2007</a:t>
            </a:r>
            <a:r>
              <a:rPr lang="en-US" sz="2800" dirty="0" smtClean="0">
                <a:latin typeface="Times New Roman" panose="02020603050405020304" pitchFamily="18" charset="0"/>
                <a:cs typeface="Times New Roman" panose="02020603050405020304" pitchFamily="18" charset="0"/>
              </a:rPr>
              <a:t>–	2011</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Preventive medicine</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79</a:t>
            </a:r>
            <a:r>
              <a:rPr lang="en-US" sz="2800" dirty="0">
                <a:latin typeface="Times New Roman" panose="02020603050405020304" pitchFamily="18" charset="0"/>
                <a:cs typeface="Times New Roman" panose="02020603050405020304" pitchFamily="18" charset="0"/>
              </a:rPr>
              <a:t>, 22-27.                     </a:t>
            </a:r>
          </a:p>
          <a:p>
            <a:r>
              <a:rPr lang="en-US" sz="2800" dirty="0">
                <a:latin typeface="Times New Roman" panose="02020603050405020304" pitchFamily="18" charset="0"/>
                <a:cs typeface="Times New Roman" panose="02020603050405020304" pitchFamily="18" charset="0"/>
              </a:rPr>
              <a:t>Lauritsen, J. L., Owens, J. G., Planty, M., Rand, M. R., &amp; Truman, J. L. (2016). </a:t>
            </a:r>
            <a:r>
              <a:rPr lang="en-US" sz="2800" dirty="0" smtClean="0">
                <a:latin typeface="Times New Roman" panose="02020603050405020304" pitchFamily="18" charset="0"/>
                <a:cs typeface="Times New Roman" panose="02020603050405020304" pitchFamily="18" charset="0"/>
              </a:rPr>
              <a:t>	Methods </a:t>
            </a:r>
            <a:r>
              <a:rPr lang="en-US" sz="2800" dirty="0">
                <a:latin typeface="Times New Roman" panose="02020603050405020304" pitchFamily="18" charset="0"/>
                <a:cs typeface="Times New Roman" panose="02020603050405020304" pitchFamily="18" charset="0"/>
              </a:rPr>
              <a:t>for counting high-frequency repeat victimizations in the </a:t>
            </a:r>
            <a:r>
              <a:rPr lang="en-US" sz="2800" dirty="0" smtClean="0">
                <a:latin typeface="Times New Roman" panose="02020603050405020304" pitchFamily="18" charset="0"/>
                <a:cs typeface="Times New Roman" panose="02020603050405020304" pitchFamily="18" charset="0"/>
              </a:rPr>
              <a:t>	national </a:t>
            </a:r>
            <a:r>
              <a:rPr lang="en-US" sz="2800" dirty="0">
                <a:latin typeface="Times New Roman" panose="02020603050405020304" pitchFamily="18" charset="0"/>
                <a:cs typeface="Times New Roman" panose="02020603050405020304" pitchFamily="18" charset="0"/>
              </a:rPr>
              <a:t>crime victimization survey.</a:t>
            </a:r>
          </a:p>
          <a:p>
            <a:r>
              <a:rPr lang="en-US" sz="2800" dirty="0">
                <a:latin typeface="Times New Roman" panose="02020603050405020304" pitchFamily="18" charset="0"/>
                <a:cs typeface="Times New Roman" panose="02020603050405020304" pitchFamily="18" charset="0"/>
              </a:rPr>
              <a:t>Stogner, J. M. (2015). Uniform Crime Reports. </a:t>
            </a:r>
            <a:r>
              <a:rPr lang="en-US" sz="2800" i="1" dirty="0">
                <a:latin typeface="Times New Roman" panose="02020603050405020304" pitchFamily="18" charset="0"/>
                <a:cs typeface="Times New Roman" panose="02020603050405020304" pitchFamily="18" charset="0"/>
              </a:rPr>
              <a:t>The Encyclopedia of Crime and </a:t>
            </a:r>
            <a:r>
              <a:rPr lang="en-US" sz="2800" i="1" dirty="0" smtClean="0">
                <a:latin typeface="Times New Roman" panose="02020603050405020304" pitchFamily="18" charset="0"/>
                <a:cs typeface="Times New Roman" panose="02020603050405020304" pitchFamily="18" charset="0"/>
              </a:rPr>
              <a:t>	Punishment</a:t>
            </a:r>
            <a:r>
              <a:rPr lang="en-US" sz="2800" dirty="0">
                <a:latin typeface="Times New Roman" panose="02020603050405020304" pitchFamily="18" charset="0"/>
                <a:cs typeface="Times New Roman" panose="02020603050405020304" pitchFamily="18" charset="0"/>
              </a:rPr>
              <a:t>, 1-5.</a:t>
            </a:r>
          </a:p>
          <a:p>
            <a:r>
              <a:rPr lang="en-US" sz="2800" dirty="0">
                <a:latin typeface="Times New Roman" panose="02020603050405020304" pitchFamily="18" charset="0"/>
                <a:cs typeface="Times New Roman" panose="02020603050405020304" pitchFamily="18" charset="0"/>
              </a:rPr>
              <a:t>Truman, J. L., Langton, L., &amp; Planty, M. (2015). Criminal victimization, </a:t>
            </a:r>
            <a:r>
              <a:rPr lang="en-US" sz="2800" dirty="0" smtClean="0">
                <a:latin typeface="Times New Roman" panose="02020603050405020304" pitchFamily="18" charset="0"/>
                <a:cs typeface="Times New Roman" panose="02020603050405020304" pitchFamily="18" charset="0"/>
              </a:rPr>
              <a:t>	2015</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Washington, DC</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 </a:t>
            </a:r>
          </a:p>
          <a:p>
            <a:r>
              <a:rPr lang="en-US" dirty="0"/>
              <a:t> </a:t>
            </a:r>
          </a:p>
          <a:p>
            <a:pPr marL="5715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294727497"/>
      </p:ext>
    </p:extLst>
  </p:cSld>
  <p:clrMapOvr>
    <a:masterClrMapping/>
  </p:clrMapOvr>
</p:sld>
</file>

<file path=ppt/theme/theme1.xml><?xml version="1.0" encoding="utf-8"?>
<a:theme xmlns:a="http://schemas.openxmlformats.org/drawingml/2006/main" name="Office Theme">
  <a:themeElements>
    <a:clrScheme name="Custom 21">
      <a:dk1>
        <a:sysClr val="windowText" lastClr="000000"/>
      </a:dk1>
      <a:lt1>
        <a:sysClr val="window" lastClr="FFFFFF"/>
      </a:lt1>
      <a:dk2>
        <a:srgbClr val="44546A"/>
      </a:dk2>
      <a:lt2>
        <a:srgbClr val="E7E6E6"/>
      </a:lt2>
      <a:accent1>
        <a:srgbClr val="0085A3"/>
      </a:accent1>
      <a:accent2>
        <a:srgbClr val="FBB84B"/>
      </a:accent2>
      <a:accent3>
        <a:srgbClr val="5A5D66"/>
      </a:accent3>
      <a:accent4>
        <a:srgbClr val="45B29C"/>
      </a:accent4>
      <a:accent5>
        <a:srgbClr val="DFE0DB"/>
      </a:accent5>
      <a:accent6>
        <a:srgbClr val="5A5D66"/>
      </a:accent6>
      <a:hlink>
        <a:srgbClr val="0085A3"/>
      </a:hlink>
      <a:folHlink>
        <a:srgbClr val="0085A3"/>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aldenPowerpoint_2017" id="{24313F1E-116F-E24E-A1EE-4458AFCA02F3}" vid="{B7FEFC8E-A950-BF4E-8ACF-4E9D112343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4411</TotalTime>
  <Words>2743</Words>
  <Application>Microsoft Office PowerPoint</Application>
  <PresentationFormat>Widescreen</PresentationFormat>
  <Paragraphs>119</Paragraphs>
  <Slides>16</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Times New Roman</vt:lpstr>
      <vt:lpstr>Office Theme</vt:lpstr>
      <vt:lpstr>Measures of Crime and Victimization</vt:lpstr>
      <vt:lpstr>Overview of the programs</vt:lpstr>
      <vt:lpstr>               National Incident-Based Reporting System (NIBRS) </vt:lpstr>
      <vt:lpstr>National Crime Victimization Survey (NCVS)  </vt:lpstr>
      <vt:lpstr>United Nations Office on Drugs and Crime (UNODC) </vt:lpstr>
      <vt:lpstr>Comparison of the programs  </vt:lpstr>
      <vt:lpstr>Continuation </vt:lpstr>
      <vt:lpstr>Continuation </vt:lpstr>
      <vt:lpstr>Continuation </vt:lpstr>
      <vt:lpstr>Advantages and disadvantages of the programs </vt:lpstr>
      <vt:lpstr>National Incident-Based Reporting System (NIBRS) </vt:lpstr>
      <vt:lpstr>National Crime Victimization Survey (NCVS)  </vt:lpstr>
      <vt:lpstr>United Nations Office on Drugs and Crime (UNODC) </vt:lpstr>
      <vt:lpstr>Significance of using information from combined databases </vt:lpstr>
      <vt:lpstr>Continuation </vt:lpstr>
      <vt:lpstr>References </vt:lpstr>
    </vt:vector>
  </TitlesOfParts>
  <Company>Laureate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Nastachowski</dc:creator>
  <cp:lastModifiedBy>ADMIN</cp:lastModifiedBy>
  <cp:revision>37</cp:revision>
  <dcterms:created xsi:type="dcterms:W3CDTF">2018-06-19T13:34:05Z</dcterms:created>
  <dcterms:modified xsi:type="dcterms:W3CDTF">2020-06-23T18:29:56Z</dcterms:modified>
</cp:coreProperties>
</file>