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2" r:id="rId6"/>
    <p:sldId id="260" r:id="rId7"/>
    <p:sldId id="261"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07F5F-F113-4E48-9657-5C235E9BB68C}" type="datetimeFigureOut">
              <a:rPr lang="en-US" smtClean="0"/>
              <a:t>3/25/2020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A04252-5517-422D-AB5D-C5CF918EAB5D}" type="slidenum">
              <a:rPr lang="en-US" smtClean="0"/>
              <a:t>‹#›</a:t>
            </a:fld>
            <a:endParaRPr lang="en-US"/>
          </a:p>
        </p:txBody>
      </p:sp>
    </p:spTree>
    <p:extLst>
      <p:ext uri="{BB962C8B-B14F-4D97-AF65-F5344CB8AC3E}">
        <p14:creationId xmlns:p14="http://schemas.microsoft.com/office/powerpoint/2010/main" val="3799511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emergency of robots machines is increasing, and the future predictions show that they can cost millions of jobs as a result of human replacement. Despite the many advantages they have, they are also destructive as they render entire professions and causing joblessness to many people. The most affected part is the area of manual work, where most of the factories use robots (Meyer, 2012). These robots can overwork, and they do a variety of work, including packaging, loading, and offloading. For the past five years, there has been a proliferation of online platforms that match employers with freelancers who invite them to bid for each task. According to Maclean &amp; Wilson, (2009), they are also associated with some benefits for companies that use these sites like getting instant access to a pool of cheap, willing talent, without having to go through lengthy recruitment processes.   </a:t>
            </a:r>
          </a:p>
        </p:txBody>
      </p:sp>
      <p:sp>
        <p:nvSpPr>
          <p:cNvPr id="4" name="Slide Number Placeholder 3"/>
          <p:cNvSpPr>
            <a:spLocks noGrp="1"/>
          </p:cNvSpPr>
          <p:nvPr>
            <p:ph type="sldNum" sz="quarter" idx="10"/>
          </p:nvPr>
        </p:nvSpPr>
        <p:spPr/>
        <p:txBody>
          <a:bodyPr/>
          <a:lstStyle/>
          <a:p>
            <a:fld id="{67A04252-5517-422D-AB5D-C5CF918EAB5D}" type="slidenum">
              <a:rPr lang="en-US" smtClean="0"/>
              <a:t>3</a:t>
            </a:fld>
            <a:endParaRPr lang="en-US"/>
          </a:p>
        </p:txBody>
      </p:sp>
    </p:spTree>
    <p:extLst>
      <p:ext uri="{BB962C8B-B14F-4D97-AF65-F5344CB8AC3E}">
        <p14:creationId xmlns:p14="http://schemas.microsoft.com/office/powerpoint/2010/main" val="392464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new diversity, combined with technological advances, has fed demand for a more collaborative and flexible working environment (The Guardian 2020). Currently, most of the companies have flattened out by about 25% over the past years, losing several layers of management in favor of a more grid-like structure that causes employees to move along horizontal, vertical and diagonal ways. Currently, the retirement age stands at 65 for men and 62 for women in the United States, but it is likely to rise to 70 as predicted by 20% for both in the future. Maclean &amp; Wilson (2009) also suggested that people should venture into side hustles as a safety net to supplement their incomes.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4</a:t>
            </a:fld>
            <a:endParaRPr lang="en-US"/>
          </a:p>
        </p:txBody>
      </p:sp>
    </p:spTree>
    <p:extLst>
      <p:ext uri="{BB962C8B-B14F-4D97-AF65-F5344CB8AC3E}">
        <p14:creationId xmlns:p14="http://schemas.microsoft.com/office/powerpoint/2010/main" val="3586093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video, most of the people use their entrepreneurial skills as well as the knowledge they acquired during their childhood to build their work. Others mentioned their passion and interest they developed through their carriers. Another critical aspect that has been mentioned is learning about new things to understand the future requirements of jobs better. Having qualified in a particular field doesn't mean that one cannot perform duties in another profession that corresponds to it. To add to this in the future, people are likely to take training that allows them to strengthen their skills and experience at work.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5</a:t>
            </a:fld>
            <a:endParaRPr lang="en-US"/>
          </a:p>
        </p:txBody>
      </p:sp>
    </p:spTree>
    <p:extLst>
      <p:ext uri="{BB962C8B-B14F-4D97-AF65-F5344CB8AC3E}">
        <p14:creationId xmlns:p14="http://schemas.microsoft.com/office/powerpoint/2010/main" val="598704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implication for future carrier opportunities is that the young population is subjected to a heavy burden, carries significant responsibilities for re-imagining their lives as an enterprise.  It’s an enterprise in which an investment in education and training and work increasingly looks like a mortgaging of an uncertain future. In mortgaging our future, we should be confounded by the possibility of repaying this debt, or of leveraging it into a life that was promised if only we stay in education and training, if only they got a job, if only they studied and worked hard, and had an eye to the future.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6</a:t>
            </a:fld>
            <a:endParaRPr lang="en-US"/>
          </a:p>
        </p:txBody>
      </p:sp>
    </p:spTree>
    <p:extLst>
      <p:ext uri="{BB962C8B-B14F-4D97-AF65-F5344CB8AC3E}">
        <p14:creationId xmlns:p14="http://schemas.microsoft.com/office/powerpoint/2010/main" val="827496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develop my future carrier and job search strategies, at first, I have to make my personal and professional network. These networks will help me get introduced, potential employers. However, through my personal and professional network, I will be able to express my working experience and increase the chances of being absorbed in the workplace. And through my previous experience, I will support my credentials with appropriate references and recommendations that provide insights based on my experience.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7</a:t>
            </a:fld>
            <a:endParaRPr lang="en-US"/>
          </a:p>
        </p:txBody>
      </p:sp>
    </p:spTree>
    <p:extLst>
      <p:ext uri="{BB962C8B-B14F-4D97-AF65-F5344CB8AC3E}">
        <p14:creationId xmlns:p14="http://schemas.microsoft.com/office/powerpoint/2010/main" val="309383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employers attend career events and workshops for job seekers. This is an excellent way to keep up to date with industry trends; it will help me to develop my employability skills, learn about the industry, and connect with employers. RMIT Career Hub offers a listing of various events and workshops across a range of topics, including job searching strategies. I prefer making it a habit to regularly attend a workshop to keep up to date and expand my networks.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8</a:t>
            </a:fld>
            <a:endParaRPr lang="en-US"/>
          </a:p>
        </p:txBody>
      </p:sp>
    </p:spTree>
    <p:extLst>
      <p:ext uri="{BB962C8B-B14F-4D97-AF65-F5344CB8AC3E}">
        <p14:creationId xmlns:p14="http://schemas.microsoft.com/office/powerpoint/2010/main" val="1460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3/25/2020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0"/>
            <a:ext cx="7766936" cy="6857999"/>
          </a:xfrm>
        </p:spPr>
        <p:txBody>
          <a:bodyPr/>
          <a:lstStyle/>
          <a:p>
            <a:pPr algn="ctr"/>
            <a:r>
              <a:rPr lang="en-US" sz="4000" dirty="0"/>
              <a:t>The Change in the world of work and the implications for the future career opportunities and job search strategies</a:t>
            </a:r>
            <a:br>
              <a:rPr lang="en-US" sz="4000" dirty="0"/>
            </a:br>
            <a:r>
              <a:rPr lang="en-US" sz="4000" dirty="0"/>
              <a:t/>
            </a:r>
            <a:br>
              <a:rPr lang="en-US" sz="4000" dirty="0"/>
            </a:br>
            <a:r>
              <a:rPr lang="en-US" sz="4000" dirty="0"/>
              <a:t>Institution Affiliation</a:t>
            </a:r>
            <a:br>
              <a:rPr lang="en-US" sz="4000" dirty="0"/>
            </a:br>
            <a:r>
              <a:rPr lang="en-US" sz="4000" dirty="0"/>
              <a:t/>
            </a:r>
            <a:br>
              <a:rPr lang="en-US" sz="4000" dirty="0"/>
            </a:br>
            <a:r>
              <a:rPr lang="en-US" sz="4000" dirty="0"/>
              <a:t>Students’ Name</a:t>
            </a:r>
            <a:br>
              <a:rPr lang="en-US" sz="4000" dirty="0"/>
            </a:br>
            <a:r>
              <a:rPr lang="en-US" sz="4000" dirty="0"/>
              <a:t/>
            </a:r>
            <a:br>
              <a:rPr lang="en-US" sz="4000" dirty="0"/>
            </a:br>
            <a:r>
              <a:rPr lang="en-US" sz="4000" dirty="0"/>
              <a:t>Date of Presentation </a:t>
            </a:r>
          </a:p>
        </p:txBody>
      </p:sp>
      <p:sp>
        <p:nvSpPr>
          <p:cNvPr id="3" name="Subtitle 2"/>
          <p:cNvSpPr>
            <a:spLocks noGrp="1"/>
          </p:cNvSpPr>
          <p:nvPr>
            <p:ph type="subTitle" idx="1"/>
          </p:nvPr>
        </p:nvSpPr>
        <p:spPr>
          <a:xfrm flipV="1">
            <a:off x="1507067"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246690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lstStyle/>
          <a:p>
            <a:r>
              <a:rPr lang="en-US" dirty="0"/>
              <a:t>The workplace is changing fast, and not just because of automation and the introduction of new technologies. </a:t>
            </a:r>
          </a:p>
          <a:p>
            <a:r>
              <a:rPr lang="en-US" dirty="0"/>
              <a:t>Some 20 years or so before, no one would dream of wearing a pair of jeans to work, but now, that is almost the norm. </a:t>
            </a:r>
          </a:p>
          <a:p>
            <a:r>
              <a:rPr lang="en-US" dirty="0"/>
              <a:t>You probably grew up hearing tales of the stringent nature of the world of work, and as you enter or grow in your career, most of the traditional rules no longer apply. </a:t>
            </a:r>
          </a:p>
          <a:p>
            <a:r>
              <a:rPr lang="en-US" dirty="0"/>
              <a:t>New technologies have changed how people work and collaborate on duties, and this has had an impact on the lives of individuals, and more is yet to come. </a:t>
            </a:r>
          </a:p>
          <a:p>
            <a:pPr marL="0" indent="0">
              <a:buNone/>
            </a:pPr>
            <a:endParaRPr lang="en-US" dirty="0"/>
          </a:p>
        </p:txBody>
      </p:sp>
    </p:spTree>
    <p:extLst>
      <p:ext uri="{BB962C8B-B14F-4D97-AF65-F5344CB8AC3E}">
        <p14:creationId xmlns:p14="http://schemas.microsoft.com/office/powerpoint/2010/main" val="129187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Change in the world of work </a:t>
            </a:r>
          </a:p>
        </p:txBody>
      </p:sp>
      <p:sp>
        <p:nvSpPr>
          <p:cNvPr id="3" name="Content Placeholder 2"/>
          <p:cNvSpPr>
            <a:spLocks noGrp="1"/>
          </p:cNvSpPr>
          <p:nvPr>
            <p:ph idx="1"/>
          </p:nvPr>
        </p:nvSpPr>
        <p:spPr>
          <a:xfrm>
            <a:off x="0" y="2160589"/>
            <a:ext cx="10174310" cy="4697411"/>
          </a:xfrm>
        </p:spPr>
        <p:txBody>
          <a:bodyPr>
            <a:normAutofit lnSpcReduction="10000"/>
          </a:bodyPr>
          <a:lstStyle/>
          <a:p>
            <a:endParaRPr lang="en-US" dirty="0" smtClean="0"/>
          </a:p>
          <a:p>
            <a:r>
              <a:rPr lang="en-US" dirty="0" smtClean="0"/>
              <a:t>The </a:t>
            </a:r>
            <a:r>
              <a:rPr lang="en-US" dirty="0"/>
              <a:t>Change in the world of work </a:t>
            </a:r>
            <a:r>
              <a:rPr lang="en-US" dirty="0" smtClean="0"/>
              <a:t>is anticipated to be influenced by the following factors;</a:t>
            </a:r>
          </a:p>
          <a:p>
            <a:pPr>
              <a:buFont typeface="Wingdings" panose="05000000000000000000" pitchFamily="2" charset="2"/>
              <a:buChar char="q"/>
            </a:pPr>
            <a:r>
              <a:rPr lang="en-US" b="1" dirty="0" smtClean="0"/>
              <a:t>The </a:t>
            </a:r>
            <a:r>
              <a:rPr lang="en-US" b="1" dirty="0"/>
              <a:t>development of artificial intelligence</a:t>
            </a:r>
            <a:r>
              <a:rPr lang="en-US" dirty="0"/>
              <a:t>. </a:t>
            </a:r>
            <a:endParaRPr lang="en-US" dirty="0" smtClean="0"/>
          </a:p>
          <a:p>
            <a:pPr marL="0" indent="0">
              <a:buNone/>
            </a:pPr>
            <a:r>
              <a:rPr lang="en-US" sz="1800" dirty="0"/>
              <a:t>	</a:t>
            </a:r>
            <a:r>
              <a:rPr lang="en-US" sz="1800" dirty="0" smtClean="0"/>
              <a:t>Artificial </a:t>
            </a:r>
            <a:r>
              <a:rPr lang="en-US" sz="1800" dirty="0"/>
              <a:t>intelligence is associated with the use of robotic machines to replace human labor. </a:t>
            </a:r>
          </a:p>
          <a:p>
            <a:pPr marL="0" indent="0">
              <a:buNone/>
            </a:pPr>
            <a:r>
              <a:rPr lang="en-US" dirty="0" smtClean="0"/>
              <a:t>	Despite </a:t>
            </a:r>
            <a:r>
              <a:rPr lang="en-US" dirty="0"/>
              <a:t>the many advantages they have, they are also destructive as they render entire </a:t>
            </a:r>
            <a:r>
              <a:rPr lang="en-US" dirty="0" smtClean="0"/>
              <a:t>		professions </a:t>
            </a:r>
            <a:r>
              <a:rPr lang="en-US" dirty="0"/>
              <a:t>and causing joblessness to many </a:t>
            </a:r>
            <a:r>
              <a:rPr lang="en-US" dirty="0" smtClean="0"/>
              <a:t>people.</a:t>
            </a:r>
          </a:p>
          <a:p>
            <a:pPr>
              <a:buFont typeface="Wingdings" panose="05000000000000000000" pitchFamily="2" charset="2"/>
              <a:buChar char="q"/>
            </a:pPr>
            <a:r>
              <a:rPr lang="en-US" b="1" dirty="0" smtClean="0"/>
              <a:t>Rise </a:t>
            </a:r>
            <a:r>
              <a:rPr lang="en-US" b="1" dirty="0"/>
              <a:t>of the Gig Economy or Freelancing</a:t>
            </a:r>
            <a:r>
              <a:rPr lang="en-US" dirty="0"/>
              <a:t>.</a:t>
            </a:r>
          </a:p>
          <a:p>
            <a:pPr marL="0" indent="0">
              <a:buNone/>
            </a:pPr>
            <a:r>
              <a:rPr lang="en-US" dirty="0" smtClean="0"/>
              <a:t>	There </a:t>
            </a:r>
            <a:r>
              <a:rPr lang="en-US" dirty="0"/>
              <a:t>has been a proliferation of online platforms that match employers with freelancers </a:t>
            </a:r>
            <a:r>
              <a:rPr lang="en-US" dirty="0" smtClean="0"/>
              <a:t>	who </a:t>
            </a:r>
            <a:r>
              <a:rPr lang="en-US" dirty="0"/>
              <a:t>invite them to bid for each task.</a:t>
            </a:r>
          </a:p>
          <a:p>
            <a:pPr marL="0" indent="0">
              <a:buNone/>
            </a:pPr>
            <a:r>
              <a:rPr lang="en-US" dirty="0" smtClean="0"/>
              <a:t>	The </a:t>
            </a:r>
            <a:r>
              <a:rPr lang="en-US" dirty="0"/>
              <a:t>Gig economy created a market that is evolving so quickly that it’s hard to pin down </a:t>
            </a:r>
            <a:r>
              <a:rPr lang="en-US" dirty="0" smtClean="0"/>
              <a:t>	exactly </a:t>
            </a:r>
            <a:r>
              <a:rPr lang="en-US" dirty="0"/>
              <a:t>how many people are using these sites across the world. </a:t>
            </a:r>
            <a:endParaRPr lang="en-US" dirty="0" smtClean="0"/>
          </a:p>
          <a:p>
            <a:endParaRPr lang="en-US" dirty="0" smtClean="0"/>
          </a:p>
          <a:p>
            <a:r>
              <a:rPr lang="en-US" dirty="0" smtClean="0"/>
              <a:t> </a:t>
            </a:r>
          </a:p>
          <a:p>
            <a:endParaRPr lang="en-US" dirty="0"/>
          </a:p>
        </p:txBody>
      </p:sp>
    </p:spTree>
    <p:extLst>
      <p:ext uri="{BB962C8B-B14F-4D97-AF65-F5344CB8AC3E}">
        <p14:creationId xmlns:p14="http://schemas.microsoft.com/office/powerpoint/2010/main" val="12950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6364"/>
            <a:ext cx="8596668" cy="748145"/>
          </a:xfrm>
        </p:spPr>
        <p:txBody>
          <a:bodyPr>
            <a:normAutofit/>
          </a:bodyPr>
          <a:lstStyle/>
          <a:p>
            <a:r>
              <a:rPr lang="en-US" dirty="0" smtClean="0"/>
              <a:t>Cont. </a:t>
            </a:r>
            <a:endParaRPr lang="en-US" dirty="0"/>
          </a:p>
        </p:txBody>
      </p:sp>
      <p:sp>
        <p:nvSpPr>
          <p:cNvPr id="3" name="Content Placeholder 2"/>
          <p:cNvSpPr>
            <a:spLocks noGrp="1"/>
          </p:cNvSpPr>
          <p:nvPr>
            <p:ph idx="1"/>
          </p:nvPr>
        </p:nvSpPr>
        <p:spPr>
          <a:xfrm>
            <a:off x="-1" y="1801091"/>
            <a:ext cx="10030691" cy="5056909"/>
          </a:xfrm>
        </p:spPr>
        <p:txBody>
          <a:bodyPr/>
          <a:lstStyle/>
          <a:p>
            <a:pPr>
              <a:buFont typeface="Wingdings" panose="05000000000000000000" pitchFamily="2" charset="2"/>
              <a:buChar char="q"/>
            </a:pPr>
            <a:endParaRPr lang="en-US" b="1" dirty="0" smtClean="0"/>
          </a:p>
          <a:p>
            <a:pPr>
              <a:buFont typeface="Wingdings" panose="05000000000000000000" pitchFamily="2" charset="2"/>
              <a:buChar char="q"/>
            </a:pPr>
            <a:r>
              <a:rPr lang="en-US" b="1" dirty="0" smtClean="0"/>
              <a:t>The </a:t>
            </a:r>
            <a:r>
              <a:rPr lang="en-US" b="1" dirty="0"/>
              <a:t>change in the workplace structure</a:t>
            </a:r>
            <a:r>
              <a:rPr lang="en-US" dirty="0"/>
              <a:t>. The collapse of the corporate ladder brings this.</a:t>
            </a:r>
          </a:p>
          <a:p>
            <a:pPr marL="0" indent="0">
              <a:buNone/>
            </a:pPr>
            <a:r>
              <a:rPr lang="en-US" dirty="0" smtClean="0"/>
              <a:t>	Loyal </a:t>
            </a:r>
            <a:r>
              <a:rPr lang="en-US" dirty="0"/>
              <a:t>workers scrambled towards the higher ranks of management to get promotions at a </a:t>
            </a:r>
            <a:r>
              <a:rPr lang="en-US" dirty="0" smtClean="0"/>
              <a:t>	time</a:t>
            </a:r>
            <a:r>
              <a:rPr lang="en-US" dirty="0"/>
              <a:t>. </a:t>
            </a:r>
            <a:endParaRPr lang="en-US" dirty="0" smtClean="0"/>
          </a:p>
          <a:p>
            <a:pPr>
              <a:buFont typeface="Wingdings" panose="05000000000000000000" pitchFamily="2" charset="2"/>
              <a:buChar char="q"/>
            </a:pPr>
            <a:r>
              <a:rPr lang="en-US" b="1" dirty="0"/>
              <a:t>Increase in the age of </a:t>
            </a:r>
            <a:r>
              <a:rPr lang="en-US" b="1" dirty="0" smtClean="0"/>
              <a:t>retirement.</a:t>
            </a:r>
            <a:endParaRPr lang="en-US" b="1" dirty="0"/>
          </a:p>
          <a:p>
            <a:pPr marL="0" indent="0">
              <a:buNone/>
            </a:pPr>
            <a:r>
              <a:rPr lang="en-US" dirty="0" smtClean="0"/>
              <a:t>	The </a:t>
            </a:r>
            <a:r>
              <a:rPr lang="en-US" dirty="0"/>
              <a:t>life expectancy of people is anticipated to increase across the world in the coming </a:t>
            </a:r>
            <a:r>
              <a:rPr lang="en-US" dirty="0" smtClean="0"/>
              <a:t>	years</a:t>
            </a:r>
            <a:r>
              <a:rPr lang="en-US" dirty="0"/>
              <a:t>.</a:t>
            </a:r>
          </a:p>
          <a:p>
            <a:pPr marL="0" indent="0">
              <a:buNone/>
            </a:pPr>
            <a:r>
              <a:rPr lang="en-US" dirty="0" smtClean="0"/>
              <a:t>	The </a:t>
            </a:r>
            <a:r>
              <a:rPr lang="en-US" dirty="0"/>
              <a:t>predicted trend speculates that the world is approaching the end of retirement and </a:t>
            </a:r>
            <a:r>
              <a:rPr lang="en-US" dirty="0" smtClean="0"/>
              <a:t>	enters </a:t>
            </a:r>
            <a:r>
              <a:rPr lang="en-US" dirty="0"/>
              <a:t>a period where older workers will stop working gradually rather than abruptly when </a:t>
            </a:r>
            <a:r>
              <a:rPr lang="en-US" dirty="0" smtClean="0"/>
              <a:t>	they </a:t>
            </a:r>
            <a:r>
              <a:rPr lang="en-US" dirty="0"/>
              <a:t>reach retirement age.</a:t>
            </a:r>
          </a:p>
          <a:p>
            <a:pPr marL="0" indent="0">
              <a:buNone/>
            </a:pPr>
            <a:endParaRPr lang="en-US" dirty="0"/>
          </a:p>
        </p:txBody>
      </p:sp>
    </p:spTree>
    <p:extLst>
      <p:ext uri="{BB962C8B-B14F-4D97-AF65-F5344CB8AC3E}">
        <p14:creationId xmlns:p14="http://schemas.microsoft.com/office/powerpoint/2010/main" val="229452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endParaRPr lang="en-US" dirty="0" smtClean="0"/>
          </a:p>
          <a:p>
            <a:r>
              <a:rPr lang="en-US" dirty="0" smtClean="0"/>
              <a:t>Most </a:t>
            </a:r>
            <a:r>
              <a:rPr lang="en-US" dirty="0"/>
              <a:t>of the people </a:t>
            </a:r>
            <a:r>
              <a:rPr lang="en-US" b="1" dirty="0"/>
              <a:t>use their entrepreneurial skills </a:t>
            </a:r>
            <a:r>
              <a:rPr lang="en-US" dirty="0"/>
              <a:t>as well as the knowledge they acquired during their childhood to build their work</a:t>
            </a:r>
            <a:r>
              <a:rPr lang="en-US" dirty="0" smtClean="0"/>
              <a:t>.</a:t>
            </a:r>
          </a:p>
          <a:p>
            <a:r>
              <a:rPr lang="en-US" dirty="0" smtClean="0"/>
              <a:t>In the video, others </a:t>
            </a:r>
            <a:r>
              <a:rPr lang="en-US" dirty="0"/>
              <a:t>mentioned </a:t>
            </a:r>
            <a:r>
              <a:rPr lang="en-US" b="1" dirty="0"/>
              <a:t>their passion and interest </a:t>
            </a:r>
            <a:r>
              <a:rPr lang="en-US" dirty="0"/>
              <a:t>they developed through their carriers. </a:t>
            </a:r>
            <a:endParaRPr lang="en-US" dirty="0" smtClean="0"/>
          </a:p>
          <a:p>
            <a:r>
              <a:rPr lang="en-US" dirty="0" smtClean="0"/>
              <a:t>Another </a:t>
            </a:r>
            <a:r>
              <a:rPr lang="en-US" dirty="0"/>
              <a:t>critical aspect that has been mentioned is </a:t>
            </a:r>
            <a:r>
              <a:rPr lang="en-US" b="1" dirty="0"/>
              <a:t>learning about new things </a:t>
            </a:r>
            <a:r>
              <a:rPr lang="en-US" dirty="0"/>
              <a:t>to understand the future requirements of jobs better.  </a:t>
            </a:r>
          </a:p>
        </p:txBody>
      </p:sp>
    </p:spTree>
    <p:extLst>
      <p:ext uri="{BB962C8B-B14F-4D97-AF65-F5344CB8AC3E}">
        <p14:creationId xmlns:p14="http://schemas.microsoft.com/office/powerpoint/2010/main" val="3602679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2472"/>
          </a:xfrm>
        </p:spPr>
        <p:txBody>
          <a:bodyPr/>
          <a:lstStyle/>
          <a:p>
            <a:r>
              <a:rPr lang="en-US" dirty="0" smtClean="0"/>
              <a:t>The implication of future carrier</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Most of the </a:t>
            </a:r>
            <a:r>
              <a:rPr lang="en-US" dirty="0"/>
              <a:t>young population </a:t>
            </a:r>
            <a:r>
              <a:rPr lang="en-US" dirty="0" smtClean="0"/>
              <a:t>will be </a:t>
            </a:r>
            <a:r>
              <a:rPr lang="en-US" dirty="0"/>
              <a:t>subjected to a heavy burden, carries significant responsibilities for re-imagining their lives as an enterprise.  </a:t>
            </a:r>
            <a:endParaRPr lang="en-US" dirty="0" smtClean="0"/>
          </a:p>
          <a:p>
            <a:r>
              <a:rPr lang="en-US" dirty="0" smtClean="0"/>
              <a:t>It’s </a:t>
            </a:r>
            <a:r>
              <a:rPr lang="en-US" dirty="0"/>
              <a:t>an enterprise in which an investment in education and training and work increasingly looks like a mortgaging of an uncertain future. </a:t>
            </a:r>
            <a:endParaRPr lang="en-US" dirty="0" smtClean="0"/>
          </a:p>
          <a:p>
            <a:r>
              <a:rPr lang="en-US" dirty="0" smtClean="0"/>
              <a:t>In </a:t>
            </a:r>
            <a:r>
              <a:rPr lang="en-US" dirty="0"/>
              <a:t>mortgaging our future, we should be confounded by the possibility of repaying this </a:t>
            </a:r>
            <a:r>
              <a:rPr lang="en-US" dirty="0" smtClean="0"/>
              <a:t>debt. </a:t>
            </a:r>
            <a:endParaRPr lang="en-US" dirty="0"/>
          </a:p>
        </p:txBody>
      </p:sp>
    </p:spTree>
    <p:extLst>
      <p:ext uri="{BB962C8B-B14F-4D97-AF65-F5344CB8AC3E}">
        <p14:creationId xmlns:p14="http://schemas.microsoft.com/office/powerpoint/2010/main" val="3968370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future carrier, what about it?</a:t>
            </a:r>
            <a:endParaRPr lang="en-US" dirty="0"/>
          </a:p>
        </p:txBody>
      </p:sp>
      <p:sp>
        <p:nvSpPr>
          <p:cNvPr id="3" name="Content Placeholder 2"/>
          <p:cNvSpPr>
            <a:spLocks noGrp="1"/>
          </p:cNvSpPr>
          <p:nvPr>
            <p:ph idx="1"/>
          </p:nvPr>
        </p:nvSpPr>
        <p:spPr/>
        <p:txBody>
          <a:bodyPr/>
          <a:lstStyle/>
          <a:p>
            <a:endParaRPr lang="en-US" dirty="0" smtClean="0"/>
          </a:p>
          <a:p>
            <a:r>
              <a:rPr lang="en-US" dirty="0" smtClean="0"/>
              <a:t>To develop my future carrier and job search strategy, the following actions can be implemented as I have seen as effective way of building my carrier prospects. </a:t>
            </a:r>
          </a:p>
          <a:p>
            <a:pPr>
              <a:buFont typeface="Wingdings" panose="05000000000000000000" pitchFamily="2" charset="2"/>
              <a:buChar char="q"/>
            </a:pPr>
            <a:r>
              <a:rPr lang="en-US" b="1" dirty="0"/>
              <a:t>Building my personal and professional </a:t>
            </a:r>
            <a:r>
              <a:rPr lang="en-US" b="1" dirty="0" smtClean="0"/>
              <a:t>network</a:t>
            </a:r>
          </a:p>
          <a:p>
            <a:pPr marL="0" indent="0">
              <a:buNone/>
            </a:pPr>
            <a:r>
              <a:rPr lang="en-US" dirty="0" smtClean="0"/>
              <a:t>	In </a:t>
            </a:r>
            <a:r>
              <a:rPr lang="en-US" dirty="0"/>
              <a:t>this case, I have to make my personal and professional network. These </a:t>
            </a:r>
            <a:r>
              <a:rPr lang="en-US" dirty="0" smtClean="0"/>
              <a:t>	networks </a:t>
            </a:r>
            <a:r>
              <a:rPr lang="en-US" dirty="0"/>
              <a:t>will help me get introduced, potential employers. However, </a:t>
            </a:r>
            <a:r>
              <a:rPr lang="en-US" dirty="0" smtClean="0"/>
              <a:t>	through </a:t>
            </a:r>
            <a:r>
              <a:rPr lang="en-US" dirty="0"/>
              <a:t>my personal and professional network, I will be able to express my </a:t>
            </a:r>
            <a:r>
              <a:rPr lang="en-US" dirty="0" smtClean="0"/>
              <a:t>	working </a:t>
            </a:r>
            <a:r>
              <a:rPr lang="en-US" dirty="0"/>
              <a:t>experience and increase the chances of being absorbed in the </a:t>
            </a:r>
            <a:r>
              <a:rPr lang="en-US" dirty="0" smtClean="0"/>
              <a:t>	workplace.</a:t>
            </a:r>
          </a:p>
          <a:p>
            <a:pPr marL="0" indent="0">
              <a:buNone/>
            </a:pPr>
            <a:r>
              <a:rPr lang="en-US" dirty="0" smtClean="0"/>
              <a:t> </a:t>
            </a:r>
            <a:endParaRPr lang="en-US" dirty="0"/>
          </a:p>
        </p:txBody>
      </p:sp>
    </p:spTree>
    <p:extLst>
      <p:ext uri="{BB962C8B-B14F-4D97-AF65-F5344CB8AC3E}">
        <p14:creationId xmlns:p14="http://schemas.microsoft.com/office/powerpoint/2010/main" val="489964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a:xfrm>
            <a:off x="0" y="1392072"/>
            <a:ext cx="10044752" cy="5465927"/>
          </a:xfrm>
        </p:spPr>
        <p:txBody>
          <a:bodyPr/>
          <a:lstStyle/>
          <a:p>
            <a:pPr>
              <a:buFont typeface="Wingdings" panose="05000000000000000000" pitchFamily="2" charset="2"/>
              <a:buChar char="q"/>
            </a:pPr>
            <a:endParaRPr lang="en-US" dirty="0" smtClean="0"/>
          </a:p>
          <a:p>
            <a:pPr>
              <a:buFont typeface="Wingdings" panose="05000000000000000000" pitchFamily="2" charset="2"/>
              <a:buChar char="q"/>
            </a:pPr>
            <a:endParaRPr lang="en-US" dirty="0"/>
          </a:p>
          <a:p>
            <a:pPr>
              <a:buFont typeface="Wingdings" panose="05000000000000000000" pitchFamily="2" charset="2"/>
              <a:buChar char="q"/>
            </a:pPr>
            <a:endParaRPr lang="en-US" dirty="0" smtClean="0"/>
          </a:p>
          <a:p>
            <a:pPr>
              <a:buFont typeface="Wingdings" panose="05000000000000000000" pitchFamily="2" charset="2"/>
              <a:buChar char="q"/>
            </a:pPr>
            <a:endParaRPr lang="en-US" dirty="0"/>
          </a:p>
          <a:p>
            <a:pPr>
              <a:buFont typeface="Wingdings" panose="05000000000000000000" pitchFamily="2" charset="2"/>
              <a:buChar char="q"/>
            </a:pPr>
            <a:r>
              <a:rPr lang="en-US" b="1" dirty="0" smtClean="0"/>
              <a:t>Attending </a:t>
            </a:r>
            <a:r>
              <a:rPr lang="en-US" b="1" dirty="0"/>
              <a:t>carrier events </a:t>
            </a:r>
            <a:r>
              <a:rPr lang="en-US" b="1" dirty="0" smtClean="0"/>
              <a:t>and workshops.</a:t>
            </a:r>
          </a:p>
          <a:p>
            <a:pPr marL="0" indent="0">
              <a:buNone/>
            </a:pPr>
            <a:r>
              <a:rPr lang="en-US" dirty="0" smtClean="0"/>
              <a:t>	Most </a:t>
            </a:r>
            <a:r>
              <a:rPr lang="en-US" dirty="0"/>
              <a:t>of employers attend career events and workshops for job seekers. </a:t>
            </a:r>
            <a:endParaRPr lang="en-US" dirty="0" smtClean="0"/>
          </a:p>
          <a:p>
            <a:pPr marL="0" indent="0">
              <a:buNone/>
            </a:pPr>
            <a:r>
              <a:rPr lang="en-US" dirty="0"/>
              <a:t>	</a:t>
            </a:r>
            <a:r>
              <a:rPr lang="en-US" dirty="0" smtClean="0"/>
              <a:t>This </a:t>
            </a:r>
            <a:r>
              <a:rPr lang="en-US" dirty="0"/>
              <a:t>is an excellent </a:t>
            </a:r>
            <a:r>
              <a:rPr lang="en-US" dirty="0" smtClean="0"/>
              <a:t>way </a:t>
            </a:r>
            <a:r>
              <a:rPr lang="en-US" dirty="0"/>
              <a:t>to keep up to date with industry </a:t>
            </a:r>
            <a:r>
              <a:rPr lang="en-US" dirty="0" smtClean="0"/>
              <a:t>trends. </a:t>
            </a:r>
          </a:p>
          <a:p>
            <a:pPr marL="0" indent="0">
              <a:buNone/>
            </a:pPr>
            <a:r>
              <a:rPr lang="en-US" dirty="0" smtClean="0"/>
              <a:t>	It </a:t>
            </a:r>
            <a:r>
              <a:rPr lang="en-US" dirty="0"/>
              <a:t>will help me to </a:t>
            </a:r>
            <a:r>
              <a:rPr lang="en-US" dirty="0" smtClean="0"/>
              <a:t>develop </a:t>
            </a:r>
            <a:r>
              <a:rPr lang="en-US" dirty="0"/>
              <a:t>my employability </a:t>
            </a:r>
            <a:r>
              <a:rPr lang="en-US" dirty="0" smtClean="0"/>
              <a:t>	skills</a:t>
            </a:r>
            <a:r>
              <a:rPr lang="en-US" dirty="0"/>
              <a:t>, learn about the industry, and </a:t>
            </a:r>
            <a:r>
              <a:rPr lang="en-US" dirty="0" smtClean="0"/>
              <a:t>	connect </a:t>
            </a:r>
            <a:r>
              <a:rPr lang="en-US" dirty="0"/>
              <a:t>with employers. </a:t>
            </a:r>
          </a:p>
        </p:txBody>
      </p:sp>
    </p:spTree>
    <p:extLst>
      <p:ext uri="{BB962C8B-B14F-4D97-AF65-F5344CB8AC3E}">
        <p14:creationId xmlns:p14="http://schemas.microsoft.com/office/powerpoint/2010/main" val="976600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As </a:t>
            </a:r>
            <a:r>
              <a:rPr lang="en-US" dirty="0"/>
              <a:t>per the above discussions, the working system and environment undergoing dramatic changes before our eyes. </a:t>
            </a:r>
          </a:p>
          <a:p>
            <a:r>
              <a:rPr lang="en-US" dirty="0"/>
              <a:t>While geographical and industry-specific particularities might exist, the macro shift in today’s open talent economy is global and applies to almost every industry sector. </a:t>
            </a:r>
          </a:p>
          <a:p>
            <a:r>
              <a:rPr lang="en-US" dirty="0"/>
              <a:t>Therefore, it calls for employers and employees to come to terms with a new environment in which flexibility and adaptability have priority over job security and long-term employment that is well structured and standardized opportunities.</a:t>
            </a:r>
          </a:p>
        </p:txBody>
      </p:sp>
    </p:spTree>
    <p:extLst>
      <p:ext uri="{BB962C8B-B14F-4D97-AF65-F5344CB8AC3E}">
        <p14:creationId xmlns:p14="http://schemas.microsoft.com/office/powerpoint/2010/main" val="349990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a:t>Maclean, R., and Wilson, D. eds., 2009. International handbook of education for the changing world of work: Bridging academic and vocational learning (Vol. 1). Springer Science &amp; Business Media.</a:t>
            </a:r>
          </a:p>
          <a:p>
            <a:r>
              <a:rPr lang="en-US" dirty="0"/>
              <a:t>Meyer, J.P., 2012. Commitment in a changing world of work. In Commitment in organizations (pp. 60-91). Routledge. </a:t>
            </a:r>
          </a:p>
          <a:p>
            <a:r>
              <a:rPr lang="en-US" dirty="0"/>
              <a:t>Quinlan, M., 2012. The ‘pre-invention of precarious employment: the changing world of work in context. The Economic and Labour Relations Review, 23(4), pp.3-24.    </a:t>
            </a:r>
          </a:p>
          <a:p>
            <a:r>
              <a:rPr lang="en-US" dirty="0"/>
              <a:t>The Guardian (2020). Five ways work will change in the future. Retrieved from: https://www.theguardian.com/society/2015/nov/29/five-ways-work-will-change-future-of-workplace-ai-cloud-retirement-remote </a:t>
            </a:r>
          </a:p>
        </p:txBody>
      </p:sp>
    </p:spTree>
    <p:extLst>
      <p:ext uri="{BB962C8B-B14F-4D97-AF65-F5344CB8AC3E}">
        <p14:creationId xmlns:p14="http://schemas.microsoft.com/office/powerpoint/2010/main" val="33610035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211</TotalTime>
  <Words>1261</Words>
  <Application>Microsoft Office PowerPoint</Application>
  <PresentationFormat>Widescreen</PresentationFormat>
  <Paragraphs>73</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Wingdings</vt:lpstr>
      <vt:lpstr>Wingdings 3</vt:lpstr>
      <vt:lpstr>Facet</vt:lpstr>
      <vt:lpstr>The Change in the world of work and the implications for the future career opportunities and job search strategies  Institution Affiliation  Students’ Name  Date of Presentation </vt:lpstr>
      <vt:lpstr>Introduction</vt:lpstr>
      <vt:lpstr>The Change in the world of work </vt:lpstr>
      <vt:lpstr>Cont. </vt:lpstr>
      <vt:lpstr>Cont. </vt:lpstr>
      <vt:lpstr>The implication of future carrier</vt:lpstr>
      <vt:lpstr>My future carrier, what about it?</vt:lpstr>
      <vt:lpstr>Cont.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Change in the world of work and the implications for the future career opportunities and job search strategies  Institution Affiliation  Students’ Name  Date of Presentation</dc:title>
  <dc:creator>m</dc:creator>
  <cp:lastModifiedBy>m</cp:lastModifiedBy>
  <cp:revision>5</cp:revision>
  <dcterms:created xsi:type="dcterms:W3CDTF">2020-03-24T21:52:52Z</dcterms:created>
  <dcterms:modified xsi:type="dcterms:W3CDTF">2020-03-25T01:24:49Z</dcterms:modified>
</cp:coreProperties>
</file>