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0" r:id="rId1"/>
  </p:sldMasterIdLst>
  <p:sldIdLst>
    <p:sldId id="257" r:id="rId2"/>
    <p:sldId id="258" r:id="rId3"/>
    <p:sldId id="279" r:id="rId4"/>
    <p:sldId id="267" r:id="rId5"/>
    <p:sldId id="274" r:id="rId6"/>
    <p:sldId id="283" r:id="rId7"/>
    <p:sldId id="284" r:id="rId8"/>
    <p:sldId id="285" r:id="rId9"/>
    <p:sldId id="269" r:id="rId10"/>
    <p:sldId id="286" r:id="rId11"/>
    <p:sldId id="270" r:id="rId12"/>
    <p:sldId id="271" r:id="rId13"/>
    <p:sldId id="289" r:id="rId14"/>
    <p:sldId id="272" r:id="rId15"/>
    <p:sldId id="275" r:id="rId16"/>
    <p:sldId id="288" r:id="rId17"/>
    <p:sldId id="25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-10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xmlns="" val="114614043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53477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xmlns="" val="219918680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1345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41594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91051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8041969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94478544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61526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65817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0713714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28C8EFCB-BD19-4932-B0D8-54446A3BCD7A}" type="datetimeFigureOut">
              <a:rPr lang="en-GB" smtClean="0"/>
              <a:pPr/>
              <a:t>15/11/2018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EF8F2B12-F145-454E-A2BA-63F8BC04FD00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689179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17CF12-384D-43F9-9B65-8FCD048D0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3135340"/>
            <a:ext cx="8361229" cy="2098226"/>
          </a:xfrm>
        </p:spPr>
        <p:txBody>
          <a:bodyPr/>
          <a:lstStyle/>
          <a:p>
            <a:r>
              <a:rPr lang="en-GB" dirty="0"/>
              <a:t>Planning evaluation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770011A-C91E-49AF-842E-4D941291C8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9268" y="5402020"/>
            <a:ext cx="6831673" cy="108623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Implementation and Evaluation </a:t>
            </a:r>
          </a:p>
          <a:p>
            <a:r>
              <a:rPr lang="en-GB" dirty="0"/>
              <a:t>HEP 412</a:t>
            </a:r>
          </a:p>
          <a:p>
            <a:r>
              <a:rPr lang="en-GB" dirty="0" err="1"/>
              <a:t>Dr.</a:t>
            </a:r>
            <a:r>
              <a:rPr lang="en-GB" dirty="0"/>
              <a:t> </a:t>
            </a:r>
            <a:r>
              <a:rPr lang="en-GB" dirty="0" err="1"/>
              <a:t>Fatmah</a:t>
            </a:r>
            <a:r>
              <a:rPr lang="en-GB" dirty="0"/>
              <a:t> </a:t>
            </a:r>
            <a:r>
              <a:rPr lang="en-GB" dirty="0" err="1"/>
              <a:t>Almoayad</a:t>
            </a:r>
            <a:r>
              <a:rPr lang="en-GB" dirty="0"/>
              <a:t> </a:t>
            </a:r>
          </a:p>
        </p:txBody>
      </p:sp>
      <p:pic>
        <p:nvPicPr>
          <p:cNvPr id="1026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2DA8CE8C-A7A7-4455-9F2B-C82F766BC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743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902" y="2396358"/>
            <a:ext cx="10478530" cy="1881351"/>
          </a:xfrm>
        </p:spPr>
        <p:txBody>
          <a:bodyPr>
            <a:normAutofit/>
          </a:bodyPr>
          <a:lstStyle/>
          <a:p>
            <a:r>
              <a:rPr lang="en-GB" sz="3200" dirty="0"/>
              <a:t>WHO comprehensive approach to evaluate health promotion </a:t>
            </a:r>
            <a:r>
              <a:rPr lang="en-GB" sz="3200" dirty="0" smtClean="0"/>
              <a:t>programmes.</a:t>
            </a:r>
            <a:endParaRPr lang="en-GB" sz="3200" dirty="0"/>
          </a:p>
          <a:p>
            <a:endParaRPr lang="en-GB" sz="3200" dirty="0"/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3825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Steps of evaluation in health promotion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dirty="0"/>
              <a:t>Describing the programme.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Identify the issue of concern and questions.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Designing how to obtain the required information.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Collecting the data.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Analyse and evaluate.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Making recommendation.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Disseminating. 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/>
              <a:t>Taking action.</a:t>
            </a:r>
          </a:p>
          <a:p>
            <a:pPr marL="514350" indent="-514350">
              <a:buFont typeface="+mj-lt"/>
              <a:buAutoNum type="arabicPeriod"/>
            </a:pPr>
            <a:endParaRPr lang="en-GB" sz="3200" dirty="0"/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33977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Describing the programme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/>
          </a:bodyPr>
          <a:lstStyle/>
          <a:p>
            <a:r>
              <a:rPr lang="en-GB" sz="3200" dirty="0"/>
              <a:t>Clarify the needs, aim, objective, linkage with other initiatives, procedures and structures. </a:t>
            </a:r>
          </a:p>
          <a:p>
            <a:r>
              <a:rPr lang="en-GB" sz="3200" dirty="0"/>
              <a:t>A logic model is a useful tool for the description showing the connection between different elements. </a:t>
            </a:r>
          </a:p>
          <a:p>
            <a:r>
              <a:rPr lang="en-GB" sz="3200" dirty="0"/>
              <a:t>It is recommended to involve stakeholders in developing the model (develop a an evaluation task group).</a:t>
            </a:r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7507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Identify the issues and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Issues of concern in health promotion: </a:t>
            </a:r>
          </a:p>
          <a:p>
            <a:r>
              <a:rPr lang="en-GB" sz="3200" dirty="0"/>
              <a:t>Concept and design. </a:t>
            </a:r>
          </a:p>
          <a:p>
            <a:r>
              <a:rPr lang="en-GB" sz="3200" dirty="0"/>
              <a:t>Process. </a:t>
            </a:r>
          </a:p>
          <a:p>
            <a:r>
              <a:rPr lang="en-GB" sz="3200" dirty="0"/>
              <a:t>Impact, effectiveness and goals. </a:t>
            </a:r>
          </a:p>
          <a:p>
            <a:r>
              <a:rPr lang="en-GB" sz="3200" dirty="0"/>
              <a:t>The operation.</a:t>
            </a:r>
          </a:p>
          <a:p>
            <a:r>
              <a:rPr lang="en-GB" sz="3200" dirty="0"/>
              <a:t>Alternatives to the intervention</a:t>
            </a:r>
          </a:p>
          <a:p>
            <a:endParaRPr lang="en-GB" sz="3200" dirty="0"/>
          </a:p>
          <a:p>
            <a:pPr marL="514350" indent="-514350">
              <a:buFont typeface="+mj-lt"/>
              <a:buAutoNum type="arabicPeriod"/>
            </a:pPr>
            <a:endParaRPr lang="en-GB" sz="3200" dirty="0"/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14432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Identify the issues and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Issues of concern in health promotion: </a:t>
            </a:r>
          </a:p>
          <a:p>
            <a:r>
              <a:rPr lang="en-GB" sz="3200" dirty="0"/>
              <a:t>Concept and design: </a:t>
            </a:r>
          </a:p>
          <a:p>
            <a:pPr lvl="1"/>
            <a:r>
              <a:rPr lang="en-GB" sz="3200" dirty="0"/>
              <a:t>Is the programme consistent with the concepts and principles of health promotion?</a:t>
            </a:r>
          </a:p>
          <a:p>
            <a:r>
              <a:rPr lang="en-GB" sz="3200" dirty="0"/>
              <a:t>Process: </a:t>
            </a:r>
          </a:p>
          <a:p>
            <a:pPr lvl="1"/>
            <a:r>
              <a:rPr lang="en-GB" sz="3200" dirty="0"/>
              <a:t> Is the process delivered in a participatory and empowered manner?</a:t>
            </a:r>
          </a:p>
          <a:p>
            <a:endParaRPr lang="en-GB" sz="3200" dirty="0"/>
          </a:p>
          <a:p>
            <a:pPr marL="514350" indent="-514350">
              <a:buFont typeface="+mj-lt"/>
              <a:buAutoNum type="arabicPeriod"/>
            </a:pPr>
            <a:endParaRPr lang="en-GB" sz="3200" dirty="0"/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1666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Identify the issues and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395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Issues of concern in health promotion: </a:t>
            </a:r>
          </a:p>
          <a:p>
            <a:r>
              <a:rPr lang="en-GB" sz="3200" dirty="0"/>
              <a:t>Impact, effectiveness and goals:</a:t>
            </a:r>
          </a:p>
          <a:p>
            <a:pPr lvl="1"/>
            <a:r>
              <a:rPr lang="en-GB" sz="3200" dirty="0"/>
              <a:t> To what extent does the programme produce the expected effect as shown in the logic model? And achieved the specified goals?</a:t>
            </a:r>
          </a:p>
          <a:p>
            <a:r>
              <a:rPr lang="en-GB" sz="3200" dirty="0"/>
              <a:t>The operation:</a:t>
            </a:r>
          </a:p>
          <a:p>
            <a:pPr lvl="1"/>
            <a:r>
              <a:rPr lang="en-GB" sz="3200" dirty="0"/>
              <a:t>Was the programme delivered efficiently and as intended?</a:t>
            </a:r>
          </a:p>
          <a:p>
            <a:endParaRPr lang="en-GB" sz="3200" dirty="0"/>
          </a:p>
          <a:p>
            <a:pPr marL="514350" indent="-514350">
              <a:buFont typeface="+mj-lt"/>
              <a:buAutoNum type="arabicPeriod"/>
            </a:pPr>
            <a:endParaRPr lang="en-GB" sz="3200" dirty="0"/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8611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Identify the issues and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Issues of concern in health promotion: </a:t>
            </a:r>
          </a:p>
          <a:p>
            <a:r>
              <a:rPr lang="en-GB" sz="3200" dirty="0"/>
              <a:t>Alternatives to the intervention:</a:t>
            </a:r>
          </a:p>
          <a:p>
            <a:pPr lvl="1"/>
            <a:r>
              <a:rPr lang="en-GB" sz="3200" dirty="0"/>
              <a:t>Assessing the effectiveness of a mixture of activities used by the programme and determining the best combinations.</a:t>
            </a:r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55571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935" y="1025639"/>
            <a:ext cx="9601200" cy="1485900"/>
          </a:xfrm>
        </p:spPr>
        <p:txBody>
          <a:bodyPr/>
          <a:lstStyle/>
          <a:p>
            <a:r>
              <a:rPr lang="en-GB" dirty="0"/>
              <a:t>Designing how to obtain the required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3040912"/>
            <a:ext cx="10887358" cy="3817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Designing the data-collection process depends on:</a:t>
            </a:r>
          </a:p>
          <a:p>
            <a:r>
              <a:rPr lang="en-GB" sz="3200" dirty="0"/>
              <a:t>The issues and questions selected for the study. </a:t>
            </a:r>
          </a:p>
          <a:p>
            <a:r>
              <a:rPr lang="en-GB" sz="3200" dirty="0"/>
              <a:t>The users of the findings. </a:t>
            </a:r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01512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935" y="1025639"/>
            <a:ext cx="9601200" cy="1485900"/>
          </a:xfrm>
        </p:spPr>
        <p:txBody>
          <a:bodyPr/>
          <a:lstStyle/>
          <a:p>
            <a:r>
              <a:rPr lang="en-GB" dirty="0"/>
              <a:t>Kind of data required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2256357"/>
            <a:ext cx="10887358" cy="3817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Depends on: </a:t>
            </a:r>
          </a:p>
          <a:p>
            <a:r>
              <a:rPr lang="en-GB" sz="3200" dirty="0"/>
              <a:t>Goals and objectives. </a:t>
            </a:r>
          </a:p>
          <a:p>
            <a:r>
              <a:rPr lang="en-GB" sz="3200" dirty="0"/>
              <a:t>Criterial for successful achievement. </a:t>
            </a:r>
          </a:p>
          <a:p>
            <a:r>
              <a:rPr lang="en-GB" sz="3200" dirty="0"/>
              <a:t>Indicators for successful achievement. </a:t>
            </a:r>
          </a:p>
          <a:p>
            <a:r>
              <a:rPr lang="en-GB" sz="3200" dirty="0"/>
              <a:t>Perspectives and needs of the different stakeholders. </a:t>
            </a:r>
          </a:p>
          <a:p>
            <a:r>
              <a:rPr lang="en-GB" sz="3200" dirty="0"/>
              <a:t>The level at which the information is required. </a:t>
            </a:r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42094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Collecting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/>
          </a:bodyPr>
          <a:lstStyle/>
          <a:p>
            <a:r>
              <a:rPr lang="en-GB" sz="3200" dirty="0"/>
              <a:t>Data collection depends on the method chosen and the type of data needed. </a:t>
            </a:r>
          </a:p>
          <a:p>
            <a:r>
              <a:rPr lang="en-GB" sz="3200" dirty="0"/>
              <a:t>Data collection process should follow rigorous and ethical manner. 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10515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Analyse and evaluate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/>
          </a:bodyPr>
          <a:lstStyle/>
          <a:p>
            <a:r>
              <a:rPr lang="en-GB" sz="3200" dirty="0"/>
              <a:t>Presenting the results should be done carefully with an understanding of what are they compared to and why. </a:t>
            </a:r>
          </a:p>
          <a:p>
            <a:r>
              <a:rPr lang="en-GB" sz="3200" dirty="0"/>
              <a:t>The way results are presented can affect their impact.</a:t>
            </a:r>
          </a:p>
          <a:p>
            <a:r>
              <a:rPr lang="en-GB" sz="3200" dirty="0"/>
              <a:t>Quantitative results can provide an indicator but it can have different kinds of errors. </a:t>
            </a:r>
          </a:p>
          <a:p>
            <a:r>
              <a:rPr lang="en-GB" sz="3200" dirty="0"/>
              <a:t>Qualitative data can give a deep insight.</a:t>
            </a:r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85189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Quantitative data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/>
          </a:bodyPr>
          <a:lstStyle/>
          <a:p>
            <a:r>
              <a:rPr lang="en-GB" sz="3200" b="1" dirty="0"/>
              <a:t>Type I Error: </a:t>
            </a:r>
            <a:r>
              <a:rPr lang="en-GB" sz="3200" dirty="0"/>
              <a:t>rejecting a null hypothesis that is true (false positive).</a:t>
            </a:r>
          </a:p>
          <a:p>
            <a:endParaRPr lang="en-GB" sz="3200" dirty="0"/>
          </a:p>
          <a:p>
            <a:r>
              <a:rPr lang="en-GB" sz="3200" b="1" dirty="0"/>
              <a:t>Type II Error: </a:t>
            </a:r>
            <a:r>
              <a:rPr lang="en-GB" sz="3200" dirty="0"/>
              <a:t>accepting a null hypothesis that is actually false (false negative).</a:t>
            </a:r>
          </a:p>
          <a:p>
            <a:pPr marL="0" indent="0">
              <a:buNone/>
            </a:pPr>
            <a:endParaRPr lang="en-GB" sz="3200" dirty="0"/>
          </a:p>
          <a:p>
            <a:r>
              <a:rPr lang="en-GB" sz="3200" b="1" dirty="0"/>
              <a:t>Type III Error: </a:t>
            </a:r>
            <a:r>
              <a:rPr lang="en-GB" sz="3200" dirty="0"/>
              <a:t>correctly rejecting the null hypothesis for the wrong reasons.</a:t>
            </a:r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96532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Making 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Recommendations should: </a:t>
            </a:r>
          </a:p>
          <a:p>
            <a:r>
              <a:rPr lang="en-GB" sz="3200" dirty="0"/>
              <a:t>Change the immediate practical changes needed,</a:t>
            </a:r>
          </a:p>
          <a:p>
            <a:r>
              <a:rPr lang="en-GB" sz="3200" dirty="0"/>
              <a:t>Clarify what is useful.</a:t>
            </a:r>
          </a:p>
          <a:p>
            <a:r>
              <a:rPr lang="en-GB" sz="3200" dirty="0"/>
              <a:t>Challenges existing beliefs.</a:t>
            </a:r>
          </a:p>
          <a:p>
            <a:r>
              <a:rPr lang="en-GB" sz="3200" dirty="0"/>
              <a:t>Include the cost and benefits of not implanting the findings, as well as those of implementing them. </a:t>
            </a:r>
          </a:p>
          <a:p>
            <a:pPr marL="514350" indent="-514350">
              <a:buFont typeface="+mj-lt"/>
              <a:buAutoNum type="arabicPeriod"/>
            </a:pPr>
            <a:endParaRPr lang="en-GB" sz="3200" dirty="0"/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9224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935" y="630351"/>
            <a:ext cx="9601200" cy="1485900"/>
          </a:xfrm>
        </p:spPr>
        <p:txBody>
          <a:bodyPr/>
          <a:lstStyle/>
          <a:p>
            <a:r>
              <a:rPr lang="en-GB" dirty="0"/>
              <a:t>Dissemination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160" y="1619109"/>
            <a:ext cx="11355572" cy="5213789"/>
          </a:xfrm>
        </p:spPr>
        <p:txBody>
          <a:bodyPr>
            <a:normAutofit/>
          </a:bodyPr>
          <a:lstStyle/>
          <a:p>
            <a:r>
              <a:rPr lang="en-GB" sz="3200" dirty="0"/>
              <a:t>Findings of health promotion/education programmes are extremely important, as information can be powerful tool in empowering communities and individuals. </a:t>
            </a:r>
          </a:p>
          <a:p>
            <a:r>
              <a:rPr lang="en-GB" sz="3200" dirty="0"/>
              <a:t>Effective dissemination can reduce the need for further evaluations.</a:t>
            </a:r>
          </a:p>
          <a:p>
            <a:r>
              <a:rPr lang="en-GB" sz="3200" dirty="0"/>
              <a:t>Information should not only include evaluation results but also how to make the best use of it. </a:t>
            </a:r>
          </a:p>
          <a:p>
            <a:r>
              <a:rPr lang="en-GB" sz="3200" dirty="0"/>
              <a:t>It has been suggested to spend effort and resources in disseminating evaluation results and recommendation matching those spent in creating them.</a:t>
            </a:r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9194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995" y="1025639"/>
            <a:ext cx="9601200" cy="1485900"/>
          </a:xfrm>
        </p:spPr>
        <p:txBody>
          <a:bodyPr/>
          <a:lstStyle/>
          <a:p>
            <a:r>
              <a:rPr lang="en-GB" dirty="0"/>
              <a:t>Taking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935" y="1962615"/>
            <a:ext cx="10887358" cy="4571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This step complete the cycle and starts a new one. It includes</a:t>
            </a:r>
          </a:p>
          <a:p>
            <a:r>
              <a:rPr lang="en-GB" sz="3200" dirty="0"/>
              <a:t>Identify the resources required for change. </a:t>
            </a:r>
          </a:p>
          <a:p>
            <a:r>
              <a:rPr lang="en-GB" sz="3200" dirty="0"/>
              <a:t>Develop appropriate action plan. </a:t>
            </a:r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42479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7A91FE-DDEE-4FD6-BBA4-C2047D6E2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References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C68AF3-9BFA-431D-8035-EC062DD9B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5835" y="1618593"/>
            <a:ext cx="9606455" cy="4416972"/>
          </a:xfrm>
        </p:spPr>
        <p:txBody>
          <a:bodyPr>
            <a:normAutofit/>
          </a:bodyPr>
          <a:lstStyle/>
          <a:p>
            <a:r>
              <a:rPr lang="en-GB" sz="3200" dirty="0" err="1"/>
              <a:t>Rootman</a:t>
            </a:r>
            <a:r>
              <a:rPr lang="en-GB" sz="3200" dirty="0"/>
              <a:t>, I. (Ed.). (2001). Evaluation in health promotion: principles and perspectives (No. 92). WHO Regional Office Europe.</a:t>
            </a:r>
          </a:p>
          <a:p>
            <a:r>
              <a:rPr lang="en-GB" sz="3200" dirty="0"/>
              <a:t>Windsor, R., Noreen, C., Boyd, N. R., Goodman, R. M. (2003). Evaluation of health promotion, health education, and disease prevention programs with </a:t>
            </a:r>
            <a:r>
              <a:rPr lang="en-GB" sz="3200" dirty="0" err="1"/>
              <a:t>PowerWeb</a:t>
            </a:r>
            <a:r>
              <a:rPr lang="en-GB" sz="3200" dirty="0"/>
              <a:t> Bind-in </a:t>
            </a:r>
            <a:r>
              <a:rPr lang="en-GB" sz="3200" dirty="0" err="1"/>
              <a:t>Passcard</a:t>
            </a:r>
            <a:r>
              <a:rPr lang="en-GB" sz="3200" dirty="0"/>
              <a:t> (3rd ed.). New York, NY: McGraw-Hill.(Chapter 2).</a:t>
            </a:r>
          </a:p>
          <a:p>
            <a:endParaRPr lang="en-GB" sz="3200" dirty="0"/>
          </a:p>
        </p:txBody>
      </p:sp>
      <p:pic>
        <p:nvPicPr>
          <p:cNvPr id="4" name="Picture 2" descr="http://www.pnu.edu.sa/style%20library/pnu-ar/css/images/logo.png">
            <a:extLst>
              <a:ext uri="{FF2B5EF4-FFF2-40B4-BE49-F238E27FC236}">
                <a16:creationId xmlns="" xmlns:a16="http://schemas.microsoft.com/office/drawing/2014/main" id="{F18C9050-9FB6-45AA-AA53-6D8223BD4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18982" y="235064"/>
            <a:ext cx="3714750" cy="790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35862209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5489</TotalTime>
  <Words>699</Words>
  <Application>Microsoft Office PowerPoint</Application>
  <PresentationFormat>مخصص</PresentationFormat>
  <Paragraphs>85</Paragraphs>
  <Slides>17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Crop</vt:lpstr>
      <vt:lpstr>Planning evaluation </vt:lpstr>
      <vt:lpstr>Outline </vt:lpstr>
      <vt:lpstr>Steps of evaluation in health promotion </vt:lpstr>
      <vt:lpstr>Describing the programme</vt:lpstr>
      <vt:lpstr>Identify the issues and questions</vt:lpstr>
      <vt:lpstr>Identify the issues and questions</vt:lpstr>
      <vt:lpstr>Identify the issues and questions</vt:lpstr>
      <vt:lpstr>Identify the issues and questions</vt:lpstr>
      <vt:lpstr>Designing how to obtain the required information</vt:lpstr>
      <vt:lpstr>Kind of data required </vt:lpstr>
      <vt:lpstr>Collecting the data</vt:lpstr>
      <vt:lpstr>Analyse and evaluate</vt:lpstr>
      <vt:lpstr>Quantitative data errors</vt:lpstr>
      <vt:lpstr>Making recommendation</vt:lpstr>
      <vt:lpstr>Dissemination </vt:lpstr>
      <vt:lpstr>Taking action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2ta t</dc:creator>
  <cp:lastModifiedBy>‏‏مستخدم Windows</cp:lastModifiedBy>
  <cp:revision>75</cp:revision>
  <dcterms:created xsi:type="dcterms:W3CDTF">2017-10-01T13:00:37Z</dcterms:created>
  <dcterms:modified xsi:type="dcterms:W3CDTF">2018-11-17T23:14:55Z</dcterms:modified>
</cp:coreProperties>
</file>