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4"/>
  </p:notesMasterIdLst>
  <p:handoutMasterIdLst>
    <p:handoutMasterId r:id="rId35"/>
  </p:handoutMasterIdLst>
  <p:sldIdLst>
    <p:sldId id="394" r:id="rId2"/>
    <p:sldId id="352" r:id="rId3"/>
    <p:sldId id="492" r:id="rId4"/>
    <p:sldId id="389" r:id="rId5"/>
    <p:sldId id="459" r:id="rId6"/>
    <p:sldId id="460" r:id="rId7"/>
    <p:sldId id="462" r:id="rId8"/>
    <p:sldId id="463" r:id="rId9"/>
    <p:sldId id="465" r:id="rId10"/>
    <p:sldId id="466" r:id="rId11"/>
    <p:sldId id="467" r:id="rId12"/>
    <p:sldId id="468" r:id="rId13"/>
    <p:sldId id="470" r:id="rId14"/>
    <p:sldId id="472" r:id="rId15"/>
    <p:sldId id="473" r:id="rId16"/>
    <p:sldId id="474" r:id="rId17"/>
    <p:sldId id="475" r:id="rId18"/>
    <p:sldId id="477" r:id="rId19"/>
    <p:sldId id="478" r:id="rId20"/>
    <p:sldId id="479" r:id="rId21"/>
    <p:sldId id="480" r:id="rId22"/>
    <p:sldId id="481" r:id="rId23"/>
    <p:sldId id="482" r:id="rId24"/>
    <p:sldId id="484" r:id="rId25"/>
    <p:sldId id="485" r:id="rId26"/>
    <p:sldId id="486" r:id="rId27"/>
    <p:sldId id="487" r:id="rId28"/>
    <p:sldId id="488" r:id="rId29"/>
    <p:sldId id="489" r:id="rId30"/>
    <p:sldId id="490" r:id="rId31"/>
    <p:sldId id="491" r:id="rId32"/>
    <p:sldId id="458" r:id="rId3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2" autoAdjust="0"/>
    <p:restoredTop sz="80580" autoAdjust="0"/>
  </p:normalViewPr>
  <p:slideViewPr>
    <p:cSldViewPr>
      <p:cViewPr varScale="1">
        <p:scale>
          <a:sx n="77" d="100"/>
          <a:sy n="77" d="100"/>
        </p:scale>
        <p:origin x="360" y="184"/>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  Describe the earliest personal computer ever designed.</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A.2  Describe the distinguishing features of the Apple I and Apple II.</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A.3  Describe the first portable computer.</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A.4  Describe the development of the IBM PC.</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A.5  Explain why BASIC was an important step in revolutionizing the software industry.</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A.6  Explain why the development of the operating system was an important step in PC development.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A.7  List early application software that was developed for the PC.</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A.8  Describe the features of the Lisa and Macintosh computers and their predecessor, the Xerox Alto.</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A.9  List the first successful web browsers.</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A.10  Discuss the features of the Pascalene calculator and the Jacquard loom that inspired modern computer elements.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2513214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A.11  Discuss the contributions of Babbage’s engines and the Hollerith Tabulating Machine to modern computing.</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A.12  Discuss the features of the Z1, the Atansoff–Berry Computer, and the Mark I.</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A.13  Discuss the major features of the Turing Machine, the ENIAC, and the UNIVAC.</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A.14  Describe the milestones that led to each “generation” of computers.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B69509C6-95B5-43BF-A286-C2C638CED266}" type="slidenum">
              <a:rPr lang="en-US"/>
              <a:pPr/>
              <a:t>5</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dirty="0"/>
              <a:t>The Altair 8800 </a:t>
            </a:r>
            <a:r>
              <a:rPr lang="en-US" baseline="0" dirty="0"/>
              <a:t>debuted in 1975, touted as the first personal computer</a:t>
            </a:r>
            <a:r>
              <a:rPr lang="en-US" dirty="0"/>
              <a:t>. It was sold as a kit for $395.</a:t>
            </a:r>
          </a:p>
          <a:p>
            <a:pPr marL="171450" indent="-171450" eaLnBrk="1" hangingPunct="1">
              <a:buFont typeface="Arial" pitchFamily="34" charset="0"/>
              <a:buChar char="•"/>
            </a:pPr>
            <a:r>
              <a:rPr lang="en-US" dirty="0"/>
              <a:t>Switches were used for input and lights for output, and the machine had a total of 256 bytes of memory.</a:t>
            </a:r>
          </a:p>
          <a:p>
            <a:pPr marL="171450" indent="-171450" eaLnBrk="1" hangingPunct="1">
              <a:buFont typeface="Arial" pitchFamily="34" charset="0"/>
              <a:buChar char="•"/>
            </a:pPr>
            <a:r>
              <a:rPr lang="en-US" dirty="0"/>
              <a:t>Bill Gates and Paul Allen were among the first owners and wrote a compiler to run the BASIC computer language on the Altair. Their success led to the formation of Microsoft.</a:t>
            </a:r>
          </a:p>
        </p:txBody>
      </p:sp>
    </p:spTree>
    <p:extLst>
      <p:ext uri="{BB962C8B-B14F-4D97-AF65-F5344CB8AC3E}">
        <p14:creationId xmlns:p14="http://schemas.microsoft.com/office/powerpoint/2010/main" val="2763790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18BD20EA-385E-4B5C-88C2-0C19323639B3}" type="slidenum">
              <a:rPr lang="en-US"/>
              <a:pPr/>
              <a:t>6</a:t>
            </a:fld>
            <a:endParaRPr lang="en-US"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Steve Wozniak and Steve Jobs built a personal computer, the Apple I, in Wozniak’s garage and formed the Apple Computer Company in 1976. A year later, in 1977, the Apple II was born.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 of its biggest innovations was that the operating system was stored in read-only memory (ROM). Previously, the operating system had to be rewritten every time the computer was turned on.</a:t>
            </a:r>
            <a:endParaRPr lang="en-US" sz="2400" dirty="0">
              <a:solidFill>
                <a:srgbClr val="FF0000"/>
              </a:solidFill>
            </a:endParaRPr>
          </a:p>
        </p:txBody>
      </p:sp>
    </p:spTree>
    <p:extLst>
      <p:ext uri="{BB962C8B-B14F-4D97-AF65-F5344CB8AC3E}">
        <p14:creationId xmlns:p14="http://schemas.microsoft.com/office/powerpoint/2010/main" val="50069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F3B5C59E-6AB4-4740-B0F6-1FE7348D7A3C}" type="slidenum">
              <a:rPr lang="en-US"/>
              <a:pPr/>
              <a:t>7</a:t>
            </a:fld>
            <a:endParaRPr lang="en-US"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r>
              <a:rPr lang="en-US" dirty="0">
                <a:latin typeface="Helvetica" pitchFamily="34" charset="0"/>
              </a:rPr>
              <a:t>The </a:t>
            </a:r>
            <a:r>
              <a:rPr lang="en-US" i="0" dirty="0">
                <a:latin typeface="Helvetica" pitchFamily="34" charset="0"/>
              </a:rPr>
              <a:t>Osborne Company </a:t>
            </a:r>
            <a:r>
              <a:rPr lang="en-US" dirty="0">
                <a:latin typeface="Helvetica" pitchFamily="34" charset="0"/>
              </a:rPr>
              <a:t>introduced the industry’s first portable computer, the </a:t>
            </a:r>
            <a:r>
              <a:rPr lang="en-US" i="0" dirty="0">
                <a:latin typeface="Helvetica" pitchFamily="34" charset="0"/>
              </a:rPr>
              <a:t>Osborne</a:t>
            </a:r>
            <a:r>
              <a:rPr lang="en-US" i="1" dirty="0">
                <a:latin typeface="Helvetica" pitchFamily="34" charset="0"/>
              </a:rPr>
              <a:t>,</a:t>
            </a:r>
            <a:r>
              <a:rPr lang="en-US" b="1" dirty="0">
                <a:latin typeface="Helvetica" pitchFamily="34" charset="0"/>
              </a:rPr>
              <a:t> </a:t>
            </a:r>
            <a:r>
              <a:rPr lang="en-US" dirty="0">
                <a:latin typeface="Helvetica" pitchFamily="34" charset="0"/>
              </a:rPr>
              <a:t>in April 1981. It weighed 24.5 pounds, its screen was just 5 inches wide, and it cost $1,795. It was an o</a:t>
            </a:r>
            <a:r>
              <a:rPr lang="en-US" dirty="0"/>
              <a:t>vernight success. </a:t>
            </a:r>
          </a:p>
        </p:txBody>
      </p:sp>
    </p:spTree>
    <p:extLst>
      <p:ext uri="{BB962C8B-B14F-4D97-AF65-F5344CB8AC3E}">
        <p14:creationId xmlns:p14="http://schemas.microsoft.com/office/powerpoint/2010/main" val="362506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5BC9B177-DDBF-44B1-BDE0-DF17F4095CF1}" type="slidenum">
              <a:rPr lang="en-US"/>
              <a:pPr/>
              <a:t>8</a:t>
            </a:fld>
            <a:endParaRPr lang="en-US" dirty="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baseline="0" dirty="0"/>
              <a:t>IBM recognized it needed to get into the personal computer market, and in August 1981, IBM released its first personal computer named the IBM PC.</a:t>
            </a:r>
          </a:p>
          <a:p>
            <a:pPr marL="171450" indent="-171450" eaLnBrk="1" hangingPunct="1">
              <a:buFont typeface="Arial" pitchFamily="34" charset="0"/>
              <a:buChar char="•"/>
            </a:pPr>
            <a:r>
              <a:rPr lang="en-US" baseline="0" dirty="0"/>
              <a:t>It was sold for $1,565 through retail outlets such as Sears to reach the home market, and it quickly dominated the playing field.</a:t>
            </a:r>
          </a:p>
          <a:p>
            <a:pPr marL="171450" indent="-171450" eaLnBrk="1" hangingPunct="1">
              <a:buFont typeface="Arial" pitchFamily="34" charset="0"/>
              <a:buChar char="•"/>
            </a:pPr>
            <a:r>
              <a:rPr lang="en-US" baseline="0" dirty="0"/>
              <a:t>In January 1983, </a:t>
            </a:r>
            <a:r>
              <a:rPr lang="en-US" i="1" baseline="0" dirty="0"/>
              <a:t>Time</a:t>
            </a:r>
            <a:r>
              <a:rPr lang="en-US" baseline="0" dirty="0"/>
              <a:t> magazine named the IBM PC “1982 Machine of the Year.”</a:t>
            </a:r>
          </a:p>
        </p:txBody>
      </p:sp>
    </p:spTree>
    <p:extLst>
      <p:ext uri="{BB962C8B-B14F-4D97-AF65-F5344CB8AC3E}">
        <p14:creationId xmlns:p14="http://schemas.microsoft.com/office/powerpoint/2010/main" val="3243633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sz="1200" kern="1200" baseline="0" dirty="0">
                <a:solidFill>
                  <a:schemeClr val="tx1"/>
                </a:solidFill>
                <a:latin typeface="+mn-lt"/>
                <a:ea typeface="+mn-ea"/>
                <a:cs typeface="+mn-cs"/>
              </a:rPr>
              <a:t>The software industry began in the 1950s with the development of programming languages such as FORTRAN, ALGOL, and COBOL. These languages were used mainly by businesses to create financial, statistical, and engineering programs for corporate enterprises.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30990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sz="1200" kern="1200" baseline="0" dirty="0">
                <a:solidFill>
                  <a:schemeClr val="tx1"/>
                </a:solidFill>
                <a:latin typeface="+mn-lt"/>
                <a:ea typeface="+mn-ea"/>
                <a:cs typeface="+mn-cs"/>
              </a:rPr>
              <a:t>The 1964 introduction of Beginners All-Purpose Symbolic Instruction Code (BASIC) revolutionized the software industry. BASIC was a programming language that the beginning programming student could easily learn. It thus became enormously popular, and the key language of the PC. This program led to the creation of Microsoft, a company that produced software for the microcomputer.</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381499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3A55E82-1D73-4492-A9CE-1F2A5587B378}" type="slidenum">
              <a:rPr lang="en-US"/>
              <a:pPr/>
              <a:t>11</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marL="171450" indent="-171450" eaLnBrk="1" hangingPunct="1">
              <a:buFont typeface="Arial" panose="020B0604020202020204" pitchFamily="34" charset="0"/>
              <a:buChar char="•"/>
            </a:pPr>
            <a:r>
              <a:rPr lang="en-US" dirty="0">
                <a:latin typeface="Helvetica" pitchFamily="34" charset="0"/>
              </a:rPr>
              <a:t>Data on the earliest PCs was stored on audiocassettes (not floppy disks).</a:t>
            </a:r>
          </a:p>
          <a:p>
            <a:pPr marL="171450" indent="-171450" eaLnBrk="1" hangingPunct="1">
              <a:buFont typeface="Arial" panose="020B0604020202020204" pitchFamily="34" charset="0"/>
              <a:buChar char="•"/>
            </a:pPr>
            <a:r>
              <a:rPr lang="en-US" dirty="0">
                <a:latin typeface="Helvetica" pitchFamily="34" charset="0"/>
              </a:rPr>
              <a:t>Many programs were not saved or reused.</a:t>
            </a:r>
          </a:p>
          <a:p>
            <a:pPr marL="171450" indent="-171450" eaLnBrk="1" hangingPunct="1">
              <a:buFont typeface="Arial" panose="020B0604020202020204" pitchFamily="34" charset="0"/>
              <a:buChar char="•"/>
            </a:pPr>
            <a:r>
              <a:rPr lang="en-US" dirty="0">
                <a:latin typeface="Helvetica" pitchFamily="34" charset="0"/>
              </a:rPr>
              <a:t>With the floppy drive, introduced in 1978, programs could be saved with more efficiency, and operating systems were developed.</a:t>
            </a:r>
          </a:p>
        </p:txBody>
      </p:sp>
    </p:spTree>
    <p:extLst>
      <p:ext uri="{BB962C8B-B14F-4D97-AF65-F5344CB8AC3E}">
        <p14:creationId xmlns:p14="http://schemas.microsoft.com/office/powerpoint/2010/main" val="332519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3A55E82-1D73-4492-A9CE-1F2A5587B378}" type="slidenum">
              <a:rPr lang="en-US"/>
              <a:pPr/>
              <a:t>12</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i="0" dirty="0">
                <a:latin typeface="Times New Roman" pitchFamily="18" charset="0"/>
              </a:rPr>
              <a:t>Disk Operating System (DOS),</a:t>
            </a:r>
            <a:r>
              <a:rPr lang="en-US" i="0" dirty="0">
                <a:latin typeface="Helvetica" pitchFamily="34" charset="0"/>
              </a:rPr>
              <a:t> developed by Wozniak and introduced in December 1977, was the OS that controlled the first Apple computers. </a:t>
            </a:r>
          </a:p>
          <a:p>
            <a:pPr marL="171450" indent="-171450" eaLnBrk="1" hangingPunct="1">
              <a:buFont typeface="Arial" pitchFamily="34" charset="0"/>
              <a:buChar char="•"/>
            </a:pPr>
            <a:r>
              <a:rPr lang="en-US" i="0" dirty="0">
                <a:latin typeface="Helvetica" pitchFamily="34" charset="0"/>
              </a:rPr>
              <a:t>The </a:t>
            </a:r>
            <a:r>
              <a:rPr lang="en-US" i="0" dirty="0">
                <a:latin typeface="Times New Roman" pitchFamily="18" charset="0"/>
              </a:rPr>
              <a:t>Control Program for Microcomputers (CP/M),</a:t>
            </a:r>
            <a:r>
              <a:rPr lang="en-US" i="0" dirty="0">
                <a:latin typeface="Helvetica" pitchFamily="34" charset="0"/>
              </a:rPr>
              <a:t> developed by Gary Kildall, was the first OS designed for the Intel 8080 chip (the processor for PCs).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1980, when IBM approached Bill Gates at Microsoft to write an OS program for the IBM PC, Gates wrote an OS program and developed MS-DOS for IBM computers.</a:t>
            </a:r>
            <a:endParaRPr lang="en-US" i="0" dirty="0">
              <a:latin typeface="Helvetica" pitchFamily="34" charset="0"/>
            </a:endParaRPr>
          </a:p>
        </p:txBody>
      </p:sp>
    </p:spTree>
    <p:extLst>
      <p:ext uri="{BB962C8B-B14F-4D97-AF65-F5344CB8AC3E}">
        <p14:creationId xmlns:p14="http://schemas.microsoft.com/office/powerpoint/2010/main" val="654065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eaLnBrk="1" hangingPunct="1">
              <a:buFont typeface="Arial" pitchFamily="34" charset="0"/>
              <a:buNone/>
            </a:pPr>
            <a:r>
              <a:rPr lang="en-US" i="0" dirty="0">
                <a:latin typeface="Helvetica" pitchFamily="34" charset="0"/>
              </a:rPr>
              <a:t>Inclusion of floppy disk drives in personal computers not only facilitated the storage of operating systems, but also set off a software application explosion. </a:t>
            </a:r>
          </a:p>
          <a:p>
            <a:pPr marL="171450" indent="-171450" eaLnBrk="1" hangingPunct="1">
              <a:buFont typeface="Arial" pitchFamily="34" charset="0"/>
              <a:buChar char="•"/>
            </a:pPr>
            <a:r>
              <a:rPr lang="en-US" i="0" dirty="0">
                <a:latin typeface="Helvetica" pitchFamily="34" charset="0"/>
              </a:rPr>
              <a:t>In 1978, Dan Bricklin recognized the potential for a spreadsheet program that could be used on PCs. He and his friend Bob Frankston created the program </a:t>
            </a:r>
            <a:r>
              <a:rPr lang="en-US" i="0" dirty="0">
                <a:latin typeface="Times New Roman" pitchFamily="18" charset="0"/>
              </a:rPr>
              <a:t>VisiCalc</a:t>
            </a:r>
            <a:r>
              <a:rPr lang="en-US" i="0" dirty="0">
                <a:latin typeface="Helvetica" pitchFamily="34" charset="0"/>
              </a:rPr>
              <a:t>.</a:t>
            </a:r>
          </a:p>
          <a:p>
            <a:pPr marL="171450" indent="-171450" eaLnBrk="1" hangingPunct="1">
              <a:buFont typeface="Arial" pitchFamily="34" charset="0"/>
              <a:buChar char="•"/>
            </a:pPr>
            <a:r>
              <a:rPr lang="en-US" i="0" dirty="0">
                <a:latin typeface="Helvetica" pitchFamily="34" charset="0"/>
              </a:rPr>
              <a:t>After VisiCalc, other electronic spreadsheet programs entered the market: </a:t>
            </a:r>
            <a:r>
              <a:rPr lang="en-US" i="0" dirty="0">
                <a:latin typeface="Times New Roman" pitchFamily="18" charset="0"/>
              </a:rPr>
              <a:t>Lotus 1-2-3</a:t>
            </a:r>
            <a:r>
              <a:rPr lang="en-US" i="0" dirty="0">
                <a:latin typeface="Helvetica" pitchFamily="34" charset="0"/>
              </a:rPr>
              <a:t> in</a:t>
            </a:r>
            <a:r>
              <a:rPr lang="en-US" i="0" baseline="0" dirty="0">
                <a:latin typeface="Helvetica" pitchFamily="34" charset="0"/>
              </a:rPr>
              <a:t> 1983</a:t>
            </a:r>
            <a:r>
              <a:rPr lang="en-US" i="0" dirty="0">
                <a:latin typeface="Helvetica" pitchFamily="34" charset="0"/>
              </a:rPr>
              <a:t> and </a:t>
            </a:r>
            <a:r>
              <a:rPr lang="en-US" i="0" dirty="0">
                <a:latin typeface="Times New Roman" pitchFamily="18" charset="0"/>
              </a:rPr>
              <a:t>Microsoft Excel</a:t>
            </a:r>
            <a:r>
              <a:rPr lang="en-US" i="0" dirty="0">
                <a:latin typeface="Helvetica" pitchFamily="34" charset="0"/>
              </a:rPr>
              <a:t> in 1985.</a:t>
            </a:r>
          </a:p>
          <a:p>
            <a:pPr marL="171450" indent="-171450" eaLnBrk="1" hangingPunct="1">
              <a:buFont typeface="Arial" pitchFamily="34" charset="0"/>
              <a:buChar char="•"/>
            </a:pPr>
            <a:r>
              <a:rPr lang="en-US" i="0" dirty="0">
                <a:latin typeface="Helvetica" pitchFamily="34" charset="0"/>
              </a:rPr>
              <a:t>Meanwhile, word processing software was gaining a foothold. </a:t>
            </a:r>
            <a:r>
              <a:rPr lang="en-US" i="0" dirty="0">
                <a:latin typeface="Times New Roman" pitchFamily="18" charset="0"/>
              </a:rPr>
              <a:t>WordStar,</a:t>
            </a:r>
            <a:r>
              <a:rPr lang="en-US" i="0" dirty="0">
                <a:latin typeface="Helvetica" pitchFamily="34" charset="0"/>
              </a:rPr>
              <a:t> the first word processing application, came out in disk form in 1979. Competitors such as </a:t>
            </a:r>
            <a:r>
              <a:rPr lang="en-US" i="0" dirty="0">
                <a:latin typeface="Times New Roman" pitchFamily="18" charset="0"/>
              </a:rPr>
              <a:t>Word for MS-DOS</a:t>
            </a:r>
            <a:r>
              <a:rPr lang="en-US" i="0" dirty="0">
                <a:latin typeface="Helvetica" pitchFamily="34" charset="0"/>
              </a:rPr>
              <a:t> (the precursor to Microsoft Word) and </a:t>
            </a:r>
            <a:r>
              <a:rPr lang="en-US" i="0" dirty="0">
                <a:latin typeface="Times New Roman" pitchFamily="18" charset="0"/>
              </a:rPr>
              <a:t>WordPerfect</a:t>
            </a:r>
            <a:r>
              <a:rPr lang="en-US" i="0" dirty="0">
                <a:latin typeface="Helvetica" pitchFamily="34" charset="0"/>
              </a:rPr>
              <a:t> soon entered the market.</a:t>
            </a:r>
          </a:p>
        </p:txBody>
      </p:sp>
      <p:sp>
        <p:nvSpPr>
          <p:cNvPr id="4" name="Slide Number Placeholder 3"/>
          <p:cNvSpPr>
            <a:spLocks noGrp="1"/>
          </p:cNvSpPr>
          <p:nvPr>
            <p:ph type="sldNum" sz="quarter" idx="10"/>
          </p:nvPr>
        </p:nvSpPr>
        <p:spPr/>
        <p:txBody>
          <a:bodyPr/>
          <a:lstStyle/>
          <a:p>
            <a:pPr>
              <a:defRPr/>
            </a:pPr>
            <a:fld id="{DAE8C4F1-81EA-4B91-AA08-AA382710E52A}" type="slidenum">
              <a:rPr lang="en-US" smtClean="0"/>
              <a:pPr>
                <a:defRPr/>
              </a:pPr>
              <a:t>13</a:t>
            </a:fld>
            <a:endParaRPr lang="en-US" dirty="0"/>
          </a:p>
        </p:txBody>
      </p:sp>
    </p:spTree>
    <p:extLst>
      <p:ext uri="{BB962C8B-B14F-4D97-AF65-F5344CB8AC3E}">
        <p14:creationId xmlns:p14="http://schemas.microsoft.com/office/powerpoint/2010/main" val="162078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09D031C4-C012-44F4-AEE7-BF5F988B8B24}" type="slidenum">
              <a:rPr lang="en-US"/>
              <a:pPr/>
              <a:t>14</a:t>
            </a:fld>
            <a:endParaRPr lang="en-US" dirty="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marL="171450" indent="-171450" eaLnBrk="1" hangingPunct="1">
              <a:buFont typeface="Arial" panose="020B0604020202020204" pitchFamily="34" charset="0"/>
              <a:buChar char="•"/>
            </a:pPr>
            <a:r>
              <a:rPr lang="en-US" dirty="0">
                <a:latin typeface="Helvetica" pitchFamily="34" charset="0"/>
              </a:rPr>
              <a:t>Another important advancement in PCs was the introduction of the </a:t>
            </a:r>
            <a:r>
              <a:rPr lang="en-US" i="0" dirty="0">
                <a:latin typeface="Times New Roman" pitchFamily="18" charset="0"/>
              </a:rPr>
              <a:t>graphical user interface (GUI),</a:t>
            </a:r>
            <a:r>
              <a:rPr lang="en-US" i="0" dirty="0">
                <a:latin typeface="Helvetica" pitchFamily="34" charset="0"/>
              </a:rPr>
              <a:t> </a:t>
            </a:r>
            <a:r>
              <a:rPr lang="en-US" dirty="0">
                <a:latin typeface="Helvetica" pitchFamily="34" charset="0"/>
              </a:rPr>
              <a:t>which allowed users to interact with the computer more easily.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Prior to the development of the GUI, users had to use complicated command- or menu-driven interfaces.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Apple was the first company to take full commercial advantage of the GUI.</a:t>
            </a:r>
            <a:endParaRPr lang="en-US" dirty="0">
              <a:latin typeface="Helvetica" pitchFamily="34" charset="0"/>
            </a:endParaRPr>
          </a:p>
        </p:txBody>
      </p:sp>
    </p:spTree>
    <p:extLst>
      <p:ext uri="{BB962C8B-B14F-4D97-AF65-F5344CB8AC3E}">
        <p14:creationId xmlns:p14="http://schemas.microsoft.com/office/powerpoint/2010/main" val="2046453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09D031C4-C012-44F4-AEE7-BF5F988B8B24}" type="slidenum">
              <a:rPr lang="en-US"/>
              <a:pPr/>
              <a:t>15</a:t>
            </a:fld>
            <a:endParaRPr lang="en-US" dirty="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dirty="0">
                <a:latin typeface="Helvetica" pitchFamily="34" charset="0"/>
              </a:rPr>
              <a:t>In 1972, </a:t>
            </a:r>
            <a:r>
              <a:rPr lang="en-US" i="0" dirty="0">
                <a:latin typeface="Times New Roman" pitchFamily="18" charset="0"/>
              </a:rPr>
              <a:t>Xerox</a:t>
            </a:r>
            <a:r>
              <a:rPr lang="en-US" i="0" dirty="0">
                <a:latin typeface="Helvetica" pitchFamily="34" charset="0"/>
              </a:rPr>
              <a:t> </a:t>
            </a:r>
            <a:r>
              <a:rPr lang="en-US" dirty="0">
                <a:latin typeface="Helvetica" pitchFamily="34" charset="0"/>
              </a:rPr>
              <a:t>was hard at work in its Palo Alto Research Center designing a PC named the </a:t>
            </a:r>
            <a:r>
              <a:rPr lang="en-US" i="0" dirty="0">
                <a:latin typeface="Times New Roman" pitchFamily="18" charset="0"/>
              </a:rPr>
              <a:t>Alto</a:t>
            </a:r>
            <a:r>
              <a:rPr lang="en-US" i="1" dirty="0">
                <a:latin typeface="Helvetica" pitchFamily="34" charset="0"/>
              </a:rPr>
              <a:t>,</a:t>
            </a:r>
            <a:r>
              <a:rPr lang="en-US" dirty="0">
                <a:latin typeface="Helvetica" pitchFamily="34" charset="0"/>
              </a:rPr>
              <a:t> it included a mouse and a file management system with directories and folders. </a:t>
            </a:r>
            <a:r>
              <a:rPr lang="en-US" dirty="0"/>
              <a:t>The computer included a word processor, based on the What You See Is What You Get (WYSIWYG) principle, that incorporated</a:t>
            </a:r>
            <a:r>
              <a:rPr lang="en-US" baseline="0" dirty="0"/>
              <a:t> a file </a:t>
            </a:r>
            <a:r>
              <a:rPr lang="en-US" dirty="0"/>
              <a:t>management system with directories and folders. </a:t>
            </a:r>
            <a:r>
              <a:rPr lang="en-US" dirty="0">
                <a:latin typeface="Helvetica" pitchFamily="34" charset="0"/>
              </a:rPr>
              <a:t>For a variety of reasons, Xerox never sold the Alto commercially. </a:t>
            </a:r>
          </a:p>
        </p:txBody>
      </p:sp>
    </p:spTree>
    <p:extLst>
      <p:ext uri="{BB962C8B-B14F-4D97-AF65-F5344CB8AC3E}">
        <p14:creationId xmlns:p14="http://schemas.microsoft.com/office/powerpoint/2010/main" val="834609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09D031C4-C012-44F4-AEE7-BF5F988B8B24}" type="slidenum">
              <a:rPr lang="en-US"/>
              <a:pPr/>
              <a:t>16</a:t>
            </a:fld>
            <a:endParaRPr lang="en-US" dirty="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i="0" dirty="0">
                <a:latin typeface="Helvetica" pitchFamily="34" charset="0"/>
              </a:rPr>
              <a:t>In 1983, Apple introduced the </a:t>
            </a:r>
            <a:r>
              <a:rPr lang="en-US" i="0" dirty="0">
                <a:latin typeface="Times New Roman" pitchFamily="18" charset="0"/>
              </a:rPr>
              <a:t>Lisa,</a:t>
            </a:r>
            <a:r>
              <a:rPr lang="en-US" i="0" dirty="0">
                <a:latin typeface="Helvetica" pitchFamily="34" charset="0"/>
              </a:rPr>
              <a:t> the first successful PC brought to market to use a GUI. It incorporated a user interface similar to the Alto, including features such as windows, drop-down menus, icons, a file system with folders and files, and a mouse.</a:t>
            </a:r>
          </a:p>
          <a:p>
            <a:pPr marL="171450" indent="-171450" eaLnBrk="1" hangingPunct="1">
              <a:buFont typeface="Arial" pitchFamily="34" charset="0"/>
              <a:buChar char="•"/>
            </a:pPr>
            <a:r>
              <a:rPr lang="en-US" i="0" dirty="0">
                <a:latin typeface="Helvetica" pitchFamily="34" charset="0"/>
              </a:rPr>
              <a:t>In 1984, Apple introduced the </a:t>
            </a:r>
            <a:r>
              <a:rPr lang="en-US" i="0" dirty="0">
                <a:latin typeface="Times New Roman" pitchFamily="18" charset="0"/>
              </a:rPr>
              <a:t>Macintosh,</a:t>
            </a:r>
            <a:r>
              <a:rPr lang="en-US" i="0" dirty="0">
                <a:latin typeface="Helvetica" pitchFamily="34" charset="0"/>
              </a:rPr>
              <a:t> which was everything the Lisa was and then some, at about a third of the cost. The Macintosh was also the first personal computer to introduce 3.5-inch floppy disks with a hard cover.</a:t>
            </a:r>
          </a:p>
        </p:txBody>
      </p:sp>
    </p:spTree>
    <p:extLst>
      <p:ext uri="{BB962C8B-B14F-4D97-AF65-F5344CB8AC3E}">
        <p14:creationId xmlns:p14="http://schemas.microsoft.com/office/powerpoint/2010/main" val="2364642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4D2399CC-863D-4234-AEAF-90FBB3D21D17}" type="slidenum">
              <a:rPr lang="en-US"/>
              <a:pPr/>
              <a:t>17</a:t>
            </a:fld>
            <a:endParaRPr lang="en-US"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marL="0" indent="0" eaLnBrk="1" hangingPunct="1">
              <a:buFont typeface="Arial" pitchFamily="34" charset="0"/>
              <a:buNone/>
            </a:pPr>
            <a:r>
              <a:rPr lang="en-US" i="0" dirty="0">
                <a:latin typeface="Helvetica" pitchFamily="34" charset="0"/>
              </a:rPr>
              <a:t>The GUI made it easier for users to work on the computer. The Internet provided another reason for consumers to buy computers. Now they could conduct research and communicate with each other in a new and convenient way. </a:t>
            </a:r>
          </a:p>
          <a:p>
            <a:pPr marL="171450" indent="-171450" eaLnBrk="1" hangingPunct="1">
              <a:buFont typeface="Arial" pitchFamily="34" charset="0"/>
              <a:buChar char="•"/>
            </a:pPr>
            <a:r>
              <a:rPr lang="en-US" i="0" dirty="0">
                <a:latin typeface="Helvetica" pitchFamily="34" charset="0"/>
              </a:rPr>
              <a:t>In 1993, the Web browser </a:t>
            </a:r>
            <a:r>
              <a:rPr lang="en-US" i="0" dirty="0">
                <a:latin typeface="Times New Roman" pitchFamily="18" charset="0"/>
              </a:rPr>
              <a:t>Mosaic</a:t>
            </a:r>
            <a:r>
              <a:rPr lang="en-US" i="0" dirty="0">
                <a:latin typeface="Helvetica" pitchFamily="34" charset="0"/>
              </a:rPr>
              <a:t> was introduced, and it allowed users to view multimedia on the Web. </a:t>
            </a:r>
          </a:p>
          <a:p>
            <a:pPr marL="171450" indent="-171450" eaLnBrk="1" hangingPunct="1">
              <a:buFont typeface="Arial" pitchFamily="34" charset="0"/>
              <a:buChar char="•"/>
            </a:pPr>
            <a:r>
              <a:rPr lang="en-US" i="0" dirty="0">
                <a:latin typeface="Helvetica" pitchFamily="34" charset="0"/>
              </a:rPr>
              <a:t>In 1994, the Mosaic development team developed the commercial Web browser Netscape. Netscape’s popularity grew quickly, and it became a predominant browser software. </a:t>
            </a:r>
          </a:p>
          <a:p>
            <a:pPr marL="171450" indent="-171450" eaLnBrk="1" hangingPunct="1">
              <a:buFont typeface="Arial" pitchFamily="34" charset="0"/>
              <a:buChar char="•"/>
            </a:pPr>
            <a:r>
              <a:rPr lang="en-US" i="0" dirty="0">
                <a:latin typeface="Helvetica" pitchFamily="34" charset="0"/>
              </a:rPr>
              <a:t>IBM-compatible PCs became the PC system of choice when, in 1995, Microsoft introduced </a:t>
            </a:r>
            <a:r>
              <a:rPr lang="en-US" i="0" dirty="0">
                <a:latin typeface="Times New Roman" pitchFamily="18" charset="0"/>
              </a:rPr>
              <a:t>Internet Explorer.</a:t>
            </a:r>
          </a:p>
          <a:p>
            <a:pPr marL="171450" indent="-171450" eaLnBrk="1" hangingPunct="1">
              <a:buFont typeface="Arial" pitchFamily="34" charset="0"/>
              <a:buChar char="•"/>
            </a:pPr>
            <a:r>
              <a:rPr lang="en-US" i="0" dirty="0">
                <a:latin typeface="Helvetica" pitchFamily="34" charset="0"/>
              </a:rPr>
              <a:t>In 1998,</a:t>
            </a:r>
            <a:r>
              <a:rPr lang="en-US" i="0" baseline="0" dirty="0">
                <a:latin typeface="Helvetica" pitchFamily="34" charset="0"/>
              </a:rPr>
              <a:t> Netscape moved to the open source market and would no longer charge for the product.</a:t>
            </a:r>
            <a:endParaRPr lang="en-US" i="0" dirty="0">
              <a:latin typeface="Helvetica" pitchFamily="34" charset="0"/>
            </a:endParaRPr>
          </a:p>
        </p:txBody>
      </p:sp>
    </p:spTree>
    <p:extLst>
      <p:ext uri="{BB962C8B-B14F-4D97-AF65-F5344CB8AC3E}">
        <p14:creationId xmlns:p14="http://schemas.microsoft.com/office/powerpoint/2010/main" val="1043371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F95FC8F5-7089-47D1-90FC-2EACA47E171A}" type="slidenum">
              <a:rPr lang="en-US"/>
              <a:pPr/>
              <a:t>18</a:t>
            </a:fld>
            <a:endParaRPr lang="en-US"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0" indent="0" eaLnBrk="1" hangingPunct="1">
              <a:buFont typeface="Arial" pitchFamily="34" charset="0"/>
              <a:buNone/>
            </a:pPr>
            <a:r>
              <a:rPr lang="en-US" dirty="0">
                <a:latin typeface="Helvetica" pitchFamily="34" charset="0"/>
              </a:rPr>
              <a:t>The </a:t>
            </a:r>
            <a:r>
              <a:rPr lang="en-US" i="1" dirty="0">
                <a:latin typeface="Times New Roman" pitchFamily="18" charset="0"/>
              </a:rPr>
              <a:t>Pascalene</a:t>
            </a:r>
            <a:r>
              <a:rPr lang="en-US" dirty="0">
                <a:latin typeface="Helvetica" pitchFamily="34" charset="0"/>
              </a:rPr>
              <a:t> was the first accurate mechanical calculator. This machine, created by French mathematician </a:t>
            </a:r>
            <a:r>
              <a:rPr lang="en-US" i="0" dirty="0">
                <a:latin typeface="Times New Roman" pitchFamily="18" charset="0"/>
              </a:rPr>
              <a:t>Blaise Pascal</a:t>
            </a:r>
            <a:r>
              <a:rPr lang="en-US" b="1" i="0" dirty="0">
                <a:latin typeface="Times New Roman" pitchFamily="18" charset="0"/>
              </a:rPr>
              <a:t> </a:t>
            </a:r>
            <a:r>
              <a:rPr lang="en-US" dirty="0">
                <a:latin typeface="Helvetica" pitchFamily="34" charset="0"/>
              </a:rPr>
              <a:t>in 1642, used revolutions of gears, like odometers in cars do, to count by tens. The Pascalene could be used to add, subtract, multiply, and divide. The basic design of the Pascalene was so sound that it lived on in mechanical calculators for more than 300 years.</a:t>
            </a:r>
          </a:p>
        </p:txBody>
      </p:sp>
    </p:spTree>
    <p:extLst>
      <p:ext uri="{BB962C8B-B14F-4D97-AF65-F5344CB8AC3E}">
        <p14:creationId xmlns:p14="http://schemas.microsoft.com/office/powerpoint/2010/main" val="212727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buFont typeface="Arial" pitchFamily="34" charset="0"/>
              <a:buNone/>
            </a:pPr>
            <a:r>
              <a:rPr lang="en-US" dirty="0">
                <a:latin typeface="Helvetica" pitchFamily="34" charset="0"/>
              </a:rPr>
              <a:t>Nearly 200 years later, </a:t>
            </a:r>
            <a:r>
              <a:rPr lang="en-US" i="0" dirty="0">
                <a:latin typeface="Times New Roman" pitchFamily="18" charset="0"/>
              </a:rPr>
              <a:t>Joseph Jacquard</a:t>
            </a:r>
            <a:r>
              <a:rPr lang="en-US" i="0" dirty="0">
                <a:latin typeface="Helvetica" pitchFamily="34" charset="0"/>
              </a:rPr>
              <a:t> </a:t>
            </a:r>
            <a:r>
              <a:rPr lang="en-US" dirty="0">
                <a:latin typeface="Helvetica" pitchFamily="34" charset="0"/>
              </a:rPr>
              <a:t>revolutionized the fabric industry by creating a machine that automated the weaving of complex patterns. Although not a counting or calculating machine, </a:t>
            </a:r>
            <a:r>
              <a:rPr lang="en-US" i="0" dirty="0">
                <a:latin typeface="Helvetica" pitchFamily="34" charset="0"/>
              </a:rPr>
              <a:t>the </a:t>
            </a:r>
            <a:r>
              <a:rPr lang="en-US" i="0" dirty="0">
                <a:latin typeface="Times New Roman" pitchFamily="18" charset="0"/>
              </a:rPr>
              <a:t>Jacquard</a:t>
            </a:r>
            <a:r>
              <a:rPr lang="en-US" i="0" baseline="0" dirty="0">
                <a:latin typeface="Times New Roman" pitchFamily="18" charset="0"/>
              </a:rPr>
              <a:t> l</a:t>
            </a:r>
            <a:r>
              <a:rPr lang="en-US" i="0" dirty="0">
                <a:latin typeface="Times New Roman" pitchFamily="18" charset="0"/>
              </a:rPr>
              <a:t>oom</a:t>
            </a:r>
            <a:r>
              <a:rPr lang="en-US" i="0" dirty="0">
                <a:latin typeface="Helvetica" pitchFamily="34" charset="0"/>
              </a:rPr>
              <a:t> </a:t>
            </a:r>
            <a:r>
              <a:rPr lang="en-US" dirty="0">
                <a:latin typeface="Helvetica" pitchFamily="34" charset="0"/>
              </a:rPr>
              <a:t>was significant because it relied on stiff cards with punched holes to automate the process. Much later, this process would be adopted as a means to record and read data by using punch cards in computers.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1056528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D52349A-335C-4BE4-A8C6-B007F4256D10}" type="slidenum">
              <a:rPr lang="en-US"/>
              <a:pPr/>
              <a:t>20</a:t>
            </a:fld>
            <a:endParaRPr lang="en-US"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marL="171450" indent="-171450">
              <a:buFont typeface="Arial" pitchFamily="34" charset="0"/>
              <a:buChar char="•"/>
            </a:pPr>
            <a:r>
              <a:rPr lang="en-US" i="0" dirty="0">
                <a:latin typeface="Helvetica" pitchFamily="34" charset="0"/>
              </a:rPr>
              <a:t>In 1834, </a:t>
            </a:r>
            <a:r>
              <a:rPr lang="en-US" i="0" dirty="0">
                <a:latin typeface="Times New Roman" pitchFamily="18" charset="0"/>
              </a:rPr>
              <a:t>Charles Babbage</a:t>
            </a:r>
            <a:r>
              <a:rPr lang="en-US" i="0" dirty="0">
                <a:latin typeface="Helvetica" pitchFamily="34" charset="0"/>
              </a:rPr>
              <a:t> designed the first automatic calculator, called the </a:t>
            </a:r>
            <a:r>
              <a:rPr lang="en-US" i="0" dirty="0">
                <a:latin typeface="Times New Roman" pitchFamily="18" charset="0"/>
              </a:rPr>
              <a:t>Analytical Engine</a:t>
            </a:r>
            <a:r>
              <a:rPr lang="en-US" i="0" dirty="0">
                <a:latin typeface="Helvetica" pitchFamily="34" charset="0"/>
              </a:rPr>
              <a:t>.</a:t>
            </a:r>
            <a:r>
              <a:rPr lang="en-US" sz="1200" b="0" i="0" u="none" strike="noStrike" kern="1200" baseline="0" dirty="0">
                <a:solidFill>
                  <a:schemeClr val="tx1"/>
                </a:solidFill>
                <a:latin typeface="+mn-lt"/>
                <a:ea typeface="+mn-ea"/>
                <a:cs typeface="+mn-cs"/>
              </a:rPr>
              <a:t> </a:t>
            </a:r>
          </a:p>
          <a:p>
            <a:pPr marL="171450" indent="-171450">
              <a:buFont typeface="Arial" pitchFamily="34" charset="0"/>
              <a:buChar char="•"/>
            </a:pPr>
            <a:r>
              <a:rPr lang="en-US" sz="1200" b="0" i="0" u="none" strike="noStrike" kern="1200" baseline="0" dirty="0">
                <a:solidFill>
                  <a:schemeClr val="tx1"/>
                </a:solidFill>
                <a:latin typeface="+mn-lt"/>
                <a:ea typeface="+mn-ea"/>
                <a:cs typeface="+mn-cs"/>
              </a:rPr>
              <a:t>Although it was never developed, Babbage’s detailed drawings and descriptions of the Analytical Engine include components similar to those found in today’s computers, including the store (akin to RAM) and the mill (a central processing unit), as well as input and output devices. </a:t>
            </a:r>
          </a:p>
        </p:txBody>
      </p:sp>
    </p:spTree>
    <p:extLst>
      <p:ext uri="{BB962C8B-B14F-4D97-AF65-F5344CB8AC3E}">
        <p14:creationId xmlns:p14="http://schemas.microsoft.com/office/powerpoint/2010/main" val="1742734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sz="1200" b="0" i="0" u="none" strike="noStrike" kern="1200" baseline="0" dirty="0">
                <a:solidFill>
                  <a:schemeClr val="tx1"/>
                </a:solidFill>
                <a:latin typeface="+mn-lt"/>
                <a:ea typeface="+mn-ea"/>
                <a:cs typeface="+mn-cs"/>
              </a:rPr>
              <a:t>In 1890, Herman Hollerith was the first to take Jacquard’s punch-card concept and apply it to computing. Hollerith developed a machine that used punch cards to tabulate census data. Up until that time, census data had been tabulated manually in a long, laborious process. Hollerith’s tabulating machine automatically read data that had been punched onto small punch cards, speeding up the tabulation process. Hollerith’s machine became so successful that he left the Census Bureau in 1896 to start the Tabulating Machine Company. His company later changed its name to International Business Machines, or IBM.</a:t>
            </a:r>
            <a:endParaRPr lang="en-US" i="0" dirty="0">
              <a:latin typeface="Helvetica" pitchFamily="34" charset="0"/>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363042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i="0" dirty="0">
                <a:latin typeface="Helvetica" pitchFamily="34" charset="0"/>
              </a:rPr>
              <a:t>German inventor </a:t>
            </a:r>
            <a:r>
              <a:rPr lang="en-US" i="0" dirty="0">
                <a:latin typeface="Times New Roman" pitchFamily="18" charset="0"/>
              </a:rPr>
              <a:t>Konrad Zuse</a:t>
            </a:r>
            <a:r>
              <a:rPr lang="en-US" i="0" dirty="0">
                <a:latin typeface="Helvetica" pitchFamily="34" charset="0"/>
              </a:rPr>
              <a:t> is credited with creating a mechanical calculator, called the </a:t>
            </a:r>
            <a:r>
              <a:rPr lang="en-US" i="0" dirty="0">
                <a:latin typeface="Times New Roman" pitchFamily="18" charset="0"/>
              </a:rPr>
              <a:t>Z1,</a:t>
            </a:r>
            <a:r>
              <a:rPr lang="en-US" b="1" i="0" dirty="0">
                <a:latin typeface="Times New Roman" pitchFamily="18" charset="0"/>
              </a:rPr>
              <a:t> </a:t>
            </a:r>
            <a:r>
              <a:rPr lang="en-US" i="0" dirty="0">
                <a:latin typeface="Times New Roman" pitchFamily="18" charset="0"/>
              </a:rPr>
              <a:t>in 1936</a:t>
            </a:r>
            <a:r>
              <a:rPr lang="en-US" i="0" dirty="0">
                <a:latin typeface="Helvetica" pitchFamily="34" charset="0"/>
              </a:rPr>
              <a:t>. The Z1 is thought to be the first computer to include features that are integral to today’s systems, including a control unit and separate memory functions. </a:t>
            </a:r>
            <a:r>
              <a:rPr lang="en-US" sz="1200" b="0" i="0" u="none" strike="noStrike" kern="1200" baseline="0" dirty="0">
                <a:solidFill>
                  <a:schemeClr val="tx1"/>
                </a:solidFill>
                <a:latin typeface="+mn-lt"/>
                <a:ea typeface="+mn-ea"/>
                <a:cs typeface="+mn-cs"/>
              </a:rPr>
              <a:t>These were important breakthroughs for future computer design.</a:t>
            </a:r>
            <a:r>
              <a:rPr lang="en-US" i="0" dirty="0">
                <a:latin typeface="Helvetica" pitchFamily="34" charset="0"/>
              </a:rPr>
              <a:t> </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2856100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itchFamily="34" charset="0"/>
              <a:buChar char="•"/>
            </a:pPr>
            <a:r>
              <a:rPr lang="en-US" i="0" dirty="0">
                <a:latin typeface="Helvetica" pitchFamily="34" charset="0"/>
              </a:rPr>
              <a:t>In 1939, John Atanasoff and Clifford Berry built the first electrically powered digital computer, called the </a:t>
            </a:r>
            <a:r>
              <a:rPr lang="en-US" i="0" dirty="0">
                <a:latin typeface="Times New Roman" pitchFamily="18" charset="0"/>
              </a:rPr>
              <a:t>Atanasoff-Berry Computer (ABC)</a:t>
            </a:r>
            <a:r>
              <a:rPr lang="en-US" i="0" dirty="0">
                <a:latin typeface="Helvetica" pitchFamily="34" charset="0"/>
              </a:rPr>
              <a:t>. The computer was the first to use vacuum tubes to store data. Most important, it was the first computer to use the binary system. The design of the ABC would end up being central to that of future computers.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23</a:t>
            </a:fld>
            <a:endParaRPr lang="en-US" dirty="0"/>
          </a:p>
        </p:txBody>
      </p:sp>
    </p:spTree>
    <p:extLst>
      <p:ext uri="{BB962C8B-B14F-4D97-AF65-F5344CB8AC3E}">
        <p14:creationId xmlns:p14="http://schemas.microsoft.com/office/powerpoint/2010/main" val="2357686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b="0" i="0" u="none" strike="noStrike" kern="1200" baseline="0" dirty="0">
                <a:solidFill>
                  <a:schemeClr val="tx1"/>
                </a:solidFill>
                <a:latin typeface="+mn-lt"/>
                <a:ea typeface="+mn-ea"/>
                <a:cs typeface="+mn-cs"/>
              </a:rPr>
              <a:t>From the late 1930s to the early 1950s, Howard Aiken and Grace Hopper designed the Mark series of computers at Harvard University. These computers were used by the Navy for ballistic and gunnery calculations. Aiken, an electrical engineer and physicist, designed the computer, and Hopper did the programming. The Harvard Mark I, finished in 1944, could perform all four arithmetic operations (addition, subtraction,  multiplication, and division). </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24</a:t>
            </a:fld>
            <a:endParaRPr lang="en-US" dirty="0"/>
          </a:p>
        </p:txBody>
      </p:sp>
    </p:spTree>
    <p:extLst>
      <p:ext uri="{BB962C8B-B14F-4D97-AF65-F5344CB8AC3E}">
        <p14:creationId xmlns:p14="http://schemas.microsoft.com/office/powerpoint/2010/main" val="4027091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9886673-7CBD-423E-AA21-772E28B5C372}" type="slidenum">
              <a:rPr lang="en-US"/>
              <a:pPr/>
              <a:t>25</a:t>
            </a:fld>
            <a:endParaRPr lang="en-US" dirty="0"/>
          </a:p>
        </p:txBody>
      </p:sp>
      <p:sp>
        <p:nvSpPr>
          <p:cNvPr id="40963" name="Rectangle 2"/>
          <p:cNvSpPr>
            <a:spLocks noGrp="1" noRot="1" noChangeAspect="1" noChangeArrowheads="1" noTextEdit="1"/>
          </p:cNvSpPr>
          <p:nvPr>
            <p:ph type="sldImg"/>
          </p:nvPr>
        </p:nvSpPr>
        <p:spPr>
          <a:xfrm>
            <a:off x="1144588" y="685800"/>
            <a:ext cx="4572000" cy="3429000"/>
          </a:xfrm>
          <a:ln/>
        </p:spPr>
      </p:sp>
      <p:sp>
        <p:nvSpPr>
          <p:cNvPr id="40964" name="Rectangle 3"/>
          <p:cNvSpPr>
            <a:spLocks noGrp="1" noChangeArrowheads="1"/>
          </p:cNvSpPr>
          <p:nvPr>
            <p:ph type="body" idx="1"/>
          </p:nvPr>
        </p:nvSpPr>
        <p:spPr>
          <a:noFill/>
          <a:ln/>
        </p:spPr>
        <p:txBody>
          <a:bodyPr/>
          <a:lstStyle/>
          <a:p>
            <a:pPr marL="171450" indent="-171450" eaLnBrk="1" hangingPunct="1">
              <a:buFont typeface="Arial" pitchFamily="34" charset="0"/>
              <a:buChar char="•"/>
            </a:pPr>
            <a:r>
              <a:rPr lang="en-US" i="0" dirty="0">
                <a:latin typeface="Helvetica" pitchFamily="34" charset="0"/>
              </a:rPr>
              <a:t>In 1936, British mathematician </a:t>
            </a:r>
            <a:r>
              <a:rPr lang="en-US" i="0" dirty="0">
                <a:latin typeface="Times New Roman" pitchFamily="18" charset="0"/>
              </a:rPr>
              <a:t>Alan Turing</a:t>
            </a:r>
            <a:r>
              <a:rPr lang="en-US" i="0" dirty="0">
                <a:latin typeface="Helvetica" pitchFamily="34" charset="0"/>
              </a:rPr>
              <a:t> created an abstract computer model that could perform logical operations. The </a:t>
            </a:r>
            <a:r>
              <a:rPr lang="en-US" i="0" dirty="0">
                <a:latin typeface="Times New Roman" pitchFamily="18" charset="0"/>
              </a:rPr>
              <a:t>Turing Machine</a:t>
            </a:r>
            <a:r>
              <a:rPr lang="en-US" i="0" dirty="0">
                <a:latin typeface="Helvetica" pitchFamily="34" charset="0"/>
              </a:rPr>
              <a:t> was not a real machine, but rather a hypothetical model that mathematically defined a mechanical procedure (or algorithm). </a:t>
            </a:r>
          </a:p>
          <a:p>
            <a:pPr marL="171450" indent="-171450" eaLnBrk="1" hangingPunct="1">
              <a:buFont typeface="Arial" pitchFamily="34" charset="0"/>
              <a:buChar char="•"/>
            </a:pPr>
            <a:r>
              <a:rPr lang="en-US" i="0" dirty="0">
                <a:latin typeface="Helvetica" pitchFamily="34" charset="0"/>
              </a:rPr>
              <a:t>Turing’s concept described a process by which the machine could read, write, or erase symbols written on squares of an infinite paper tape. This concept of an infinite tape that could be read, written to, and erased was the precursor to today’s RAM.</a:t>
            </a:r>
          </a:p>
        </p:txBody>
      </p:sp>
    </p:spTree>
    <p:extLst>
      <p:ext uri="{BB962C8B-B14F-4D97-AF65-F5344CB8AC3E}">
        <p14:creationId xmlns:p14="http://schemas.microsoft.com/office/powerpoint/2010/main" val="2800552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4A863AC-C62E-4E65-AF0E-88F7E09EF535}" type="slidenum">
              <a:rPr lang="en-US"/>
              <a:pPr/>
              <a:t>26</a:t>
            </a:fld>
            <a:endParaRPr lang="en-US" dirty="0"/>
          </a:p>
        </p:txBody>
      </p:sp>
      <p:sp>
        <p:nvSpPr>
          <p:cNvPr id="41987" name="Rectangle 2"/>
          <p:cNvSpPr>
            <a:spLocks noGrp="1" noRot="1" noChangeAspect="1" noChangeArrowheads="1" noTextEdit="1"/>
          </p:cNvSpPr>
          <p:nvPr>
            <p:ph type="sldImg"/>
          </p:nvPr>
        </p:nvSpPr>
        <p:spPr>
          <a:xfrm>
            <a:off x="1144588" y="685800"/>
            <a:ext cx="4572000" cy="3429000"/>
          </a:xfrm>
          <a:ln/>
        </p:spPr>
      </p:sp>
      <p:sp>
        <p:nvSpPr>
          <p:cNvPr id="41988" name="Rectangle 3"/>
          <p:cNvSpPr>
            <a:spLocks noGrp="1" noChangeArrowheads="1"/>
          </p:cNvSpPr>
          <p:nvPr>
            <p:ph type="body" idx="1"/>
          </p:nvPr>
        </p:nvSpPr>
        <p:spPr>
          <a:noFill/>
          <a:ln/>
        </p:spPr>
        <p:txBody>
          <a:bodyPr/>
          <a:lstStyle/>
          <a:p>
            <a:pPr marL="0" indent="0">
              <a:buFont typeface="Arial" pitchFamily="34" charset="0"/>
              <a:buNone/>
            </a:pPr>
            <a:r>
              <a:rPr lang="en-US" i="0" dirty="0">
                <a:latin typeface="Helvetica" pitchFamily="34" charset="0"/>
              </a:rPr>
              <a:t>The </a:t>
            </a:r>
            <a:r>
              <a:rPr lang="en-US" i="0" dirty="0">
                <a:latin typeface="Times New Roman" pitchFamily="18" charset="0"/>
              </a:rPr>
              <a:t>Electronic Numerical Integrator and Computer (ENIAC)</a:t>
            </a:r>
            <a:r>
              <a:rPr lang="en-US" i="0" dirty="0">
                <a:latin typeface="Helvetica" pitchFamily="34" charset="0"/>
              </a:rPr>
              <a:t> was created by </a:t>
            </a:r>
            <a:r>
              <a:rPr lang="en-US" i="0" dirty="0">
                <a:latin typeface="Times New Roman" pitchFamily="18" charset="0"/>
              </a:rPr>
              <a:t>John W. Mauchly</a:t>
            </a:r>
            <a:r>
              <a:rPr lang="en-US" i="0" dirty="0">
                <a:latin typeface="Helvetica" pitchFamily="34" charset="0"/>
              </a:rPr>
              <a:t> and </a:t>
            </a:r>
            <a:r>
              <a:rPr lang="en-US" i="0" dirty="0">
                <a:latin typeface="Times New Roman" pitchFamily="18" charset="0"/>
              </a:rPr>
              <a:t>J. Presper Eckert</a:t>
            </a:r>
            <a:r>
              <a:rPr lang="en-US" i="0" dirty="0">
                <a:latin typeface="Helvetica" pitchFamily="34" charset="0"/>
              </a:rPr>
              <a:t> at the University of Pennsylvania and was placed into operation in 1944. The ENIAC is generally thought of as the first successful high-speed electronic digital computer. It</a:t>
            </a:r>
            <a:r>
              <a:rPr lang="en-US" sz="1200" b="0" i="0" u="none" strike="noStrike" kern="1200" baseline="0" dirty="0">
                <a:solidFill>
                  <a:schemeClr val="tx1"/>
                </a:solidFill>
                <a:latin typeface="+mn-lt"/>
                <a:ea typeface="+mn-ea"/>
                <a:cs typeface="+mn-cs"/>
              </a:rPr>
              <a:t> used nearly 18,000 vacuum tubes and filled approximately 1,800 square feet of floor space</a:t>
            </a:r>
            <a:r>
              <a:rPr lang="en-US" i="0" dirty="0">
                <a:latin typeface="Helvetica" pitchFamily="34" charset="0"/>
              </a:rPr>
              <a:t>. </a:t>
            </a:r>
          </a:p>
        </p:txBody>
      </p:sp>
    </p:spTree>
    <p:extLst>
      <p:ext uri="{BB962C8B-B14F-4D97-AF65-F5344CB8AC3E}">
        <p14:creationId xmlns:p14="http://schemas.microsoft.com/office/powerpoint/2010/main" val="795810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b="0" i="0" u="none" strike="noStrike" kern="1200" baseline="0" dirty="0">
                <a:solidFill>
                  <a:schemeClr val="tx1"/>
                </a:solidFill>
                <a:latin typeface="+mn-lt"/>
                <a:ea typeface="+mn-ea"/>
                <a:cs typeface="+mn-cs"/>
              </a:rPr>
              <a:t>The Universal Automatic Computer (UNIVAC) was the first commercially successful electronic digital computer and was completed in June 1951. It operated on magnetic tape. This set it apart from its competitors, which ran on punch cards.</a:t>
            </a:r>
          </a:p>
          <a:p>
            <a:pPr marL="171450" indent="-171450">
              <a:buFont typeface="Arial" pitchFamily="34" charset="0"/>
              <a:buChar char="•"/>
            </a:pPr>
            <a:r>
              <a:rPr lang="en-US" sz="1200" b="0" i="0" u="none" strike="noStrike" kern="1200" baseline="0" dirty="0">
                <a:solidFill>
                  <a:schemeClr val="tx1"/>
                </a:solidFill>
                <a:latin typeface="+mn-lt"/>
                <a:ea typeface="+mn-ea"/>
                <a:cs typeface="+mn-cs"/>
              </a:rPr>
              <a:t>The UNIVAC and computers like it were considered first-generation computers and were the last to use vacuum tubes to store data.</a:t>
            </a:r>
            <a:endParaRPr lang="en-US" b="0" i="0"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27</a:t>
            </a:fld>
            <a:endParaRPr lang="en-US" dirty="0"/>
          </a:p>
        </p:txBody>
      </p:sp>
    </p:spTree>
    <p:extLst>
      <p:ext uri="{BB962C8B-B14F-4D97-AF65-F5344CB8AC3E}">
        <p14:creationId xmlns:p14="http://schemas.microsoft.com/office/powerpoint/2010/main" val="3277748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4D4979C-D26D-4C74-A4D5-8475240F974A}" type="slidenum">
              <a:rPr lang="en-US"/>
              <a:pPr/>
              <a:t>28</a:t>
            </a:fld>
            <a:endParaRPr lang="en-US" dirty="0"/>
          </a:p>
        </p:txBody>
      </p:sp>
      <p:sp>
        <p:nvSpPr>
          <p:cNvPr id="43011" name="Rectangle 2"/>
          <p:cNvSpPr>
            <a:spLocks noGrp="1" noRot="1" noChangeAspect="1" noChangeArrowheads="1" noTextEdit="1"/>
          </p:cNvSpPr>
          <p:nvPr>
            <p:ph type="sldImg"/>
          </p:nvPr>
        </p:nvSpPr>
        <p:spPr>
          <a:xfrm>
            <a:off x="1144588" y="685800"/>
            <a:ext cx="4572000" cy="3429000"/>
          </a:xfrm>
          <a:ln/>
        </p:spPr>
      </p:sp>
      <p:sp>
        <p:nvSpPr>
          <p:cNvPr id="43012" name="Rectangle 3"/>
          <p:cNvSpPr>
            <a:spLocks noGrp="1" noChangeArrowheads="1"/>
          </p:cNvSpPr>
          <p:nvPr>
            <p:ph type="body" idx="1"/>
          </p:nvPr>
        </p:nvSpPr>
        <p:spPr>
          <a:noFill/>
          <a:ln/>
        </p:spPr>
        <p:txBody>
          <a:bodyPr/>
          <a:lstStyle/>
          <a:p>
            <a:pPr marL="0" indent="0" eaLnBrk="1" hangingPunct="1">
              <a:buFont typeface="Arial" pitchFamily="34" charset="0"/>
              <a:buNone/>
            </a:pPr>
            <a:r>
              <a:rPr lang="en-US" dirty="0">
                <a:latin typeface="Helvetica" pitchFamily="34" charset="0"/>
              </a:rPr>
              <a:t>In 1945, scientists at the Bell Laboratories invented the </a:t>
            </a:r>
            <a:r>
              <a:rPr lang="en-US" i="0" dirty="0">
                <a:latin typeface="Times New Roman" pitchFamily="18" charset="0"/>
              </a:rPr>
              <a:t>transistor</a:t>
            </a:r>
            <a:r>
              <a:rPr lang="en-US" i="0" dirty="0">
                <a:latin typeface="Helvetica" pitchFamily="34" charset="0"/>
              </a:rPr>
              <a:t> </a:t>
            </a:r>
            <a:r>
              <a:rPr lang="en-US" dirty="0">
                <a:latin typeface="Helvetica" pitchFamily="34" charset="0"/>
              </a:rPr>
              <a:t>as a means of storing data. The transistor replaced the bulky vacuum tubes of earlier computers and was smaller and more powerful.</a:t>
            </a:r>
          </a:p>
        </p:txBody>
      </p:sp>
    </p:spTree>
    <p:extLst>
      <p:ext uri="{BB962C8B-B14F-4D97-AF65-F5344CB8AC3E}">
        <p14:creationId xmlns:p14="http://schemas.microsoft.com/office/powerpoint/2010/main" val="439092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4D4979C-D26D-4C74-A4D5-8475240F974A}" type="slidenum">
              <a:rPr lang="en-US"/>
              <a:pPr/>
              <a:t>29</a:t>
            </a:fld>
            <a:endParaRPr lang="en-US" dirty="0"/>
          </a:p>
        </p:txBody>
      </p:sp>
      <p:sp>
        <p:nvSpPr>
          <p:cNvPr id="43011" name="Rectangle 2"/>
          <p:cNvSpPr>
            <a:spLocks noGrp="1" noRot="1" noChangeAspect="1" noChangeArrowheads="1" noTextEdit="1"/>
          </p:cNvSpPr>
          <p:nvPr>
            <p:ph type="sldImg"/>
          </p:nvPr>
        </p:nvSpPr>
        <p:spPr>
          <a:xfrm>
            <a:off x="1144588" y="685800"/>
            <a:ext cx="4572000" cy="3429000"/>
          </a:xfrm>
          <a:ln/>
        </p:spPr>
      </p:sp>
      <p:sp>
        <p:nvSpPr>
          <p:cNvPr id="43012" name="Rectangle 3"/>
          <p:cNvSpPr>
            <a:spLocks noGrp="1" noChangeArrowheads="1"/>
          </p:cNvSpPr>
          <p:nvPr>
            <p:ph type="body" idx="1"/>
          </p:nvPr>
        </p:nvSpPr>
        <p:spPr>
          <a:noFill/>
          <a:ln/>
        </p:spPr>
        <p:txBody>
          <a:bodyPr/>
          <a:lstStyle/>
          <a:p>
            <a:r>
              <a:rPr lang="en-US" i="0" dirty="0">
                <a:latin typeface="Helvetica" pitchFamily="34" charset="0"/>
              </a:rPr>
              <a:t>In 1958, </a:t>
            </a:r>
            <a:r>
              <a:rPr lang="en-US" i="0" dirty="0">
                <a:latin typeface="Times New Roman" pitchFamily="18" charset="0"/>
              </a:rPr>
              <a:t>Jack Kilby</a:t>
            </a:r>
            <a:r>
              <a:rPr lang="en-US" i="0" dirty="0">
                <a:latin typeface="Helvetica" pitchFamily="34" charset="0"/>
              </a:rPr>
              <a:t>, while working at Texas Instruments, invented the world’s first </a:t>
            </a:r>
            <a:r>
              <a:rPr lang="en-US" i="0" dirty="0">
                <a:latin typeface="Times New Roman" pitchFamily="18" charset="0"/>
              </a:rPr>
              <a:t>integrated circuit</a:t>
            </a:r>
            <a:r>
              <a:rPr lang="en-US" i="0" dirty="0">
                <a:latin typeface="Helvetica" pitchFamily="34" charset="0"/>
              </a:rPr>
              <a:t>, a small chip capable of containing thousands of transistors. This consolidation in design enabled computers to become smaller and lighter. </a:t>
            </a:r>
            <a:r>
              <a:rPr lang="en-US" sz="1200" b="0" i="0" u="none" strike="noStrike" kern="1200" baseline="0" dirty="0">
                <a:solidFill>
                  <a:schemeClr val="tx1"/>
                </a:solidFill>
                <a:latin typeface="+mn-lt"/>
                <a:ea typeface="+mn-ea"/>
                <a:cs typeface="+mn-cs"/>
              </a:rPr>
              <a:t>The computers in this early integrated-circuit generation were considered third-generation computers.</a:t>
            </a:r>
            <a:endParaRPr lang="en-US" i="0" dirty="0">
              <a:latin typeface="Helvetica" pitchFamily="34" charset="0"/>
            </a:endParaRPr>
          </a:p>
        </p:txBody>
      </p:sp>
    </p:spTree>
    <p:extLst>
      <p:ext uri="{BB962C8B-B14F-4D97-AF65-F5344CB8AC3E}">
        <p14:creationId xmlns:p14="http://schemas.microsoft.com/office/powerpoint/2010/main" val="4210022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E081DF02-1C34-4345-886E-C4D059481715}" type="slidenum">
              <a:rPr lang="en-US"/>
              <a:pPr/>
              <a:t>30</a:t>
            </a:fld>
            <a:endParaRPr lang="en-US" dirty="0"/>
          </a:p>
        </p:txBody>
      </p:sp>
      <p:sp>
        <p:nvSpPr>
          <p:cNvPr id="44035" name="Rectangle 2"/>
          <p:cNvSpPr>
            <a:spLocks noGrp="1" noRot="1" noChangeAspect="1" noChangeArrowheads="1" noTextEdit="1"/>
          </p:cNvSpPr>
          <p:nvPr>
            <p:ph type="sldImg"/>
          </p:nvPr>
        </p:nvSpPr>
        <p:spPr>
          <a:xfrm>
            <a:off x="1144588" y="685800"/>
            <a:ext cx="4572000" cy="3429000"/>
          </a:xfrm>
          <a:ln/>
        </p:spPr>
      </p:sp>
      <p:sp>
        <p:nvSpPr>
          <p:cNvPr id="44036" name="Rectangle 3"/>
          <p:cNvSpPr>
            <a:spLocks noGrp="1" noChangeArrowheads="1"/>
          </p:cNvSpPr>
          <p:nvPr>
            <p:ph type="body" idx="1"/>
          </p:nvPr>
        </p:nvSpPr>
        <p:spPr>
          <a:noFill/>
          <a:ln/>
        </p:spPr>
        <p:txBody>
          <a:bodyPr/>
          <a:lstStyle/>
          <a:p>
            <a:r>
              <a:rPr lang="en-US" i="0" dirty="0">
                <a:latin typeface="Helvetica" pitchFamily="34" charset="0"/>
              </a:rPr>
              <a:t>In 1971, the Intel Corporation introduced the </a:t>
            </a:r>
            <a:r>
              <a:rPr lang="en-US" i="0" dirty="0">
                <a:latin typeface="Times New Roman" pitchFamily="18" charset="0"/>
              </a:rPr>
              <a:t>microprocessor chip</a:t>
            </a:r>
            <a:r>
              <a:rPr lang="en-US" i="0" dirty="0">
                <a:latin typeface="Helvetica" pitchFamily="34" charset="0"/>
              </a:rPr>
              <a:t>, a small chip containing millions of transistors. The microprocessor functions as the CPU. </a:t>
            </a:r>
            <a:r>
              <a:rPr lang="en-US" sz="1200" b="0" i="0" u="none" strike="noStrike" kern="1200" baseline="0" dirty="0">
                <a:solidFill>
                  <a:schemeClr val="tx1"/>
                </a:solidFill>
                <a:latin typeface="+mn-lt"/>
                <a:ea typeface="+mn-ea"/>
                <a:cs typeface="+mn-cs"/>
              </a:rPr>
              <a:t>Computers that use a microprocessor chip are called fourth-generation computers.</a:t>
            </a:r>
            <a:endParaRPr lang="en-US" i="0" dirty="0">
              <a:latin typeface="Helvetica" pitchFamily="34" charset="0"/>
            </a:endParaRPr>
          </a:p>
        </p:txBody>
      </p:sp>
    </p:spTree>
    <p:extLst>
      <p:ext uri="{BB962C8B-B14F-4D97-AF65-F5344CB8AC3E}">
        <p14:creationId xmlns:p14="http://schemas.microsoft.com/office/powerpoint/2010/main" val="707475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36CF597-078B-4F36-AB94-92150D9A6D31}" type="slidenum">
              <a:rPr lang="en-US"/>
              <a:pPr/>
              <a:t>31</a:t>
            </a:fld>
            <a:endParaRPr lang="en-US" dirty="0"/>
          </a:p>
        </p:txBody>
      </p:sp>
      <p:sp>
        <p:nvSpPr>
          <p:cNvPr id="45059" name="Rectangle 2"/>
          <p:cNvSpPr>
            <a:spLocks noGrp="1" noRot="1" noChangeAspect="1" noChangeArrowheads="1" noTextEdit="1"/>
          </p:cNvSpPr>
          <p:nvPr>
            <p:ph type="sldImg"/>
          </p:nvPr>
        </p:nvSpPr>
        <p:spPr>
          <a:xfrm>
            <a:off x="1144588" y="685800"/>
            <a:ext cx="4572000" cy="3429000"/>
          </a:xfrm>
          <a:ln/>
        </p:spPr>
      </p:sp>
      <p:sp>
        <p:nvSpPr>
          <p:cNvPr id="45060" name="Rectangle 3"/>
          <p:cNvSpPr>
            <a:spLocks noGrp="1" noChangeArrowheads="1"/>
          </p:cNvSpPr>
          <p:nvPr>
            <p:ph type="body" idx="1"/>
          </p:nvPr>
        </p:nvSpPr>
        <p:spPr>
          <a:noFill/>
          <a:ln/>
        </p:spPr>
        <p:txBody>
          <a:bodyPr/>
          <a:lstStyle/>
          <a:p>
            <a:pPr marL="0" indent="0" eaLnBrk="1" hangingPunct="1">
              <a:buFont typeface="Arial" pitchFamily="34" charset="0"/>
              <a:buNone/>
            </a:pPr>
            <a:r>
              <a:rPr lang="en-US" dirty="0"/>
              <a:t>Computers have been classified into four generations. The first generation used vacuum tubes for memory. The second generation used transistors. Integrated circuits were the hallmark of third-generation computers. Fourth-generation computers use the microchip.</a:t>
            </a:r>
          </a:p>
        </p:txBody>
      </p:sp>
    </p:spTree>
    <p:extLst>
      <p:ext uri="{BB962C8B-B14F-4D97-AF65-F5344CB8AC3E}">
        <p14:creationId xmlns:p14="http://schemas.microsoft.com/office/powerpoint/2010/main" val="1681639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32</a:t>
            </a:fld>
            <a:endParaRPr lang="en-US" dirty="0"/>
          </a:p>
        </p:txBody>
      </p:sp>
    </p:spTree>
    <p:extLst>
      <p:ext uri="{BB962C8B-B14F-4D97-AF65-F5344CB8AC3E}">
        <p14:creationId xmlns:p14="http://schemas.microsoft.com/office/powerpoint/2010/main" val="294742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72BC1B8-03DC-448D-928A-CD1F04C899D7}"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EE98C85-2F78-47AF-90B9-4CA5B1E198EA}"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785F4CC-6B50-4990-821C-68E74ABC81CE}"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7E3CD516-A35D-4A9A-A155-B0EF5AA0C0C9}"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8B339E5C-E342-409B-8F15-1DAFBE6520A8}"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6B78675-AEFF-4349-B3B9-92829A2B98E4}"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BAD8968-2406-4E07-AE2B-A601E3BD7575}"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02CECDFB-899D-43D9-A63D-139AF29E78E9}" type="datetime1">
              <a:rPr lang="en-US" smtClean="0"/>
              <a:t>2/12/19</a:t>
            </a:fld>
            <a:endParaRPr lang="en-US" dirty="0"/>
          </a:p>
        </p:txBody>
      </p:sp>
      <p:sp>
        <p:nvSpPr>
          <p:cNvPr id="5" name="Slide Number Placeholder 4"/>
          <p:cNvSpPr>
            <a:spLocks noGrp="1"/>
          </p:cNvSpPr>
          <p:nvPr>
            <p:ph type="sldNum" sz="quarter" idx="12"/>
          </p:nvPr>
        </p:nvSpPr>
        <p:spPr>
          <a:xfrm>
            <a:off x="8469311" y="113071"/>
            <a:ext cx="551783" cy="182879"/>
          </a:xfrm>
          <a:prstGeom prst="rect">
            <a:avLst/>
          </a:prstGeo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C324981B-9B7F-4F1E-B00D-4F1D76DEF876}" type="datetime1">
              <a:rPr lang="en-US" smtClean="0"/>
              <a:t>2/12/19</a:t>
            </a:fld>
            <a:endParaRPr lang="en-US" dirty="0"/>
          </a:p>
        </p:txBody>
      </p:sp>
      <p:sp>
        <p:nvSpPr>
          <p:cNvPr id="5" name="Slide Number Placeholder 4"/>
          <p:cNvSpPr>
            <a:spLocks noGrp="1"/>
          </p:cNvSpPr>
          <p:nvPr>
            <p:ph type="sldNum" sz="quarter" idx="12"/>
          </p:nvPr>
        </p:nvSpPr>
        <p:spPr>
          <a:xfrm>
            <a:off x="8469311" y="113071"/>
            <a:ext cx="551783" cy="182879"/>
          </a:xfrm>
          <a:prstGeom prst="rect">
            <a:avLst/>
          </a:prstGeo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FF64B034-1B4D-4227-B83B-93581594168E}"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a:prstGeom prst="rect">
            <a:avLst/>
          </a:prstGeo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4507E77F-6D42-4F8C-BFBE-1FDBAB03CB08}" type="datetime1">
              <a:rPr lang="en-US" smtClean="0"/>
              <a:t>2/12/19</a:t>
            </a:fld>
            <a:endParaRPr lang="en-US" dirty="0"/>
          </a:p>
        </p:txBody>
      </p:sp>
      <p:sp>
        <p:nvSpPr>
          <p:cNvPr id="6" name="Slide Number Placeholder 5"/>
          <p:cNvSpPr>
            <a:spLocks noGrp="1"/>
          </p:cNvSpPr>
          <p:nvPr>
            <p:ph type="sldNum" sz="quarter" idx="12"/>
          </p:nvPr>
        </p:nvSpPr>
        <p:spPr>
          <a:xfrm>
            <a:off x="8469311" y="113071"/>
            <a:ext cx="551783" cy="182879"/>
          </a:xfrm>
          <a:prstGeom prst="rect">
            <a:avLst/>
          </a:prstGeom>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ADA8B5F4-0735-42C6-A300-A9EBD7DA2795}" type="datetime1">
              <a:rPr lang="en-US" smtClean="0"/>
              <a:t>2/12/19</a:t>
            </a:fld>
            <a:endParaRPr lang="en-US" dirty="0"/>
          </a:p>
        </p:txBody>
      </p:sp>
      <p:sp>
        <p:nvSpPr>
          <p:cNvPr id="4" name="Slide Number Placeholder 3"/>
          <p:cNvSpPr>
            <a:spLocks noGrp="1"/>
          </p:cNvSpPr>
          <p:nvPr>
            <p:ph type="sldNum" sz="quarter" idx="12"/>
          </p:nvPr>
        </p:nvSpPr>
        <p:spPr>
          <a:xfrm>
            <a:off x="8469311" y="113071"/>
            <a:ext cx="551783" cy="182879"/>
          </a:xfrm>
          <a:prstGeom prst="rect">
            <a:avLst/>
          </a:prstGeom>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F1F9DBF-2236-4F4D-89E2-2D6544B0123A}" type="datetime1">
              <a:rPr lang="en-US" smtClean="0"/>
              <a:t>2/12/19</a:t>
            </a:fld>
            <a:endParaRPr lang="en-US" dirty="0"/>
          </a:p>
        </p:txBody>
      </p:sp>
      <p:sp>
        <p:nvSpPr>
          <p:cNvPr id="6" name="Slide Number Placeholder 5"/>
          <p:cNvSpPr>
            <a:spLocks noGrp="1"/>
          </p:cNvSpPr>
          <p:nvPr>
            <p:ph type="sldNum" sz="quarter" idx="12"/>
          </p:nvPr>
        </p:nvSpPr>
        <p:spPr>
          <a:xfrm>
            <a:off x="8469311" y="113071"/>
            <a:ext cx="551783" cy="182879"/>
          </a:xfrm>
          <a:prstGeom prst="rect">
            <a:avLst/>
          </a:prstGeom>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A9BFFA4B-503B-4D09-BCCF-B043EBAE0EB5}" type="datetime1">
              <a:rPr lang="en-US" smtClean="0"/>
              <a:t>2/12/19</a:t>
            </a:fld>
            <a:endParaRPr lang="en-US" dirty="0"/>
          </a:p>
        </p:txBody>
      </p:sp>
      <p:sp>
        <p:nvSpPr>
          <p:cNvPr id="5" name="Slide Number Placeholder 4"/>
          <p:cNvSpPr>
            <a:spLocks noGrp="1"/>
          </p:cNvSpPr>
          <p:nvPr>
            <p:ph type="sldNum" sz="quarter" idx="12"/>
          </p:nvPr>
        </p:nvSpPr>
        <p:spPr>
          <a:xfrm>
            <a:off x="8469311" y="113071"/>
            <a:ext cx="551783" cy="182879"/>
          </a:xfrm>
          <a:prstGeom prst="rect">
            <a:avLst/>
          </a:prstGeom>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06B0C132-24D9-48BB-A7C2-1AC30C7E9532}" type="datetime1">
              <a:rPr lang="en-US" smtClean="0"/>
              <a:t>2/12/19</a:t>
            </a:fld>
            <a:endParaRPr lang="en-US" dirty="0"/>
          </a:p>
        </p:txBody>
      </p:sp>
      <p:sp>
        <p:nvSpPr>
          <p:cNvPr id="4" name="Slide Number Placeholder 3"/>
          <p:cNvSpPr>
            <a:spLocks noGrp="1"/>
          </p:cNvSpPr>
          <p:nvPr>
            <p:ph type="sldNum" sz="quarter" idx="12"/>
          </p:nvPr>
        </p:nvSpPr>
        <p:spPr>
          <a:xfrm>
            <a:off x="8469311" y="113071"/>
            <a:ext cx="551783" cy="182879"/>
          </a:xfrm>
          <a:prstGeom prst="rect">
            <a:avLst/>
          </a:prstGeom>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533400" y="6583680"/>
            <a:ext cx="6400800" cy="274320"/>
          </a:xfrm>
          <a:prstGeom prst="rect">
            <a:avLst/>
          </a:prstGeom>
        </p:spPr>
        <p:txBody>
          <a:bodyPr vert="horz" lIns="91440" tIns="45720" rIns="91440" bIns="45720" rtlCol="0" anchor="ctr"/>
          <a:lstStyle>
            <a:lvl1pPr algn="l">
              <a:defRPr sz="1200">
                <a:solidFill>
                  <a:schemeClr val="bg1"/>
                </a:solidFill>
                <a:latin typeface="+mn-lt"/>
                <a:cs typeface="Arial" pitchFamily="34" charset="0"/>
              </a:defRPr>
            </a:lvl1pPr>
          </a:lstStyle>
          <a:p>
            <a:r>
              <a:rPr lang="en-US" dirty="0"/>
              <a:t>Copyright © 2014  Pearson Education, Inc. Publishing as Prentice Hall</a:t>
            </a:r>
          </a:p>
        </p:txBody>
      </p:sp>
      <p:sp>
        <p:nvSpPr>
          <p:cNvPr id="9" name="Slide Number Placeholder 5"/>
          <p:cNvSpPr>
            <a:spLocks noGrp="1"/>
          </p:cNvSpPr>
          <p:nvPr>
            <p:ph type="sldNum" sz="quarter" idx="4"/>
          </p:nvPr>
        </p:nvSpPr>
        <p:spPr>
          <a:xfrm>
            <a:off x="7315200" y="6583680"/>
            <a:ext cx="1371600" cy="274320"/>
          </a:xfrm>
          <a:prstGeom prst="rect">
            <a:avLst/>
          </a:prstGeom>
        </p:spPr>
        <p:txBody>
          <a:bodyPr vert="horz" lIns="91440" tIns="45720" rIns="91440" bIns="45720" rtlCol="0" anchor="ctr"/>
          <a:lstStyle>
            <a:lvl1pPr algn="r">
              <a:defRPr sz="1400">
                <a:solidFill>
                  <a:schemeClr val="bg1"/>
                </a:solidFill>
                <a:latin typeface="Arial" pitchFamily="34" charset="0"/>
                <a:cs typeface="Arial" pitchFamily="34" charset="0"/>
              </a:defRPr>
            </a:lvl1pPr>
          </a:lstStyle>
          <a:p>
            <a:fld id="{3C5A0288-DE65-4327-81AA-3D0ED474C7D0}" type="slidenum">
              <a:rPr lang="en-US" smtClean="0"/>
              <a:pPr/>
              <a:t>‹#›</a:t>
            </a:fld>
            <a:endParaRPr lang="en-US" dirty="0"/>
          </a:p>
        </p:txBody>
      </p:sp>
    </p:spTree>
    <p:extLst>
      <p:ext uri="{BB962C8B-B14F-4D97-AF65-F5344CB8AC3E}">
        <p14:creationId xmlns:p14="http://schemas.microsoft.com/office/powerpoint/2010/main" val="3363843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0"/>
          </p:nvPr>
        </p:nvSpPr>
        <p:spPr>
          <a:xfrm>
            <a:off x="533400" y="6583680"/>
            <a:ext cx="6400800" cy="274320"/>
          </a:xfrm>
          <a:prstGeom prst="rect">
            <a:avLst/>
          </a:prstGeom>
        </p:spPr>
        <p:txBody>
          <a:bodyPr vert="horz" lIns="91440" tIns="45720" rIns="91440" bIns="45720" rtlCol="0" anchor="ctr"/>
          <a:lstStyle>
            <a:lvl1pPr algn="l">
              <a:defRPr sz="1200">
                <a:solidFill>
                  <a:schemeClr val="bg1"/>
                </a:solidFill>
                <a:latin typeface="+mj-lt"/>
                <a:cs typeface="Arial" pitchFamily="34" charset="0"/>
              </a:defRPr>
            </a:lvl1pPr>
          </a:lstStyle>
          <a:p>
            <a:r>
              <a:rPr lang="en-US" dirty="0"/>
              <a:t>Copyright © 2014  Pearson Education, Inc. Publishing as Prentice Hall</a:t>
            </a:r>
          </a:p>
        </p:txBody>
      </p:sp>
      <p:sp>
        <p:nvSpPr>
          <p:cNvPr id="11" name="Slide Number Placeholder 5"/>
          <p:cNvSpPr>
            <a:spLocks noGrp="1"/>
          </p:cNvSpPr>
          <p:nvPr>
            <p:ph type="sldNum" sz="quarter" idx="11"/>
          </p:nvPr>
        </p:nvSpPr>
        <p:spPr>
          <a:xfrm>
            <a:off x="7315200" y="6560934"/>
            <a:ext cx="1371600" cy="274320"/>
          </a:xfrm>
          <a:prstGeom prst="rect">
            <a:avLst/>
          </a:prstGeom>
        </p:spPr>
        <p:txBody>
          <a:bodyPr vert="horz" lIns="91440" tIns="45720" rIns="91440" bIns="45720" rtlCol="0" anchor="ctr"/>
          <a:lstStyle>
            <a:lvl1pPr algn="r">
              <a:defRPr sz="1400">
                <a:solidFill>
                  <a:schemeClr val="bg1"/>
                </a:solidFill>
                <a:latin typeface="Arial" pitchFamily="34" charset="0"/>
                <a:cs typeface="Arial" pitchFamily="34" charset="0"/>
              </a:defRPr>
            </a:lvl1pPr>
          </a:lstStyle>
          <a:p>
            <a:fld id="{3C5A0288-DE65-4327-81AA-3D0ED474C7D0}" type="slidenum">
              <a:rPr lang="en-US" smtClean="0"/>
              <a:pPr/>
              <a:t>‹#›</a:t>
            </a:fld>
            <a:endParaRPr lang="en-US" dirty="0"/>
          </a:p>
        </p:txBody>
      </p:sp>
    </p:spTree>
    <p:extLst>
      <p:ext uri="{BB962C8B-B14F-4D97-AF65-F5344CB8AC3E}">
        <p14:creationId xmlns:p14="http://schemas.microsoft.com/office/powerpoint/2010/main" val="2145515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93969" y="6172200"/>
            <a:ext cx="8595359" cy="235462"/>
          </a:xfrm>
          <a:prstGeom prst="rect">
            <a:avLst/>
          </a:prstGeom>
        </p:spPr>
        <p:txBody>
          <a:bodyPr/>
          <a:lstStyle/>
          <a:p>
            <a:r>
              <a:rPr lang="en-US" dirty="0"/>
              <a:t>Copyright © 2014  Pearson Education, Inc. Publishing as Prentice Hall</a:t>
            </a:r>
          </a:p>
        </p:txBody>
      </p:sp>
      <p:sp>
        <p:nvSpPr>
          <p:cNvPr id="4" name="Slide Number Placeholder 3"/>
          <p:cNvSpPr>
            <a:spLocks noGrp="1"/>
          </p:cNvSpPr>
          <p:nvPr>
            <p:ph type="sldNum" sz="quarter" idx="11"/>
          </p:nvPr>
        </p:nvSpPr>
        <p:spPr>
          <a:xfrm>
            <a:off x="8469311" y="113071"/>
            <a:ext cx="551783" cy="182879"/>
          </a:xfrm>
          <a:prstGeom prst="rect">
            <a:avLst/>
          </a:prstGeom>
        </p:spPr>
        <p:txBody>
          <a:bodyPr/>
          <a:lstStyle/>
          <a:p>
            <a:fld id="{3C5A0288-DE65-4327-81AA-3D0ED474C7D0}" type="slidenum">
              <a:rPr lang="en-US" smtClean="0"/>
              <a:pPr/>
              <a:t>‹#›</a:t>
            </a:fld>
            <a:endParaRPr lang="en-US" dirty="0"/>
          </a:p>
        </p:txBody>
      </p:sp>
      <p:sp>
        <p:nvSpPr>
          <p:cNvPr id="5" name="Content Placeholder 2"/>
          <p:cNvSpPr>
            <a:spLocks noGrp="1"/>
          </p:cNvSpPr>
          <p:nvPr>
            <p:ph sz="half" idx="1"/>
          </p:nvPr>
        </p:nvSpPr>
        <p:spPr>
          <a:xfrm>
            <a:off x="457200" y="1600201"/>
            <a:ext cx="4038600" cy="220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6" name="Content Placeholder 3"/>
          <p:cNvSpPr>
            <a:spLocks noGrp="1"/>
          </p:cNvSpPr>
          <p:nvPr>
            <p:ph sz="half" idx="2"/>
          </p:nvPr>
        </p:nvSpPr>
        <p:spPr>
          <a:xfrm>
            <a:off x="4648200" y="1600201"/>
            <a:ext cx="4038600" cy="220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7" name="Content Placeholder 2"/>
          <p:cNvSpPr>
            <a:spLocks noGrp="1"/>
          </p:cNvSpPr>
          <p:nvPr>
            <p:ph sz="half" idx="12"/>
          </p:nvPr>
        </p:nvSpPr>
        <p:spPr>
          <a:xfrm>
            <a:off x="457200" y="3962400"/>
            <a:ext cx="4038600" cy="2011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8" name="Content Placeholder 3"/>
          <p:cNvSpPr>
            <a:spLocks noGrp="1"/>
          </p:cNvSpPr>
          <p:nvPr>
            <p:ph sz="half" idx="13"/>
          </p:nvPr>
        </p:nvSpPr>
        <p:spPr>
          <a:xfrm>
            <a:off x="4648200" y="3962400"/>
            <a:ext cx="4038600" cy="2011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3772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BADD099-AA4D-4C27-A20B-E22B8FDE7793}" type="datetime1">
              <a:rPr lang="en-US" smtClean="0"/>
              <a:t>2/12/19</a:t>
            </a:fld>
            <a:endParaRPr lang="en-US" dirty="0"/>
          </a:p>
        </p:txBody>
      </p:sp>
      <p:pic>
        <p:nvPicPr>
          <p:cNvPr id="15" name="Shape 15" descr="Pearson Logo"/>
          <p:cNvPicPr preferRelativeResize="0"/>
          <p:nvPr/>
        </p:nvPicPr>
        <p:blipFill rotWithShape="1">
          <a:blip r:embed="rId20">
            <a:alphaModFix/>
          </a:blip>
          <a:srcRect/>
          <a:stretch/>
        </p:blipFill>
        <p:spPr>
          <a:xfrm>
            <a:off x="443972" y="6429709"/>
            <a:ext cx="917999" cy="279914"/>
          </a:xfrm>
          <a:prstGeom prst="rect">
            <a:avLst/>
          </a:prstGeom>
          <a:noFill/>
          <a:ln>
            <a:noFill/>
          </a:ln>
        </p:spPr>
      </p:pic>
      <p:sp>
        <p:nvSpPr>
          <p:cNvPr id="16" name="Shape 16"/>
          <p:cNvSpPr txBox="1"/>
          <p:nvPr userDrawn="1"/>
        </p:nvSpPr>
        <p:spPr>
          <a:xfrm>
            <a:off x="1600200" y="6429344"/>
            <a:ext cx="7162799" cy="141577"/>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57" r:id="rId8"/>
    <p:sldLayoutId id="2147483656" r:id="rId9"/>
    <p:sldLayoutId id="2147483650" r:id="rId10"/>
    <p:sldLayoutId id="2147483659" r:id="rId11"/>
    <p:sldLayoutId id="2147483658" r:id="rId12"/>
    <p:sldLayoutId id="2147483660" r:id="rId13"/>
    <p:sldLayoutId id="2147483654" r:id="rId14"/>
    <p:sldLayoutId id="2147483655" r:id="rId15"/>
    <p:sldLayoutId id="2147483673" r:id="rId16"/>
    <p:sldLayoutId id="2147483674" r:id="rId17"/>
    <p:sldLayoutId id="2147483675" r:id="rId1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Appendix A</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The History of the Personal Computer</a:t>
            </a:r>
          </a:p>
        </p:txBody>
      </p:sp>
      <p:pic>
        <p:nvPicPr>
          <p:cNvPr id="8" name="Picture 7">
            <a:extLst>
              <a:ext uri="{FF2B5EF4-FFF2-40B4-BE49-F238E27FC236}">
                <a16:creationId xmlns:a16="http://schemas.microsoft.com/office/drawing/2014/main" id="{3D6F53FB-116A-4515-8824-DB5601DB06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  Describe the earliest personal computer ever designed.</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A.2  Describe the distinguishing features of the Apple I and Apple II.</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A.3  Describe the first portable computer.</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A.4  Describe the development of the IBM PC.</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A.5  Explain why BASIC was an important step in revolutionizing the software industry.</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A.6  Explain why the development of the operating system was an important step in PC development.</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A.7  List early application software that was developed for the PC.</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A.8  Describe the features of the Lisa and Macintosh computers and their predecessor, the Xerox Alto.</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A.9  List the first successful web browsers.</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A.10  Discuss the features of the Pascalene calculator and the Jacquard loom that inspired modern computer elements.</a:t>
            </a:r>
          </a:p>
        </p:txBody>
      </p:sp>
    </p:spTree>
    <p:extLst>
      <p:ext uri="{BB962C8B-B14F-4D97-AF65-F5344CB8AC3E}">
        <p14:creationId xmlns:p14="http://schemas.microsoft.com/office/powerpoint/2010/main" val="1667865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6825"/>
            <a:ext cx="8458200" cy="5138103"/>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A.11  Discuss the contributions of Babbage’s engines and the Hollerith Tabulating Machine to modern computing.</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A.12  Discuss the features of the Z1, the Atansoff–Berry Computer, and the Mark I.</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A.13  Discuss the major features of the Turing Machine, the ENIAC, and the UNIVAC.</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A.14  Describe the milestones that led to each “generation” of computers.</a:t>
            </a:r>
          </a:p>
        </p:txBody>
      </p:sp>
    </p:spTree>
    <p:extLst>
      <p:ext uri="{BB962C8B-B14F-4D97-AF65-F5344CB8AC3E}">
        <p14:creationId xmlns:p14="http://schemas.microsoft.com/office/powerpoint/2010/main" val="2877096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1"/>
            <a:ext cx="8686800" cy="1600200"/>
          </a:xfrm>
        </p:spPr>
        <p:txBody>
          <a:bodyPr>
            <a:normAutofit/>
          </a:bodyPr>
          <a:lstStyle/>
          <a:p>
            <a:pPr>
              <a:defRPr/>
            </a:pPr>
            <a:r>
              <a:rPr lang="en-US" dirty="0"/>
              <a:t>Early Personal Computers</a:t>
            </a:r>
            <a:br>
              <a:rPr lang="en-US" dirty="0"/>
            </a:br>
            <a:r>
              <a:rPr lang="en-US" sz="3200" dirty="0"/>
              <a:t>The First Personal Computer: The Altair</a:t>
            </a:r>
            <a:br>
              <a:rPr lang="en-US" dirty="0"/>
            </a:br>
            <a:r>
              <a:rPr lang="en-US" sz="2000" dirty="0"/>
              <a:t>(Objective A.1)</a:t>
            </a:r>
            <a:endParaRPr lang="en-US" sz="2200" dirty="0"/>
          </a:p>
        </p:txBody>
      </p:sp>
      <p:sp>
        <p:nvSpPr>
          <p:cNvPr id="8" name="Content Placeholder 7"/>
          <p:cNvSpPr>
            <a:spLocks noGrp="1"/>
          </p:cNvSpPr>
          <p:nvPr>
            <p:ph sz="half" idx="2"/>
          </p:nvPr>
        </p:nvSpPr>
        <p:spPr>
          <a:xfrm>
            <a:off x="457200" y="1600200"/>
            <a:ext cx="8229600" cy="4800600"/>
          </a:xfrm>
        </p:spPr>
        <p:txBody>
          <a:bodyPr>
            <a:normAutofit/>
          </a:bodyPr>
          <a:lstStyle/>
          <a:p>
            <a:r>
              <a:rPr lang="en-US" sz="3200" dirty="0">
                <a:solidFill>
                  <a:srgbClr val="007FA3"/>
                </a:solidFill>
              </a:rPr>
              <a:t>1975</a:t>
            </a:r>
          </a:p>
          <a:p>
            <a:pPr lvl="1"/>
            <a:r>
              <a:rPr lang="en-US" sz="2800" dirty="0"/>
              <a:t>Sold as a kit</a:t>
            </a:r>
          </a:p>
          <a:p>
            <a:pPr lvl="1"/>
            <a:r>
              <a:rPr lang="en-US" sz="2800" dirty="0"/>
              <a:t>No keyboard—used switches for input</a:t>
            </a:r>
          </a:p>
          <a:p>
            <a:pPr lvl="1"/>
            <a:r>
              <a:rPr lang="en-US" sz="2800" dirty="0"/>
              <a:t>No monitor—used lights for output</a:t>
            </a:r>
          </a:p>
          <a:p>
            <a:r>
              <a:rPr lang="en-US" sz="3200" dirty="0">
                <a:solidFill>
                  <a:srgbClr val="007FA3"/>
                </a:solidFill>
              </a:rPr>
              <a:t>Bill Gates and Paul Allen among first owners </a:t>
            </a:r>
          </a:p>
          <a:p>
            <a:pPr lvl="1"/>
            <a:r>
              <a:rPr lang="en-US" sz="2800" dirty="0"/>
              <a:t>Wrote compiling program</a:t>
            </a:r>
          </a:p>
        </p:txBody>
      </p:sp>
    </p:spTree>
    <p:extLst>
      <p:ext uri="{BB962C8B-B14F-4D97-AF65-F5344CB8AC3E}">
        <p14:creationId xmlns:p14="http://schemas.microsoft.com/office/powerpoint/2010/main" val="3808734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0"/>
            <a:ext cx="8686800" cy="1600199"/>
          </a:xfrm>
        </p:spPr>
        <p:txBody>
          <a:bodyPr>
            <a:normAutofit/>
          </a:bodyPr>
          <a:lstStyle/>
          <a:p>
            <a:pPr>
              <a:defRPr/>
            </a:pPr>
            <a:r>
              <a:rPr lang="en-US" dirty="0"/>
              <a:t>Early Personal Computers</a:t>
            </a:r>
            <a:br>
              <a:rPr lang="en-US" dirty="0"/>
            </a:br>
            <a:r>
              <a:rPr lang="en-US" sz="3200" dirty="0"/>
              <a:t>The Apple I and II</a:t>
            </a:r>
            <a:br>
              <a:rPr lang="en-US" dirty="0"/>
            </a:br>
            <a:r>
              <a:rPr lang="en-US" sz="2000" dirty="0"/>
              <a:t>(Objective A.2)</a:t>
            </a:r>
            <a:endParaRPr lang="en-US" sz="2200" dirty="0"/>
          </a:p>
        </p:txBody>
      </p:sp>
      <p:sp>
        <p:nvSpPr>
          <p:cNvPr id="114691" name="Rectangle 3"/>
          <p:cNvSpPr>
            <a:spLocks noGrp="1" noChangeArrowheads="1"/>
          </p:cNvSpPr>
          <p:nvPr>
            <p:ph sz="half" idx="2"/>
          </p:nvPr>
        </p:nvSpPr>
        <p:spPr>
          <a:xfrm>
            <a:off x="457200" y="1600200"/>
            <a:ext cx="8229600" cy="1752600"/>
          </a:xfrm>
        </p:spPr>
        <p:txBody>
          <a:bodyPr>
            <a:noAutofit/>
          </a:bodyPr>
          <a:lstStyle/>
          <a:p>
            <a:pPr>
              <a:lnSpc>
                <a:spcPct val="90000"/>
              </a:lnSpc>
            </a:pPr>
            <a:r>
              <a:rPr lang="en-US" sz="3200" dirty="0">
                <a:solidFill>
                  <a:srgbClr val="007FA3"/>
                </a:solidFill>
                <a:effectLst/>
              </a:rPr>
              <a:t>Built </a:t>
            </a:r>
            <a:r>
              <a:rPr lang="en-US" sz="3200" dirty="0">
                <a:solidFill>
                  <a:srgbClr val="007FA3"/>
                </a:solidFill>
              </a:rPr>
              <a:t>by Steve Jobs and Steve Wozniak </a:t>
            </a:r>
            <a:endParaRPr lang="en-US" sz="3200" dirty="0">
              <a:solidFill>
                <a:srgbClr val="007FA3"/>
              </a:solidFill>
              <a:effectLst/>
            </a:endParaRPr>
          </a:p>
          <a:p>
            <a:pPr eaLnBrk="1" hangingPunct="1">
              <a:lnSpc>
                <a:spcPct val="90000"/>
              </a:lnSpc>
            </a:pPr>
            <a:r>
              <a:rPr lang="en-US" sz="3200" dirty="0">
                <a:solidFill>
                  <a:srgbClr val="007FA3"/>
                </a:solidFill>
                <a:effectLst/>
              </a:rPr>
              <a:t>Operating system stored in ROM</a:t>
            </a:r>
          </a:p>
        </p:txBody>
      </p:sp>
      <p:pic>
        <p:nvPicPr>
          <p:cNvPr id="3" name="Picture 2" descr="The timeline reads as follows.&#10;1975, The Altair 8800. Only 256 bytes of memory. No keyboard or monitor. Switches on front used to enter data in machine code, 1s and 0s. Lights on front indicated results of a program. An image of a large rectangular box with a keyboard circuit.&#10;1976, Apple 1. Had to provide your own keyboard and monitor. First unit produced was used in a high school math class. An image of a small, TV screen like monitor connected to circuits and wires in the back, on top&#10;June 1977, Apple 2. Featured color monitor, sound, and game paddles. 4 K B of RAM. Operating system stored in ROM. Optional ﬂoppy disk to load programs, mostly games. An image of small, TV like monitor connected to a keyboard like device with a small keyboard area.">
            <a:extLst>
              <a:ext uri="{FF2B5EF4-FFF2-40B4-BE49-F238E27FC236}">
                <a16:creationId xmlns:a16="http://schemas.microsoft.com/office/drawing/2014/main" id="{F69336C1-C7FF-47EE-8F83-53D08F3655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2931997"/>
            <a:ext cx="5791200" cy="3375118"/>
          </a:xfrm>
          <a:prstGeom prst="rect">
            <a:avLst/>
          </a:prstGeom>
        </p:spPr>
      </p:pic>
    </p:spTree>
    <p:extLst>
      <p:ext uri="{BB962C8B-B14F-4D97-AF65-F5344CB8AC3E}">
        <p14:creationId xmlns:p14="http://schemas.microsoft.com/office/powerpoint/2010/main" val="53547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0"/>
            <a:ext cx="8686800" cy="1600200"/>
          </a:xfrm>
        </p:spPr>
        <p:txBody>
          <a:bodyPr>
            <a:normAutofit/>
          </a:bodyPr>
          <a:lstStyle/>
          <a:p>
            <a:pPr>
              <a:defRPr/>
            </a:pPr>
            <a:r>
              <a:rPr lang="en-US" dirty="0"/>
              <a:t>Enter the Competition</a:t>
            </a:r>
            <a:br>
              <a:rPr lang="en-US" dirty="0"/>
            </a:br>
            <a:r>
              <a:rPr lang="en-US" sz="3200" dirty="0"/>
              <a:t>The Osborne: The Birth of Portable Computing</a:t>
            </a:r>
            <a:br>
              <a:rPr lang="en-US" sz="3100" dirty="0"/>
            </a:br>
            <a:r>
              <a:rPr lang="en-US" sz="2000" dirty="0"/>
              <a:t>(Objective A.3)</a:t>
            </a:r>
            <a:endParaRPr lang="en-US" sz="2200" dirty="0"/>
          </a:p>
        </p:txBody>
      </p:sp>
      <p:sp>
        <p:nvSpPr>
          <p:cNvPr id="3" name="Content Placeholder 2"/>
          <p:cNvSpPr>
            <a:spLocks noGrp="1"/>
          </p:cNvSpPr>
          <p:nvPr>
            <p:ph idx="1"/>
          </p:nvPr>
        </p:nvSpPr>
        <p:spPr>
          <a:xfrm>
            <a:off x="457200" y="1600200"/>
            <a:ext cx="8229600" cy="4525963"/>
          </a:xfrm>
        </p:spPr>
        <p:txBody>
          <a:bodyPr/>
          <a:lstStyle/>
          <a:p>
            <a:r>
              <a:rPr lang="en-US" dirty="0"/>
              <a:t>Introduced in 1981</a:t>
            </a:r>
          </a:p>
          <a:p>
            <a:r>
              <a:rPr lang="en-US" dirty="0"/>
              <a:t>Weighed 24.5 pounds</a:t>
            </a:r>
          </a:p>
          <a:p>
            <a:r>
              <a:rPr lang="en-US" dirty="0"/>
              <a:t>5-inch screen</a:t>
            </a:r>
          </a:p>
          <a:p>
            <a:r>
              <a:rPr lang="en-US" dirty="0"/>
              <a:t>Cost $1,795</a:t>
            </a:r>
          </a:p>
          <a:p>
            <a:r>
              <a:rPr lang="en-US" dirty="0"/>
              <a:t>Overnight success</a:t>
            </a:r>
          </a:p>
        </p:txBody>
      </p:sp>
    </p:spTree>
    <p:extLst>
      <p:ext uri="{BB962C8B-B14F-4D97-AF65-F5344CB8AC3E}">
        <p14:creationId xmlns:p14="http://schemas.microsoft.com/office/powerpoint/2010/main" val="1506973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0"/>
            <a:ext cx="8686800" cy="1600199"/>
          </a:xfrm>
        </p:spPr>
        <p:txBody>
          <a:bodyPr>
            <a:normAutofit/>
          </a:bodyPr>
          <a:lstStyle/>
          <a:p>
            <a:pPr>
              <a:defRPr/>
            </a:pPr>
            <a:r>
              <a:rPr lang="en-US" dirty="0"/>
              <a:t>Enter the Competition</a:t>
            </a:r>
            <a:br>
              <a:rPr lang="en-US" dirty="0"/>
            </a:br>
            <a:r>
              <a:rPr lang="en-US" sz="3200" dirty="0"/>
              <a:t>IBM PCs</a:t>
            </a:r>
            <a:br>
              <a:rPr lang="en-US" dirty="0"/>
            </a:br>
            <a:r>
              <a:rPr lang="en-US" sz="2000" dirty="0"/>
              <a:t>(Objective A.4)</a:t>
            </a:r>
          </a:p>
        </p:txBody>
      </p:sp>
      <p:sp>
        <p:nvSpPr>
          <p:cNvPr id="116739" name="Rectangle 3"/>
          <p:cNvSpPr>
            <a:spLocks noGrp="1" noChangeArrowheads="1"/>
          </p:cNvSpPr>
          <p:nvPr>
            <p:ph type="body" idx="1"/>
          </p:nvPr>
        </p:nvSpPr>
        <p:spPr>
          <a:xfrm>
            <a:off x="457200" y="1752600"/>
            <a:ext cx="8229600" cy="4876800"/>
          </a:xfrm>
        </p:spPr>
        <p:txBody>
          <a:bodyPr>
            <a:normAutofit/>
          </a:bodyPr>
          <a:lstStyle/>
          <a:p>
            <a:pPr lvl="0">
              <a:lnSpc>
                <a:spcPct val="90000"/>
              </a:lnSpc>
              <a:defRPr/>
            </a:pPr>
            <a:r>
              <a:rPr lang="en-US" dirty="0"/>
              <a:t>Prior to 1980—IBM known for mainframes</a:t>
            </a:r>
          </a:p>
          <a:p>
            <a:pPr eaLnBrk="1" hangingPunct="1">
              <a:lnSpc>
                <a:spcPct val="90000"/>
              </a:lnSpc>
              <a:spcAft>
                <a:spcPts val="600"/>
              </a:spcAft>
            </a:pPr>
            <a:r>
              <a:rPr lang="en-US" dirty="0"/>
              <a:t>1981—entered </a:t>
            </a:r>
            <a:r>
              <a:rPr lang="en-US" dirty="0">
                <a:effectLst/>
              </a:rPr>
              <a:t>small-computer market with IBM PC</a:t>
            </a:r>
          </a:p>
          <a:p>
            <a:pPr lvl="1" eaLnBrk="1" hangingPunct="1">
              <a:lnSpc>
                <a:spcPct val="90000"/>
              </a:lnSpc>
              <a:spcAft>
                <a:spcPts val="600"/>
              </a:spcAft>
            </a:pPr>
            <a:r>
              <a:rPr lang="en-US" dirty="0">
                <a:effectLst/>
              </a:rPr>
              <a:t>Started at $1,565</a:t>
            </a:r>
          </a:p>
          <a:p>
            <a:pPr lvl="1" eaLnBrk="1" hangingPunct="1">
              <a:lnSpc>
                <a:spcPct val="90000"/>
              </a:lnSpc>
              <a:spcAft>
                <a:spcPts val="600"/>
              </a:spcAft>
            </a:pPr>
            <a:r>
              <a:rPr lang="en-US" dirty="0">
                <a:effectLst/>
              </a:rPr>
              <a:t>Sold at retail outlets</a:t>
            </a:r>
          </a:p>
          <a:p>
            <a:pPr lvl="1" eaLnBrk="1" hangingPunct="1">
              <a:lnSpc>
                <a:spcPct val="90000"/>
              </a:lnSpc>
              <a:spcAft>
                <a:spcPts val="600"/>
              </a:spcAft>
            </a:pPr>
            <a:r>
              <a:rPr lang="en-US" dirty="0"/>
              <a:t>Named “1982 Machine of the Year”</a:t>
            </a:r>
            <a:endParaRPr lang="en-US" dirty="0">
              <a:effectLst/>
            </a:endParaRPr>
          </a:p>
          <a:p>
            <a:pPr marL="0" indent="0" eaLnBrk="1" hangingPunct="1">
              <a:lnSpc>
                <a:spcPct val="90000"/>
              </a:lnSpc>
              <a:buNone/>
            </a:pPr>
            <a:endParaRPr lang="en-US" dirty="0">
              <a:effectLst/>
            </a:endParaRPr>
          </a:p>
        </p:txBody>
      </p:sp>
    </p:spTree>
    <p:extLst>
      <p:ext uri="{BB962C8B-B14F-4D97-AF65-F5344CB8AC3E}">
        <p14:creationId xmlns:p14="http://schemas.microsoft.com/office/powerpoint/2010/main" val="3574856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199"/>
          </a:xfrm>
        </p:spPr>
        <p:txBody>
          <a:bodyPr>
            <a:normAutofit/>
          </a:bodyPr>
          <a:lstStyle/>
          <a:p>
            <a:r>
              <a:rPr lang="en-US" dirty="0"/>
              <a:t>Other Important Advancements</a:t>
            </a:r>
            <a:br>
              <a:rPr lang="en-US" dirty="0"/>
            </a:br>
            <a:r>
              <a:rPr lang="en-US" sz="3200" dirty="0"/>
              <a:t>The Importance of BASIC (1 of 2)</a:t>
            </a:r>
            <a:br>
              <a:rPr lang="en-US" dirty="0"/>
            </a:br>
            <a:r>
              <a:rPr lang="en-US" sz="2000" dirty="0"/>
              <a:t>(Objective A.5)</a:t>
            </a:r>
          </a:p>
        </p:txBody>
      </p:sp>
      <p:sp>
        <p:nvSpPr>
          <p:cNvPr id="3" name="Content Placeholder 2"/>
          <p:cNvSpPr>
            <a:spLocks noGrp="1"/>
          </p:cNvSpPr>
          <p:nvPr>
            <p:ph idx="1"/>
          </p:nvPr>
        </p:nvSpPr>
        <p:spPr>
          <a:xfrm>
            <a:off x="457200" y="1600200"/>
            <a:ext cx="8229600" cy="4525963"/>
          </a:xfrm>
        </p:spPr>
        <p:txBody>
          <a:bodyPr/>
          <a:lstStyle/>
          <a:p>
            <a:pPr>
              <a:spcAft>
                <a:spcPts val="600"/>
              </a:spcAft>
            </a:pPr>
            <a:r>
              <a:rPr lang="en-US" dirty="0"/>
              <a:t>Programming languages in the 1950s</a:t>
            </a:r>
          </a:p>
          <a:p>
            <a:pPr lvl="1">
              <a:spcAft>
                <a:spcPts val="600"/>
              </a:spcAft>
            </a:pPr>
            <a:r>
              <a:rPr lang="en-US" dirty="0"/>
              <a:t>FORTRAN, ALGOL, and COBOL</a:t>
            </a:r>
          </a:p>
          <a:p>
            <a:pPr lvl="1">
              <a:spcAft>
                <a:spcPts val="600"/>
              </a:spcAft>
            </a:pPr>
            <a:r>
              <a:rPr lang="en-US" dirty="0"/>
              <a:t>Used mainly by businesses</a:t>
            </a:r>
          </a:p>
          <a:p>
            <a:pPr lvl="1">
              <a:spcAft>
                <a:spcPts val="600"/>
              </a:spcAft>
            </a:pPr>
            <a:r>
              <a:rPr lang="en-US" dirty="0"/>
              <a:t>Used to create financial, statistical, and engineering programs</a:t>
            </a:r>
          </a:p>
        </p:txBody>
      </p:sp>
    </p:spTree>
    <p:extLst>
      <p:ext uri="{BB962C8B-B14F-4D97-AF65-F5344CB8AC3E}">
        <p14:creationId xmlns:p14="http://schemas.microsoft.com/office/powerpoint/2010/main" val="449517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0"/>
          </a:xfrm>
        </p:spPr>
        <p:txBody>
          <a:bodyPr>
            <a:normAutofit fontScale="90000"/>
          </a:bodyPr>
          <a:lstStyle/>
          <a:p>
            <a:r>
              <a:rPr lang="en-US" sz="3800" dirty="0"/>
              <a:t>Other Important Advancements</a:t>
            </a:r>
            <a:br>
              <a:rPr lang="en-US" dirty="0"/>
            </a:br>
            <a:r>
              <a:rPr lang="en-US" sz="3600" dirty="0"/>
              <a:t>The Importance of BASIC (2 of 2)</a:t>
            </a:r>
            <a:br>
              <a:rPr lang="en-US" dirty="0"/>
            </a:br>
            <a:r>
              <a:rPr lang="en-US" sz="2200" dirty="0"/>
              <a:t>(Objective A.5)</a:t>
            </a:r>
          </a:p>
        </p:txBody>
      </p:sp>
      <p:sp>
        <p:nvSpPr>
          <p:cNvPr id="3" name="Content Placeholder 2"/>
          <p:cNvSpPr>
            <a:spLocks noGrp="1"/>
          </p:cNvSpPr>
          <p:nvPr>
            <p:ph idx="1"/>
          </p:nvPr>
        </p:nvSpPr>
        <p:spPr>
          <a:xfrm>
            <a:off x="457200" y="1600199"/>
            <a:ext cx="7924800" cy="5257799"/>
          </a:xfrm>
        </p:spPr>
        <p:txBody>
          <a:bodyPr/>
          <a:lstStyle/>
          <a:p>
            <a:pPr>
              <a:spcBef>
                <a:spcPts val="0"/>
              </a:spcBef>
              <a:spcAft>
                <a:spcPts val="900"/>
              </a:spcAft>
            </a:pPr>
            <a:r>
              <a:rPr lang="en-US" dirty="0"/>
              <a:t>Beginners All-Purpose Symbolic Instruction Code (BASIC)</a:t>
            </a:r>
          </a:p>
          <a:p>
            <a:pPr lvl="1">
              <a:spcBef>
                <a:spcPts val="0"/>
              </a:spcBef>
              <a:spcAft>
                <a:spcPts val="900"/>
              </a:spcAft>
            </a:pPr>
            <a:r>
              <a:rPr lang="en-US" dirty="0"/>
              <a:t>Introduced in 1964</a:t>
            </a:r>
          </a:p>
          <a:p>
            <a:pPr lvl="1">
              <a:spcBef>
                <a:spcPts val="0"/>
              </a:spcBef>
              <a:spcAft>
                <a:spcPts val="900"/>
              </a:spcAft>
            </a:pPr>
            <a:r>
              <a:rPr lang="en-US" dirty="0"/>
              <a:t>Revolutionized software industry</a:t>
            </a:r>
          </a:p>
          <a:p>
            <a:pPr lvl="1">
              <a:spcBef>
                <a:spcPts val="0"/>
              </a:spcBef>
              <a:spcAft>
                <a:spcPts val="900"/>
              </a:spcAft>
            </a:pPr>
            <a:r>
              <a:rPr lang="en-US" dirty="0"/>
              <a:t>Easily learned by beginning programmers</a:t>
            </a:r>
          </a:p>
          <a:p>
            <a:pPr lvl="1">
              <a:spcBef>
                <a:spcPts val="0"/>
              </a:spcBef>
              <a:spcAft>
                <a:spcPts val="900"/>
              </a:spcAft>
            </a:pPr>
            <a:r>
              <a:rPr lang="en-US" dirty="0"/>
              <a:t>Became key language for PC</a:t>
            </a:r>
          </a:p>
          <a:p>
            <a:pPr lvl="1">
              <a:spcBef>
                <a:spcPts val="0"/>
              </a:spcBef>
              <a:spcAft>
                <a:spcPts val="900"/>
              </a:spcAft>
            </a:pPr>
            <a:r>
              <a:rPr lang="en-US" dirty="0"/>
              <a:t>Led to creation of Microsoft</a:t>
            </a:r>
          </a:p>
        </p:txBody>
      </p:sp>
    </p:spTree>
    <p:extLst>
      <p:ext uri="{BB962C8B-B14F-4D97-AF65-F5344CB8AC3E}">
        <p14:creationId xmlns:p14="http://schemas.microsoft.com/office/powerpoint/2010/main" val="181444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0"/>
            <a:ext cx="8686800" cy="1600199"/>
          </a:xfrm>
        </p:spPr>
        <p:txBody>
          <a:bodyPr>
            <a:normAutofit/>
          </a:bodyPr>
          <a:lstStyle/>
          <a:p>
            <a:pPr>
              <a:defRPr/>
            </a:pPr>
            <a:r>
              <a:rPr lang="en-US" dirty="0"/>
              <a:t>Other Important Advancements</a:t>
            </a:r>
            <a:br>
              <a:rPr lang="en-US" dirty="0"/>
            </a:br>
            <a:r>
              <a:rPr lang="en-US" sz="3200" dirty="0"/>
              <a:t>The Advent of Operating Systems (1 of 2)</a:t>
            </a:r>
            <a:br>
              <a:rPr lang="en-US" dirty="0"/>
            </a:br>
            <a:r>
              <a:rPr lang="en-US" sz="2000" dirty="0"/>
              <a:t>(Objective A.6)</a:t>
            </a:r>
          </a:p>
        </p:txBody>
      </p:sp>
      <p:sp>
        <p:nvSpPr>
          <p:cNvPr id="149507" name="Rectangle 3"/>
          <p:cNvSpPr>
            <a:spLocks noGrp="1" noChangeArrowheads="1"/>
          </p:cNvSpPr>
          <p:nvPr>
            <p:ph type="body" idx="1"/>
          </p:nvPr>
        </p:nvSpPr>
        <p:spPr>
          <a:xfrm>
            <a:off x="457200" y="1600200"/>
            <a:ext cx="8229600" cy="4876800"/>
          </a:xfrm>
        </p:spPr>
        <p:txBody>
          <a:bodyPr>
            <a:normAutofit/>
          </a:bodyPr>
          <a:lstStyle/>
          <a:p>
            <a:pPr eaLnBrk="1" hangingPunct="1">
              <a:spcAft>
                <a:spcPts val="600"/>
              </a:spcAft>
              <a:defRPr/>
            </a:pPr>
            <a:r>
              <a:rPr lang="en-US" dirty="0">
                <a:effectLst/>
              </a:rPr>
              <a:t>Early programs and data saved on audiocassettes</a:t>
            </a:r>
          </a:p>
          <a:p>
            <a:pPr eaLnBrk="1" hangingPunct="1">
              <a:spcAft>
                <a:spcPts val="600"/>
              </a:spcAft>
              <a:defRPr/>
            </a:pPr>
            <a:r>
              <a:rPr lang="en-US" dirty="0"/>
              <a:t>Programs needed to be rewritten each time</a:t>
            </a:r>
            <a:endParaRPr lang="en-US" dirty="0">
              <a:effectLst/>
            </a:endParaRPr>
          </a:p>
          <a:p>
            <a:pPr eaLnBrk="1" hangingPunct="1">
              <a:spcAft>
                <a:spcPts val="600"/>
              </a:spcAft>
              <a:defRPr/>
            </a:pPr>
            <a:r>
              <a:rPr lang="en-US" dirty="0">
                <a:effectLst/>
              </a:rPr>
              <a:t>Floppy disk drive was introduced in 1978</a:t>
            </a:r>
          </a:p>
          <a:p>
            <a:pPr>
              <a:spcAft>
                <a:spcPts val="600"/>
              </a:spcAft>
              <a:defRPr/>
            </a:pPr>
            <a:r>
              <a:rPr lang="en-US" dirty="0"/>
              <a:t>Programs could be saved so operating systems were developed</a:t>
            </a:r>
            <a:endParaRPr lang="en-US" dirty="0">
              <a:effectLst/>
            </a:endParaRPr>
          </a:p>
        </p:txBody>
      </p:sp>
    </p:spTree>
    <p:extLst>
      <p:ext uri="{BB962C8B-B14F-4D97-AF65-F5344CB8AC3E}">
        <p14:creationId xmlns:p14="http://schemas.microsoft.com/office/powerpoint/2010/main" val="174204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0"/>
            <a:ext cx="8686800" cy="1600199"/>
          </a:xfrm>
        </p:spPr>
        <p:txBody>
          <a:bodyPr>
            <a:normAutofit fontScale="90000"/>
          </a:bodyPr>
          <a:lstStyle/>
          <a:p>
            <a:pPr>
              <a:defRPr/>
            </a:pPr>
            <a:r>
              <a:rPr lang="en-US" sz="3800" dirty="0"/>
              <a:t>Other Important Advancements</a:t>
            </a:r>
            <a:br>
              <a:rPr lang="en-US" dirty="0"/>
            </a:br>
            <a:r>
              <a:rPr lang="en-US" sz="3600" dirty="0"/>
              <a:t>The Advent of Operating Systems (2 of 2)</a:t>
            </a:r>
            <a:br>
              <a:rPr lang="en-US" dirty="0"/>
            </a:br>
            <a:r>
              <a:rPr lang="en-US" sz="2200" dirty="0"/>
              <a:t>(Objective A.6)</a:t>
            </a:r>
          </a:p>
        </p:txBody>
      </p:sp>
      <p:sp>
        <p:nvSpPr>
          <p:cNvPr id="149507" name="Rectangle 3"/>
          <p:cNvSpPr>
            <a:spLocks noGrp="1" noChangeArrowheads="1"/>
          </p:cNvSpPr>
          <p:nvPr>
            <p:ph type="body" idx="1"/>
          </p:nvPr>
        </p:nvSpPr>
        <p:spPr>
          <a:xfrm>
            <a:off x="457200" y="1600200"/>
            <a:ext cx="8229600" cy="5257800"/>
          </a:xfrm>
        </p:spPr>
        <p:txBody>
          <a:bodyPr>
            <a:normAutofit/>
          </a:bodyPr>
          <a:lstStyle/>
          <a:p>
            <a:pPr>
              <a:spcBef>
                <a:spcPts val="0"/>
              </a:spcBef>
              <a:spcAft>
                <a:spcPts val="300"/>
              </a:spcAft>
            </a:pPr>
            <a:r>
              <a:rPr lang="en-US" dirty="0"/>
              <a:t>Operating systems coordinate with specific processor chip</a:t>
            </a:r>
            <a:endParaRPr lang="en-US" dirty="0">
              <a:effectLst/>
            </a:endParaRPr>
          </a:p>
          <a:p>
            <a:pPr lvl="1">
              <a:spcBef>
                <a:spcPts val="0"/>
              </a:spcBef>
              <a:spcAft>
                <a:spcPts val="1200"/>
              </a:spcAft>
              <a:defRPr/>
            </a:pPr>
            <a:r>
              <a:rPr lang="en-US" dirty="0">
                <a:effectLst/>
              </a:rPr>
              <a:t>Apple computers</a:t>
            </a:r>
            <a:r>
              <a:rPr lang="en-US" dirty="0"/>
              <a:t>—</a:t>
            </a:r>
            <a:r>
              <a:rPr lang="en-US" dirty="0">
                <a:effectLst/>
              </a:rPr>
              <a:t>Motorola chips: Disk Operating System (DOS)</a:t>
            </a:r>
          </a:p>
          <a:p>
            <a:pPr lvl="1">
              <a:spcBef>
                <a:spcPts val="0"/>
              </a:spcBef>
              <a:spcAft>
                <a:spcPts val="1200"/>
              </a:spcAft>
              <a:defRPr/>
            </a:pPr>
            <a:r>
              <a:rPr lang="en-US" dirty="0">
                <a:effectLst/>
              </a:rPr>
              <a:t>PCs</a:t>
            </a:r>
            <a:r>
              <a:rPr lang="en-US" dirty="0"/>
              <a:t>—</a:t>
            </a:r>
            <a:r>
              <a:rPr lang="en-US" dirty="0">
                <a:effectLst/>
              </a:rPr>
              <a:t>Intel 8080 chips: Control Program for Microcomputers (CP/M)</a:t>
            </a:r>
          </a:p>
          <a:p>
            <a:pPr lvl="1">
              <a:spcBef>
                <a:spcPts val="0"/>
              </a:spcBef>
              <a:spcAft>
                <a:spcPts val="300"/>
              </a:spcAft>
              <a:defRPr/>
            </a:pPr>
            <a:r>
              <a:rPr lang="en-US" dirty="0"/>
              <a:t>Microsoft—Intel chips: MS-DOS</a:t>
            </a:r>
          </a:p>
          <a:p>
            <a:pPr lvl="2">
              <a:spcBef>
                <a:spcPts val="0"/>
              </a:spcBef>
              <a:spcAft>
                <a:spcPts val="300"/>
              </a:spcAft>
              <a:defRPr/>
            </a:pPr>
            <a:r>
              <a:rPr lang="en-US" dirty="0"/>
              <a:t>Operating system for IBM PCs</a:t>
            </a:r>
          </a:p>
          <a:p>
            <a:pPr lvl="2">
              <a:spcBef>
                <a:spcPts val="0"/>
              </a:spcBef>
              <a:spcAft>
                <a:spcPts val="300"/>
              </a:spcAft>
              <a:defRPr/>
            </a:pPr>
            <a:r>
              <a:rPr lang="en-US" dirty="0"/>
              <a:t>Created by Bill Gates</a:t>
            </a:r>
            <a:endParaRPr lang="en-US" dirty="0">
              <a:effectLst/>
            </a:endParaRPr>
          </a:p>
        </p:txBody>
      </p:sp>
    </p:spTree>
    <p:extLst>
      <p:ext uri="{BB962C8B-B14F-4D97-AF65-F5344CB8AC3E}">
        <p14:creationId xmlns:p14="http://schemas.microsoft.com/office/powerpoint/2010/main" val="299906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Other Important Advancements</a:t>
            </a:r>
            <a:br>
              <a:rPr lang="en-US" dirty="0"/>
            </a:br>
            <a:r>
              <a:rPr lang="en-US" sz="2900" dirty="0"/>
              <a:t>Software Application Explosion: VisiCalc and Beyond</a:t>
            </a:r>
            <a:br>
              <a:rPr lang="en-US" sz="2400" dirty="0"/>
            </a:br>
            <a:r>
              <a:rPr lang="en-US" sz="2000" dirty="0"/>
              <a:t>(Objective A.7)</a:t>
            </a:r>
          </a:p>
        </p:txBody>
      </p:sp>
      <p:sp>
        <p:nvSpPr>
          <p:cNvPr id="10" name="TextBox 9"/>
          <p:cNvSpPr txBox="1"/>
          <p:nvPr/>
        </p:nvSpPr>
        <p:spPr>
          <a:xfrm>
            <a:off x="457200" y="1583140"/>
            <a:ext cx="8686800" cy="4124206"/>
          </a:xfrm>
          <a:prstGeom prst="rect">
            <a:avLst/>
          </a:prstGeom>
          <a:noFill/>
        </p:spPr>
        <p:txBody>
          <a:bodyPr wrap="square" rtlCol="0">
            <a:spAutoFit/>
          </a:bodyPr>
          <a:lstStyle/>
          <a:p>
            <a:pPr marL="256032" indent="-154432">
              <a:spcAft>
                <a:spcPts val="300"/>
              </a:spcAft>
              <a:buClr>
                <a:srgbClr val="007FA3"/>
              </a:buClr>
              <a:buSzPct val="100000"/>
              <a:buFont typeface="Arial"/>
              <a:buChar char="•"/>
            </a:pPr>
            <a:r>
              <a:rPr lang="en-US" sz="3200" dirty="0">
                <a:solidFill>
                  <a:srgbClr val="007FA3"/>
                </a:solidFill>
              </a:rPr>
              <a:t>Spreadsheets</a:t>
            </a:r>
          </a:p>
          <a:p>
            <a:pPr marL="742950" lvl="1" indent="-184150">
              <a:spcAft>
                <a:spcPts val="300"/>
              </a:spcAft>
              <a:buClr>
                <a:srgbClr val="007FA3"/>
              </a:buClr>
              <a:buSzPct val="100000"/>
              <a:buFont typeface="Arial"/>
              <a:buChar char="–"/>
              <a:defRPr/>
            </a:pPr>
            <a:r>
              <a:rPr lang="pt-BR" sz="2800" dirty="0">
                <a:solidFill>
                  <a:schemeClr val="dk1"/>
                </a:solidFill>
              </a:rPr>
              <a:t>VisiCalc</a:t>
            </a:r>
          </a:p>
          <a:p>
            <a:pPr marL="742950" lvl="1" indent="-184150">
              <a:spcAft>
                <a:spcPts val="300"/>
              </a:spcAft>
              <a:buClr>
                <a:srgbClr val="007FA3"/>
              </a:buClr>
              <a:buSzPct val="100000"/>
              <a:buFont typeface="Arial"/>
              <a:buChar char="–"/>
              <a:defRPr/>
            </a:pPr>
            <a:r>
              <a:rPr lang="pt-BR" sz="2800" dirty="0">
                <a:solidFill>
                  <a:schemeClr val="dk1"/>
                </a:solidFill>
              </a:rPr>
              <a:t>Lotus 1-2-3 </a:t>
            </a:r>
          </a:p>
          <a:p>
            <a:pPr marL="742950" lvl="1" indent="-184150">
              <a:spcAft>
                <a:spcPts val="300"/>
              </a:spcAft>
              <a:buClr>
                <a:srgbClr val="007FA3"/>
              </a:buClr>
              <a:buSzPct val="100000"/>
              <a:buFont typeface="Arial"/>
              <a:buChar char="–"/>
              <a:defRPr/>
            </a:pPr>
            <a:r>
              <a:rPr lang="pt-BR" sz="2800" dirty="0">
                <a:solidFill>
                  <a:schemeClr val="dk1"/>
                </a:solidFill>
              </a:rPr>
              <a:t>Microsoft Excel</a:t>
            </a:r>
          </a:p>
          <a:p>
            <a:pPr marL="256032" indent="-154432">
              <a:spcBef>
                <a:spcPts val="1500"/>
              </a:spcBef>
              <a:spcAft>
                <a:spcPts val="300"/>
              </a:spcAft>
              <a:buClr>
                <a:srgbClr val="007FA3"/>
              </a:buClr>
              <a:buSzPct val="100000"/>
              <a:buFont typeface="Arial"/>
              <a:buChar char="•"/>
            </a:pPr>
            <a:r>
              <a:rPr lang="pt-BR" sz="3200" dirty="0">
                <a:solidFill>
                  <a:srgbClr val="007FA3"/>
                </a:solidFill>
              </a:rPr>
              <a:t>Word </a:t>
            </a:r>
            <a:r>
              <a:rPr lang="pt-BR" sz="3200" dirty="0" err="1">
                <a:solidFill>
                  <a:srgbClr val="007FA3"/>
                </a:solidFill>
              </a:rPr>
              <a:t>processing</a:t>
            </a:r>
            <a:endParaRPr lang="pt-BR" sz="3200" dirty="0">
              <a:solidFill>
                <a:srgbClr val="007FA3"/>
              </a:solidFill>
            </a:endParaRPr>
          </a:p>
          <a:p>
            <a:pPr marL="742950" lvl="1" indent="-184150">
              <a:spcAft>
                <a:spcPts val="300"/>
              </a:spcAft>
              <a:buClr>
                <a:srgbClr val="007FA3"/>
              </a:buClr>
              <a:buSzPct val="100000"/>
              <a:buFont typeface="Arial"/>
              <a:buChar char="–"/>
              <a:defRPr/>
            </a:pPr>
            <a:r>
              <a:rPr lang="pt-BR" sz="2800" dirty="0">
                <a:solidFill>
                  <a:schemeClr val="dk1"/>
                </a:solidFill>
              </a:rPr>
              <a:t>WordStar</a:t>
            </a:r>
          </a:p>
          <a:p>
            <a:pPr marL="742950" lvl="1" indent="-184150">
              <a:spcAft>
                <a:spcPts val="300"/>
              </a:spcAft>
              <a:buClr>
                <a:srgbClr val="007FA3"/>
              </a:buClr>
              <a:buSzPct val="100000"/>
              <a:buFont typeface="Arial"/>
              <a:buChar char="–"/>
              <a:defRPr/>
            </a:pPr>
            <a:r>
              <a:rPr lang="pt-BR" sz="2800" dirty="0">
                <a:solidFill>
                  <a:schemeClr val="dk1"/>
                </a:solidFill>
              </a:rPr>
              <a:t>Word for MS-DOS</a:t>
            </a:r>
          </a:p>
          <a:p>
            <a:pPr marL="742950" lvl="1" indent="-184150">
              <a:spcAft>
                <a:spcPts val="300"/>
              </a:spcAft>
              <a:buClr>
                <a:srgbClr val="007FA3"/>
              </a:buClr>
              <a:buSzPct val="100000"/>
              <a:buFont typeface="Arial"/>
              <a:buChar char="–"/>
              <a:defRPr/>
            </a:pPr>
            <a:r>
              <a:rPr lang="pt-BR" sz="2800" dirty="0">
                <a:solidFill>
                  <a:schemeClr val="dk1"/>
                </a:solidFill>
              </a:rPr>
              <a:t>WordPerfect</a:t>
            </a:r>
          </a:p>
        </p:txBody>
      </p:sp>
    </p:spTree>
    <p:extLst>
      <p:ext uri="{BB962C8B-B14F-4D97-AF65-F5344CB8AC3E}">
        <p14:creationId xmlns:p14="http://schemas.microsoft.com/office/powerpoint/2010/main" val="4131865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686800" cy="1600199"/>
          </a:xfrm>
        </p:spPr>
        <p:txBody>
          <a:bodyPr/>
          <a:lstStyle/>
          <a:p>
            <a:pPr>
              <a:defRPr/>
            </a:pPr>
            <a:r>
              <a:rPr lang="en-US" sz="2900" dirty="0"/>
              <a:t>The Graphical User Interface and the Internet Boom</a:t>
            </a:r>
            <a:br>
              <a:rPr lang="en-US" dirty="0"/>
            </a:br>
            <a:r>
              <a:rPr lang="en-US" sz="3200" dirty="0"/>
              <a:t>Xerox and Apple’s Lisa and Macintosh (1 of 3)</a:t>
            </a:r>
            <a:br>
              <a:rPr lang="en-US" dirty="0"/>
            </a:br>
            <a:r>
              <a:rPr lang="en-US" sz="2000" dirty="0"/>
              <a:t>(Objective A.8)</a:t>
            </a:r>
          </a:p>
        </p:txBody>
      </p:sp>
      <p:sp>
        <p:nvSpPr>
          <p:cNvPr id="119811" name="Rectangle 3"/>
          <p:cNvSpPr>
            <a:spLocks noGrp="1" noChangeArrowheads="1"/>
          </p:cNvSpPr>
          <p:nvPr>
            <p:ph idx="1"/>
          </p:nvPr>
        </p:nvSpPr>
        <p:spPr>
          <a:xfrm>
            <a:off x="457200" y="1600200"/>
            <a:ext cx="8229600" cy="4724400"/>
          </a:xfrm>
        </p:spPr>
        <p:txBody>
          <a:bodyPr>
            <a:normAutofit/>
          </a:bodyPr>
          <a:lstStyle/>
          <a:p>
            <a:pPr eaLnBrk="1" hangingPunct="1">
              <a:defRPr/>
            </a:pPr>
            <a:r>
              <a:rPr lang="en-US" dirty="0">
                <a:effectLst/>
              </a:rPr>
              <a:t>Graphical user interface (GUI) allowed users to interact with computer more easily</a:t>
            </a:r>
          </a:p>
          <a:p>
            <a:pPr eaLnBrk="1" hangingPunct="1">
              <a:defRPr/>
            </a:pPr>
            <a:r>
              <a:rPr lang="en-US" dirty="0"/>
              <a:t>Previously used command- or menu-driven interfaces</a:t>
            </a:r>
          </a:p>
          <a:p>
            <a:pPr>
              <a:defRPr/>
            </a:pPr>
            <a:r>
              <a:rPr lang="en-US" dirty="0"/>
              <a:t>Apple the first company to use the GUI</a:t>
            </a:r>
          </a:p>
        </p:txBody>
      </p:sp>
    </p:spTree>
    <p:extLst>
      <p:ext uri="{BB962C8B-B14F-4D97-AF65-F5344CB8AC3E}">
        <p14:creationId xmlns:p14="http://schemas.microsoft.com/office/powerpoint/2010/main" val="393344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686800" cy="1600199"/>
          </a:xfrm>
        </p:spPr>
        <p:txBody>
          <a:bodyPr>
            <a:normAutofit fontScale="90000"/>
          </a:bodyPr>
          <a:lstStyle/>
          <a:p>
            <a:pPr>
              <a:defRPr/>
            </a:pPr>
            <a:r>
              <a:rPr lang="en-US" sz="3200" dirty="0"/>
              <a:t>The Graphical User Interface and the Internet Boom</a:t>
            </a:r>
            <a:br>
              <a:rPr lang="en-US" dirty="0"/>
            </a:br>
            <a:r>
              <a:rPr lang="en-US" sz="3600" dirty="0"/>
              <a:t>Xerox and Apple’s Lisa and Macintosh (2 of 3)</a:t>
            </a:r>
            <a:br>
              <a:rPr lang="en-US" dirty="0"/>
            </a:br>
            <a:r>
              <a:rPr lang="en-US" sz="2200" dirty="0"/>
              <a:t>(Objective A.8)</a:t>
            </a:r>
          </a:p>
        </p:txBody>
      </p:sp>
      <p:sp>
        <p:nvSpPr>
          <p:cNvPr id="119811" name="Rectangle 3"/>
          <p:cNvSpPr>
            <a:spLocks noGrp="1" noChangeArrowheads="1"/>
          </p:cNvSpPr>
          <p:nvPr>
            <p:ph idx="1"/>
          </p:nvPr>
        </p:nvSpPr>
        <p:spPr>
          <a:xfrm>
            <a:off x="457200" y="1600200"/>
            <a:ext cx="8229600" cy="4800600"/>
          </a:xfrm>
        </p:spPr>
        <p:txBody>
          <a:bodyPr>
            <a:normAutofit/>
          </a:bodyPr>
          <a:lstStyle/>
          <a:p>
            <a:pPr eaLnBrk="1" hangingPunct="1">
              <a:defRPr/>
            </a:pPr>
            <a:r>
              <a:rPr lang="en-US" dirty="0">
                <a:effectLst/>
              </a:rPr>
              <a:t>Xerox Alto (1972)</a:t>
            </a:r>
          </a:p>
          <a:p>
            <a:pPr lvl="1">
              <a:defRPr/>
            </a:pPr>
            <a:r>
              <a:rPr lang="en-US" dirty="0">
                <a:effectLst/>
              </a:rPr>
              <a:t>Introduced What You See Is What You Get (WYSIWYG)</a:t>
            </a:r>
          </a:p>
          <a:p>
            <a:pPr lvl="1">
              <a:defRPr/>
            </a:pPr>
            <a:r>
              <a:rPr lang="en-US" dirty="0"/>
              <a:t>File management system with directories and folders</a:t>
            </a:r>
          </a:p>
          <a:p>
            <a:pPr lvl="1">
              <a:defRPr/>
            </a:pPr>
            <a:r>
              <a:rPr lang="en-US" dirty="0"/>
              <a:t>Mouse and network connectivity</a:t>
            </a:r>
          </a:p>
          <a:p>
            <a:pPr lvl="1">
              <a:defRPr/>
            </a:pPr>
            <a:r>
              <a:rPr lang="en-US" dirty="0"/>
              <a:t>Never sold commercially</a:t>
            </a:r>
          </a:p>
          <a:p>
            <a:pPr lvl="1" eaLnBrk="1" hangingPunct="1">
              <a:defRPr/>
            </a:pPr>
            <a:endParaRPr lang="en-US" dirty="0">
              <a:effectLst/>
            </a:endParaRPr>
          </a:p>
        </p:txBody>
      </p:sp>
    </p:spTree>
    <p:extLst>
      <p:ext uri="{BB962C8B-B14F-4D97-AF65-F5344CB8AC3E}">
        <p14:creationId xmlns:p14="http://schemas.microsoft.com/office/powerpoint/2010/main" val="232445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686800" cy="1600199"/>
          </a:xfrm>
        </p:spPr>
        <p:txBody>
          <a:bodyPr>
            <a:normAutofit fontScale="90000"/>
          </a:bodyPr>
          <a:lstStyle/>
          <a:p>
            <a:pPr>
              <a:defRPr/>
            </a:pPr>
            <a:r>
              <a:rPr lang="en-US" sz="3200" dirty="0"/>
              <a:t>The Graphical User Interface and the Internet Boom</a:t>
            </a:r>
            <a:br>
              <a:rPr lang="en-US" sz="3600" dirty="0"/>
            </a:br>
            <a:r>
              <a:rPr lang="en-US" sz="3600" dirty="0"/>
              <a:t>Xerox and Apple’s Lisa and Macintosh (3 of 3)</a:t>
            </a:r>
            <a:br>
              <a:rPr lang="en-US" sz="3600" dirty="0"/>
            </a:br>
            <a:r>
              <a:rPr lang="en-US" sz="2200" dirty="0"/>
              <a:t>(Objective A.8)</a:t>
            </a:r>
          </a:p>
        </p:txBody>
      </p:sp>
      <p:sp>
        <p:nvSpPr>
          <p:cNvPr id="119811" name="Rectangle 3"/>
          <p:cNvSpPr>
            <a:spLocks noGrp="1" noChangeArrowheads="1"/>
          </p:cNvSpPr>
          <p:nvPr>
            <p:ph idx="1"/>
          </p:nvPr>
        </p:nvSpPr>
        <p:spPr>
          <a:xfrm>
            <a:off x="457200" y="1600200"/>
            <a:ext cx="8229600" cy="4876800"/>
          </a:xfrm>
        </p:spPr>
        <p:txBody>
          <a:bodyPr>
            <a:normAutofit/>
          </a:bodyPr>
          <a:lstStyle/>
          <a:p>
            <a:pPr eaLnBrk="1" hangingPunct="1">
              <a:defRPr/>
            </a:pPr>
            <a:r>
              <a:rPr lang="en-US" dirty="0">
                <a:effectLst/>
              </a:rPr>
              <a:t>Apple Lisa (1983)</a:t>
            </a:r>
          </a:p>
          <a:p>
            <a:pPr lvl="1" eaLnBrk="1" hangingPunct="1">
              <a:defRPr/>
            </a:pPr>
            <a:r>
              <a:rPr lang="en-US" dirty="0"/>
              <a:t>First successful PC using GUI</a:t>
            </a:r>
          </a:p>
          <a:p>
            <a:pPr lvl="1"/>
            <a:r>
              <a:rPr lang="en-US" dirty="0"/>
              <a:t>Windows, drop-down menus, icons, a file system with folders and files</a:t>
            </a:r>
          </a:p>
          <a:p>
            <a:pPr lvl="1"/>
            <a:r>
              <a:rPr lang="en-US" dirty="0"/>
              <a:t>Very expensive</a:t>
            </a:r>
          </a:p>
          <a:p>
            <a:pPr>
              <a:defRPr/>
            </a:pPr>
            <a:r>
              <a:rPr lang="en-US" dirty="0"/>
              <a:t>Apple Macintosh (1984)</a:t>
            </a:r>
          </a:p>
          <a:p>
            <a:pPr lvl="1">
              <a:defRPr/>
            </a:pPr>
            <a:r>
              <a:rPr lang="en-US" dirty="0"/>
              <a:t>1/3 cost of Lisa</a:t>
            </a:r>
          </a:p>
          <a:p>
            <a:pPr lvl="1">
              <a:defRPr/>
            </a:pPr>
            <a:r>
              <a:rPr lang="en-US" dirty="0"/>
              <a:t>Introduced 3.5-inch floppy disk</a:t>
            </a:r>
            <a:endParaRPr lang="en-US" dirty="0">
              <a:effectLst/>
            </a:endParaRPr>
          </a:p>
        </p:txBody>
      </p:sp>
      <p:pic>
        <p:nvPicPr>
          <p:cNvPr id="3" name="Picture 2" descr="A photo of the original Macintosh. The nearly square monitor had a floppy drive underneath. This computer also had a rectangular mouse.">
            <a:extLst>
              <a:ext uri="{FF2B5EF4-FFF2-40B4-BE49-F238E27FC236}">
                <a16:creationId xmlns:a16="http://schemas.microsoft.com/office/drawing/2014/main" id="{68EC466A-3F06-466D-98D3-B0A769BB12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3886200"/>
            <a:ext cx="2660140" cy="2237161"/>
          </a:xfrm>
          <a:prstGeom prst="rect">
            <a:avLst/>
          </a:prstGeom>
        </p:spPr>
      </p:pic>
    </p:spTree>
    <p:extLst>
      <p:ext uri="{BB962C8B-B14F-4D97-AF65-F5344CB8AC3E}">
        <p14:creationId xmlns:p14="http://schemas.microsoft.com/office/powerpoint/2010/main" val="2941351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0"/>
            <a:ext cx="8686800" cy="1600199"/>
          </a:xfrm>
        </p:spPr>
        <p:txBody>
          <a:bodyPr/>
          <a:lstStyle/>
          <a:p>
            <a:pPr>
              <a:defRPr/>
            </a:pPr>
            <a:r>
              <a:rPr lang="en-US" sz="2900" dirty="0"/>
              <a:t>The Graphical User Interface and the Internet Boom</a:t>
            </a:r>
            <a:br>
              <a:rPr lang="en-US" dirty="0"/>
            </a:br>
            <a:r>
              <a:rPr lang="en-US" sz="3200" dirty="0"/>
              <a:t>The Internet Boom</a:t>
            </a:r>
            <a:br>
              <a:rPr lang="en-US" dirty="0"/>
            </a:br>
            <a:r>
              <a:rPr lang="en-US" sz="2000" dirty="0"/>
              <a:t>(Objective A.9)</a:t>
            </a:r>
          </a:p>
        </p:txBody>
      </p:sp>
      <p:sp>
        <p:nvSpPr>
          <p:cNvPr id="120835" name="Rectangle 3"/>
          <p:cNvSpPr>
            <a:spLocks noGrp="1" noChangeArrowheads="1"/>
          </p:cNvSpPr>
          <p:nvPr>
            <p:ph type="body" idx="1"/>
          </p:nvPr>
        </p:nvSpPr>
        <p:spPr>
          <a:xfrm>
            <a:off x="457200" y="1600200"/>
            <a:ext cx="8229600" cy="4525963"/>
          </a:xfrm>
        </p:spPr>
        <p:txBody>
          <a:bodyPr/>
          <a:lstStyle/>
          <a:p>
            <a:pPr>
              <a:spcAft>
                <a:spcPts val="600"/>
              </a:spcAft>
              <a:defRPr/>
            </a:pPr>
            <a:r>
              <a:rPr lang="en-US" dirty="0"/>
              <a:t>1993—Mosaic browser introduced</a:t>
            </a:r>
          </a:p>
          <a:p>
            <a:pPr>
              <a:spcAft>
                <a:spcPts val="600"/>
              </a:spcAft>
              <a:defRPr/>
            </a:pPr>
            <a:r>
              <a:rPr lang="en-US" dirty="0"/>
              <a:t>1994—Netscape launched</a:t>
            </a:r>
          </a:p>
          <a:p>
            <a:pPr>
              <a:spcAft>
                <a:spcPts val="600"/>
              </a:spcAft>
              <a:defRPr/>
            </a:pPr>
            <a:r>
              <a:rPr lang="en-US" dirty="0"/>
              <a:t>1995—Internet Explorer introduced by 			Microsoft</a:t>
            </a:r>
          </a:p>
          <a:p>
            <a:pPr>
              <a:spcAft>
                <a:spcPts val="600"/>
              </a:spcAft>
              <a:defRPr/>
            </a:pPr>
            <a:r>
              <a:rPr lang="en-US" dirty="0"/>
              <a:t>1998—Netscape became open source</a:t>
            </a:r>
          </a:p>
        </p:txBody>
      </p:sp>
    </p:spTree>
    <p:extLst>
      <p:ext uri="{BB962C8B-B14F-4D97-AF65-F5344CB8AC3E}">
        <p14:creationId xmlns:p14="http://schemas.microsoft.com/office/powerpoint/2010/main" val="227621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57200" y="0"/>
            <a:ext cx="8686800" cy="1600200"/>
          </a:xfrm>
        </p:spPr>
        <p:txBody>
          <a:bodyPr anchor="b">
            <a:normAutofit fontScale="90000"/>
          </a:bodyPr>
          <a:lstStyle/>
          <a:p>
            <a:r>
              <a:rPr lang="en-US" sz="2900" dirty="0"/>
              <a:t>Making the Personal Computer Possible: Early Computers</a:t>
            </a:r>
            <a:br>
              <a:rPr lang="en-US" sz="2700" dirty="0"/>
            </a:br>
            <a:r>
              <a:rPr lang="en-US" sz="2900" b="1" dirty="0"/>
              <a:t>The Pascalene Calculator and the Jacquard Loom (1 of 2)</a:t>
            </a:r>
            <a:br>
              <a:rPr lang="en-US" sz="2400" b="1" dirty="0"/>
            </a:br>
            <a:r>
              <a:rPr lang="en-US" sz="2200" b="1" dirty="0"/>
              <a:t>(Objective A.10)</a:t>
            </a:r>
          </a:p>
        </p:txBody>
      </p:sp>
      <p:sp>
        <p:nvSpPr>
          <p:cNvPr id="131075" name="Rectangle 3"/>
          <p:cNvSpPr>
            <a:spLocks noGrp="1" noChangeArrowheads="1"/>
          </p:cNvSpPr>
          <p:nvPr>
            <p:ph idx="1"/>
          </p:nvPr>
        </p:nvSpPr>
        <p:spPr>
          <a:xfrm>
            <a:off x="457200" y="1600200"/>
            <a:ext cx="8229600" cy="4953000"/>
          </a:xfrm>
        </p:spPr>
        <p:txBody>
          <a:bodyPr>
            <a:normAutofit/>
          </a:bodyPr>
          <a:lstStyle/>
          <a:p>
            <a:r>
              <a:rPr lang="en-US" dirty="0" err="1"/>
              <a:t>Pascalene</a:t>
            </a:r>
            <a:endParaRPr lang="en-US" dirty="0"/>
          </a:p>
          <a:p>
            <a:pPr lvl="1"/>
            <a:r>
              <a:rPr lang="en-US" dirty="0"/>
              <a:t>F</a:t>
            </a:r>
            <a:r>
              <a:rPr lang="en-US" dirty="0">
                <a:effectLst/>
              </a:rPr>
              <a:t>irst accurate mechanical calculator</a:t>
            </a:r>
          </a:p>
          <a:p>
            <a:pPr lvl="1"/>
            <a:r>
              <a:rPr lang="en-US" dirty="0">
                <a:effectLst/>
              </a:rPr>
              <a:t>Created by Blaise Pascal in 1642</a:t>
            </a:r>
          </a:p>
          <a:p>
            <a:pPr lvl="1"/>
            <a:r>
              <a:rPr lang="en-US" dirty="0"/>
              <a:t>Used revolutions of gears to count by tens</a:t>
            </a:r>
            <a:endParaRPr lang="en-US" dirty="0">
              <a:effectLst/>
            </a:endParaRPr>
          </a:p>
          <a:p>
            <a:pPr lvl="1"/>
            <a:r>
              <a:rPr lang="en-US" dirty="0">
                <a:effectLst/>
              </a:rPr>
              <a:t>Could be used to add, subtract, multiply, and divide</a:t>
            </a:r>
          </a:p>
          <a:p>
            <a:pPr lvl="1"/>
            <a:r>
              <a:rPr lang="en-US" dirty="0"/>
              <a:t>Basic design used in mechanical calculators for 300 years</a:t>
            </a:r>
            <a:endParaRPr lang="en-US" dirty="0">
              <a:effectLst/>
            </a:endParaRPr>
          </a:p>
        </p:txBody>
      </p:sp>
    </p:spTree>
    <p:extLst>
      <p:ext uri="{BB962C8B-B14F-4D97-AF65-F5344CB8AC3E}">
        <p14:creationId xmlns:p14="http://schemas.microsoft.com/office/powerpoint/2010/main" val="3414526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chor="b">
            <a:normAutofit fontScale="90000"/>
          </a:bodyPr>
          <a:lstStyle/>
          <a:p>
            <a:r>
              <a:rPr lang="en-US" sz="2900" dirty="0"/>
              <a:t>Making the Personal Computer Possible: Early Computers</a:t>
            </a:r>
            <a:br>
              <a:rPr lang="en-US" sz="2400" dirty="0"/>
            </a:br>
            <a:r>
              <a:rPr lang="en-US" sz="2900" dirty="0"/>
              <a:t>The Pascalene Calculator and the Jacquard Loom (2 of 2)</a:t>
            </a:r>
            <a:br>
              <a:rPr lang="en-US" sz="2000" dirty="0"/>
            </a:br>
            <a:r>
              <a:rPr lang="en-US" sz="2200" dirty="0"/>
              <a:t>(Objective A.10)</a:t>
            </a:r>
            <a:endParaRPr lang="en-US" sz="2200" b="1" dirty="0"/>
          </a:p>
        </p:txBody>
      </p:sp>
      <p:sp>
        <p:nvSpPr>
          <p:cNvPr id="3" name="Content Placeholder 2"/>
          <p:cNvSpPr>
            <a:spLocks noGrp="1"/>
          </p:cNvSpPr>
          <p:nvPr>
            <p:ph sz="half" idx="1"/>
          </p:nvPr>
        </p:nvSpPr>
        <p:spPr>
          <a:xfrm>
            <a:off x="457200" y="1600200"/>
            <a:ext cx="5791200" cy="4876800"/>
          </a:xfrm>
        </p:spPr>
        <p:txBody>
          <a:bodyPr>
            <a:noAutofit/>
          </a:bodyPr>
          <a:lstStyle/>
          <a:p>
            <a:pPr>
              <a:lnSpc>
                <a:spcPct val="100000"/>
              </a:lnSpc>
              <a:spcBef>
                <a:spcPts val="0"/>
              </a:spcBef>
              <a:spcAft>
                <a:spcPts val="900"/>
              </a:spcAft>
            </a:pPr>
            <a:r>
              <a:rPr lang="en-US" sz="3200" dirty="0">
                <a:solidFill>
                  <a:srgbClr val="007FA3"/>
                </a:solidFill>
              </a:rPr>
              <a:t>Jacquard loom</a:t>
            </a:r>
          </a:p>
          <a:p>
            <a:pPr lvl="1">
              <a:spcBef>
                <a:spcPts val="0"/>
              </a:spcBef>
              <a:spcAft>
                <a:spcPts val="900"/>
              </a:spcAft>
            </a:pPr>
            <a:r>
              <a:rPr lang="en-US" sz="2800" dirty="0">
                <a:solidFill>
                  <a:schemeClr val="tx1"/>
                </a:solidFill>
              </a:rPr>
              <a:t>Created by Joseph Jacquard</a:t>
            </a:r>
          </a:p>
          <a:p>
            <a:pPr lvl="1">
              <a:spcBef>
                <a:spcPts val="0"/>
              </a:spcBef>
              <a:spcAft>
                <a:spcPts val="900"/>
              </a:spcAft>
            </a:pPr>
            <a:r>
              <a:rPr lang="en-US" sz="2800" dirty="0">
                <a:solidFill>
                  <a:schemeClr val="tx1"/>
                </a:solidFill>
              </a:rPr>
              <a:t>Revolutionized fabric industry</a:t>
            </a:r>
          </a:p>
          <a:p>
            <a:pPr lvl="1">
              <a:spcBef>
                <a:spcPts val="0"/>
              </a:spcBef>
              <a:spcAft>
                <a:spcPts val="900"/>
              </a:spcAft>
            </a:pPr>
            <a:r>
              <a:rPr lang="en-US" sz="2800" dirty="0">
                <a:solidFill>
                  <a:schemeClr val="tx1"/>
                </a:solidFill>
              </a:rPr>
              <a:t>Cards had punched holes,  automated weaving complex patterns</a:t>
            </a:r>
          </a:p>
          <a:p>
            <a:pPr lvl="1">
              <a:spcBef>
                <a:spcPts val="0"/>
              </a:spcBef>
              <a:spcAft>
                <a:spcPts val="900"/>
              </a:spcAft>
            </a:pPr>
            <a:r>
              <a:rPr lang="en-US" sz="2800" dirty="0">
                <a:solidFill>
                  <a:schemeClr val="tx1"/>
                </a:solidFill>
              </a:rPr>
              <a:t>Process adopted later to record and read data in computers using punch cards</a:t>
            </a:r>
          </a:p>
        </p:txBody>
      </p:sp>
      <p:pic>
        <p:nvPicPr>
          <p:cNvPr id="4" name="Picture 3" descr="A person stands behind a Jacquard loom, which has inside it a long piece of card stock paper with hundreds of holes punched in it.">
            <a:extLst>
              <a:ext uri="{FF2B5EF4-FFF2-40B4-BE49-F238E27FC236}">
                <a16:creationId xmlns:a16="http://schemas.microsoft.com/office/drawing/2014/main" id="{069F0212-4BE8-4EAA-8710-312D8169A7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455"/>
          <a:stretch/>
        </p:blipFill>
        <p:spPr>
          <a:xfrm>
            <a:off x="6324600" y="1981200"/>
            <a:ext cx="2642647" cy="3505200"/>
          </a:xfrm>
          <a:prstGeom prst="rect">
            <a:avLst/>
          </a:prstGeom>
        </p:spPr>
      </p:pic>
    </p:spTree>
    <p:extLst>
      <p:ext uri="{BB962C8B-B14F-4D97-AF65-F5344CB8AC3E}">
        <p14:creationId xmlns:p14="http://schemas.microsoft.com/office/powerpoint/2010/main" val="1455661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Rectangle 4"/>
          <p:cNvSpPr>
            <a:spLocks noGrp="1" noChangeArrowheads="1"/>
          </p:cNvSpPr>
          <p:nvPr>
            <p:ph type="title"/>
          </p:nvPr>
        </p:nvSpPr>
        <p:spPr>
          <a:xfrm>
            <a:off x="457200" y="0"/>
            <a:ext cx="8686800" cy="1600200"/>
          </a:xfrm>
        </p:spPr>
        <p:txBody>
          <a:bodyPr anchor="b">
            <a:normAutofit fontScale="90000"/>
          </a:bodyPr>
          <a:lstStyle/>
          <a:p>
            <a:r>
              <a:rPr lang="en-US" sz="2900" dirty="0"/>
              <a:t>Making the Personal Computer Possible: Early Computers</a:t>
            </a:r>
            <a:br>
              <a:rPr lang="en-US" sz="4000" dirty="0"/>
            </a:br>
            <a:r>
              <a:rPr lang="en-US" sz="2700" dirty="0"/>
              <a:t>Babbage’s Engines and the Hollerith Tabulating Machine (1 of 2)</a:t>
            </a:r>
            <a:br>
              <a:rPr lang="en-US" sz="3200" b="1" dirty="0"/>
            </a:br>
            <a:r>
              <a:rPr lang="en-US" sz="2200" b="1" dirty="0"/>
              <a:t>(Objective A.11)</a:t>
            </a:r>
            <a:endParaRPr lang="en-US" sz="2000" b="1" dirty="0"/>
          </a:p>
        </p:txBody>
      </p:sp>
      <p:sp>
        <p:nvSpPr>
          <p:cNvPr id="3" name="Content Placeholder 2"/>
          <p:cNvSpPr>
            <a:spLocks noGrp="1"/>
          </p:cNvSpPr>
          <p:nvPr>
            <p:ph sz="half" idx="2"/>
          </p:nvPr>
        </p:nvSpPr>
        <p:spPr>
          <a:xfrm>
            <a:off x="3429000" y="1600200"/>
            <a:ext cx="5715000" cy="4876800"/>
          </a:xfrm>
        </p:spPr>
        <p:txBody>
          <a:bodyPr>
            <a:normAutofit/>
          </a:bodyPr>
          <a:lstStyle/>
          <a:p>
            <a:pPr>
              <a:lnSpc>
                <a:spcPct val="110000"/>
              </a:lnSpc>
              <a:spcAft>
                <a:spcPts val="600"/>
              </a:spcAft>
            </a:pPr>
            <a:r>
              <a:rPr lang="en-US" sz="3500" dirty="0">
                <a:solidFill>
                  <a:srgbClr val="007FA3"/>
                </a:solidFill>
              </a:rPr>
              <a:t>1834: Analytical Engine</a:t>
            </a:r>
          </a:p>
          <a:p>
            <a:pPr lvl="1">
              <a:lnSpc>
                <a:spcPct val="110000"/>
              </a:lnSpc>
              <a:spcAft>
                <a:spcPts val="600"/>
              </a:spcAft>
              <a:buFontTx/>
              <a:buChar char="–"/>
            </a:pPr>
            <a:r>
              <a:rPr lang="en-US" sz="3000" dirty="0"/>
              <a:t>Designed by Charles Babbage</a:t>
            </a:r>
          </a:p>
          <a:p>
            <a:pPr lvl="1">
              <a:lnSpc>
                <a:spcPct val="110000"/>
              </a:lnSpc>
              <a:spcAft>
                <a:spcPts val="600"/>
              </a:spcAft>
              <a:buFontTx/>
              <a:buChar char="–"/>
            </a:pPr>
            <a:r>
              <a:rPr lang="en-US" sz="3000" dirty="0"/>
              <a:t>First automatic calculator</a:t>
            </a:r>
          </a:p>
          <a:p>
            <a:pPr lvl="1">
              <a:lnSpc>
                <a:spcPct val="110000"/>
              </a:lnSpc>
              <a:spcAft>
                <a:spcPts val="600"/>
              </a:spcAft>
              <a:buFontTx/>
              <a:buChar char="–"/>
            </a:pPr>
            <a:r>
              <a:rPr lang="en-US" sz="3000" dirty="0"/>
              <a:t>Never developed</a:t>
            </a:r>
          </a:p>
          <a:p>
            <a:pPr lvl="1">
              <a:lnSpc>
                <a:spcPct val="110000"/>
              </a:lnSpc>
              <a:spcAft>
                <a:spcPts val="600"/>
              </a:spcAft>
              <a:buFontTx/>
              <a:buChar char="–"/>
            </a:pPr>
            <a:r>
              <a:rPr lang="en-US" sz="3000" dirty="0"/>
              <a:t>Drawings and descriptions similar</a:t>
            </a:r>
            <a:r>
              <a:rPr lang="en-US" sz="1800" dirty="0"/>
              <a:t> </a:t>
            </a:r>
            <a:r>
              <a:rPr lang="en-US" sz="3000" dirty="0"/>
              <a:t>to</a:t>
            </a:r>
            <a:r>
              <a:rPr lang="en-US" sz="1800" dirty="0"/>
              <a:t> </a:t>
            </a:r>
            <a:r>
              <a:rPr lang="en-US" sz="3000" dirty="0"/>
              <a:t>today’s</a:t>
            </a:r>
            <a:r>
              <a:rPr lang="en-US" sz="1800" dirty="0"/>
              <a:t> </a:t>
            </a:r>
            <a:r>
              <a:rPr lang="en-US" sz="3000" dirty="0"/>
              <a:t>computers</a:t>
            </a:r>
          </a:p>
        </p:txBody>
      </p:sp>
      <p:pic>
        <p:nvPicPr>
          <p:cNvPr id="4" name="Picture 3" descr="The analytical engine was composed of a column of several rotating number dials. There is a cog mechanism near the base.">
            <a:extLst>
              <a:ext uri="{FF2B5EF4-FFF2-40B4-BE49-F238E27FC236}">
                <a16:creationId xmlns:a16="http://schemas.microsoft.com/office/drawing/2014/main" id="{D81379B8-A460-4B5B-BCFE-078324B4458E}"/>
              </a:ext>
            </a:extLst>
          </p:cNvPr>
          <p:cNvPicPr>
            <a:picLocks noChangeAspect="1"/>
          </p:cNvPicPr>
          <p:nvPr/>
        </p:nvPicPr>
        <p:blipFill rotWithShape="1">
          <a:blip r:embed="rId3">
            <a:extLst>
              <a:ext uri="{28A0092B-C50C-407E-A947-70E740481C1C}">
                <a14:useLocalDpi xmlns:a14="http://schemas.microsoft.com/office/drawing/2010/main" val="0"/>
              </a:ext>
            </a:extLst>
          </a:blip>
          <a:srcRect b="5674"/>
          <a:stretch/>
        </p:blipFill>
        <p:spPr>
          <a:xfrm>
            <a:off x="457200" y="1752600"/>
            <a:ext cx="3042920" cy="4495800"/>
          </a:xfrm>
          <a:prstGeom prst="rect">
            <a:avLst/>
          </a:prstGeom>
        </p:spPr>
      </p:pic>
    </p:spTree>
    <p:extLst>
      <p:ext uri="{BB962C8B-B14F-4D97-AF65-F5344CB8AC3E}">
        <p14:creationId xmlns:p14="http://schemas.microsoft.com/office/powerpoint/2010/main" val="1978073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686800" cy="1600200"/>
          </a:xfrm>
        </p:spPr>
        <p:txBody>
          <a:bodyPr anchor="b">
            <a:normAutofit/>
          </a:bodyPr>
          <a:lstStyle/>
          <a:p>
            <a:r>
              <a:rPr lang="en-US" sz="2600" dirty="0"/>
              <a:t>Making the Personal Computer Possible: Early Computers</a:t>
            </a:r>
            <a:br>
              <a:rPr lang="en-US" sz="3600" dirty="0"/>
            </a:br>
            <a:r>
              <a:rPr lang="en-US" sz="2400" dirty="0"/>
              <a:t>Babbage’s Engines and the Hollerith Tabulating Machine (2 of 2)</a:t>
            </a:r>
            <a:br>
              <a:rPr lang="en-US" sz="2800" dirty="0"/>
            </a:br>
            <a:r>
              <a:rPr lang="en-US" sz="2000" dirty="0"/>
              <a:t>(Objective A.11)</a:t>
            </a:r>
            <a:endParaRPr lang="en-US" sz="2000" b="1" dirty="0"/>
          </a:p>
        </p:txBody>
      </p:sp>
      <p:sp>
        <p:nvSpPr>
          <p:cNvPr id="9" name="Content Placeholder 8"/>
          <p:cNvSpPr>
            <a:spLocks noGrp="1"/>
          </p:cNvSpPr>
          <p:nvPr>
            <p:ph idx="1"/>
          </p:nvPr>
        </p:nvSpPr>
        <p:spPr>
          <a:xfrm>
            <a:off x="457200" y="1600200"/>
            <a:ext cx="8229600" cy="4876800"/>
          </a:xfrm>
        </p:spPr>
        <p:txBody>
          <a:bodyPr>
            <a:normAutofit/>
          </a:bodyPr>
          <a:lstStyle/>
          <a:p>
            <a:pPr>
              <a:spcAft>
                <a:spcPts val="600"/>
              </a:spcAft>
            </a:pPr>
            <a:r>
              <a:rPr lang="en-US" dirty="0"/>
              <a:t>1890: Hollerith Tabulating Machine</a:t>
            </a:r>
          </a:p>
          <a:p>
            <a:pPr lvl="1">
              <a:spcAft>
                <a:spcPts val="600"/>
              </a:spcAft>
            </a:pPr>
            <a:r>
              <a:rPr lang="en-US" dirty="0"/>
              <a:t>Created by Herman Hollerith</a:t>
            </a:r>
          </a:p>
          <a:p>
            <a:pPr lvl="1">
              <a:spcAft>
                <a:spcPts val="600"/>
              </a:spcAft>
            </a:pPr>
            <a:r>
              <a:rPr lang="en-US" dirty="0"/>
              <a:t>U.S. Census Bureau—tabulate census data</a:t>
            </a:r>
          </a:p>
          <a:p>
            <a:pPr lvl="1">
              <a:spcAft>
                <a:spcPts val="600"/>
              </a:spcAft>
            </a:pPr>
            <a:r>
              <a:rPr lang="en-US" dirty="0"/>
              <a:t>Automatically reads data from punch cards </a:t>
            </a:r>
          </a:p>
          <a:p>
            <a:pPr>
              <a:spcAft>
                <a:spcPts val="600"/>
              </a:spcAft>
            </a:pPr>
            <a:r>
              <a:rPr lang="en-US" dirty="0"/>
              <a:t>1896: Hollerith started Tabulating Machine Company</a:t>
            </a:r>
          </a:p>
          <a:p>
            <a:pPr lvl="1">
              <a:spcAft>
                <a:spcPts val="600"/>
              </a:spcAft>
            </a:pPr>
            <a:r>
              <a:rPr lang="en-US" dirty="0"/>
              <a:t>Later became International Business Machines (IBM)</a:t>
            </a:r>
          </a:p>
          <a:p>
            <a:endParaRPr lang="en-US" dirty="0"/>
          </a:p>
          <a:p>
            <a:endParaRPr lang="en-US" dirty="0"/>
          </a:p>
        </p:txBody>
      </p:sp>
    </p:spTree>
    <p:extLst>
      <p:ext uri="{BB962C8B-B14F-4D97-AF65-F5344CB8AC3E}">
        <p14:creationId xmlns:p14="http://schemas.microsoft.com/office/powerpoint/2010/main" val="4032290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b">
            <a:normAutofit/>
          </a:bodyPr>
          <a:lstStyle/>
          <a:p>
            <a:r>
              <a:rPr lang="en-US" sz="2600" dirty="0">
                <a:latin typeface="Times New Roman" panose="02020603050405020304" pitchFamily="18" charset="0"/>
                <a:cs typeface="Times New Roman" panose="02020603050405020304" pitchFamily="18" charset="0"/>
              </a:rPr>
              <a:t>Making the Personal Computer Possible: Early Computers</a:t>
            </a:r>
            <a:br>
              <a:rPr lang="en-US" sz="4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The Z1, the Atanasoff–Berry Computer, and the Harvard Mark I (1 of 3)</a:t>
            </a:r>
            <a:br>
              <a:rPr lang="en-US" sz="32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(Objective A.12)</a:t>
            </a:r>
          </a:p>
        </p:txBody>
      </p:sp>
      <p:sp>
        <p:nvSpPr>
          <p:cNvPr id="3" name="Content Placeholder 2"/>
          <p:cNvSpPr>
            <a:spLocks noGrp="1"/>
          </p:cNvSpPr>
          <p:nvPr>
            <p:ph sz="half" idx="1"/>
          </p:nvPr>
        </p:nvSpPr>
        <p:spPr>
          <a:xfrm>
            <a:off x="457200" y="1549400"/>
            <a:ext cx="8229600" cy="5105400"/>
          </a:xfrm>
        </p:spPr>
        <p:txBody>
          <a:bodyPr>
            <a:normAutofit/>
          </a:bodyPr>
          <a:lstStyle/>
          <a:p>
            <a:pPr>
              <a:lnSpc>
                <a:spcPct val="120000"/>
              </a:lnSpc>
              <a:spcBef>
                <a:spcPts val="0"/>
              </a:spcBef>
            </a:pPr>
            <a:r>
              <a:rPr lang="en-US" sz="3200" dirty="0">
                <a:solidFill>
                  <a:srgbClr val="007FA3"/>
                </a:solidFill>
              </a:rPr>
              <a:t>1936: Z1</a:t>
            </a:r>
          </a:p>
          <a:p>
            <a:pPr marL="688975" lvl="1">
              <a:lnSpc>
                <a:spcPct val="120000"/>
              </a:lnSpc>
              <a:spcBef>
                <a:spcPts val="0"/>
              </a:spcBef>
            </a:pPr>
            <a:r>
              <a:rPr lang="en-US" sz="2800" dirty="0"/>
              <a:t>Created by Konrad Zuse</a:t>
            </a:r>
          </a:p>
          <a:p>
            <a:pPr marL="688975" lvl="1">
              <a:lnSpc>
                <a:spcPct val="120000"/>
              </a:lnSpc>
              <a:spcBef>
                <a:spcPts val="0"/>
              </a:spcBef>
            </a:pPr>
            <a:r>
              <a:rPr lang="en-US" sz="2800" dirty="0"/>
              <a:t>Mechanical calculator</a:t>
            </a:r>
          </a:p>
          <a:p>
            <a:pPr marL="688975" lvl="1">
              <a:lnSpc>
                <a:spcPct val="120000"/>
              </a:lnSpc>
              <a:spcBef>
                <a:spcPts val="0"/>
              </a:spcBef>
            </a:pPr>
            <a:r>
              <a:rPr lang="en-US" sz="2800" dirty="0"/>
              <a:t>Included control unit and separate memory functions</a:t>
            </a:r>
          </a:p>
          <a:p>
            <a:pPr marL="688975" lvl="1">
              <a:lnSpc>
                <a:spcPct val="120000"/>
              </a:lnSpc>
              <a:spcBef>
                <a:spcPts val="0"/>
              </a:spcBef>
            </a:pPr>
            <a:r>
              <a:rPr lang="en-US" sz="2800" dirty="0"/>
              <a:t>Important breakthrough for future computer design</a:t>
            </a:r>
          </a:p>
        </p:txBody>
      </p:sp>
    </p:spTree>
    <p:extLst>
      <p:ext uri="{BB962C8B-B14F-4D97-AF65-F5344CB8AC3E}">
        <p14:creationId xmlns:p14="http://schemas.microsoft.com/office/powerpoint/2010/main" val="2753024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b">
            <a:normAutofit fontScale="90000"/>
          </a:bodyPr>
          <a:lstStyle/>
          <a:p>
            <a:r>
              <a:rPr lang="en-US" sz="2900" dirty="0">
                <a:latin typeface="Times New Roman" panose="02020603050405020304" pitchFamily="18" charset="0"/>
                <a:cs typeface="Times New Roman" panose="02020603050405020304" pitchFamily="18" charset="0"/>
              </a:rPr>
              <a:t>Making the Personal Computer Possible: Early Computers</a:t>
            </a:r>
            <a:br>
              <a:rPr lang="en-US" sz="44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The Z1, the Atanasoff–Berry Computer, and the Harvard Mark I (2 of 3)</a:t>
            </a:r>
            <a:br>
              <a:rPr lang="en-US" sz="36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(Objective A.12)</a:t>
            </a:r>
            <a:endParaRPr lang="en-US" sz="2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57200" y="1600200"/>
            <a:ext cx="8229600" cy="4800600"/>
          </a:xfrm>
        </p:spPr>
        <p:txBody>
          <a:bodyPr>
            <a:normAutofit/>
          </a:bodyPr>
          <a:lstStyle/>
          <a:p>
            <a:r>
              <a:rPr lang="en-US" sz="3200" dirty="0">
                <a:solidFill>
                  <a:srgbClr val="007FA3"/>
                </a:solidFill>
              </a:rPr>
              <a:t>1939: Atanasoff–Berry Computer (ABC)</a:t>
            </a:r>
          </a:p>
          <a:p>
            <a:pPr marL="512763" lvl="1">
              <a:spcBef>
                <a:spcPts val="600"/>
              </a:spcBef>
            </a:pPr>
            <a:r>
              <a:rPr lang="en-US" sz="2800" dirty="0"/>
              <a:t>Created by John Atanasoff and Clifford Berry</a:t>
            </a:r>
          </a:p>
          <a:p>
            <a:pPr marL="512763" lvl="1">
              <a:spcBef>
                <a:spcPts val="600"/>
              </a:spcBef>
            </a:pPr>
            <a:r>
              <a:rPr lang="en-US" sz="2800" dirty="0"/>
              <a:t>First electrically powered digital computer</a:t>
            </a:r>
          </a:p>
          <a:p>
            <a:pPr marL="512763" lvl="1">
              <a:spcBef>
                <a:spcPts val="600"/>
              </a:spcBef>
            </a:pPr>
            <a:r>
              <a:rPr lang="en-US" sz="2800" dirty="0"/>
              <a:t>Used vacuum tubes to store data</a:t>
            </a:r>
          </a:p>
          <a:p>
            <a:pPr marL="512763" lvl="1">
              <a:spcBef>
                <a:spcPts val="600"/>
              </a:spcBef>
            </a:pPr>
            <a:r>
              <a:rPr lang="en-US" sz="2800" dirty="0"/>
              <a:t>First computer to use the binary system</a:t>
            </a:r>
          </a:p>
          <a:p>
            <a:endParaRPr lang="en-US" sz="3200" dirty="0"/>
          </a:p>
        </p:txBody>
      </p:sp>
    </p:spTree>
    <p:extLst>
      <p:ext uri="{BB962C8B-B14F-4D97-AF65-F5344CB8AC3E}">
        <p14:creationId xmlns:p14="http://schemas.microsoft.com/office/powerpoint/2010/main" val="3079346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b">
            <a:normAutofit fontScale="90000"/>
          </a:bodyPr>
          <a:lstStyle/>
          <a:p>
            <a:r>
              <a:rPr lang="en-US" sz="2900" dirty="0">
                <a:latin typeface="Times New Roman" panose="02020603050405020304" pitchFamily="18" charset="0"/>
                <a:cs typeface="Times New Roman" panose="02020603050405020304" pitchFamily="18" charset="0"/>
              </a:rPr>
              <a:t>Making the Personal Computer Possible: Early Computers</a:t>
            </a:r>
            <a:br>
              <a:rPr lang="en-US" sz="48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The Z1, the Atanasoff–Berry Computer, and the Harvard Mark I (3 of 3)</a:t>
            </a:r>
            <a:br>
              <a:rPr lang="en-US" sz="40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(Objective A.12)</a:t>
            </a:r>
            <a:endParaRPr lang="en-US" sz="2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4572000"/>
          </a:xfrm>
        </p:spPr>
        <p:txBody>
          <a:bodyPr>
            <a:normAutofit/>
          </a:bodyPr>
          <a:lstStyle/>
          <a:p>
            <a:pPr>
              <a:spcBef>
                <a:spcPts val="1200"/>
              </a:spcBef>
            </a:pPr>
            <a:r>
              <a:rPr lang="en-US" dirty="0"/>
              <a:t>1930s–1950s: Mark series of computers </a:t>
            </a:r>
          </a:p>
          <a:p>
            <a:pPr lvl="1">
              <a:spcBef>
                <a:spcPts val="1200"/>
              </a:spcBef>
            </a:pPr>
            <a:r>
              <a:rPr lang="en-US" dirty="0"/>
              <a:t>Created by Howard Aiken and Grace Hopper</a:t>
            </a:r>
          </a:p>
          <a:p>
            <a:pPr lvl="1">
              <a:spcBef>
                <a:spcPts val="1600"/>
              </a:spcBef>
            </a:pPr>
            <a:r>
              <a:rPr lang="en-US" dirty="0"/>
              <a:t>Used by U.S. Navy for ballistic and gunnery calculations</a:t>
            </a:r>
          </a:p>
          <a:p>
            <a:pPr lvl="1">
              <a:spcBef>
                <a:spcPts val="1600"/>
              </a:spcBef>
            </a:pPr>
            <a:r>
              <a:rPr lang="en-US" dirty="0"/>
              <a:t>Aiken designed the computer</a:t>
            </a:r>
          </a:p>
          <a:p>
            <a:pPr lvl="1">
              <a:spcBef>
                <a:spcPts val="1600"/>
              </a:spcBef>
            </a:pPr>
            <a:r>
              <a:rPr lang="en-US" dirty="0"/>
              <a:t>Hooper did the programming</a:t>
            </a:r>
          </a:p>
        </p:txBody>
      </p:sp>
    </p:spTree>
    <p:extLst>
      <p:ext uri="{BB962C8B-B14F-4D97-AF65-F5344CB8AC3E}">
        <p14:creationId xmlns:p14="http://schemas.microsoft.com/office/powerpoint/2010/main" val="393524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57200" y="0"/>
            <a:ext cx="8686800" cy="1600200"/>
          </a:xfrm>
        </p:spPr>
        <p:txBody>
          <a:bodyPr anchor="b">
            <a:normAutofit fontScale="90000"/>
          </a:bodyPr>
          <a:lstStyle/>
          <a:p>
            <a:r>
              <a:rPr lang="en-US" sz="2900" dirty="0">
                <a:latin typeface="Times New Roman" panose="02020603050405020304" pitchFamily="18" charset="0"/>
                <a:cs typeface="Times New Roman" panose="02020603050405020304" pitchFamily="18" charset="0"/>
              </a:rPr>
              <a:t>Making the Personal Computer Possible: Early Computers</a:t>
            </a:r>
            <a:br>
              <a:rPr lang="en-US" sz="24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Turing Machine, the ENIAC, and the UNIVAC (1 of 3)</a:t>
            </a:r>
            <a:br>
              <a:rPr lang="en-US" sz="3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(Objective A.13)</a:t>
            </a:r>
            <a:endParaRPr lang="en-US" sz="2200" b="1" dirty="0">
              <a:effectLst/>
              <a:latin typeface="Times New Roman" panose="02020603050405020304" pitchFamily="18" charset="0"/>
              <a:cs typeface="Times New Roman" panose="02020603050405020304" pitchFamily="18" charset="0"/>
            </a:endParaRPr>
          </a:p>
        </p:txBody>
      </p:sp>
      <p:sp>
        <p:nvSpPr>
          <p:cNvPr id="10" name="Content Placeholder 9"/>
          <p:cNvSpPr>
            <a:spLocks noGrp="1"/>
          </p:cNvSpPr>
          <p:nvPr>
            <p:ph idx="1"/>
          </p:nvPr>
        </p:nvSpPr>
        <p:spPr>
          <a:xfrm>
            <a:off x="457200" y="1600200"/>
            <a:ext cx="8229600" cy="4602163"/>
          </a:xfrm>
        </p:spPr>
        <p:txBody>
          <a:bodyPr>
            <a:normAutofit/>
          </a:bodyPr>
          <a:lstStyle/>
          <a:p>
            <a:pPr>
              <a:spcAft>
                <a:spcPts val="600"/>
              </a:spcAft>
            </a:pPr>
            <a:r>
              <a:rPr lang="en-US" dirty="0"/>
              <a:t>1936: Turing Machine</a:t>
            </a:r>
          </a:p>
          <a:p>
            <a:pPr lvl="1">
              <a:spcAft>
                <a:spcPts val="600"/>
              </a:spcAft>
            </a:pPr>
            <a:r>
              <a:rPr lang="en-US" dirty="0"/>
              <a:t>Abstract computer model—could perform logical operations</a:t>
            </a:r>
          </a:p>
          <a:p>
            <a:pPr lvl="1">
              <a:spcAft>
                <a:spcPts val="600"/>
              </a:spcAft>
            </a:pPr>
            <a:r>
              <a:rPr lang="en-US" dirty="0"/>
              <a:t>Hypothetical model—mathematically defined a mechanical procedure</a:t>
            </a:r>
          </a:p>
          <a:p>
            <a:pPr lvl="1">
              <a:spcAft>
                <a:spcPts val="600"/>
              </a:spcAft>
            </a:pPr>
            <a:r>
              <a:rPr lang="en-US" dirty="0"/>
              <a:t>Infinite tape that could be read, written to, and erased—precursor to today’s RAM</a:t>
            </a:r>
          </a:p>
        </p:txBody>
      </p:sp>
    </p:spTree>
    <p:extLst>
      <p:ext uri="{BB962C8B-B14F-4D97-AF65-F5344CB8AC3E}">
        <p14:creationId xmlns:p14="http://schemas.microsoft.com/office/powerpoint/2010/main" val="4133528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57199" y="0"/>
            <a:ext cx="8686801" cy="1600200"/>
          </a:xfrm>
        </p:spPr>
        <p:txBody>
          <a:bodyPr anchor="b">
            <a:normAutofit/>
          </a:bodyPr>
          <a:lstStyle/>
          <a:p>
            <a:pPr>
              <a:defRPr/>
            </a:pPr>
            <a:r>
              <a:rPr lang="en-US" sz="2600" dirty="0">
                <a:latin typeface="Times New Roman" panose="02020603050405020304" pitchFamily="18" charset="0"/>
                <a:cs typeface="Times New Roman" panose="02020603050405020304" pitchFamily="18" charset="0"/>
              </a:rPr>
              <a:t>Making the Personal Computer Possible: Early Computers</a:t>
            </a:r>
            <a:br>
              <a:rPr lang="en-US" sz="18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Turing Machine, the ENIAC, and the UNIVAC (2 of 3)</a:t>
            </a:r>
            <a:br>
              <a:rPr lang="en-US" sz="24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(Objective A.13)</a:t>
            </a:r>
            <a:endParaRPr lang="en-US" sz="2000"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sz="half" idx="1"/>
          </p:nvPr>
        </p:nvSpPr>
        <p:spPr>
          <a:xfrm>
            <a:off x="457200" y="1600200"/>
            <a:ext cx="8686800" cy="5257800"/>
          </a:xfrm>
        </p:spPr>
        <p:txBody>
          <a:bodyPr>
            <a:normAutofit/>
          </a:bodyPr>
          <a:lstStyle/>
          <a:p>
            <a:pPr>
              <a:spcBef>
                <a:spcPts val="0"/>
              </a:spcBef>
              <a:spcAft>
                <a:spcPts val="1200"/>
              </a:spcAft>
            </a:pPr>
            <a:r>
              <a:rPr lang="en-US" sz="3200" dirty="0">
                <a:solidFill>
                  <a:srgbClr val="007FA3"/>
                </a:solidFill>
              </a:rPr>
              <a:t>1944: Electronic Numerical Integrator and Computer (ENIAC)</a:t>
            </a:r>
          </a:p>
          <a:p>
            <a:pPr lvl="1">
              <a:spcBef>
                <a:spcPts val="0"/>
              </a:spcBef>
              <a:spcAft>
                <a:spcPts val="300"/>
              </a:spcAft>
            </a:pPr>
            <a:r>
              <a:rPr lang="en-US" sz="2800" dirty="0"/>
              <a:t>First successful high-speed electronic digital computer</a:t>
            </a:r>
          </a:p>
          <a:p>
            <a:pPr lvl="1">
              <a:spcBef>
                <a:spcPts val="0"/>
              </a:spcBef>
              <a:spcAft>
                <a:spcPts val="300"/>
              </a:spcAft>
            </a:pPr>
            <a:r>
              <a:rPr lang="en-US" sz="2800" dirty="0"/>
              <a:t>Big and clumsy</a:t>
            </a:r>
          </a:p>
          <a:p>
            <a:pPr lvl="1">
              <a:spcBef>
                <a:spcPts val="0"/>
              </a:spcBef>
              <a:spcAft>
                <a:spcPts val="300"/>
              </a:spcAft>
            </a:pPr>
            <a:r>
              <a:rPr lang="en-US" sz="2800" dirty="0"/>
              <a:t>Used 18,000 vacuum</a:t>
            </a:r>
            <a:br>
              <a:rPr lang="en-US" sz="2800" dirty="0"/>
            </a:br>
            <a:r>
              <a:rPr lang="en-US" sz="2800" dirty="0"/>
              <a:t>tubes</a:t>
            </a:r>
          </a:p>
          <a:p>
            <a:pPr lvl="1">
              <a:spcBef>
                <a:spcPts val="0"/>
              </a:spcBef>
              <a:spcAft>
                <a:spcPts val="300"/>
              </a:spcAft>
            </a:pPr>
            <a:r>
              <a:rPr lang="en-US" sz="2800" dirty="0"/>
              <a:t>Filled 1,800 square</a:t>
            </a:r>
            <a:br>
              <a:rPr lang="en-US" sz="2800" dirty="0"/>
            </a:br>
            <a:r>
              <a:rPr lang="en-US" sz="2800" dirty="0"/>
              <a:t>feet</a:t>
            </a:r>
          </a:p>
        </p:txBody>
      </p:sp>
      <p:pic>
        <p:nvPicPr>
          <p:cNvPr id="4" name="Picture 3" descr="A photo of a person operating the massive E N I A C computer. There are at least 3 more operators in the room.">
            <a:extLst>
              <a:ext uri="{FF2B5EF4-FFF2-40B4-BE49-F238E27FC236}">
                <a16:creationId xmlns:a16="http://schemas.microsoft.com/office/drawing/2014/main" id="{2C955FB4-E058-4CE4-898C-DE90B87A4B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452"/>
          <a:stretch/>
        </p:blipFill>
        <p:spPr>
          <a:xfrm>
            <a:off x="4876800" y="3581400"/>
            <a:ext cx="4001207" cy="2057400"/>
          </a:xfrm>
          <a:prstGeom prst="rect">
            <a:avLst/>
          </a:prstGeom>
        </p:spPr>
      </p:pic>
    </p:spTree>
    <p:extLst>
      <p:ext uri="{BB962C8B-B14F-4D97-AF65-F5344CB8AC3E}">
        <p14:creationId xmlns:p14="http://schemas.microsoft.com/office/powerpoint/2010/main" val="3831998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b">
            <a:normAutofit/>
          </a:bodyPr>
          <a:lstStyle/>
          <a:p>
            <a:r>
              <a:rPr lang="en-US" sz="2600" dirty="0">
                <a:latin typeface="Times New Roman" panose="02020603050405020304" pitchFamily="18" charset="0"/>
                <a:cs typeface="Times New Roman" panose="02020603050405020304" pitchFamily="18" charset="0"/>
              </a:rPr>
              <a:t>Making the Personal Computer Possible: Early Computers</a:t>
            </a:r>
            <a:br>
              <a:rPr lang="en-US" sz="16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The Turing Machine, the ENIAC, and the UNIVAC (3 of 3)</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(Objective A.13)</a:t>
            </a:r>
            <a:endParaRPr lang="en-US" sz="2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8229600" cy="4525963"/>
          </a:xfrm>
        </p:spPr>
        <p:txBody>
          <a:bodyPr/>
          <a:lstStyle/>
          <a:p>
            <a:pPr>
              <a:spcBef>
                <a:spcPts val="0"/>
              </a:spcBef>
              <a:spcAft>
                <a:spcPts val="1200"/>
              </a:spcAft>
            </a:pPr>
            <a:r>
              <a:rPr lang="en-US" dirty="0"/>
              <a:t>1951: Universal Automatic Computer (UNIVAC)</a:t>
            </a:r>
          </a:p>
          <a:p>
            <a:pPr lvl="1">
              <a:spcBef>
                <a:spcPts val="0"/>
              </a:spcBef>
              <a:spcAft>
                <a:spcPts val="1200"/>
              </a:spcAft>
            </a:pPr>
            <a:r>
              <a:rPr lang="en-US" dirty="0"/>
              <a:t>First commercially successful digital computer</a:t>
            </a:r>
          </a:p>
          <a:p>
            <a:pPr lvl="1">
              <a:spcBef>
                <a:spcPts val="0"/>
              </a:spcBef>
              <a:spcAft>
                <a:spcPts val="1200"/>
              </a:spcAft>
            </a:pPr>
            <a:r>
              <a:rPr lang="en-US" dirty="0"/>
              <a:t>Operated on magnetic tape, not punch cards</a:t>
            </a:r>
          </a:p>
          <a:p>
            <a:pPr lvl="1">
              <a:spcBef>
                <a:spcPts val="0"/>
              </a:spcBef>
              <a:spcAft>
                <a:spcPts val="1200"/>
              </a:spcAft>
            </a:pPr>
            <a:r>
              <a:rPr lang="en-US" dirty="0"/>
              <a:t>Considered first-generation computer</a:t>
            </a:r>
          </a:p>
          <a:p>
            <a:pPr lvl="1">
              <a:spcBef>
                <a:spcPts val="0"/>
              </a:spcBef>
              <a:spcAft>
                <a:spcPts val="1200"/>
              </a:spcAft>
            </a:pPr>
            <a:r>
              <a:rPr lang="en-US" dirty="0"/>
              <a:t>Last to use vacuum tubes to store data</a:t>
            </a:r>
          </a:p>
        </p:txBody>
      </p:sp>
    </p:spTree>
    <p:extLst>
      <p:ext uri="{BB962C8B-B14F-4D97-AF65-F5344CB8AC3E}">
        <p14:creationId xmlns:p14="http://schemas.microsoft.com/office/powerpoint/2010/main" val="428663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0"/>
            <a:ext cx="8686800" cy="1600200"/>
          </a:xfrm>
        </p:spPr>
        <p:txBody>
          <a:bodyPr anchor="b">
            <a:normAutofit/>
          </a:bodyPr>
          <a:lstStyle/>
          <a:p>
            <a:pPr>
              <a:defRPr/>
            </a:pPr>
            <a:r>
              <a:rPr lang="en-US" sz="2600" dirty="0">
                <a:latin typeface="Times New Roman" panose="02020603050405020304" pitchFamily="18" charset="0"/>
                <a:cs typeface="Times New Roman" panose="02020603050405020304" pitchFamily="18" charset="0"/>
              </a:rPr>
              <a:t>Making the Personal Computer Possible: Early Computers</a:t>
            </a:r>
            <a:br>
              <a:rPr lang="en-US"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Transistors and Beyond (1 of 4)</a:t>
            </a:r>
            <a:br>
              <a:rPr lang="en-US" sz="32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(Objective A.14)</a:t>
            </a:r>
          </a:p>
        </p:txBody>
      </p:sp>
      <p:sp>
        <p:nvSpPr>
          <p:cNvPr id="105475" name="Rectangle 3"/>
          <p:cNvSpPr>
            <a:spLocks noGrp="1" noChangeArrowheads="1"/>
          </p:cNvSpPr>
          <p:nvPr>
            <p:ph idx="1"/>
          </p:nvPr>
        </p:nvSpPr>
        <p:spPr>
          <a:xfrm>
            <a:off x="457200" y="1600200"/>
            <a:ext cx="8229600" cy="4800600"/>
          </a:xfrm>
        </p:spPr>
        <p:txBody>
          <a:bodyPr>
            <a:normAutofit/>
          </a:bodyPr>
          <a:lstStyle/>
          <a:p>
            <a:pPr eaLnBrk="1" hangingPunct="1">
              <a:spcBef>
                <a:spcPts val="600"/>
              </a:spcBef>
              <a:spcAft>
                <a:spcPts val="600"/>
              </a:spcAft>
            </a:pPr>
            <a:r>
              <a:rPr lang="en-US" dirty="0">
                <a:effectLst/>
              </a:rPr>
              <a:t>1945: Transistors</a:t>
            </a:r>
          </a:p>
          <a:p>
            <a:pPr lvl="1" eaLnBrk="1" hangingPunct="1">
              <a:spcBef>
                <a:spcPts val="600"/>
              </a:spcBef>
              <a:spcAft>
                <a:spcPts val="600"/>
              </a:spcAft>
            </a:pPr>
            <a:r>
              <a:rPr lang="en-US" dirty="0">
                <a:effectLst/>
              </a:rPr>
              <a:t>Invented at Bell Laboratories</a:t>
            </a:r>
          </a:p>
          <a:p>
            <a:pPr lvl="1" eaLnBrk="1" hangingPunct="1">
              <a:spcBef>
                <a:spcPts val="600"/>
              </a:spcBef>
              <a:spcAft>
                <a:spcPts val="600"/>
              </a:spcAft>
            </a:pPr>
            <a:r>
              <a:rPr lang="en-US" dirty="0">
                <a:effectLst/>
              </a:rPr>
              <a:t>Replaced vacuum tubes</a:t>
            </a:r>
          </a:p>
          <a:p>
            <a:pPr lvl="1" eaLnBrk="1" hangingPunct="1">
              <a:spcBef>
                <a:spcPts val="600"/>
              </a:spcBef>
              <a:spcAft>
                <a:spcPts val="600"/>
              </a:spcAft>
            </a:pPr>
            <a:r>
              <a:rPr lang="en-US" dirty="0"/>
              <a:t>Considered second generation computers</a:t>
            </a:r>
            <a:endParaRPr lang="en-US" dirty="0">
              <a:effectLst/>
            </a:endParaRPr>
          </a:p>
        </p:txBody>
      </p:sp>
      <p:pic>
        <p:nvPicPr>
          <p:cNvPr id="3" name="Picture 2" descr="A triple pronged transistor. ">
            <a:extLst>
              <a:ext uri="{FF2B5EF4-FFF2-40B4-BE49-F238E27FC236}">
                <a16:creationId xmlns:a16="http://schemas.microsoft.com/office/drawing/2014/main" id="{1F61DCB3-5270-42CB-8319-8C537C5830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806"/>
          <a:stretch/>
        </p:blipFill>
        <p:spPr>
          <a:xfrm>
            <a:off x="4876800" y="4192524"/>
            <a:ext cx="3276600" cy="2130552"/>
          </a:xfrm>
          <a:prstGeom prst="rect">
            <a:avLst/>
          </a:prstGeom>
        </p:spPr>
      </p:pic>
    </p:spTree>
    <p:extLst>
      <p:ext uri="{BB962C8B-B14F-4D97-AF65-F5344CB8AC3E}">
        <p14:creationId xmlns:p14="http://schemas.microsoft.com/office/powerpoint/2010/main" val="2764755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239D635-2B31-4908-9FC1-241CF49CF422}"/>
              </a:ext>
            </a:extLst>
          </p:cNvPr>
          <p:cNvSpPr>
            <a:spLocks noGrp="1" noChangeArrowheads="1"/>
          </p:cNvSpPr>
          <p:nvPr>
            <p:ph type="title"/>
          </p:nvPr>
        </p:nvSpPr>
        <p:spPr>
          <a:xfrm>
            <a:off x="457200" y="0"/>
            <a:ext cx="8686800" cy="1600200"/>
          </a:xfrm>
        </p:spPr>
        <p:txBody>
          <a:bodyPr anchor="b">
            <a:normAutofit/>
          </a:bodyPr>
          <a:lstStyle/>
          <a:p>
            <a:pPr>
              <a:defRPr/>
            </a:pPr>
            <a:r>
              <a:rPr lang="en-US" sz="2600" dirty="0">
                <a:latin typeface="Times New Roman" panose="02020603050405020304" pitchFamily="18" charset="0"/>
                <a:cs typeface="Times New Roman" panose="02020603050405020304" pitchFamily="18" charset="0"/>
              </a:rPr>
              <a:t>Making the Personal Computer Possible: Early Computers</a:t>
            </a:r>
            <a:br>
              <a:rPr lang="en-US"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Transistors and Beyond (2 of 4)</a:t>
            </a:r>
            <a:br>
              <a:rPr lang="en-US" sz="32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(Objective A.14)</a:t>
            </a:r>
          </a:p>
        </p:txBody>
      </p:sp>
      <p:sp>
        <p:nvSpPr>
          <p:cNvPr id="105475" name="Rectangle 3"/>
          <p:cNvSpPr>
            <a:spLocks noGrp="1" noChangeArrowheads="1"/>
          </p:cNvSpPr>
          <p:nvPr>
            <p:ph idx="1"/>
          </p:nvPr>
        </p:nvSpPr>
        <p:spPr>
          <a:xfrm>
            <a:off x="457200" y="1600200"/>
            <a:ext cx="8229600" cy="4800600"/>
          </a:xfrm>
        </p:spPr>
        <p:txBody>
          <a:bodyPr>
            <a:normAutofit/>
          </a:bodyPr>
          <a:lstStyle/>
          <a:p>
            <a:pPr eaLnBrk="1" hangingPunct="1">
              <a:spcBef>
                <a:spcPts val="600"/>
              </a:spcBef>
              <a:spcAft>
                <a:spcPts val="600"/>
              </a:spcAft>
            </a:pPr>
            <a:r>
              <a:rPr lang="en-US" dirty="0">
                <a:effectLst/>
              </a:rPr>
              <a:t>1958: Integrated circuits</a:t>
            </a:r>
          </a:p>
          <a:p>
            <a:pPr lvl="1" eaLnBrk="1" hangingPunct="1">
              <a:spcBef>
                <a:spcPts val="600"/>
              </a:spcBef>
              <a:spcAft>
                <a:spcPts val="600"/>
              </a:spcAft>
            </a:pPr>
            <a:r>
              <a:rPr lang="en-US" dirty="0">
                <a:effectLst/>
              </a:rPr>
              <a:t>Invented by Jack Kilby of Texas Instruments</a:t>
            </a:r>
          </a:p>
          <a:p>
            <a:pPr lvl="1" eaLnBrk="1" hangingPunct="1">
              <a:spcBef>
                <a:spcPts val="600"/>
              </a:spcBef>
              <a:spcAft>
                <a:spcPts val="600"/>
              </a:spcAft>
            </a:pPr>
            <a:r>
              <a:rPr lang="en-US" dirty="0">
                <a:effectLst/>
              </a:rPr>
              <a:t>Small chip containing thousands of transistors</a:t>
            </a:r>
          </a:p>
          <a:p>
            <a:pPr lvl="1" eaLnBrk="1" hangingPunct="1">
              <a:spcBef>
                <a:spcPts val="600"/>
              </a:spcBef>
              <a:spcAft>
                <a:spcPts val="600"/>
              </a:spcAft>
            </a:pPr>
            <a:r>
              <a:rPr lang="en-US" dirty="0">
                <a:effectLst/>
              </a:rPr>
              <a:t>Enabled computers to become smaller and lighter</a:t>
            </a:r>
          </a:p>
          <a:p>
            <a:pPr lvl="1" eaLnBrk="1" hangingPunct="1">
              <a:spcBef>
                <a:spcPts val="600"/>
              </a:spcBef>
              <a:spcAft>
                <a:spcPts val="600"/>
              </a:spcAft>
            </a:pPr>
            <a:r>
              <a:rPr lang="en-US" dirty="0"/>
              <a:t>Considered third-generation computers</a:t>
            </a:r>
            <a:endParaRPr lang="en-US" dirty="0">
              <a:effectLst/>
            </a:endParaRPr>
          </a:p>
        </p:txBody>
      </p:sp>
    </p:spTree>
    <p:extLst>
      <p:ext uri="{BB962C8B-B14F-4D97-AF65-F5344CB8AC3E}">
        <p14:creationId xmlns:p14="http://schemas.microsoft.com/office/powerpoint/2010/main" val="2028435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CDE9AF1E-ADFB-49DB-844E-909C59701EEA}"/>
              </a:ext>
            </a:extLst>
          </p:cNvPr>
          <p:cNvSpPr>
            <a:spLocks noGrp="1" noChangeArrowheads="1"/>
          </p:cNvSpPr>
          <p:nvPr>
            <p:ph type="title"/>
          </p:nvPr>
        </p:nvSpPr>
        <p:spPr>
          <a:xfrm>
            <a:off x="457200" y="0"/>
            <a:ext cx="8686800" cy="1600200"/>
          </a:xfrm>
        </p:spPr>
        <p:txBody>
          <a:bodyPr anchor="b">
            <a:normAutofit/>
          </a:bodyPr>
          <a:lstStyle/>
          <a:p>
            <a:pPr>
              <a:defRPr/>
            </a:pPr>
            <a:r>
              <a:rPr lang="en-US" sz="2600" dirty="0">
                <a:latin typeface="Times New Roman" panose="02020603050405020304" pitchFamily="18" charset="0"/>
                <a:cs typeface="Times New Roman" panose="02020603050405020304" pitchFamily="18" charset="0"/>
              </a:rPr>
              <a:t>Making the Personal Computer Possible: Early Computers</a:t>
            </a:r>
            <a:br>
              <a:rPr lang="en-US"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Transistors and Beyond (3 of 4)</a:t>
            </a:r>
            <a:br>
              <a:rPr lang="en-US" sz="32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(Objective A.14)</a:t>
            </a:r>
          </a:p>
        </p:txBody>
      </p:sp>
      <p:sp>
        <p:nvSpPr>
          <p:cNvPr id="109571" name="Rectangle 3"/>
          <p:cNvSpPr>
            <a:spLocks noGrp="1" noChangeArrowheads="1"/>
          </p:cNvSpPr>
          <p:nvPr>
            <p:ph idx="1"/>
          </p:nvPr>
        </p:nvSpPr>
        <p:spPr>
          <a:xfrm>
            <a:off x="457003" y="1600200"/>
            <a:ext cx="8458200" cy="4876800"/>
          </a:xfrm>
        </p:spPr>
        <p:txBody>
          <a:bodyPr>
            <a:noAutofit/>
          </a:bodyPr>
          <a:lstStyle/>
          <a:p>
            <a:pPr>
              <a:spcBef>
                <a:spcPts val="0"/>
              </a:spcBef>
              <a:spcAft>
                <a:spcPts val="600"/>
              </a:spcAft>
            </a:pPr>
            <a:r>
              <a:rPr lang="en-US" dirty="0">
                <a:effectLst/>
              </a:rPr>
              <a:t>1971: Microprocessor</a:t>
            </a:r>
          </a:p>
          <a:p>
            <a:pPr lvl="1">
              <a:spcBef>
                <a:spcPts val="0"/>
              </a:spcBef>
              <a:spcAft>
                <a:spcPts val="600"/>
              </a:spcAft>
            </a:pPr>
            <a:r>
              <a:rPr lang="en-US" dirty="0"/>
              <a:t>I</a:t>
            </a:r>
            <a:r>
              <a:rPr lang="en-US" dirty="0">
                <a:effectLst/>
              </a:rPr>
              <a:t>ntroduced by Intel Corporation</a:t>
            </a:r>
          </a:p>
          <a:p>
            <a:pPr lvl="1">
              <a:spcBef>
                <a:spcPts val="0"/>
              </a:spcBef>
              <a:spcAft>
                <a:spcPts val="600"/>
              </a:spcAft>
            </a:pPr>
            <a:r>
              <a:rPr lang="en-US" dirty="0">
                <a:effectLst/>
              </a:rPr>
              <a:t>Small chip containing millions of transistors</a:t>
            </a:r>
          </a:p>
          <a:p>
            <a:pPr lvl="1">
              <a:spcBef>
                <a:spcPts val="0"/>
              </a:spcBef>
              <a:spcAft>
                <a:spcPts val="600"/>
              </a:spcAft>
            </a:pPr>
            <a:r>
              <a:rPr lang="en-US" dirty="0">
                <a:effectLst/>
              </a:rPr>
              <a:t>Functions as the central processing unit (CPU)</a:t>
            </a:r>
          </a:p>
          <a:p>
            <a:pPr lvl="1">
              <a:spcBef>
                <a:spcPts val="0"/>
              </a:spcBef>
              <a:spcAft>
                <a:spcPts val="600"/>
              </a:spcAft>
            </a:pPr>
            <a:r>
              <a:rPr lang="en-US" dirty="0">
                <a:effectLst/>
              </a:rPr>
              <a:t>Considered fourth-generation</a:t>
            </a:r>
            <a:br>
              <a:rPr lang="en-US" dirty="0">
                <a:effectLst/>
              </a:rPr>
            </a:br>
            <a:r>
              <a:rPr lang="en-US" dirty="0">
                <a:effectLst/>
              </a:rPr>
              <a:t> computers</a:t>
            </a:r>
          </a:p>
        </p:txBody>
      </p:sp>
      <p:pic>
        <p:nvPicPr>
          <p:cNvPr id="3" name="Picture 2" descr="A microprocessor is a square chip covered in transistors.">
            <a:extLst>
              <a:ext uri="{FF2B5EF4-FFF2-40B4-BE49-F238E27FC236}">
                <a16:creationId xmlns:a16="http://schemas.microsoft.com/office/drawing/2014/main" id="{0A70A950-A898-4275-A164-1B222F3463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3042"/>
          <a:stretch/>
        </p:blipFill>
        <p:spPr>
          <a:xfrm>
            <a:off x="6705600" y="4038600"/>
            <a:ext cx="1841500" cy="2133600"/>
          </a:xfrm>
          <a:prstGeom prst="rect">
            <a:avLst/>
          </a:prstGeom>
        </p:spPr>
      </p:pic>
    </p:spTree>
    <p:extLst>
      <p:ext uri="{BB962C8B-B14F-4D97-AF65-F5344CB8AC3E}">
        <p14:creationId xmlns:p14="http://schemas.microsoft.com/office/powerpoint/2010/main" val="3529464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4D51DF26-2077-405B-B29B-BB94937FA3A1}"/>
              </a:ext>
            </a:extLst>
          </p:cNvPr>
          <p:cNvSpPr>
            <a:spLocks noGrp="1" noChangeArrowheads="1"/>
          </p:cNvSpPr>
          <p:nvPr>
            <p:ph type="title"/>
          </p:nvPr>
        </p:nvSpPr>
        <p:spPr>
          <a:xfrm>
            <a:off x="457200" y="0"/>
            <a:ext cx="8686800" cy="1600200"/>
          </a:xfrm>
        </p:spPr>
        <p:txBody>
          <a:bodyPr anchor="b">
            <a:normAutofit/>
          </a:bodyPr>
          <a:lstStyle/>
          <a:p>
            <a:pPr>
              <a:defRPr/>
            </a:pPr>
            <a:r>
              <a:rPr lang="en-US" sz="2600" dirty="0">
                <a:latin typeface="Times New Roman" panose="02020603050405020304" pitchFamily="18" charset="0"/>
                <a:cs typeface="Times New Roman" panose="02020603050405020304" pitchFamily="18" charset="0"/>
              </a:rPr>
              <a:t>Making the Personal Computer Possible: Early Computers</a:t>
            </a:r>
            <a:br>
              <a:rPr lang="en-US"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Transistors and Beyond (4 of 4)</a:t>
            </a:r>
            <a:br>
              <a:rPr lang="en-US" sz="32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(Objective A.14)</a:t>
            </a:r>
          </a:p>
        </p:txBody>
      </p:sp>
      <p:sp>
        <p:nvSpPr>
          <p:cNvPr id="111619" name="Rectangle 3"/>
          <p:cNvSpPr>
            <a:spLocks noGrp="1" noChangeArrowheads="1"/>
          </p:cNvSpPr>
          <p:nvPr>
            <p:ph idx="1"/>
          </p:nvPr>
        </p:nvSpPr>
        <p:spPr>
          <a:xfrm>
            <a:off x="457200" y="1600200"/>
            <a:ext cx="8229600" cy="4876800"/>
          </a:xfrm>
        </p:spPr>
        <p:txBody>
          <a:bodyPr>
            <a:normAutofit/>
          </a:bodyPr>
          <a:lstStyle/>
          <a:p>
            <a:pPr eaLnBrk="1" hangingPunct="1">
              <a:spcBef>
                <a:spcPts val="0"/>
              </a:spcBef>
              <a:spcAft>
                <a:spcPts val="900"/>
              </a:spcAft>
            </a:pPr>
            <a:r>
              <a:rPr lang="en-US" dirty="0">
                <a:effectLst/>
              </a:rPr>
              <a:t>First-generation (1944)</a:t>
            </a:r>
          </a:p>
          <a:p>
            <a:pPr lvl="1" eaLnBrk="1" hangingPunct="1">
              <a:spcBef>
                <a:spcPts val="0"/>
              </a:spcBef>
              <a:spcAft>
                <a:spcPts val="900"/>
              </a:spcAft>
            </a:pPr>
            <a:r>
              <a:rPr lang="en-US" dirty="0">
                <a:effectLst/>
              </a:rPr>
              <a:t>Used vacuum tubes to store data</a:t>
            </a:r>
          </a:p>
          <a:p>
            <a:pPr eaLnBrk="1" hangingPunct="1">
              <a:spcBef>
                <a:spcPts val="0"/>
              </a:spcBef>
              <a:spcAft>
                <a:spcPts val="900"/>
              </a:spcAft>
            </a:pPr>
            <a:r>
              <a:rPr lang="en-US" dirty="0">
                <a:effectLst/>
              </a:rPr>
              <a:t>Second-generation (1945)</a:t>
            </a:r>
          </a:p>
          <a:p>
            <a:pPr lvl="1" eaLnBrk="1" hangingPunct="1">
              <a:spcBef>
                <a:spcPts val="0"/>
              </a:spcBef>
              <a:spcAft>
                <a:spcPts val="900"/>
              </a:spcAft>
            </a:pPr>
            <a:r>
              <a:rPr lang="en-US" dirty="0">
                <a:effectLst/>
              </a:rPr>
              <a:t>Used transistors to store data</a:t>
            </a:r>
          </a:p>
          <a:p>
            <a:pPr eaLnBrk="1" hangingPunct="1">
              <a:spcBef>
                <a:spcPts val="0"/>
              </a:spcBef>
              <a:spcAft>
                <a:spcPts val="900"/>
              </a:spcAft>
            </a:pPr>
            <a:r>
              <a:rPr lang="en-US" dirty="0">
                <a:effectLst/>
              </a:rPr>
              <a:t>Third-generation (1958)</a:t>
            </a:r>
          </a:p>
          <a:p>
            <a:pPr lvl="1" eaLnBrk="1" hangingPunct="1">
              <a:spcBef>
                <a:spcPts val="0"/>
              </a:spcBef>
              <a:spcAft>
                <a:spcPts val="900"/>
              </a:spcAft>
            </a:pPr>
            <a:r>
              <a:rPr lang="en-US" dirty="0">
                <a:effectLst/>
              </a:rPr>
              <a:t>Used integrated circuits</a:t>
            </a:r>
          </a:p>
          <a:p>
            <a:pPr eaLnBrk="1" hangingPunct="1">
              <a:spcBef>
                <a:spcPts val="0"/>
              </a:spcBef>
              <a:spcAft>
                <a:spcPts val="900"/>
              </a:spcAft>
            </a:pPr>
            <a:r>
              <a:rPr lang="en-US" dirty="0">
                <a:effectLst/>
              </a:rPr>
              <a:t>Fourth-generation (1971–today)</a:t>
            </a:r>
          </a:p>
          <a:p>
            <a:pPr lvl="1" eaLnBrk="1" hangingPunct="1">
              <a:spcBef>
                <a:spcPts val="0"/>
              </a:spcBef>
              <a:spcAft>
                <a:spcPts val="900"/>
              </a:spcAft>
            </a:pPr>
            <a:r>
              <a:rPr lang="en-US" dirty="0">
                <a:effectLst/>
              </a:rPr>
              <a:t>Uses microprocessor chip</a:t>
            </a:r>
          </a:p>
        </p:txBody>
      </p:sp>
    </p:spTree>
    <p:extLst>
      <p:ext uri="{BB962C8B-B14F-4D97-AF65-F5344CB8AC3E}">
        <p14:creationId xmlns:p14="http://schemas.microsoft.com/office/powerpoint/2010/main" val="1589800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title="Copyright Notice"/>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720234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3399</Words>
  <Application>Microsoft Macintosh PowerPoint</Application>
  <PresentationFormat>On-screen Show (4:3)</PresentationFormat>
  <Paragraphs>285</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Arial Narrow</vt:lpstr>
      <vt:lpstr>Helvetica</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Early Personal Computers The First Personal Computer: The Altair (Objective A.1)</vt:lpstr>
      <vt:lpstr>Early Personal Computers The Apple I and II (Objective A.2)</vt:lpstr>
      <vt:lpstr>Enter the Competition The Osborne: The Birth of Portable Computing (Objective A.3)</vt:lpstr>
      <vt:lpstr>Enter the Competition IBM PCs (Objective A.4)</vt:lpstr>
      <vt:lpstr>Other Important Advancements The Importance of BASIC (1 of 2) (Objective A.5)</vt:lpstr>
      <vt:lpstr>Other Important Advancements The Importance of BASIC (2 of 2) (Objective A.5)</vt:lpstr>
      <vt:lpstr>Other Important Advancements The Advent of Operating Systems (1 of 2) (Objective A.6)</vt:lpstr>
      <vt:lpstr>Other Important Advancements The Advent of Operating Systems (2 of 2) (Objective A.6)</vt:lpstr>
      <vt:lpstr>Other Important Advancements Software Application Explosion: VisiCalc and Beyond (Objective A.7)</vt:lpstr>
      <vt:lpstr>The Graphical User Interface and the Internet Boom Xerox and Apple’s Lisa and Macintosh (1 of 3) (Objective A.8)</vt:lpstr>
      <vt:lpstr>The Graphical User Interface and the Internet Boom Xerox and Apple’s Lisa and Macintosh (2 of 3) (Objective A.8)</vt:lpstr>
      <vt:lpstr>The Graphical User Interface and the Internet Boom Xerox and Apple’s Lisa and Macintosh (3 of 3) (Objective A.8)</vt:lpstr>
      <vt:lpstr>The Graphical User Interface and the Internet Boom The Internet Boom (Objective A.9)</vt:lpstr>
      <vt:lpstr>Making the Personal Computer Possible: Early Computers The Pascalene Calculator and the Jacquard Loom (1 of 2) (Objective A.10)</vt:lpstr>
      <vt:lpstr>Making the Personal Computer Possible: Early Computers The Pascalene Calculator and the Jacquard Loom (2 of 2) (Objective A.10)</vt:lpstr>
      <vt:lpstr>Making the Personal Computer Possible: Early Computers Babbage’s Engines and the Hollerith Tabulating Machine (1 of 2) (Objective A.11)</vt:lpstr>
      <vt:lpstr>Making the Personal Computer Possible: Early Computers Babbage’s Engines and the Hollerith Tabulating Machine (2 of 2) (Objective A.11)</vt:lpstr>
      <vt:lpstr>Making the Personal Computer Possible: Early Computers The Z1, the Atanasoff–Berry Computer, and the Harvard Mark I (1 of 3) (Objective A.12)</vt:lpstr>
      <vt:lpstr>Making the Personal Computer Possible: Early Computers The Z1, the Atanasoff–Berry Computer, and the Harvard Mark I (2 of 3) (Objective A.12)</vt:lpstr>
      <vt:lpstr>Making the Personal Computer Possible: Early Computers The Z1, the Atanasoff–Berry Computer, and the Harvard Mark I (3 of 3) (Objective A.12)</vt:lpstr>
      <vt:lpstr>Making the Personal Computer Possible: Early Computers The Turing Machine, the ENIAC, and the UNIVAC (1 of 3) (Objective A.13)</vt:lpstr>
      <vt:lpstr>Making the Personal Computer Possible: Early Computers The Turing Machine, the ENIAC, and the UNIVAC (2 of 3) (Objective A.13)</vt:lpstr>
      <vt:lpstr>Making the Personal Computer Possible: Early Computers The Turing Machine, the ENIAC, and the UNIVAC (3 of 3) (Objective A.13)</vt:lpstr>
      <vt:lpstr>Making the Personal Computer Possible: Early Computers Transistors and Beyond (1 of 4) (Objective A.14)</vt:lpstr>
      <vt:lpstr>Making the Personal Computer Possible: Early Computers Transistors and Beyond (2 of 4) (Objective A.14)</vt:lpstr>
      <vt:lpstr>Making the Personal Computer Possible: Early Computers Transistors and Beyond (3 of 4) (Objective A.14)</vt:lpstr>
      <vt:lpstr>Making the Personal Computer Possible: Early Computers Transistors and Beyond (4 of 4) (Objective A.14)</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Appendix A</dc:subject>
  <dc:creator/>
  <cp:lastModifiedBy/>
  <cp:revision>1</cp:revision>
  <dcterms:created xsi:type="dcterms:W3CDTF">2017-01-24T02:43:43Z</dcterms:created>
  <dcterms:modified xsi:type="dcterms:W3CDTF">2019-02-12T16:50:22Z</dcterms:modified>
</cp:coreProperties>
</file>