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13"/>
  </p:notesMasterIdLst>
  <p:handoutMasterIdLst>
    <p:handoutMasterId r:id="rId14"/>
  </p:handoutMasterIdLst>
  <p:sldIdLst>
    <p:sldId id="394" r:id="rId2"/>
    <p:sldId id="352" r:id="rId3"/>
    <p:sldId id="493" r:id="rId4"/>
    <p:sldId id="523" r:id="rId5"/>
    <p:sldId id="508" r:id="rId6"/>
    <p:sldId id="512" r:id="rId7"/>
    <p:sldId id="524" r:id="rId8"/>
    <p:sldId id="514" r:id="rId9"/>
    <p:sldId id="516" r:id="rId10"/>
    <p:sldId id="519" r:id="rId11"/>
    <p:sldId id="458" r:id="rId1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4" autoAdjust="0"/>
    <p:restoredTop sz="66179" autoAdjust="0"/>
  </p:normalViewPr>
  <p:slideViewPr>
    <p:cSldViewPr>
      <p:cViewPr varScale="1">
        <p:scale>
          <a:sx n="67" d="100"/>
          <a:sy n="67" d="100"/>
        </p:scale>
        <p:origin x="1552" y="184"/>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The learning objectives are:</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B.1  List the reasons why IT fields are attractive to students pursuing bachelor’s degrees.</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B.2  Explain the various challenges of IT careers.</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B.3  List and describe the various IT careers for which you can train.</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B.4  Explain the various ways you can prepare for a career in IT.</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B.5  Explain the various ways you can find a career in IT.</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itchFamily="34" charset="0"/>
              <a:buChar char="•"/>
            </a:pPr>
            <a:r>
              <a:rPr lang="en-US" sz="1200" b="0" i="0" u="none" strike="noStrike" kern="1200" baseline="0" dirty="0">
                <a:solidFill>
                  <a:schemeClr val="tx1"/>
                </a:solidFill>
                <a:latin typeface="+mn-lt"/>
                <a:ea typeface="+mn-ea"/>
                <a:cs typeface="+mn-cs"/>
              </a:rPr>
              <a:t>According to projections by the U.S. Department of Labor’s Bureau of Labor Statistics, computer-related jobs are expected to be among the fastest growing occupations through 2024.</a:t>
            </a:r>
          </a:p>
          <a:p>
            <a:pPr marL="171450" indent="-171450">
              <a:buFont typeface="Arial" pitchFamily="34" charset="0"/>
              <a:buChar char="•"/>
            </a:pPr>
            <a:r>
              <a:rPr lang="en-US" sz="1200" b="0" i="0" u="none" strike="noStrike" kern="1200" baseline="0" dirty="0">
                <a:solidFill>
                  <a:schemeClr val="tx1"/>
                </a:solidFill>
                <a:latin typeface="+mn-lt"/>
                <a:ea typeface="+mn-ea"/>
                <a:cs typeface="+mn-cs"/>
              </a:rPr>
              <a:t>The average starting salary for computer science majors with bachelor’s degrees was projected to be $66,005.</a:t>
            </a:r>
          </a:p>
          <a:p>
            <a:pPr marL="171450" indent="-171450">
              <a:buFont typeface="Arial" pitchFamily="34" charset="0"/>
              <a:buChar char="•"/>
            </a:pPr>
            <a:r>
              <a:rPr lang="en-US" sz="1200" i="0" kern="1200" dirty="0">
                <a:solidFill>
                  <a:schemeClr val="tx1"/>
                </a:solidFill>
                <a:latin typeface="+mn-lt"/>
                <a:ea typeface="+mn-ea"/>
                <a:cs typeface="+mn-cs"/>
              </a:rPr>
              <a:t>In the global economy in which we now operate, the job outlook includes the risk of jobs being outsourced, possibly to other countries (a process known as offshoring). </a:t>
            </a:r>
            <a:r>
              <a:rPr lang="en-US" sz="1200" b="0" i="0" kern="1200" dirty="0">
                <a:solidFill>
                  <a:schemeClr val="tx1"/>
                </a:solidFill>
                <a:latin typeface="+mn-lt"/>
                <a:ea typeface="+mn-ea"/>
                <a:cs typeface="+mn-cs"/>
              </a:rPr>
              <a:t>Outsourcing</a:t>
            </a:r>
            <a:r>
              <a:rPr lang="en-US" sz="1200" i="0" kern="1200" dirty="0">
                <a:solidFill>
                  <a:schemeClr val="tx1"/>
                </a:solidFill>
                <a:latin typeface="+mn-lt"/>
                <a:ea typeface="+mn-ea"/>
                <a:cs typeface="+mn-cs"/>
              </a:rPr>
              <a:t> is a process whereby a business hires a third-party firm to provide business services (e.g., customer-support call centers) that were previously handled by in-house employees.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u="none" strike="noStrike" kern="1200" baseline="0" dirty="0">
                <a:solidFill>
                  <a:schemeClr val="tx1"/>
                </a:solidFill>
                <a:latin typeface="+mn-lt"/>
                <a:ea typeface="+mn-ea"/>
                <a:cs typeface="+mn-cs"/>
              </a:rPr>
              <a:t>Currently, women make up about 26% of the IT workforce. This presents a huge opportunity for women who have IT skills, because many IT departments are actively seeking to diversify their workforces.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2620252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dirty="0">
                <a:solidFill>
                  <a:schemeClr val="tx1"/>
                </a:solidFill>
                <a:latin typeface="+mn-lt"/>
                <a:ea typeface="+mn-ea"/>
                <a:cs typeface="+mn-cs"/>
              </a:rPr>
              <a:t>In this </a:t>
            </a:r>
            <a:r>
              <a:rPr lang="en-US" i="0" kern="1200" dirty="0">
                <a:solidFill>
                  <a:schemeClr val="tx1"/>
                </a:solidFill>
                <a:latin typeface="+mn-lt"/>
                <a:ea typeface="+mn-ea"/>
                <a:cs typeface="+mn-cs"/>
              </a:rPr>
              <a:t>case, location refers to the setting in which you work. IT jobs can be office based, field based, project based</a:t>
            </a:r>
            <a:r>
              <a:rPr lang="en-US" sz="1200" i="0" kern="1200" dirty="0">
                <a:solidFill>
                  <a:schemeClr val="tx1"/>
                </a:solidFill>
                <a:latin typeface="+mn-lt"/>
                <a:ea typeface="+mn-ea"/>
                <a:cs typeface="+mn-cs"/>
              </a:rPr>
              <a:t>, or home based.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baseline="0" dirty="0">
                <a:solidFill>
                  <a:schemeClr val="tx1"/>
                </a:solidFill>
                <a:latin typeface="+mn-lt"/>
                <a:ea typeface="+mn-ea"/>
                <a:cs typeface="+mn-cs"/>
              </a:rPr>
              <a:t>You’ll need to work hard to keep your skills up to date. You’ll spend a lot of time in training and self-study trying to learn new systems and techniques.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Most IT jobs require constant interaction with other workers, usually in team settings</a:t>
            </a:r>
            <a:r>
              <a:rPr lang="en-US" sz="1200" i="0" kern="1200" baseline="0" dirty="0">
                <a:solidFill>
                  <a:schemeClr val="tx1"/>
                </a:solidFill>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kern="1200" baseline="0" dirty="0">
                <a:solidFill>
                  <a:schemeClr val="tx1"/>
                </a:solidFill>
                <a:latin typeface="+mn-lt"/>
                <a:ea typeface="+mn-ea"/>
                <a:cs typeface="+mn-cs"/>
              </a:rPr>
              <a:t>Certain IT careers such as programming involve a fair bit of math. IT employers also value such attributes as creativity, marketing, and artistic style, especially in jobs that involve working on the Internet or with social media.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Most computing skills are transferable from industry to industry.</a:t>
            </a:r>
            <a:endParaRPr lang="en-US" i="0"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4</a:t>
            </a:fld>
            <a:endParaRPr lang="en-US" dirty="0"/>
          </a:p>
        </p:txBody>
      </p:sp>
    </p:spTree>
    <p:extLst>
      <p:ext uri="{BB962C8B-B14F-4D97-AF65-F5344CB8AC3E}">
        <p14:creationId xmlns:p14="http://schemas.microsoft.com/office/powerpoint/2010/main" val="2748263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US" sz="1200" kern="1200" baseline="0" dirty="0">
                <a:solidFill>
                  <a:schemeClr val="tx1"/>
                </a:solidFill>
                <a:latin typeface="+mn-lt"/>
                <a:ea typeface="+mn-ea"/>
                <a:cs typeface="+mn-cs"/>
              </a:rPr>
              <a:t>Most IT jobs are hectic. Whereas the average American works 42 hours a week, the average IT staff person works 45 hours a week and is on call for another 24 hours.</a:t>
            </a:r>
          </a:p>
          <a:p>
            <a:pPr marL="171450" indent="-171450">
              <a:buFont typeface="Arial" panose="020B0604020202020204" pitchFamily="34" charset="0"/>
              <a:buChar char="•"/>
            </a:pPr>
            <a:r>
              <a:rPr lang="en-US" sz="1200" kern="1200" baseline="0" dirty="0">
                <a:solidFill>
                  <a:schemeClr val="tx1"/>
                </a:solidFill>
                <a:latin typeface="+mn-lt"/>
                <a:ea typeface="+mn-ea"/>
                <a:cs typeface="+mn-cs"/>
              </a:rPr>
              <a:t>A majority of IT jobs are filled by men and </a:t>
            </a:r>
            <a:r>
              <a:rPr lang="en-US" sz="1200" b="0" i="0" u="none" strike="noStrike" kern="1200" baseline="0" dirty="0">
                <a:solidFill>
                  <a:schemeClr val="tx1"/>
                </a:solidFill>
                <a:latin typeface="+mn-lt"/>
                <a:ea typeface="+mn-ea"/>
                <a:cs typeface="+mn-cs"/>
              </a:rPr>
              <a:t>in most IT departments, women are underrepresented.</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Keeping up with the changes in IT can also cause some stress.</a:t>
            </a:r>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5</a:t>
            </a:fld>
            <a:endParaRPr lang="en-US" dirty="0"/>
          </a:p>
        </p:txBody>
      </p:sp>
    </p:spTree>
    <p:extLst>
      <p:ext uri="{BB962C8B-B14F-4D97-AF65-F5344CB8AC3E}">
        <p14:creationId xmlns:p14="http://schemas.microsoft.com/office/powerpoint/2010/main" val="1476786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Helvetica" charset="0"/>
              </a:rPr>
              <a:t>This figure shows the organization chart for a large IT department. At its top is the </a:t>
            </a:r>
            <a:r>
              <a:rPr lang="en-US" sz="1200" b="0" i="0" u="none" strike="noStrike" kern="1200" baseline="0" dirty="0">
                <a:solidFill>
                  <a:schemeClr val="tx1"/>
                </a:solidFill>
                <a:latin typeface="+mn-lt"/>
                <a:ea typeface="+mn-ea"/>
                <a:cs typeface="+mn-cs"/>
              </a:rPr>
              <a:t>chief information officer (CIO), who has overall responsibility for the development, implementation, and maintenance of information systems and their infrastructure.</a:t>
            </a:r>
            <a:endParaRPr lang="en-US" dirty="0">
              <a:latin typeface="Helvetica" charset="0"/>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6</a:t>
            </a:fld>
            <a:endParaRPr lang="en-US" dirty="0"/>
          </a:p>
        </p:txBody>
      </p:sp>
    </p:spTree>
    <p:extLst>
      <p:ext uri="{BB962C8B-B14F-4D97-AF65-F5344CB8AC3E}">
        <p14:creationId xmlns:p14="http://schemas.microsoft.com/office/powerpoint/2010/main" val="3076172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eaLnBrk="1" hangingPunct="1">
              <a:buFont typeface="Arial" pitchFamily="34" charset="0"/>
              <a:buNone/>
            </a:pPr>
            <a:r>
              <a:rPr lang="en-US" dirty="0"/>
              <a:t>There are two paths in the development and integration:</a:t>
            </a:r>
          </a:p>
          <a:p>
            <a:pPr marL="171450" indent="-171450" eaLnBrk="1" hangingPunct="1">
              <a:buFont typeface="Arial" pitchFamily="34" charset="0"/>
              <a:buChar char="•"/>
            </a:pPr>
            <a:r>
              <a:rPr lang="en-US" dirty="0"/>
              <a:t>Web development consists of the following:</a:t>
            </a:r>
          </a:p>
          <a:p>
            <a:pPr marL="228600" lvl="2" indent="-114300">
              <a:buFont typeface="Arial" pitchFamily="34" charset="0"/>
              <a:buChar char="•"/>
            </a:pPr>
            <a:r>
              <a:rPr lang="en-US" sz="1200" kern="1200" baseline="0" dirty="0">
                <a:solidFill>
                  <a:schemeClr val="tx1"/>
                </a:solidFill>
                <a:ea typeface="+mn-ea"/>
                <a:cs typeface="+mn-cs"/>
              </a:rPr>
              <a:t> Web content creators</a:t>
            </a:r>
          </a:p>
          <a:p>
            <a:pPr marL="228600" lvl="2" indent="-114300">
              <a:buFont typeface="Arial" pitchFamily="34" charset="0"/>
              <a:buChar char="•"/>
            </a:pPr>
            <a:r>
              <a:rPr lang="en-US" sz="1200" kern="1200" baseline="0" dirty="0">
                <a:solidFill>
                  <a:schemeClr val="tx1"/>
                </a:solidFill>
                <a:ea typeface="+mn-ea"/>
                <a:cs typeface="+mn-cs"/>
              </a:rPr>
              <a:t> Interface designers</a:t>
            </a:r>
          </a:p>
          <a:p>
            <a:pPr marL="228600" lvl="2" indent="-114300">
              <a:buFont typeface="Arial" pitchFamily="34" charset="0"/>
              <a:buChar char="•"/>
            </a:pPr>
            <a:r>
              <a:rPr lang="en-US" sz="1200" kern="1200" baseline="0" dirty="0">
                <a:solidFill>
                  <a:schemeClr val="tx1"/>
                </a:solidFill>
                <a:ea typeface="+mn-ea"/>
                <a:cs typeface="+mn-cs"/>
              </a:rPr>
              <a:t> Web programmers</a:t>
            </a:r>
          </a:p>
          <a:p>
            <a:pPr marL="228600" lvl="2" indent="-114300">
              <a:buFont typeface="Arial" pitchFamily="34" charset="0"/>
              <a:buChar char="•"/>
            </a:pPr>
            <a:r>
              <a:rPr lang="en-US" sz="1200" kern="1200" baseline="0" dirty="0">
                <a:solidFill>
                  <a:schemeClr val="tx1"/>
                </a:solidFill>
                <a:ea typeface="+mn-ea"/>
                <a:cs typeface="+mn-cs"/>
              </a:rPr>
              <a:t> Customer interaction technicians</a:t>
            </a:r>
          </a:p>
          <a:p>
            <a:pPr marL="228600" lvl="2" indent="-114300">
              <a:buFont typeface="Arial" pitchFamily="34" charset="0"/>
              <a:buChar char="•"/>
            </a:pPr>
            <a:r>
              <a:rPr lang="en-US" sz="1200" kern="1200" baseline="0" dirty="0">
                <a:solidFill>
                  <a:schemeClr val="tx1"/>
                </a:solidFill>
                <a:ea typeface="+mn-ea"/>
                <a:cs typeface="+mn-cs"/>
              </a:rPr>
              <a:t> Social media directors</a:t>
            </a:r>
          </a:p>
          <a:p>
            <a:pPr>
              <a:buFont typeface="Arial" pitchFamily="34" charset="0"/>
              <a:buChar char="•"/>
            </a:pPr>
            <a:r>
              <a:rPr lang="en-US" sz="1600" dirty="0"/>
              <a:t> S</a:t>
            </a:r>
            <a:r>
              <a:rPr lang="en-US" dirty="0"/>
              <a:t>ystems development consists of the following:</a:t>
            </a:r>
          </a:p>
          <a:p>
            <a:pPr marL="228600" lvl="2" indent="-114300">
              <a:buFont typeface="Arial" pitchFamily="34" charset="0"/>
              <a:buChar char="•"/>
            </a:pPr>
            <a:r>
              <a:rPr lang="en-US" sz="1200" kern="1200" baseline="0" dirty="0">
                <a:solidFill>
                  <a:schemeClr val="tx1"/>
                </a:solidFill>
                <a:ea typeface="+mn-ea"/>
                <a:cs typeface="+mn-cs"/>
              </a:rPr>
              <a:t>Systems analysts</a:t>
            </a:r>
          </a:p>
          <a:p>
            <a:pPr marL="228600" lvl="2" indent="-114300">
              <a:buFont typeface="Arial" pitchFamily="34" charset="0"/>
              <a:buChar char="•"/>
            </a:pPr>
            <a:r>
              <a:rPr lang="en-US" sz="1200" kern="1200" baseline="0" dirty="0">
                <a:solidFill>
                  <a:schemeClr val="tx1"/>
                </a:solidFill>
                <a:ea typeface="+mn-ea"/>
                <a:cs typeface="+mn-cs"/>
              </a:rPr>
              <a:t>Programmers</a:t>
            </a:r>
          </a:p>
          <a:p>
            <a:pPr marL="228600" lvl="2" indent="-114300">
              <a:buFont typeface="Arial" pitchFamily="34" charset="0"/>
              <a:buChar char="•"/>
            </a:pPr>
            <a:r>
              <a:rPr lang="en-US" sz="1200" kern="1200" baseline="0" dirty="0">
                <a:solidFill>
                  <a:schemeClr val="tx1"/>
                </a:solidFill>
                <a:ea typeface="+mn-ea"/>
                <a:cs typeface="+mn-cs"/>
              </a:rPr>
              <a:t>Project managers</a:t>
            </a:r>
          </a:p>
          <a:p>
            <a:pPr marL="228600" lvl="2" indent="-114300">
              <a:buFont typeface="Arial" pitchFamily="34" charset="0"/>
              <a:buChar char="•"/>
            </a:pPr>
            <a:r>
              <a:rPr lang="en-US" sz="1200" kern="1200" baseline="0" dirty="0">
                <a:solidFill>
                  <a:schemeClr val="tx1"/>
                </a:solidFill>
                <a:ea typeface="+mn-ea"/>
                <a:cs typeface="+mn-cs"/>
              </a:rPr>
              <a:t>Technical writers</a:t>
            </a:r>
          </a:p>
          <a:p>
            <a:pPr marL="228600" lvl="2" indent="-114300">
              <a:buFont typeface="Arial" pitchFamily="34" charset="0"/>
              <a:buChar char="•"/>
            </a:pPr>
            <a:r>
              <a:rPr lang="en-US" sz="1200" kern="1200" baseline="0" dirty="0">
                <a:solidFill>
                  <a:schemeClr val="tx1"/>
                </a:solidFill>
                <a:ea typeface="+mn-ea"/>
                <a:cs typeface="+mn-cs"/>
              </a:rPr>
              <a:t>Network administrators</a:t>
            </a:r>
          </a:p>
          <a:p>
            <a:pPr marL="228600" lvl="2" indent="-114300">
              <a:buFont typeface="Arial" pitchFamily="34" charset="0"/>
              <a:buChar char="•"/>
            </a:pPr>
            <a:r>
              <a:rPr lang="en-US" sz="1200" kern="1200" baseline="0" dirty="0">
                <a:solidFill>
                  <a:schemeClr val="tx1"/>
                </a:solidFill>
                <a:ea typeface="+mn-ea"/>
                <a:cs typeface="+mn-cs"/>
              </a:rPr>
              <a:t>Database developers</a:t>
            </a:r>
            <a:endParaRPr lang="en-US" b="0"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7</a:t>
            </a:fld>
            <a:endParaRPr lang="en-US" dirty="0"/>
          </a:p>
        </p:txBody>
      </p:sp>
    </p:spTree>
    <p:extLst>
      <p:ext uri="{BB962C8B-B14F-4D97-AF65-F5344CB8AC3E}">
        <p14:creationId xmlns:p14="http://schemas.microsoft.com/office/powerpoint/2010/main" val="2915650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pPr marL="0" indent="0" eaLnBrk="1" hangingPunct="1">
              <a:buFont typeface="Arial" pitchFamily="34" charset="0"/>
              <a:buNone/>
            </a:pPr>
            <a:r>
              <a:rPr lang="en-US" dirty="0"/>
              <a:t>Technical services jobs are vital to keeping IT systems running.</a:t>
            </a:r>
          </a:p>
          <a:p>
            <a:pPr marL="171450" indent="-171450" eaLnBrk="1" hangingPunct="1">
              <a:buFont typeface="Arial" pitchFamily="34" charset="0"/>
              <a:buChar char="•"/>
            </a:pPr>
            <a:r>
              <a:rPr lang="en-US" dirty="0"/>
              <a:t>Information systems consists of the following:</a:t>
            </a:r>
          </a:p>
          <a:p>
            <a:pPr marL="628650" lvl="1" indent="-171450" eaLnBrk="1" hangingPunct="1">
              <a:buFont typeface="Arial" pitchFamily="34" charset="0"/>
              <a:buChar char="•"/>
            </a:pPr>
            <a:r>
              <a:rPr lang="en-US" b="0" i="0" dirty="0"/>
              <a:t>Network administrators</a:t>
            </a:r>
            <a:endParaRPr lang="en-US" b="0" dirty="0"/>
          </a:p>
          <a:p>
            <a:pPr marL="628650" lvl="1" indent="-171450" eaLnBrk="1" hangingPunct="1">
              <a:buFont typeface="Arial" pitchFamily="34" charset="0"/>
              <a:buChar char="•"/>
            </a:pPr>
            <a:r>
              <a:rPr lang="en-US" b="0" i="0" dirty="0"/>
              <a:t>Database administrators</a:t>
            </a:r>
            <a:endParaRPr lang="en-US" b="0" dirty="0"/>
          </a:p>
          <a:p>
            <a:pPr marL="628650" lvl="1" indent="-171450" eaLnBrk="1" hangingPunct="1">
              <a:buFont typeface="Arial" pitchFamily="34" charset="0"/>
              <a:buChar char="•"/>
            </a:pPr>
            <a:r>
              <a:rPr lang="en-US" b="0" i="0" dirty="0"/>
              <a:t>Web server administrators</a:t>
            </a:r>
            <a:endParaRPr lang="en-US" b="0" dirty="0"/>
          </a:p>
          <a:p>
            <a:pPr marL="628650" lvl="1" indent="-171450" eaLnBrk="1" hangingPunct="1">
              <a:buFont typeface="Arial" pitchFamily="34" charset="0"/>
              <a:buChar char="•"/>
            </a:pPr>
            <a:r>
              <a:rPr lang="en-US" b="0" i="0" dirty="0"/>
              <a:t>Telecommunications technicians</a:t>
            </a:r>
            <a:endParaRPr lang="en-US" b="0" dirty="0"/>
          </a:p>
          <a:p>
            <a:pPr marL="171450" indent="-171450" eaLnBrk="1" hangingPunct="1">
              <a:buFont typeface="Arial" pitchFamily="34" charset="0"/>
              <a:buChar char="•"/>
            </a:pPr>
            <a:r>
              <a:rPr lang="en-US" dirty="0"/>
              <a:t>Support services consists of the following:</a:t>
            </a:r>
          </a:p>
          <a:p>
            <a:pPr marL="628650" lvl="1" indent="-171450" eaLnBrk="1" hangingPunct="1">
              <a:buFont typeface="Arial" pitchFamily="34" charset="0"/>
              <a:buChar char="•"/>
            </a:pPr>
            <a:r>
              <a:rPr lang="en-US" b="0" i="0" dirty="0"/>
              <a:t>Helpdesk analysts</a:t>
            </a:r>
            <a:endParaRPr lang="en-US" b="0" dirty="0"/>
          </a:p>
          <a:p>
            <a:pPr marL="628650" lvl="1" indent="-171450" eaLnBrk="1" hangingPunct="1">
              <a:buFont typeface="Arial" pitchFamily="34" charset="0"/>
              <a:buChar char="•"/>
            </a:pPr>
            <a:r>
              <a:rPr lang="en-US" b="0" i="0" dirty="0"/>
              <a:t>Computer support technicians</a:t>
            </a:r>
            <a:endParaRPr lang="en-US" b="0"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8</a:t>
            </a:fld>
            <a:endParaRPr lang="en-US" dirty="0"/>
          </a:p>
        </p:txBody>
      </p:sp>
    </p:spTree>
    <p:extLst>
      <p:ext uri="{BB962C8B-B14F-4D97-AF65-F5344CB8AC3E}">
        <p14:creationId xmlns:p14="http://schemas.microsoft.com/office/powerpoint/2010/main" val="2767941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D34DF355-0F5F-4A2A-BC27-0028D03B4094}" type="slidenum">
              <a:rPr lang="en-US"/>
              <a:pPr/>
              <a:t>9</a:t>
            </a:fld>
            <a:endParaRPr lang="en-US" dirty="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marL="0" indent="0" eaLnBrk="1" hangingPunct="1">
              <a:spcBef>
                <a:spcPts val="0"/>
              </a:spcBef>
              <a:buFont typeface="Arial" pitchFamily="34" charset="0"/>
              <a:buNone/>
            </a:pPr>
            <a:r>
              <a:rPr lang="en-US" dirty="0">
                <a:latin typeface="Helvetica" charset="0"/>
              </a:rPr>
              <a:t>Most employers today have an entry-level requirement of a college degree, a technical institute diploma, appropriate professional certifications, experience in the field,</a:t>
            </a:r>
            <a:r>
              <a:rPr lang="en-US" baseline="0" dirty="0">
                <a:latin typeface="Helvetica" charset="0"/>
              </a:rPr>
              <a:t> </a:t>
            </a:r>
            <a:r>
              <a:rPr lang="en-US" sz="1200" kern="1200" dirty="0">
                <a:solidFill>
                  <a:schemeClr val="tx1"/>
                </a:solidFill>
                <a:latin typeface="+mn-lt"/>
                <a:ea typeface="+mn-ea"/>
                <a:cs typeface="+mn-cs"/>
              </a:rPr>
              <a:t>or a combination of these: </a:t>
            </a:r>
          </a:p>
          <a:p>
            <a:pPr marL="2857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kern="1200" dirty="0">
                <a:solidFill>
                  <a:schemeClr val="tx1"/>
                </a:solidFill>
                <a:latin typeface="+mn-lt"/>
                <a:ea typeface="+mn-ea"/>
                <a:cs typeface="+mn-cs"/>
              </a:rPr>
              <a:t>Get educated with degrees in </a:t>
            </a:r>
            <a:r>
              <a:rPr lang="en-US" sz="1200" b="0" i="0" u="none" strike="noStrike" kern="1200" baseline="0" dirty="0">
                <a:solidFill>
                  <a:schemeClr val="tx1"/>
                </a:solidFill>
                <a:latin typeface="+mn-lt"/>
                <a:ea typeface="+mn-ea"/>
                <a:cs typeface="+mn-cs"/>
              </a:rPr>
              <a:t>computer science, management information systems, or information technology from a 2- or 4-year college or university.</a:t>
            </a:r>
            <a:endParaRPr lang="en-US" kern="1200" dirty="0">
              <a:solidFill>
                <a:schemeClr val="tx1"/>
              </a:solidFill>
              <a:latin typeface="+mn-lt"/>
              <a:ea typeface="+mn-ea"/>
              <a:cs typeface="+mn-cs"/>
            </a:endParaRPr>
          </a:p>
          <a:p>
            <a:pPr marL="2857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kern="1200" dirty="0">
                <a:solidFill>
                  <a:schemeClr val="tx1"/>
                </a:solidFill>
                <a:latin typeface="+mn-lt"/>
                <a:ea typeface="+mn-ea"/>
                <a:cs typeface="+mn-cs"/>
              </a:rPr>
              <a:t>Investigate professional certifications.</a:t>
            </a:r>
          </a:p>
          <a:p>
            <a:pPr marL="285750" lvl="1" indent="-171450">
              <a:buFont typeface="Arial" pitchFamily="34" charset="0"/>
              <a:buChar char="•"/>
            </a:pPr>
            <a:r>
              <a:rPr lang="en-US" b="0" kern="1200" dirty="0">
                <a:solidFill>
                  <a:schemeClr val="tx1"/>
                </a:solidFill>
                <a:latin typeface="+mn-lt"/>
                <a:ea typeface="+mn-ea"/>
                <a:cs typeface="+mn-cs"/>
              </a:rPr>
              <a:t>Get experience.</a:t>
            </a:r>
          </a:p>
          <a:p>
            <a:pPr marL="285750" lvl="1" indent="-171450">
              <a:buFont typeface="Arial" pitchFamily="34" charset="0"/>
              <a:buChar char="•"/>
            </a:pPr>
            <a:r>
              <a:rPr lang="en-US" b="0" kern="1200" dirty="0">
                <a:solidFill>
                  <a:schemeClr val="tx1"/>
                </a:solidFill>
                <a:latin typeface="+mn-lt"/>
                <a:ea typeface="+mn-ea"/>
                <a:cs typeface="+mn-cs"/>
              </a:rPr>
              <a:t>Do research.</a:t>
            </a:r>
          </a:p>
        </p:txBody>
      </p:sp>
    </p:spTree>
    <p:extLst>
      <p:ext uri="{BB962C8B-B14F-4D97-AF65-F5344CB8AC3E}">
        <p14:creationId xmlns:p14="http://schemas.microsoft.com/office/powerpoint/2010/main" val="1532864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lvl="0" indent="-228600" algn="l">
              <a:buFont typeface="Arial" pitchFamily="34" charset="0"/>
              <a:buChar char="•"/>
            </a:pPr>
            <a:r>
              <a:rPr lang="en-US" sz="1200" kern="1200" baseline="0" dirty="0">
                <a:solidFill>
                  <a:schemeClr val="tx1"/>
                </a:solidFill>
                <a:latin typeface="+mn-lt"/>
                <a:ea typeface="+mn-ea"/>
                <a:cs typeface="+mn-cs"/>
              </a:rPr>
              <a:t>Use the career resources at your school. Many employers recruit at schools, and most schools maintain a placement office to help students find jobs.</a:t>
            </a:r>
          </a:p>
          <a:p>
            <a:pPr marL="228600" lvl="0" indent="-228600" algn="l">
              <a:buFont typeface="Arial" pitchFamily="34" charset="0"/>
              <a:buChar char="•"/>
            </a:pPr>
            <a:r>
              <a:rPr lang="en-US" sz="1200" kern="1200" baseline="0" dirty="0">
                <a:solidFill>
                  <a:schemeClr val="tx1"/>
                </a:solidFill>
                <a:latin typeface="+mn-lt"/>
                <a:ea typeface="+mn-ea"/>
                <a:cs typeface="+mn-cs"/>
              </a:rPr>
              <a:t>Develop relationships with your instructors. Many college instructors still work in or previously worked in the IT industry.</a:t>
            </a:r>
          </a:p>
          <a:p>
            <a:pPr marL="228600" lvl="0" indent="-228600" algn="l">
              <a:buFont typeface="Arial" pitchFamily="34" charset="0"/>
              <a:buChar char="•"/>
            </a:pPr>
            <a:r>
              <a:rPr lang="en-US" sz="1200" kern="1200" baseline="0" dirty="0">
                <a:solidFill>
                  <a:schemeClr val="tx1"/>
                </a:solidFill>
                <a:latin typeface="+mn-lt"/>
                <a:ea typeface="+mn-ea"/>
                <a:cs typeface="+mn-cs"/>
              </a:rPr>
              <a:t>Start networking. Many jobs are never advertised but instead are filled by word of mouth.</a:t>
            </a:r>
          </a:p>
          <a:p>
            <a:pPr marL="228600" lvl="0" indent="-228600" algn="l">
              <a:buFont typeface="Arial" pitchFamily="34" charset="0"/>
              <a:buChar char="•"/>
            </a:pPr>
            <a:r>
              <a:rPr lang="en-US" sz="1200" kern="1200" baseline="0" dirty="0">
                <a:solidFill>
                  <a:schemeClr val="tx1"/>
                </a:solidFill>
                <a:latin typeface="+mn-lt"/>
                <a:ea typeface="+mn-ea"/>
                <a:cs typeface="+mn-cs"/>
              </a:rPr>
              <a:t>Check corporate websites for jobs. Many corporate websites list current job opportunities.</a:t>
            </a:r>
          </a:p>
          <a:p>
            <a:pPr marL="228600" lvl="0" indent="-228600" algn="l">
              <a:buFont typeface="Arial" pitchFamily="34" charset="0"/>
              <a:buChar char="•"/>
            </a:pPr>
            <a:r>
              <a:rPr lang="en-US" sz="1200" kern="1200" baseline="0" dirty="0">
                <a:solidFill>
                  <a:schemeClr val="tx1"/>
                </a:solidFill>
                <a:latin typeface="+mn-lt"/>
                <a:ea typeface="+mn-ea"/>
                <a:cs typeface="+mn-cs"/>
              </a:rPr>
              <a:t>Visit online employment sites. Most of these sites allow you to store your résumé online, and many sites allow employers to browse résumés to find qualified employees.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10</a:t>
            </a:fld>
            <a:endParaRPr lang="en-US" dirty="0"/>
          </a:p>
        </p:txBody>
      </p:sp>
    </p:spTree>
    <p:extLst>
      <p:ext uri="{BB962C8B-B14F-4D97-AF65-F5344CB8AC3E}">
        <p14:creationId xmlns:p14="http://schemas.microsoft.com/office/powerpoint/2010/main" val="2409868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436EEF-3ACC-4468-87D3-BB2E9E995702}" type="slidenum">
              <a:rPr lang="en-US" smtClean="0"/>
              <a:t>11</a:t>
            </a:fld>
            <a:endParaRPr lang="en-US" dirty="0"/>
          </a:p>
        </p:txBody>
      </p:sp>
    </p:spTree>
    <p:extLst>
      <p:ext uri="{BB962C8B-B14F-4D97-AF65-F5344CB8AC3E}">
        <p14:creationId xmlns:p14="http://schemas.microsoft.com/office/powerpoint/2010/main" val="2947425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3A0723C-D386-439A-949C-F742EEDFD041}"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03103DC9-13E0-4EC7-B692-ECC04F304215}"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9A7DE23-AB12-4C12-9BBF-AFC178070FC3}"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3C3FF874-1026-4BC1-AC5C-A8FA8BA784CC}"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ACFD1055-4DC4-4103-A171-6B1EF8860934}"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3160B20F-9198-4EE9-9EB0-F2C9A5F5950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r>
              <a:rPr lang="en-US" dirty="0"/>
              <a:t>Copyright © 2014 Pearson Education, Inc. Publishing as Prentice Hall</a:t>
            </a:r>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1FD4BEE7-15C6-4DF8-B281-9889C87558ED}"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4AE47F46-1082-4C47-A24B-32BD3CB88A1F}"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6A907985-AA5D-45F9-A286-92C0589D71B1}"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E694E26B-24F5-433A-92FD-8CBB62012B40}"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45BD8D0A-6F6E-4190-B5BC-1F13D83AD140}"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611B788E-DA56-4613-8BF3-AF8C95536442}"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E03627B-59A3-4311-ABCC-084BC26C3A0A}"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503DE04B-EE8E-4E59-816C-8C4882644950}"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183905AD-7A5E-4A5F-9502-2153E3D839D3}"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10"/>
          </p:nvPr>
        </p:nvSpPr>
        <p:spPr>
          <a:xfrm>
            <a:off x="533400" y="6583680"/>
            <a:ext cx="6400800" cy="274320"/>
          </a:xfrm>
          <a:prstGeom prst="rect">
            <a:avLst/>
          </a:prstGeom>
        </p:spPr>
        <p:txBody>
          <a:bodyPr vert="horz" lIns="91440" tIns="45720" rIns="91440" bIns="45720" rtlCol="0" anchor="ctr"/>
          <a:lstStyle>
            <a:lvl1pPr algn="l">
              <a:defRPr sz="1200">
                <a:solidFill>
                  <a:schemeClr val="bg1"/>
                </a:solidFill>
                <a:latin typeface="+mn-lt"/>
                <a:cs typeface="Arial" pitchFamily="34" charset="0"/>
              </a:defRPr>
            </a:lvl1pPr>
          </a:lstStyle>
          <a:p>
            <a:r>
              <a:rPr lang="en-US" dirty="0"/>
              <a:t>Copyright © 2014 Pearson Education, Inc. Publishing as Prentice Hall</a:t>
            </a:r>
          </a:p>
        </p:txBody>
      </p:sp>
      <p:sp>
        <p:nvSpPr>
          <p:cNvPr id="11" name="Slide Number Placeholder 5"/>
          <p:cNvSpPr>
            <a:spLocks noGrp="1"/>
          </p:cNvSpPr>
          <p:nvPr>
            <p:ph type="sldNum" sz="quarter" idx="11"/>
          </p:nvPr>
        </p:nvSpPr>
        <p:spPr>
          <a:xfrm>
            <a:off x="7315200" y="6583680"/>
            <a:ext cx="1371600" cy="274320"/>
          </a:xfrm>
          <a:prstGeom prst="rect">
            <a:avLst/>
          </a:prstGeom>
        </p:spPr>
        <p:txBody>
          <a:bodyPr vert="horz" lIns="91440" tIns="45720" rIns="91440" bIns="45720" rtlCol="0" anchor="ctr"/>
          <a:lstStyle>
            <a:lvl1pPr algn="r">
              <a:defRPr sz="1400">
                <a:solidFill>
                  <a:schemeClr val="bg1"/>
                </a:solidFill>
                <a:latin typeface="Arial" pitchFamily="34" charset="0"/>
                <a:cs typeface="Arial" pitchFamily="34" charset="0"/>
              </a:defRPr>
            </a:lvl1pPr>
          </a:lstStyle>
          <a:p>
            <a:fld id="{3C5A0288-DE65-4327-81AA-3D0ED474C7D0}" type="slidenum">
              <a:rPr lang="en-US" smtClean="0"/>
              <a:pPr/>
              <a:t>‹#›</a:t>
            </a:fld>
            <a:endParaRPr lang="en-US" dirty="0"/>
          </a:p>
        </p:txBody>
      </p:sp>
    </p:spTree>
    <p:extLst>
      <p:ext uri="{BB962C8B-B14F-4D97-AF65-F5344CB8AC3E}">
        <p14:creationId xmlns:p14="http://schemas.microsoft.com/office/powerpoint/2010/main" val="1156480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367FB8-C746-45AC-B921-CB2FE522F2AC}"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57" r:id="rId8"/>
    <p:sldLayoutId id="2147483656" r:id="rId9"/>
    <p:sldLayoutId id="2147483650" r:id="rId10"/>
    <p:sldLayoutId id="2147483659" r:id="rId11"/>
    <p:sldLayoutId id="2147483658" r:id="rId12"/>
    <p:sldLayoutId id="2147483660" r:id="rId13"/>
    <p:sldLayoutId id="2147483654" r:id="rId14"/>
    <p:sldLayoutId id="2147483655" r:id="rId15"/>
    <p:sldLayoutId id="2147483671"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Appendix B</a:t>
            </a: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Careers in IT</a:t>
            </a:r>
          </a:p>
        </p:txBody>
      </p:sp>
      <p:pic>
        <p:nvPicPr>
          <p:cNvPr id="8" name="Picture 7">
            <a:extLst>
              <a:ext uri="{FF2B5EF4-FFF2-40B4-BE49-F238E27FC236}">
                <a16:creationId xmlns:a16="http://schemas.microsoft.com/office/drawing/2014/main" id="{6614E188-0E97-4881-8539-DBB4B88386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a:t>
            </a:r>
            <a:endParaRPr lang="en-US" sz="2800" b="1" i="0" u="none" strike="noStrike" cap="none" dirty="0">
              <a:solidFill>
                <a:srgbClr val="007FA3"/>
              </a:solidFill>
              <a:latin typeface="Times New Roman"/>
              <a:ea typeface="Times New Roman"/>
              <a:cs typeface="Times New Roman"/>
              <a:sym typeface="Times New Roman"/>
            </a:endParaRPr>
          </a:p>
        </p:txBody>
      </p:sp>
      <p:sp>
        <p:nvSpPr>
          <p:cNvPr id="7" name="Subtitle 6"/>
          <p:cNvSpPr>
            <a:spLocks noGrp="1"/>
          </p:cNvSpPr>
          <p:nvPr>
            <p:ph type="body" idx="1"/>
          </p:nvPr>
        </p:nvSpPr>
        <p:spPr>
          <a:xfrm>
            <a:off x="457200" y="1600200"/>
            <a:ext cx="8458200" cy="5257800"/>
          </a:xfrm>
        </p:spPr>
        <p:txBody>
          <a:bodyPr>
            <a:normAutofit/>
          </a:bodyPr>
          <a:lstStyle/>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B.1  List the reasons why IT fields are attractive to students pursuing bachelor’s degrees.</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B.2  Explain the various challenges of IT careers.</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B.3  List and describe the various IT careers for which you can train.</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B.4  Explain the various ways you can prepare for a career in IT.</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B.5  Explain the various ways you can find a career in IT.</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686800" cy="1600200"/>
          </a:xfrm>
        </p:spPr>
        <p:txBody>
          <a:bodyPr>
            <a:noAutofit/>
          </a:bodyPr>
          <a:lstStyle/>
          <a:p>
            <a:r>
              <a:rPr lang="en-US" sz="3200" dirty="0"/>
              <a:t>Rewards of Working in Information Technology (1 of 2)</a:t>
            </a:r>
            <a:br>
              <a:rPr lang="en-US" sz="4000" dirty="0"/>
            </a:br>
            <a:r>
              <a:rPr lang="en-US" sz="2000" dirty="0"/>
              <a:t>(Objective B.1)</a:t>
            </a:r>
          </a:p>
        </p:txBody>
      </p:sp>
      <p:sp>
        <p:nvSpPr>
          <p:cNvPr id="3" name="Content Placeholder 2"/>
          <p:cNvSpPr>
            <a:spLocks noGrp="1"/>
          </p:cNvSpPr>
          <p:nvPr>
            <p:ph idx="1"/>
          </p:nvPr>
        </p:nvSpPr>
        <p:spPr/>
        <p:txBody>
          <a:bodyPr/>
          <a:lstStyle/>
          <a:p>
            <a:r>
              <a:rPr lang="en-US" dirty="0"/>
              <a:t>IT Workers Are in Demand</a:t>
            </a:r>
          </a:p>
          <a:p>
            <a:r>
              <a:rPr lang="en-US" dirty="0"/>
              <a:t>IT Jobs Pay Well</a:t>
            </a:r>
          </a:p>
          <a:p>
            <a:r>
              <a:rPr lang="en-US" dirty="0"/>
              <a:t>IT Jobs Are Not Going “Offshore”</a:t>
            </a:r>
          </a:p>
          <a:p>
            <a:pPr lvl="1"/>
            <a:r>
              <a:rPr lang="en-US" dirty="0"/>
              <a:t>Outsourcing</a:t>
            </a:r>
          </a:p>
          <a:p>
            <a:pPr lvl="1"/>
            <a:r>
              <a:rPr lang="en-US" dirty="0"/>
              <a:t>Offshoring</a:t>
            </a:r>
          </a:p>
          <a:p>
            <a:r>
              <a:rPr lang="en-US" dirty="0"/>
              <a:t>Women Are in High Demand in IT Departments</a:t>
            </a:r>
          </a:p>
        </p:txBody>
      </p:sp>
    </p:spTree>
    <p:extLst>
      <p:ext uri="{BB962C8B-B14F-4D97-AF65-F5344CB8AC3E}">
        <p14:creationId xmlns:p14="http://schemas.microsoft.com/office/powerpoint/2010/main" val="1802575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686800" cy="1600200"/>
          </a:xfrm>
        </p:spPr>
        <p:txBody>
          <a:bodyPr>
            <a:noAutofit/>
          </a:bodyPr>
          <a:lstStyle/>
          <a:p>
            <a:r>
              <a:rPr lang="en-US" sz="3200" dirty="0"/>
              <a:t>Rewards of Working in Information Technology</a:t>
            </a:r>
            <a:br>
              <a:rPr lang="en-US" sz="3200" dirty="0"/>
            </a:br>
            <a:r>
              <a:rPr lang="en-US" sz="3200" dirty="0"/>
              <a:t>(2 of 2)</a:t>
            </a:r>
            <a:br>
              <a:rPr lang="en-US" sz="4000" dirty="0"/>
            </a:br>
            <a:r>
              <a:rPr lang="en-US" sz="2000" dirty="0"/>
              <a:t>(Objective B.1)</a:t>
            </a:r>
          </a:p>
        </p:txBody>
      </p:sp>
      <p:sp>
        <p:nvSpPr>
          <p:cNvPr id="3" name="Content Placeholder 2"/>
          <p:cNvSpPr>
            <a:spLocks noGrp="1"/>
          </p:cNvSpPr>
          <p:nvPr>
            <p:ph idx="1"/>
          </p:nvPr>
        </p:nvSpPr>
        <p:spPr/>
        <p:txBody>
          <a:bodyPr/>
          <a:lstStyle/>
          <a:p>
            <a:r>
              <a:rPr lang="en-US" dirty="0"/>
              <a:t>You Have a Choice of Working Location</a:t>
            </a:r>
          </a:p>
          <a:p>
            <a:r>
              <a:rPr lang="en-US" dirty="0"/>
              <a:t>You Constantly Meet New Challenges</a:t>
            </a:r>
          </a:p>
          <a:p>
            <a:r>
              <a:rPr lang="en-US" dirty="0"/>
              <a:t>You Work in Teams</a:t>
            </a:r>
          </a:p>
          <a:p>
            <a:r>
              <a:rPr lang="en-US" dirty="0"/>
              <a:t>You Don’t Need to Be a Mathematical Genius</a:t>
            </a:r>
          </a:p>
          <a:p>
            <a:r>
              <a:rPr lang="en-US" dirty="0"/>
              <a:t>IT Skills Are Transferable</a:t>
            </a:r>
          </a:p>
          <a:p>
            <a:endParaRPr lang="en-US" dirty="0"/>
          </a:p>
        </p:txBody>
      </p:sp>
    </p:spTree>
    <p:extLst>
      <p:ext uri="{BB962C8B-B14F-4D97-AF65-F5344CB8AC3E}">
        <p14:creationId xmlns:p14="http://schemas.microsoft.com/office/powerpoint/2010/main" val="1100568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199"/>
          </a:xfrm>
        </p:spPr>
        <p:txBody>
          <a:bodyPr>
            <a:normAutofit/>
          </a:bodyPr>
          <a:lstStyle/>
          <a:p>
            <a:r>
              <a:rPr lang="en-US" dirty="0"/>
              <a:t>Challenges of IT Careers</a:t>
            </a:r>
            <a:br>
              <a:rPr lang="en-US" sz="3600" dirty="0"/>
            </a:br>
            <a:r>
              <a:rPr lang="en-US" sz="2000" dirty="0"/>
              <a:t>(Objective B.2)</a:t>
            </a:r>
            <a:endParaRPr lang="en-US" sz="2200" dirty="0"/>
          </a:p>
        </p:txBody>
      </p:sp>
      <p:sp>
        <p:nvSpPr>
          <p:cNvPr id="3" name="Content Placeholder 2"/>
          <p:cNvSpPr>
            <a:spLocks noGrp="1"/>
          </p:cNvSpPr>
          <p:nvPr>
            <p:ph idx="1"/>
          </p:nvPr>
        </p:nvSpPr>
        <p:spPr/>
        <p:txBody>
          <a:bodyPr/>
          <a:lstStyle/>
          <a:p>
            <a:r>
              <a:rPr lang="en-US" dirty="0"/>
              <a:t>Stress</a:t>
            </a:r>
          </a:p>
          <a:p>
            <a:r>
              <a:rPr lang="en-US" dirty="0"/>
              <a:t>Women Are in the</a:t>
            </a:r>
            <a:br>
              <a:rPr lang="en-US" dirty="0"/>
            </a:br>
            <a:r>
              <a:rPr lang="en-US" dirty="0"/>
              <a:t>Minority</a:t>
            </a:r>
          </a:p>
          <a:p>
            <a:r>
              <a:rPr lang="en-US" dirty="0"/>
              <a:t>Lifelong Learning</a:t>
            </a:r>
            <a:br>
              <a:rPr lang="en-US" dirty="0"/>
            </a:br>
            <a:r>
              <a:rPr lang="en-US" dirty="0"/>
              <a:t>Is Required</a:t>
            </a:r>
          </a:p>
        </p:txBody>
      </p:sp>
      <p:pic>
        <p:nvPicPr>
          <p:cNvPr id="5" name="Picture 4" descr="A photo collage shows a stressed-out person in the center, and 4 sources of work stress surrounding her. The stressors are described as follows.&#10;An angry man yelling into a phone. The callout reads, texts from 63 customers complaining about new website design.&#10;A supervisor looking over paperwork. The callout reads, supervisor needs quarterly budget report yesterday!&#10;A group of coworkers in a meeting. The callout reads, marketing department needs new web page by Friday.&#10;A person hits a golf ball out of a sand trap. The callout reads, sales staff at annual golf outing in Scottsdale can’t access their sales reports.">
            <a:extLst>
              <a:ext uri="{FF2B5EF4-FFF2-40B4-BE49-F238E27FC236}">
                <a16:creationId xmlns:a16="http://schemas.microsoft.com/office/drawing/2014/main" id="{8662C6DC-51DC-40E4-82DA-5F6848742A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327"/>
          <a:stretch/>
        </p:blipFill>
        <p:spPr>
          <a:xfrm>
            <a:off x="4191000" y="1981200"/>
            <a:ext cx="4885944" cy="3276600"/>
          </a:xfrm>
          <a:prstGeom prst="rect">
            <a:avLst/>
          </a:prstGeom>
        </p:spPr>
      </p:pic>
    </p:spTree>
    <p:extLst>
      <p:ext uri="{BB962C8B-B14F-4D97-AF65-F5344CB8AC3E}">
        <p14:creationId xmlns:p14="http://schemas.microsoft.com/office/powerpoint/2010/main" val="3613058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n organizational chart illustrates a typical structure for an I T department at a large corporation. The chart organization is as follows.&#10;The top level is chief information officer.&#10;The second level is Director of Development and Integration. Director of Technical Services.&#10;Under Direct of Development are the following roles.&#10;Manager of Web Development. Supervises webmasters, web programmers, graphic designers, interface designers, web content creators, customer interaction technicians, and social media director. &#10;Manager of Systems Development. Supervises Manager of Programming, Manager of Systems Analysis, and Manager of Project Management.&#10;The Manager of Programming supervises senior and junior programmers, technical writers, database developers. &#10;The Manager of Systems Analysis supervises senior and junior systems analysts. &#10;The Manager of Project Management supervises project managers.&#10;Under the Director of Technical Services are the Manager of Information Systems and the Manager of Support Services.&#10;The Manager of Information Systems supervises the network administrators, database administrators, web server administrators, and telecommunication technicians.&#10;The Manager of Support Services supervises the helpdesk manager, who then supervises the helpdesk analysts and computer support technicians.">
            <a:extLst>
              <a:ext uri="{FF2B5EF4-FFF2-40B4-BE49-F238E27FC236}">
                <a16:creationId xmlns:a16="http://schemas.microsoft.com/office/drawing/2014/main" id="{8043A87D-DF31-4FBA-87A5-36610E4021F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59437" y="1447800"/>
            <a:ext cx="5731963" cy="5023748"/>
          </a:xfrm>
        </p:spPr>
      </p:pic>
      <p:sp>
        <p:nvSpPr>
          <p:cNvPr id="2" name="Title 1"/>
          <p:cNvSpPr>
            <a:spLocks noGrp="1"/>
          </p:cNvSpPr>
          <p:nvPr>
            <p:ph type="title"/>
          </p:nvPr>
        </p:nvSpPr>
        <p:spPr>
          <a:xfrm>
            <a:off x="457200" y="0"/>
            <a:ext cx="8686800" cy="1600199"/>
          </a:xfrm>
        </p:spPr>
        <p:txBody>
          <a:bodyPr/>
          <a:lstStyle/>
          <a:p>
            <a:r>
              <a:rPr lang="en-US" dirty="0"/>
              <a:t>Choosing Your Realm of IT (1 of 3)</a:t>
            </a:r>
            <a:br>
              <a:rPr lang="en-US" dirty="0"/>
            </a:br>
            <a:r>
              <a:rPr lang="en-US" sz="2000" dirty="0"/>
              <a:t>(Objective B.3)</a:t>
            </a:r>
          </a:p>
        </p:txBody>
      </p:sp>
    </p:spTree>
    <p:extLst>
      <p:ext uri="{BB962C8B-B14F-4D97-AF65-F5344CB8AC3E}">
        <p14:creationId xmlns:p14="http://schemas.microsoft.com/office/powerpoint/2010/main" val="3125335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Autofit/>
          </a:bodyPr>
          <a:lstStyle/>
          <a:p>
            <a:r>
              <a:rPr lang="en-US" dirty="0"/>
              <a:t>Choosing Your Realm of IT (2 of 3)</a:t>
            </a:r>
            <a:br>
              <a:rPr lang="en-US" dirty="0"/>
            </a:br>
            <a:r>
              <a:rPr lang="en-US" sz="2000" dirty="0"/>
              <a:t>(Objective B.3)</a:t>
            </a:r>
            <a:endParaRPr lang="en-US" sz="3600" dirty="0"/>
          </a:p>
        </p:txBody>
      </p:sp>
      <p:sp>
        <p:nvSpPr>
          <p:cNvPr id="9" name="Content Placeholder 8"/>
          <p:cNvSpPr>
            <a:spLocks noGrp="1"/>
          </p:cNvSpPr>
          <p:nvPr>
            <p:ph sz="quarter" idx="4"/>
          </p:nvPr>
        </p:nvSpPr>
        <p:spPr>
          <a:xfrm>
            <a:off x="4343400" y="1828800"/>
            <a:ext cx="4422775" cy="4302125"/>
          </a:xfrm>
        </p:spPr>
        <p:txBody>
          <a:bodyPr>
            <a:noAutofit/>
          </a:bodyPr>
          <a:lstStyle/>
          <a:p>
            <a:pPr marL="101600" indent="0">
              <a:buNone/>
            </a:pPr>
            <a:r>
              <a:rPr lang="en-US" sz="3200" dirty="0">
                <a:solidFill>
                  <a:srgbClr val="007FA3"/>
                </a:solidFill>
              </a:rPr>
              <a:t>Systems development</a:t>
            </a:r>
          </a:p>
          <a:p>
            <a:pPr marL="228600" lvl="2" indent="-114300">
              <a:buFont typeface="Arial" pitchFamily="34" charset="0"/>
              <a:buChar char="•"/>
            </a:pPr>
            <a:r>
              <a:rPr lang="en-US" sz="2400" kern="1200" dirty="0">
                <a:solidFill>
                  <a:schemeClr val="tx1"/>
                </a:solidFill>
              </a:rPr>
              <a:t>Systems analysts</a:t>
            </a:r>
          </a:p>
          <a:p>
            <a:pPr marL="228600" lvl="2" indent="-114300">
              <a:buFont typeface="Arial" pitchFamily="34" charset="0"/>
              <a:buChar char="•"/>
            </a:pPr>
            <a:r>
              <a:rPr lang="en-US" sz="2400" kern="1200" dirty="0">
                <a:solidFill>
                  <a:schemeClr val="tx1"/>
                </a:solidFill>
              </a:rPr>
              <a:t>Programmers</a:t>
            </a:r>
          </a:p>
          <a:p>
            <a:pPr marL="228600" lvl="2" indent="-114300">
              <a:buFont typeface="Arial" pitchFamily="34" charset="0"/>
              <a:buChar char="•"/>
            </a:pPr>
            <a:r>
              <a:rPr lang="en-US" sz="2400" kern="1200" dirty="0">
                <a:solidFill>
                  <a:schemeClr val="tx1"/>
                </a:solidFill>
              </a:rPr>
              <a:t>Project managers</a:t>
            </a:r>
          </a:p>
          <a:p>
            <a:pPr marL="228600" lvl="2" indent="-114300">
              <a:buFont typeface="Arial" pitchFamily="34" charset="0"/>
              <a:buChar char="•"/>
            </a:pPr>
            <a:r>
              <a:rPr lang="en-US" sz="2400" kern="1200" dirty="0">
                <a:solidFill>
                  <a:schemeClr val="tx1"/>
                </a:solidFill>
              </a:rPr>
              <a:t>Technical writers</a:t>
            </a:r>
          </a:p>
          <a:p>
            <a:pPr marL="228600" lvl="2" indent="-114300">
              <a:buFont typeface="Arial" pitchFamily="34" charset="0"/>
              <a:buChar char="•"/>
            </a:pPr>
            <a:r>
              <a:rPr lang="en-US" sz="2400" kern="1200" dirty="0">
                <a:solidFill>
                  <a:schemeClr val="tx1"/>
                </a:solidFill>
              </a:rPr>
              <a:t>Network administrators</a:t>
            </a:r>
          </a:p>
          <a:p>
            <a:pPr marL="228600" lvl="2" indent="-114300">
              <a:buFont typeface="Arial" pitchFamily="34" charset="0"/>
              <a:buChar char="•"/>
            </a:pPr>
            <a:r>
              <a:rPr lang="en-US" sz="2400" kern="1200" dirty="0">
                <a:solidFill>
                  <a:schemeClr val="tx1"/>
                </a:solidFill>
              </a:rPr>
              <a:t>Database developers</a:t>
            </a:r>
          </a:p>
          <a:p>
            <a:pPr>
              <a:spcBef>
                <a:spcPts val="0"/>
              </a:spcBef>
              <a:defRPr/>
            </a:pPr>
            <a:endParaRPr lang="en-US" sz="3200" dirty="0">
              <a:solidFill>
                <a:srgbClr val="007FA3"/>
              </a:solidFill>
            </a:endParaRPr>
          </a:p>
        </p:txBody>
      </p:sp>
      <p:sp>
        <p:nvSpPr>
          <p:cNvPr id="10" name="Content Placeholder 9">
            <a:extLst>
              <a:ext uri="{FF2B5EF4-FFF2-40B4-BE49-F238E27FC236}">
                <a16:creationId xmlns:a16="http://schemas.microsoft.com/office/drawing/2014/main" id="{01459107-DC43-4051-BF33-7185567081C6}"/>
              </a:ext>
            </a:extLst>
          </p:cNvPr>
          <p:cNvSpPr>
            <a:spLocks noGrp="1"/>
          </p:cNvSpPr>
          <p:nvPr>
            <p:ph sz="half" idx="2"/>
          </p:nvPr>
        </p:nvSpPr>
        <p:spPr>
          <a:xfrm>
            <a:off x="457200" y="1828800"/>
            <a:ext cx="4040188" cy="3951288"/>
          </a:xfrm>
        </p:spPr>
        <p:txBody>
          <a:bodyPr/>
          <a:lstStyle/>
          <a:p>
            <a:pPr marL="0" indent="0">
              <a:buNone/>
            </a:pPr>
            <a:r>
              <a:rPr lang="en-US" sz="3200" dirty="0">
                <a:solidFill>
                  <a:srgbClr val="007FA3"/>
                </a:solidFill>
              </a:rPr>
              <a:t>Web development</a:t>
            </a:r>
          </a:p>
          <a:p>
            <a:pPr marL="228600" lvl="2" indent="-114300">
              <a:buFont typeface="Arial" pitchFamily="34" charset="0"/>
              <a:buChar char="•"/>
            </a:pPr>
            <a:r>
              <a:rPr lang="en-US" sz="2400" kern="1200" dirty="0">
                <a:solidFill>
                  <a:schemeClr val="tx1"/>
                </a:solidFill>
              </a:rPr>
              <a:t>Web content creators</a:t>
            </a:r>
          </a:p>
          <a:p>
            <a:pPr marL="228600" lvl="2" indent="-114300">
              <a:buFont typeface="Arial" pitchFamily="34" charset="0"/>
              <a:buChar char="•"/>
            </a:pPr>
            <a:r>
              <a:rPr lang="en-US" sz="2400" kern="1200" dirty="0">
                <a:solidFill>
                  <a:schemeClr val="tx1"/>
                </a:solidFill>
              </a:rPr>
              <a:t> Interface designers</a:t>
            </a:r>
          </a:p>
          <a:p>
            <a:pPr marL="228600" lvl="2" indent="-114300">
              <a:buFont typeface="Arial" pitchFamily="34" charset="0"/>
              <a:buChar char="•"/>
            </a:pPr>
            <a:r>
              <a:rPr lang="en-US" sz="2400" kern="1200" dirty="0">
                <a:solidFill>
                  <a:schemeClr val="tx1"/>
                </a:solidFill>
              </a:rPr>
              <a:t> Web programmers</a:t>
            </a:r>
          </a:p>
          <a:p>
            <a:pPr marL="228600" lvl="2" indent="-114300">
              <a:buFont typeface="Arial" pitchFamily="34" charset="0"/>
              <a:buChar char="•"/>
            </a:pPr>
            <a:r>
              <a:rPr lang="en-US" sz="2400" kern="1200" dirty="0">
                <a:solidFill>
                  <a:schemeClr val="tx1"/>
                </a:solidFill>
              </a:rPr>
              <a:t> Customer interaction technicians</a:t>
            </a:r>
          </a:p>
          <a:p>
            <a:pPr marL="228600" lvl="2" indent="-114300">
              <a:buFont typeface="Arial" pitchFamily="34" charset="0"/>
              <a:buChar char="•"/>
            </a:pPr>
            <a:r>
              <a:rPr lang="en-US" sz="2400" kern="1200" dirty="0">
                <a:solidFill>
                  <a:schemeClr val="tx1"/>
                </a:solidFill>
              </a:rPr>
              <a:t> Social media directors</a:t>
            </a:r>
          </a:p>
          <a:p>
            <a:endParaRPr lang="en-US" dirty="0"/>
          </a:p>
        </p:txBody>
      </p:sp>
    </p:spTree>
    <p:extLst>
      <p:ext uri="{BB962C8B-B14F-4D97-AF65-F5344CB8AC3E}">
        <p14:creationId xmlns:p14="http://schemas.microsoft.com/office/powerpoint/2010/main" val="533121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686800" cy="1600200"/>
          </a:xfrm>
        </p:spPr>
        <p:txBody>
          <a:bodyPr>
            <a:normAutofit/>
          </a:bodyPr>
          <a:lstStyle/>
          <a:p>
            <a:r>
              <a:rPr lang="en-US" dirty="0"/>
              <a:t>Choosing Your Realm of IT (3 of 3)</a:t>
            </a:r>
            <a:br>
              <a:rPr lang="en-US" dirty="0"/>
            </a:br>
            <a:r>
              <a:rPr lang="en-US" sz="2000" dirty="0"/>
              <a:t>(Objective B.3)</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pPr>
              <a:spcBef>
                <a:spcPts val="0"/>
              </a:spcBef>
              <a:spcAft>
                <a:spcPts val="900"/>
              </a:spcAft>
              <a:defRPr/>
            </a:pPr>
            <a:r>
              <a:rPr lang="en-US" dirty="0"/>
              <a:t>Information systems</a:t>
            </a:r>
          </a:p>
          <a:p>
            <a:pPr lvl="1">
              <a:spcBef>
                <a:spcPts val="0"/>
              </a:spcBef>
              <a:spcAft>
                <a:spcPts val="900"/>
              </a:spcAft>
              <a:defRPr/>
            </a:pPr>
            <a:r>
              <a:rPr lang="en-US" dirty="0"/>
              <a:t>Network administrators</a:t>
            </a:r>
          </a:p>
          <a:p>
            <a:pPr lvl="1">
              <a:spcBef>
                <a:spcPts val="0"/>
              </a:spcBef>
              <a:spcAft>
                <a:spcPts val="900"/>
              </a:spcAft>
              <a:defRPr/>
            </a:pPr>
            <a:r>
              <a:rPr lang="en-US" dirty="0"/>
              <a:t>Database administrators (DBAs)</a:t>
            </a:r>
          </a:p>
          <a:p>
            <a:pPr lvl="1">
              <a:spcBef>
                <a:spcPts val="0"/>
              </a:spcBef>
              <a:spcAft>
                <a:spcPts val="900"/>
              </a:spcAft>
              <a:defRPr/>
            </a:pPr>
            <a:r>
              <a:rPr lang="en-US" dirty="0"/>
              <a:t>Web server administrators</a:t>
            </a:r>
          </a:p>
          <a:p>
            <a:pPr lvl="1">
              <a:spcBef>
                <a:spcPts val="0"/>
              </a:spcBef>
              <a:spcAft>
                <a:spcPts val="900"/>
              </a:spcAft>
              <a:defRPr/>
            </a:pPr>
            <a:r>
              <a:rPr lang="en-US" dirty="0"/>
              <a:t>Telecommunications technicians</a:t>
            </a:r>
            <a:endParaRPr lang="en-US" sz="3200" dirty="0"/>
          </a:p>
          <a:p>
            <a:pPr>
              <a:spcBef>
                <a:spcPts val="0"/>
              </a:spcBef>
              <a:spcAft>
                <a:spcPts val="900"/>
              </a:spcAft>
              <a:defRPr/>
            </a:pPr>
            <a:r>
              <a:rPr lang="en-US" dirty="0"/>
              <a:t>Support services</a:t>
            </a:r>
          </a:p>
          <a:p>
            <a:pPr lvl="1">
              <a:spcBef>
                <a:spcPts val="0"/>
              </a:spcBef>
              <a:spcAft>
                <a:spcPts val="900"/>
              </a:spcAft>
              <a:defRPr/>
            </a:pPr>
            <a:r>
              <a:rPr lang="en-US" dirty="0"/>
              <a:t>Helpdesk analysts</a:t>
            </a:r>
          </a:p>
          <a:p>
            <a:pPr lvl="1">
              <a:spcBef>
                <a:spcPts val="0"/>
              </a:spcBef>
              <a:spcAft>
                <a:spcPts val="900"/>
              </a:spcAft>
              <a:defRPr/>
            </a:pPr>
            <a:r>
              <a:rPr lang="en-US" dirty="0"/>
              <a:t>Computer support technicians</a:t>
            </a:r>
            <a:endParaRPr lang="en-US" sz="3200" dirty="0"/>
          </a:p>
          <a:p>
            <a:endParaRPr lang="en-US" dirty="0"/>
          </a:p>
        </p:txBody>
      </p:sp>
    </p:spTree>
    <p:extLst>
      <p:ext uri="{BB962C8B-B14F-4D97-AF65-F5344CB8AC3E}">
        <p14:creationId xmlns:p14="http://schemas.microsoft.com/office/powerpoint/2010/main" val="3569141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57200" y="0"/>
            <a:ext cx="8686800" cy="1600199"/>
          </a:xfrm>
        </p:spPr>
        <p:txBody>
          <a:bodyPr/>
          <a:lstStyle/>
          <a:p>
            <a:pPr eaLnBrk="1" hangingPunct="1">
              <a:defRPr/>
            </a:pPr>
            <a:r>
              <a:rPr lang="en-US" dirty="0"/>
              <a:t>Preparing for a Job in IT</a:t>
            </a:r>
            <a:br>
              <a:rPr lang="en-US" dirty="0"/>
            </a:br>
            <a:r>
              <a:rPr lang="en-US" sz="2000" dirty="0"/>
              <a:t>(Objective B.4)</a:t>
            </a:r>
          </a:p>
        </p:txBody>
      </p:sp>
      <p:sp>
        <p:nvSpPr>
          <p:cNvPr id="124931" name="Rectangle 3"/>
          <p:cNvSpPr>
            <a:spLocks noGrp="1" noChangeArrowheads="1"/>
          </p:cNvSpPr>
          <p:nvPr>
            <p:ph idx="1"/>
          </p:nvPr>
        </p:nvSpPr>
        <p:spPr>
          <a:xfrm>
            <a:off x="457200" y="1600200"/>
            <a:ext cx="8229600" cy="5181600"/>
          </a:xfrm>
        </p:spPr>
        <p:txBody>
          <a:bodyPr>
            <a:normAutofit/>
          </a:bodyPr>
          <a:lstStyle/>
          <a:p>
            <a:pPr eaLnBrk="1" hangingPunct="1">
              <a:lnSpc>
                <a:spcPct val="110000"/>
              </a:lnSpc>
              <a:defRPr/>
            </a:pPr>
            <a:r>
              <a:rPr lang="en-US" dirty="0">
                <a:effectLst/>
              </a:rPr>
              <a:t>Get educated</a:t>
            </a:r>
          </a:p>
          <a:p>
            <a:pPr lvl="1">
              <a:lnSpc>
                <a:spcPct val="110000"/>
              </a:lnSpc>
              <a:defRPr/>
            </a:pPr>
            <a:r>
              <a:rPr lang="en-US" dirty="0"/>
              <a:t>Best to attend a degree-granting college or university</a:t>
            </a:r>
          </a:p>
          <a:p>
            <a:pPr>
              <a:lnSpc>
                <a:spcPct val="110000"/>
              </a:lnSpc>
              <a:defRPr/>
            </a:pPr>
            <a:r>
              <a:rPr lang="en-US" dirty="0"/>
              <a:t>Investigate professional certifications</a:t>
            </a:r>
          </a:p>
          <a:p>
            <a:pPr>
              <a:lnSpc>
                <a:spcPct val="110000"/>
              </a:lnSpc>
              <a:defRPr/>
            </a:pPr>
            <a:r>
              <a:rPr lang="en-US" dirty="0"/>
              <a:t>Get experience</a:t>
            </a:r>
          </a:p>
          <a:p>
            <a:pPr>
              <a:lnSpc>
                <a:spcPct val="110000"/>
              </a:lnSpc>
              <a:defRPr/>
            </a:pPr>
            <a:r>
              <a:rPr lang="en-US" dirty="0"/>
              <a:t>Do research</a:t>
            </a:r>
          </a:p>
          <a:p>
            <a:pPr>
              <a:lnSpc>
                <a:spcPct val="110000"/>
              </a:lnSpc>
              <a:defRPr/>
            </a:pPr>
            <a:endParaRPr lang="en-US" dirty="0">
              <a:effectLst/>
            </a:endParaRPr>
          </a:p>
        </p:txBody>
      </p:sp>
    </p:spTree>
    <p:extLst>
      <p:ext uri="{BB962C8B-B14F-4D97-AF65-F5344CB8AC3E}">
        <p14:creationId xmlns:p14="http://schemas.microsoft.com/office/powerpoint/2010/main" val="3363415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199"/>
          </a:xfrm>
        </p:spPr>
        <p:txBody>
          <a:bodyPr/>
          <a:lstStyle/>
          <a:p>
            <a:r>
              <a:rPr lang="en-US" dirty="0"/>
              <a:t>Getting Started in an IT Career</a:t>
            </a:r>
            <a:br>
              <a:rPr lang="en-US" dirty="0"/>
            </a:br>
            <a:r>
              <a:rPr lang="en-US" sz="2000" dirty="0"/>
              <a:t>(Objective B.5)</a:t>
            </a:r>
          </a:p>
        </p:txBody>
      </p:sp>
      <p:sp>
        <p:nvSpPr>
          <p:cNvPr id="3" name="Content Placeholder 2"/>
          <p:cNvSpPr>
            <a:spLocks noGrp="1"/>
          </p:cNvSpPr>
          <p:nvPr>
            <p:ph idx="1"/>
          </p:nvPr>
        </p:nvSpPr>
        <p:spPr>
          <a:xfrm>
            <a:off x="457200" y="1600200"/>
            <a:ext cx="8229600" cy="4876800"/>
          </a:xfrm>
        </p:spPr>
        <p:txBody>
          <a:bodyPr/>
          <a:lstStyle/>
          <a:p>
            <a:r>
              <a:rPr lang="en-US" dirty="0"/>
              <a:t>Use career resources at your school</a:t>
            </a:r>
          </a:p>
          <a:p>
            <a:r>
              <a:rPr lang="en-US" dirty="0"/>
              <a:t>Develop relationships with your instructors</a:t>
            </a:r>
          </a:p>
          <a:p>
            <a:r>
              <a:rPr lang="en-US" dirty="0"/>
              <a:t>Start networking</a:t>
            </a:r>
          </a:p>
          <a:p>
            <a:r>
              <a:rPr lang="en-US" dirty="0"/>
              <a:t>Check corporate websites for jobs</a:t>
            </a:r>
          </a:p>
          <a:p>
            <a:r>
              <a:rPr lang="en-US" dirty="0"/>
              <a:t>Visit online employment sites</a:t>
            </a:r>
          </a:p>
        </p:txBody>
      </p:sp>
    </p:spTree>
    <p:extLst>
      <p:ext uri="{BB962C8B-B14F-4D97-AF65-F5344CB8AC3E}">
        <p14:creationId xmlns:p14="http://schemas.microsoft.com/office/powerpoint/2010/main" val="594063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7202341"/>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1106</Words>
  <Application>Microsoft Macintosh PowerPoint</Application>
  <PresentationFormat>On-screen Show (4:3)</PresentationFormat>
  <Paragraphs>127</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Narrow</vt:lpstr>
      <vt:lpstr>Helvetica</vt:lpstr>
      <vt:lpstr>Noto Sans Symbols</vt:lpstr>
      <vt:lpstr>Times New Roman</vt:lpstr>
      <vt:lpstr>Verdana</vt:lpstr>
      <vt:lpstr>508 Lecture</vt:lpstr>
      <vt:lpstr>Technology in Action</vt:lpstr>
      <vt:lpstr>Learning Objectives</vt:lpstr>
      <vt:lpstr>Rewards of Working in Information Technology (1 of 2) (Objective B.1)</vt:lpstr>
      <vt:lpstr>Rewards of Working in Information Technology (2 of 2) (Objective B.1)</vt:lpstr>
      <vt:lpstr>Challenges of IT Careers (Objective B.2)</vt:lpstr>
      <vt:lpstr>Choosing Your Realm of IT (1 of 3) (Objective B.3)</vt:lpstr>
      <vt:lpstr>Choosing Your Realm of IT (2 of 3) (Objective B.3)</vt:lpstr>
      <vt:lpstr>Choosing Your Realm of IT (3 of 3) (Objective B.3)</vt:lpstr>
      <vt:lpstr>Preparing for a Job in IT (Objective B.4)</vt:lpstr>
      <vt:lpstr>Getting Started in an IT Career (Objective B.5)</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Appendix B</dc:subject>
  <dc:creator/>
  <cp:lastModifiedBy/>
  <cp:revision>1</cp:revision>
  <dcterms:created xsi:type="dcterms:W3CDTF">2017-01-24T02:43:43Z</dcterms:created>
  <dcterms:modified xsi:type="dcterms:W3CDTF">2019-02-12T16:51:57Z</dcterms:modified>
</cp:coreProperties>
</file>