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29"/>
  </p:notesMasterIdLst>
  <p:handoutMasterIdLst>
    <p:handoutMasterId r:id="rId30"/>
  </p:handoutMasterIdLst>
  <p:sldIdLst>
    <p:sldId id="394" r:id="rId2"/>
    <p:sldId id="352" r:id="rId3"/>
    <p:sldId id="389" r:id="rId4"/>
    <p:sldId id="355" r:id="rId5"/>
    <p:sldId id="356" r:id="rId6"/>
    <p:sldId id="357" r:id="rId7"/>
    <p:sldId id="358" r:id="rId8"/>
    <p:sldId id="360" r:id="rId9"/>
    <p:sldId id="362" r:id="rId10"/>
    <p:sldId id="363" r:id="rId11"/>
    <p:sldId id="364" r:id="rId12"/>
    <p:sldId id="390" r:id="rId13"/>
    <p:sldId id="368" r:id="rId14"/>
    <p:sldId id="391" r:id="rId15"/>
    <p:sldId id="392" r:id="rId16"/>
    <p:sldId id="372" r:id="rId17"/>
    <p:sldId id="393" r:id="rId18"/>
    <p:sldId id="374" r:id="rId19"/>
    <p:sldId id="375" r:id="rId20"/>
    <p:sldId id="376" r:id="rId21"/>
    <p:sldId id="378" r:id="rId22"/>
    <p:sldId id="383" r:id="rId23"/>
    <p:sldId id="384" r:id="rId24"/>
    <p:sldId id="386" r:id="rId25"/>
    <p:sldId id="387" r:id="rId26"/>
    <p:sldId id="388" r:id="rId27"/>
    <p:sldId id="380" r:id="rId28"/>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MasterView">
  <p:normalViewPr>
    <p:restoredLeft sz="16232" autoAdjust="0"/>
    <p:restoredTop sz="69684" autoAdjust="0"/>
  </p:normalViewPr>
  <p:slideViewPr>
    <p:cSldViewPr>
      <p:cViewPr varScale="1">
        <p:scale>
          <a:sx n="83" d="100"/>
          <a:sy n="83" d="100"/>
        </p:scale>
        <p:origin x="208" y="52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varScale="1">
        <p:scale>
          <a:sx n="88" d="100"/>
          <a:sy n="88" d="100"/>
        </p:scale>
        <p:origin x="373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1.1  Describe various technological tools being used to impact national and global issues.</a:t>
            </a:r>
          </a:p>
          <a:p>
            <a:pPr marL="1149350" lvl="1" indent="-692150">
              <a:buNone/>
            </a:pPr>
            <a:r>
              <a:rPr lang="en-US" sz="1200" dirty="0">
                <a:latin typeface="Arial" panose="020B0604020202020204" pitchFamily="34" charset="0"/>
                <a:cs typeface="Arial" panose="020B0604020202020204" pitchFamily="34" charset="0"/>
              </a:rPr>
              <a:t>1.2  Describe various global social issues that are being affected by technology.</a:t>
            </a:r>
          </a:p>
          <a:p>
            <a:pPr marL="1149350" lvl="1" indent="-692150">
              <a:buNone/>
            </a:pPr>
            <a:r>
              <a:rPr lang="en-US" sz="1200" dirty="0">
                <a:latin typeface="Arial" panose="020B0604020202020204" pitchFamily="34" charset="0"/>
                <a:cs typeface="Arial" panose="020B0604020202020204" pitchFamily="34" charset="0"/>
              </a:rPr>
              <a:t>1.3  Describe how technology is changing how and why we connect and collaborate with others.</a:t>
            </a:r>
          </a:p>
          <a:p>
            <a:pPr marL="1149350" lvl="1" indent="-692150">
              <a:buNone/>
            </a:pPr>
            <a:r>
              <a:rPr lang="en-US" sz="1200" dirty="0">
                <a:latin typeface="Arial" panose="020B0604020202020204" pitchFamily="34" charset="0"/>
                <a:cs typeface="Arial" panose="020B0604020202020204" pitchFamily="34" charset="0"/>
              </a:rPr>
              <a:t>1.4  Summarize how technology has impacted the way we choose and consume products and services.</a:t>
            </a:r>
          </a:p>
          <a:p>
            <a:pPr marL="1149350" lvl="1" indent="-692150">
              <a:buNone/>
            </a:pPr>
            <a:r>
              <a:rPr lang="en-US" sz="1200" dirty="0">
                <a:latin typeface="Arial" panose="020B0604020202020204" pitchFamily="34" charset="0"/>
                <a:cs typeface="Arial" panose="020B0604020202020204" pitchFamily="34" charset="0"/>
              </a:rPr>
              <a:t>1.5  Characterize computer literacy and explain why it is important to be computer literate.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1.6  Describe artificial intelligence systems and explain their main goals.</a:t>
            </a:r>
          </a:p>
          <a:p>
            <a:pPr marL="1149350" lvl="1" indent="-692150">
              <a:buNone/>
            </a:pPr>
            <a:r>
              <a:rPr lang="en-US" sz="1200" dirty="0">
                <a:latin typeface="Arial" panose="020B0604020202020204" pitchFamily="34" charset="0"/>
                <a:cs typeface="Arial" panose="020B0604020202020204" pitchFamily="34" charset="0"/>
              </a:rPr>
              <a:t>1.7  Describe how artificial intelligence and other information technologies are important in many careers.</a:t>
            </a:r>
          </a:p>
          <a:p>
            <a:pPr marL="1149350" lvl="1" indent="-692150">
              <a:buNone/>
            </a:pPr>
            <a:r>
              <a:rPr lang="en-US" sz="1200" dirty="0">
                <a:latin typeface="Arial" panose="020B0604020202020204" pitchFamily="34" charset="0"/>
                <a:cs typeface="Arial" panose="020B0604020202020204" pitchFamily="34" charset="0"/>
              </a:rPr>
              <a:t>1.8  Define ethics and describe various ethical systems.</a:t>
            </a:r>
          </a:p>
          <a:p>
            <a:pPr marL="1149350" lvl="1" indent="-692150">
              <a:buNone/>
            </a:pPr>
            <a:r>
              <a:rPr lang="en-US" sz="1200" dirty="0">
                <a:latin typeface="Arial" panose="020B0604020202020204" pitchFamily="34" charset="0"/>
                <a:cs typeface="Arial" panose="020B0604020202020204" pitchFamily="34" charset="0"/>
              </a:rPr>
              <a:t>1.9 Describe influences on the development of your personal ethics.</a:t>
            </a:r>
          </a:p>
          <a:p>
            <a:pPr marL="1149350" lvl="1" indent="-692150">
              <a:buNone/>
            </a:pPr>
            <a:r>
              <a:rPr lang="en-US" sz="1200" dirty="0">
                <a:latin typeface="Arial" panose="020B0604020202020204" pitchFamily="34" charset="0"/>
                <a:cs typeface="Arial" panose="020B0604020202020204" pitchFamily="34" charset="0"/>
              </a:rPr>
              <a:t>1.10 Present examples of how technology creates ethical challenges.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Recent political and global issues are showing that technology is accelerating change around the world and galvanizing groups of people in new ways.</a:t>
            </a: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4</a:t>
            </a:fld>
            <a:endParaRPr lang="en-US" dirty="0"/>
          </a:p>
        </p:txBody>
      </p:sp>
    </p:spTree>
    <p:extLst>
      <p:ext uri="{BB962C8B-B14F-4D97-AF65-F5344CB8AC3E}">
        <p14:creationId xmlns:p14="http://schemas.microsoft.com/office/powerpoint/2010/main" val="35254529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u="none" strike="noStrike" kern="1200" dirty="0">
                <a:solidFill>
                  <a:schemeClr val="tx1"/>
                </a:solidFill>
                <a:effectLst/>
                <a:latin typeface="+mn-lt"/>
                <a:ea typeface="+mn-ea"/>
                <a:cs typeface="+mn-cs"/>
              </a:rPr>
              <a:t>Twitter, Facebook, and Instagram enable people to connect and exchange ideas. These same tools are also bringing together people facing similar problems to fight for social change.</a:t>
            </a:r>
          </a:p>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Crisis-mapping tools collect information and then maps it, instantly making the information publicly available.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41215762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Health Care</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Researchers say there is a nearly</a:t>
            </a:r>
            <a:r>
              <a:rPr lang="en-US" sz="1200" kern="1200" baseline="0" dirty="0">
                <a:solidFill>
                  <a:schemeClr val="tx1"/>
                </a:solidFill>
                <a:effectLst/>
                <a:latin typeface="+mn-lt"/>
                <a:ea typeface="+mn-ea"/>
                <a:cs typeface="+mn-cs"/>
              </a:rPr>
              <a:t> 100 percent chance of a flu pandemic in the next century. Technology could help us develop and deliver vaccines to save lives.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baseline="0" dirty="0">
                <a:solidFill>
                  <a:schemeClr val="tx1"/>
                </a:solidFill>
                <a:effectLst/>
                <a:latin typeface="+mn-lt"/>
                <a:ea typeface="+mn-ea"/>
                <a:cs typeface="+mn-cs"/>
              </a:rPr>
              <a:t>Computationally intense modeling software is helping researchers increase the pace of vaccine production, saving lives.</a:t>
            </a:r>
          </a:p>
          <a:p>
            <a:pPr marL="628650" marR="0" lvl="1"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b="0" i="0" u="none" strike="noStrike" kern="1200" baseline="0" dirty="0">
                <a:solidFill>
                  <a:schemeClr val="tx1"/>
                </a:solidFill>
                <a:latin typeface="+mn-lt"/>
                <a:ea typeface="+mn-ea"/>
                <a:cs typeface="+mn-cs"/>
              </a:rPr>
              <a:t>Computer programs have collected sensor data from impacts on the field, which scientists have analyzed and used to create a new kind of helmet used by college programs and the NFL to better distribute the impact of collisions.</a:t>
            </a:r>
          </a:p>
          <a:p>
            <a:pPr marL="171450" indent="-171450">
              <a:buFont typeface="Arial" panose="020B0604020202020204" pitchFamily="34" charset="0"/>
              <a:buChar char="•"/>
            </a:pPr>
            <a:r>
              <a:rPr lang="en-US" sz="1200" kern="1200" baseline="0" dirty="0">
                <a:solidFill>
                  <a:schemeClr val="tx1"/>
                </a:solidFill>
                <a:effectLst/>
                <a:latin typeface="+mn-lt"/>
                <a:ea typeface="+mn-ea"/>
                <a:cs typeface="+mn-cs"/>
              </a:rPr>
              <a:t>Environment</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Tagged with geographical information, data could alert scientists to new trends in our environment.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19957961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There is a great gap in the levels of Internet access and the availability of technical tools in different regions of the world. The term coined for this difference in ease of access to technology is the digital divide. One danger of a digital divide is that it prevents us from using all the minds on the planet to solve the planet’s problems.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125190837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As more web applications appeared that allowed everyone to become a “creator” of the web, a new kind of Internet came into being. Nicknamed Web 2.0, it had a set of new features and functionality that allowed users to contribute content easily and to be easily connected to each other. Now everyone could collaborate internationally at the click of a mouse.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Cognitive surplus is the combination of leisure time and the tools to be creative.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8</a:t>
            </a:fld>
            <a:endParaRPr lang="en-US" dirty="0"/>
          </a:p>
        </p:txBody>
      </p:sp>
    </p:spTree>
    <p:extLst>
      <p:ext uri="{BB962C8B-B14F-4D97-AF65-F5344CB8AC3E}">
        <p14:creationId xmlns:p14="http://schemas.microsoft.com/office/powerpoint/2010/main" val="1312208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One of the most profound ways we can connect with each other is to support other people’s dreams.</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Crowdfunding is asking for small donations from a large number of people.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12423947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 Technology is changing how to decide what to purchase and how we actually purchase goods and services.</a:t>
            </a:r>
            <a:endParaRPr lang="en-US" sz="200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i="0" kern="1200" dirty="0">
                <a:solidFill>
                  <a:schemeClr val="tx1"/>
                </a:solidFill>
                <a:effectLst/>
                <a:latin typeface="+mn-lt"/>
                <a:ea typeface="+mn-ea"/>
                <a:cs typeface="+mn-cs"/>
              </a:rPr>
              <a:t>QR (quick response) codes link to online information and video content.</a:t>
            </a:r>
            <a:endParaRPr lang="en-US" sz="2000" i="0" kern="1200" dirty="0">
              <a:solidFill>
                <a:schemeClr val="tx1"/>
              </a:solidFill>
              <a:effectLst/>
              <a:latin typeface="+mn-lt"/>
              <a:ea typeface="+mn-ea"/>
              <a:cs typeface="+mn-cs"/>
            </a:endParaRPr>
          </a:p>
          <a:p>
            <a:pPr marL="628650" lvl="1" indent="-171450">
              <a:buFont typeface="Arial" panose="020B0604020202020204" pitchFamily="34" charset="0"/>
              <a:buChar char="•"/>
            </a:pPr>
            <a:r>
              <a:rPr lang="en-US" sz="1200" i="0" kern="1200" dirty="0">
                <a:solidFill>
                  <a:schemeClr val="tx1"/>
                </a:solidFill>
                <a:effectLst/>
                <a:latin typeface="+mn-lt"/>
                <a:ea typeface="+mn-ea"/>
                <a:cs typeface="+mn-cs"/>
              </a:rPr>
              <a:t>Marketers are aware of the phenomenon of crowdsourcing (checking in with the voice of the crowd.)</a:t>
            </a:r>
            <a:endParaRPr lang="en-US" sz="2000" i="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19950520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b="0" kern="1200" dirty="0">
                <a:solidFill>
                  <a:schemeClr val="tx1"/>
                </a:solidFill>
                <a:effectLst/>
                <a:latin typeface="+mn-lt"/>
                <a:ea typeface="+mn-ea"/>
                <a:cs typeface="+mn-cs"/>
              </a:rPr>
              <a:t>Access vs. ownership: </a:t>
            </a:r>
            <a:r>
              <a:rPr lang="en-US" sz="1200" kern="1200" dirty="0">
                <a:solidFill>
                  <a:schemeClr val="tx1"/>
                </a:solidFill>
                <a:effectLst/>
                <a:latin typeface="+mn-lt"/>
                <a:ea typeface="+mn-ea"/>
                <a:cs typeface="+mn-cs"/>
              </a:rPr>
              <a:t>Even the idea of ownership is evolving thanks to new technologies. Items like cars and bicycles can become “subscriptions” instead of large one-time purchases. </a:t>
            </a:r>
          </a:p>
          <a:p>
            <a:pPr marL="628650" lvl="1" indent="-171450">
              <a:buFont typeface="Arial" pitchFamily="34" charset="0"/>
              <a:buChar char="•"/>
            </a:pPr>
            <a:r>
              <a:rPr lang="en-US" sz="1200" kern="1200" dirty="0">
                <a:solidFill>
                  <a:schemeClr val="tx1"/>
                </a:solidFill>
                <a:effectLst/>
                <a:latin typeface="+mn-lt"/>
                <a:ea typeface="+mn-ea"/>
                <a:cs typeface="+mn-cs"/>
              </a:rPr>
              <a:t>ZipCar allows hundreds</a:t>
            </a:r>
            <a:r>
              <a:rPr lang="en-US" sz="1200" kern="1200" baseline="0" dirty="0">
                <a:solidFill>
                  <a:schemeClr val="tx1"/>
                </a:solidFill>
                <a:effectLst/>
                <a:latin typeface="+mn-lt"/>
                <a:ea typeface="+mn-ea"/>
                <a:cs typeface="+mn-cs"/>
              </a:rPr>
              <a:t> of thousands of people to use shared cars. </a:t>
            </a:r>
          </a:p>
          <a:p>
            <a:pPr marL="628650" lvl="1" indent="-171450">
              <a:buFont typeface="Arial" pitchFamily="34" charset="0"/>
              <a:buChar char="•"/>
            </a:pPr>
            <a:r>
              <a:rPr lang="en-US" sz="1200" b="0" i="0" u="none" strike="noStrike" kern="1200" baseline="0" dirty="0">
                <a:solidFill>
                  <a:schemeClr val="tx1"/>
                </a:solidFill>
                <a:latin typeface="+mn-lt"/>
                <a:ea typeface="+mn-ea"/>
                <a:cs typeface="+mn-cs"/>
              </a:rPr>
              <a:t>Citi Bike is catching on in many U.S. cities as a convenient and eco-friendly way to get around a metropolitan area.</a:t>
            </a:r>
          </a:p>
          <a:p>
            <a:pPr marL="628650" lvl="1" indent="-171450">
              <a:buFont typeface="Arial" pitchFamily="34" charset="0"/>
              <a:buChar char="•"/>
            </a:pPr>
            <a:r>
              <a:rPr lang="en-US" sz="1200" kern="1200" baseline="0" dirty="0">
                <a:solidFill>
                  <a:schemeClr val="tx1"/>
                </a:solidFill>
                <a:effectLst/>
                <a:latin typeface="+mn-lt"/>
                <a:ea typeface="+mn-ea"/>
                <a:cs typeface="+mn-cs"/>
              </a:rPr>
              <a:t>Collaborative consumption implies that we are joining together as a group to use a specific product more efficiently.</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11</a:t>
            </a:fld>
            <a:endParaRPr lang="en-US" dirty="0"/>
          </a:p>
        </p:txBody>
      </p:sp>
    </p:spTree>
    <p:extLst>
      <p:ext uri="{BB962C8B-B14F-4D97-AF65-F5344CB8AC3E}">
        <p14:creationId xmlns:p14="http://schemas.microsoft.com/office/powerpoint/2010/main" val="110208772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Computer literacy means you understand the capabilities and limitations of computers and you know how to use them safely and efficiently.</a:t>
            </a: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12</a:t>
            </a:fld>
            <a:endParaRPr lang="en-US" dirty="0"/>
          </a:p>
        </p:txBody>
      </p:sp>
    </p:spTree>
    <p:extLst>
      <p:ext uri="{BB962C8B-B14F-4D97-AF65-F5344CB8AC3E}">
        <p14:creationId xmlns:p14="http://schemas.microsoft.com/office/powerpoint/2010/main" val="16013552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Intelligence is the ability to acquire and apply knowledge and skills.</a:t>
            </a:r>
          </a:p>
          <a:p>
            <a:pPr marL="628650" lvl="1"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Sociologists point to characteristics that make human beings intelligent, such as learning from experiences, reasoning, problem solving, perception, and using language.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Artificial intelligence (AI) is a branch of computer science that focuses on creating computer systems or computer-controlled machines able to perform tasks usually associated with human intelligence.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118885652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 typeface="Arial" panose="020B0604020202020204" pitchFamily="34" charset="0"/>
              <a:buChar char="•"/>
            </a:pPr>
            <a:r>
              <a:rPr lang="en-US" sz="1200" b="0" i="0" u="none" strike="noStrike" kern="1200" baseline="0" dirty="0">
                <a:latin typeface="+mn-lt"/>
                <a:ea typeface="+mn-ea"/>
                <a:cs typeface="+mn-cs"/>
              </a:rPr>
              <a:t>In the 1950s, at the dawn of AI research, the goal was to create a machine that could think like a human.</a:t>
            </a:r>
          </a:p>
          <a:p>
            <a:pPr marL="285750" indent="-285750">
              <a:buFont typeface="Arial" panose="020B0604020202020204" pitchFamily="34" charset="0"/>
              <a:buChar char="•"/>
            </a:pPr>
            <a:r>
              <a:rPr lang="en-US" sz="1200" b="0" i="0" u="none" strike="noStrike" kern="1200" baseline="0" dirty="0">
                <a:latin typeface="+mn-lt"/>
                <a:ea typeface="+mn-ea"/>
                <a:cs typeface="+mn-cs"/>
              </a:rPr>
              <a:t>Today, AI researchers are looking to develop systems inspired by how humans think.</a:t>
            </a:r>
          </a:p>
          <a:p>
            <a:pPr marL="285750" indent="-285750">
              <a:buFont typeface="Arial" panose="020B0604020202020204" pitchFamily="34" charset="0"/>
              <a:buChar char="•"/>
            </a:pPr>
            <a:r>
              <a:rPr lang="en-US" sz="1200" b="0" i="0" u="none" strike="noStrike" kern="1200" baseline="0" dirty="0">
                <a:latin typeface="+mn-lt"/>
                <a:ea typeface="+mn-ea"/>
                <a:cs typeface="+mn-cs"/>
              </a:rPr>
              <a:t>AI’s central goals can be grouped into these categories</a:t>
            </a:r>
            <a:r>
              <a:rPr lang="en-US" sz="1200" dirty="0">
                <a:latin typeface="Arial" panose="020B0604020202020204" pitchFamily="34" charset="0"/>
                <a:cs typeface="Arial" panose="020B0604020202020204" pitchFamily="34" charset="0"/>
              </a:rPr>
              <a:t>: natural language processing (NLP), perception, knowledge representation, planning, problem solving, and learning.</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41942511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1">
              <a:spcBef>
                <a:spcPts val="0"/>
              </a:spcBef>
              <a:spcAft>
                <a:spcPts val="1200"/>
              </a:spcAft>
            </a:pPr>
            <a:r>
              <a:rPr lang="en-US" b="0" i="0" u="none" strike="noStrike" kern="1200" baseline="0" dirty="0">
                <a:solidFill>
                  <a:schemeClr val="tx1"/>
                </a:solidFill>
                <a:latin typeface="+mn-lt"/>
                <a:ea typeface="+mn-ea"/>
                <a:cs typeface="+mn-cs"/>
              </a:rPr>
              <a:t>Many information technology developments have contributed to the functional AI systems that we have today, including expert systems, </a:t>
            </a:r>
            <a:r>
              <a:rPr lang="en-US" dirty="0">
                <a:latin typeface="Arial" panose="020B0604020202020204" pitchFamily="34" charset="0"/>
                <a:cs typeface="Arial" panose="020B0604020202020204" pitchFamily="34" charset="0"/>
              </a:rPr>
              <a:t>artificial neural networks, and advances in machine learning.</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15</a:t>
            </a:fld>
            <a:endParaRPr lang="en-US" dirty="0"/>
          </a:p>
        </p:txBody>
      </p:sp>
    </p:spTree>
    <p:extLst>
      <p:ext uri="{BB962C8B-B14F-4D97-AF65-F5344CB8AC3E}">
        <p14:creationId xmlns:p14="http://schemas.microsoft.com/office/powerpoint/2010/main" val="3503213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Businesses use a technique known as data mining, the process of searching huge amounts of data with the hope of finding a pattern. Managers can use mined data to for example, determine that if a certain product is to sell well, they must lower its price—especially if they cut the price at one store and see sales increase. Data mining allows retailers to respond to consumer buying patterns.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16</a:t>
            </a:fld>
            <a:endParaRPr lang="en-US" dirty="0"/>
          </a:p>
        </p:txBody>
      </p:sp>
    </p:spTree>
    <p:extLst>
      <p:ext uri="{BB962C8B-B14F-4D97-AF65-F5344CB8AC3E}">
        <p14:creationId xmlns:p14="http://schemas.microsoft.com/office/powerpoint/2010/main" val="3598928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noProof="0" dirty="0">
                <a:solidFill>
                  <a:schemeClr val="tx1"/>
                </a:solidFill>
                <a:latin typeface="+mn-lt"/>
                <a:ea typeface="+mn-ea"/>
                <a:cs typeface="+mn-cs"/>
              </a:rPr>
              <a:t>Credit card processors and banks use AI systems to analyze huge volumes of transaction data to spot fraud.</a:t>
            </a:r>
          </a:p>
          <a:p>
            <a:r>
              <a:rPr lang="en-US" sz="1200" b="0" i="0" u="none" strike="noStrike" kern="1200" baseline="0" noProof="0" dirty="0">
                <a:solidFill>
                  <a:schemeClr val="tx1"/>
                </a:solidFill>
                <a:latin typeface="+mn-lt"/>
                <a:ea typeface="+mn-ea"/>
                <a:cs typeface="+mn-cs"/>
              </a:rPr>
              <a:t>The transportation industry has used autopilots on commercial airplanes for years, and autonomous vehicles should soon be available.</a:t>
            </a:r>
          </a:p>
          <a:p>
            <a:r>
              <a:rPr lang="en-US" sz="1200" b="0" i="0" u="none" strike="noStrike" kern="1200" baseline="0" noProof="0" dirty="0">
                <a:solidFill>
                  <a:schemeClr val="tx1"/>
                </a:solidFill>
                <a:latin typeface="+mn-lt"/>
                <a:ea typeface="+mn-ea"/>
                <a:cs typeface="+mn-cs"/>
              </a:rPr>
              <a:t>Many robots are deployed in industrial settings doing hazardous, repetitive, or boring tasks.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17</a:t>
            </a:fld>
            <a:endParaRPr lang="en-US" dirty="0"/>
          </a:p>
        </p:txBody>
      </p:sp>
    </p:spTree>
    <p:extLst>
      <p:ext uri="{BB962C8B-B14F-4D97-AF65-F5344CB8AC3E}">
        <p14:creationId xmlns:p14="http://schemas.microsoft.com/office/powerpoint/2010/main" val="27845927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kern="1200" dirty="0">
                <a:solidFill>
                  <a:schemeClr val="tx1"/>
                </a:solidFill>
                <a:effectLst/>
                <a:ea typeface="+mn-ea"/>
                <a:cs typeface="+mn-cs"/>
              </a:rPr>
              <a:t>The education industry uses computer technology.</a:t>
            </a:r>
          </a:p>
          <a:p>
            <a:pPr marL="571500" lvl="1" indent="-114300">
              <a:buFont typeface="Arial" panose="020B0604020202020204" pitchFamily="34" charset="0"/>
              <a:buChar char="•"/>
            </a:pPr>
            <a:r>
              <a:rPr lang="en-US" dirty="0">
                <a:cs typeface="Arial" panose="020B0604020202020204" pitchFamily="34" charset="0"/>
              </a:rPr>
              <a:t>Intelligent personal assistants assist students with their individualized learning plans (ILPs).</a:t>
            </a:r>
          </a:p>
          <a:p>
            <a:pPr marL="571500" lvl="1" indent="-114300">
              <a:buFont typeface="Arial" panose="020B0604020202020204" pitchFamily="34" charset="0"/>
              <a:buChar char="•"/>
            </a:pPr>
            <a:r>
              <a:rPr lang="en-US" dirty="0">
                <a:cs typeface="Arial" panose="020B0604020202020204" pitchFamily="34" charset="0"/>
              </a:rPr>
              <a:t>They can speed up the grading process.</a:t>
            </a:r>
          </a:p>
          <a:p>
            <a:pPr marL="571500" lvl="1" indent="-114300">
              <a:buFont typeface="Arial" panose="020B0604020202020204" pitchFamily="34" charset="0"/>
              <a:buChar char="•"/>
            </a:pPr>
            <a:r>
              <a:rPr lang="en-US" dirty="0">
                <a:cs typeface="Arial" panose="020B0604020202020204" pitchFamily="34" charset="0"/>
              </a:rPr>
              <a:t>They are being used as plagiarism checkers.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18</a:t>
            </a:fld>
            <a:endParaRPr lang="en-US" dirty="0"/>
          </a:p>
        </p:txBody>
      </p:sp>
    </p:spTree>
    <p:extLst>
      <p:ext uri="{BB962C8B-B14F-4D97-AF65-F5344CB8AC3E}">
        <p14:creationId xmlns:p14="http://schemas.microsoft.com/office/powerpoint/2010/main" val="55100521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US" sz="1200" kern="1200" dirty="0">
                <a:solidFill>
                  <a:schemeClr val="tx1"/>
                </a:solidFill>
                <a:effectLst/>
                <a:latin typeface="+mn-lt"/>
                <a:ea typeface="+mn-ea"/>
                <a:cs typeface="+mn-cs"/>
              </a:rPr>
              <a:t>Computers are being used in police cars and crime labs to solve an increasing number of crimes. </a:t>
            </a:r>
          </a:p>
          <a:p>
            <a:pPr marL="171450" indent="-171450">
              <a:buFont typeface="Arial" pitchFamily="34" charset="0"/>
              <a:buChar char="•"/>
            </a:pPr>
            <a:r>
              <a:rPr lang="en-US" sz="1200" b="0" i="0" u="none" strike="noStrike" kern="1200" baseline="0" dirty="0">
                <a:solidFill>
                  <a:schemeClr val="tx1"/>
                </a:solidFill>
                <a:effectLst/>
                <a:latin typeface="+mn-lt"/>
                <a:ea typeface="+mn-ea"/>
                <a:cs typeface="+mn-cs"/>
              </a:rPr>
              <a:t>F</a:t>
            </a:r>
            <a:r>
              <a:rPr lang="en-US" sz="1200" b="0" i="0" u="none" strike="noStrike" kern="1200" baseline="0" dirty="0">
                <a:solidFill>
                  <a:schemeClr val="tx1"/>
                </a:solidFill>
                <a:latin typeface="+mn-lt"/>
                <a:ea typeface="+mn-ea"/>
                <a:cs typeface="+mn-cs"/>
              </a:rPr>
              <a:t>acial reconstruction systems can turn a skull into a finished digital image of a face, allowing quick identification.</a:t>
            </a:r>
          </a:p>
          <a:p>
            <a:pPr marL="171450" indent="-171450">
              <a:buFont typeface="Arial" pitchFamily="34" charset="0"/>
              <a:buChar char="•"/>
            </a:pPr>
            <a:r>
              <a:rPr lang="en-US" sz="1200" kern="1200" dirty="0">
                <a:solidFill>
                  <a:schemeClr val="tx1"/>
                </a:solidFill>
                <a:effectLst/>
                <a:latin typeface="+mn-lt"/>
                <a:ea typeface="+mn-ea"/>
                <a:cs typeface="+mn-cs"/>
              </a:rPr>
              <a:t>A law enforcement specialty called computer forensics is growing in importance in order to fight modern crime. Computer forensics analyzes computer systems with specific techniques to gather potential legal evidence.</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19</a:t>
            </a:fld>
            <a:endParaRPr lang="en-US" dirty="0"/>
          </a:p>
        </p:txBody>
      </p:sp>
    </p:spTree>
    <p:extLst>
      <p:ext uri="{BB962C8B-B14F-4D97-AF65-F5344CB8AC3E}">
        <p14:creationId xmlns:p14="http://schemas.microsoft.com/office/powerpoint/2010/main" val="328643807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AI can help doctors quickly diagnose conditions with which they’re not familiar.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AI is also being integrated directly into patient information systems.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The design and construction of prosthetic devices is another area of medicine impacted by modern technology.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20</a:t>
            </a:fld>
            <a:endParaRPr lang="en-US" dirty="0"/>
          </a:p>
        </p:txBody>
      </p:sp>
    </p:spTree>
    <p:extLst>
      <p:ext uri="{BB962C8B-B14F-4D97-AF65-F5344CB8AC3E}">
        <p14:creationId xmlns:p14="http://schemas.microsoft.com/office/powerpoint/2010/main" val="283816286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Researchers have developed a system to help improve interpersonal skills for people with autism. MACH (My Automated Conversation CoacH) is a computer system that generates an on-screen person that can conduct a job interview or appear ready for a first date.</a:t>
            </a:r>
          </a:p>
          <a:p>
            <a:pPr marL="171450" lvl="0" indent="-171450">
              <a:buFont typeface="Arial" panose="020B0604020202020204" pitchFamily="34" charset="0"/>
              <a:buChar char="•"/>
            </a:pPr>
            <a:r>
              <a:rPr lang="en-US" sz="1200" i="0" kern="1200" dirty="0">
                <a:solidFill>
                  <a:schemeClr val="tx1"/>
                </a:solidFill>
                <a:effectLst/>
                <a:latin typeface="+mn-lt"/>
                <a:ea typeface="+mn-ea"/>
                <a:cs typeface="+mn-cs"/>
              </a:rPr>
              <a:t>Affective computing is computing that can recognize and simulate human emotions. Engineers work to create computers that process data faster. Psychologists and computer scientists are working toward a more complete understanding of human </a:t>
            </a:r>
            <a:r>
              <a:rPr lang="en-US" sz="1200" kern="1200" dirty="0">
                <a:solidFill>
                  <a:schemeClr val="tx1"/>
                </a:solidFill>
                <a:effectLst/>
                <a:latin typeface="+mn-lt"/>
                <a:ea typeface="+mn-ea"/>
                <a:cs typeface="+mn-cs"/>
              </a:rPr>
              <a:t>behavior.</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2902740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Ethics is the study of the general nature of morals and of the specific moral choices individuals make.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Laws are formal, written standards designed to apply to everyone.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Unethical behavior is not conforming to a set of approved standards of behavior.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Amoral behavior occurs when a person has no sense of right and wrong.</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206005764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114000"/>
              </a:lnSpc>
            </a:pPr>
            <a:r>
              <a:rPr lang="en-US" dirty="0">
                <a:latin typeface="Arial" panose="020B0604020202020204" pitchFamily="34" charset="0"/>
                <a:cs typeface="Arial" panose="020B0604020202020204" pitchFamily="34" charset="0"/>
              </a:rPr>
              <a:t>Determining your personal ethics involves:</a:t>
            </a:r>
          </a:p>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Describe yourself.</a:t>
            </a:r>
          </a:p>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List the key principles you believe in.</a:t>
            </a:r>
          </a:p>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Identify external influences.</a:t>
            </a:r>
          </a:p>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Consider why.</a:t>
            </a:r>
          </a:p>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Prepare a statement of values.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23</a:t>
            </a:fld>
            <a:endParaRPr lang="en-US" dirty="0"/>
          </a:p>
        </p:txBody>
      </p:sp>
    </p:spTree>
    <p:extLst>
      <p:ext uri="{BB962C8B-B14F-4D97-AF65-F5344CB8AC3E}">
        <p14:creationId xmlns:p14="http://schemas.microsoft.com/office/powerpoint/2010/main" val="36632245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Intellectual property is work that is the result of someone’s creativity and knowledge.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It is protected by copyright law and documented by copyrights, patents, and trademarks.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control and privacy of information will continue to be a fine balancing act for the foreseeable future.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24</a:t>
            </a:fld>
            <a:endParaRPr lang="en-US" dirty="0"/>
          </a:p>
        </p:txBody>
      </p:sp>
    </p:spTree>
    <p:extLst>
      <p:ext uri="{BB962C8B-B14F-4D97-AF65-F5344CB8AC3E}">
        <p14:creationId xmlns:p14="http://schemas.microsoft.com/office/powerpoint/2010/main" val="32477279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Predictive policing is the gathering of data from different sources, analyzing it, and then using the results to prevent future crime.</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Another social justice issue affected by technology is whether there are things, such as military and government secrets and communication related to ongoing negotiations with foreign governments, the public does not have a right to see.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i="0" dirty="0">
                <a:latin typeface="Arial" panose="020B0604020202020204" pitchFamily="34" charset="0"/>
                <a:cs typeface="Arial" panose="020B0604020202020204" pitchFamily="34" charset="0"/>
              </a:rPr>
              <a:t>3D printing can lead to quality control issues.</a:t>
            </a:r>
            <a:endParaRPr lang="en-US" sz="1200" b="0" i="0" u="none" strike="noStrike" kern="1200" baseline="0" dirty="0">
              <a:solidFill>
                <a:schemeClr val="tx1"/>
              </a:solidFill>
              <a:latin typeface="+mn-lt"/>
              <a:ea typeface="+mn-ea"/>
              <a:cs typeface="+mn-cs"/>
            </a:endParaRPr>
          </a:p>
          <a:p>
            <a:pPr marL="171450" indent="-171450">
              <a:buFont typeface="Arial" panose="020B0604020202020204" pitchFamily="34" charset="0"/>
              <a:buChar char="•"/>
            </a:pPr>
            <a:r>
              <a:rPr lang="en-US" i="0" dirty="0">
                <a:latin typeface="Arial" panose="020B0604020202020204" pitchFamily="34" charset="0"/>
                <a:cs typeface="Arial" panose="020B0604020202020204" pitchFamily="34" charset="0"/>
              </a:rPr>
              <a:t>Various countries</a:t>
            </a:r>
            <a:r>
              <a:rPr lang="en-US" i="0" baseline="0" dirty="0">
                <a:latin typeface="Arial" panose="020B0604020202020204" pitchFamily="34" charset="0"/>
                <a:cs typeface="Arial" panose="020B0604020202020204" pitchFamily="34" charset="0"/>
              </a:rPr>
              <a:t> have different policies on website blocking.</a:t>
            </a:r>
            <a:endParaRPr lang="en-US"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25</a:t>
            </a:fld>
            <a:endParaRPr lang="en-US" dirty="0"/>
          </a:p>
        </p:txBody>
      </p:sp>
    </p:spTree>
    <p:extLst>
      <p:ext uri="{BB962C8B-B14F-4D97-AF65-F5344CB8AC3E}">
        <p14:creationId xmlns:p14="http://schemas.microsoft.com/office/powerpoint/2010/main" val="38172777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1" indent="-171450">
              <a:lnSpc>
                <a:spcPct val="114000"/>
              </a:lnSpc>
              <a:buFont typeface="Arial" panose="020B0604020202020204" pitchFamily="34" charset="0"/>
              <a:buChar char="•"/>
            </a:pPr>
            <a:r>
              <a:rPr lang="en-US" dirty="0">
                <a:latin typeface="Arial" panose="020B0604020202020204" pitchFamily="34" charset="0"/>
                <a:cs typeface="Arial" panose="020B0604020202020204" pitchFamily="34" charset="0"/>
              </a:rPr>
              <a:t>Hacktivism is using computers and computer networks in a subversive way.</a:t>
            </a:r>
          </a:p>
          <a:p>
            <a:pPr marL="1714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Hacktivism often manifests itself as denial of service attacks.</a:t>
            </a:r>
            <a:endParaRPr lang="en-US" dirty="0">
              <a:solidFill>
                <a:srgbClr val="0070C0"/>
              </a:solidFill>
              <a:latin typeface="Arial" panose="020B0604020202020204" pitchFamily="34" charset="0"/>
              <a:cs typeface="Arial" panose="020B0604020202020204" pitchFamily="34" charset="0"/>
            </a:endParaRPr>
          </a:p>
          <a:p>
            <a:pPr marL="1714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Automobiles now contain sophisticated robotic systems to exercise control over the vehicle. </a:t>
            </a:r>
          </a:p>
          <a:p>
            <a:pPr marL="171450" marR="0" lvl="1" indent="-171450" algn="l" defTabSz="914400" rtl="0" eaLnBrk="1" fontAlgn="auto" latinLnBrk="0" hangingPunct="1">
              <a:lnSpc>
                <a:spcPct val="114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But who controls the ethical constraints by which automated robotic machinery like this operates? Consider a selection between a set of bad choices. You suddenly find that you either have to brake, knowing you will still hit the school bus ahead of you, swerve into oncoming traffic, or swerve to the other side into a tree.</a:t>
            </a:r>
            <a:endParaRPr lang="en-US" dirty="0">
              <a:solidFill>
                <a:srgbClr val="0070C0"/>
              </a:solidFill>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26</a:t>
            </a:fld>
            <a:endParaRPr lang="en-US" dirty="0"/>
          </a:p>
        </p:txBody>
      </p:sp>
    </p:spTree>
    <p:extLst>
      <p:ext uri="{BB962C8B-B14F-4D97-AF65-F5344CB8AC3E}">
        <p14:creationId xmlns:p14="http://schemas.microsoft.com/office/powerpoint/2010/main" val="249043377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73D6722-9B4D-4E29-B226-C325925A8118}" type="slidenum">
              <a:rPr lang="en-US" smtClean="0"/>
              <a:t>27</a:t>
            </a:fld>
            <a:endParaRPr lang="en-US" dirty="0"/>
          </a:p>
        </p:txBody>
      </p:sp>
    </p:spTree>
    <p:extLst>
      <p:ext uri="{BB962C8B-B14F-4D97-AF65-F5344CB8AC3E}">
        <p14:creationId xmlns:p14="http://schemas.microsoft.com/office/powerpoint/2010/main" val="221567401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Title Only">
    <p:spTree>
      <p:nvGrpSpPr>
        <p:cNvPr id="1" name="Shape 74"/>
        <p:cNvGrpSpPr/>
        <p:nvPr/>
      </p:nvGrpSpPr>
      <p:grpSpPr>
        <a:xfrm>
          <a:off x="0" y="0"/>
          <a:ext cx="0" cy="0"/>
          <a:chOff x="0" y="0"/>
          <a:chExt cx="0" cy="0"/>
        </a:xfrm>
      </p:grpSpPr>
      <p:sp>
        <p:nvSpPr>
          <p:cNvPr id="75" name="Shape 7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6" name="Shape 7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77" name="Shape 7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83A63359-2FBC-456E-9258-1A617F1CE785}" type="datetime1">
              <a:rPr lang="en-US" smtClean="0"/>
              <a:t>2/12/19</a:t>
            </a:fld>
            <a:endParaRPr lang="en-US" dirty="0"/>
          </a:p>
        </p:txBody>
      </p:sp>
    </p:spTree>
    <p:extLst>
      <p:ext uri="{BB962C8B-B14F-4D97-AF65-F5344CB8AC3E}">
        <p14:creationId xmlns:p14="http://schemas.microsoft.com/office/powerpoint/2010/main" val="13031453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dirty="0"/>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dirty="0"/>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9">
            <a:alphaModFix/>
          </a:blip>
          <a:srcRect/>
          <a:stretch/>
        </p:blipFill>
        <p:spPr>
          <a:xfrm>
            <a:off x="443972" y="6429709"/>
            <a:ext cx="917999" cy="279914"/>
          </a:xfrm>
          <a:prstGeom prst="rect">
            <a:avLst/>
          </a:prstGeom>
          <a:noFill/>
          <a:ln>
            <a:noFill/>
          </a:ln>
        </p:spPr>
      </p:pic>
      <p:sp>
        <p:nvSpPr>
          <p:cNvPr id="16" name="Shape 16"/>
          <p:cNvSpPr txBox="1"/>
          <p:nvPr userDrawn="1"/>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57" r:id="rId10"/>
    <p:sldLayoutId id="2147483656" r:id="rId11"/>
    <p:sldLayoutId id="2147483650" r:id="rId12"/>
    <p:sldLayoutId id="2147483659" r:id="rId13"/>
    <p:sldLayoutId id="2147483658" r:id="rId14"/>
    <p:sldLayoutId id="2147483660" r:id="rId15"/>
    <p:sldLayoutId id="2147483654" r:id="rId16"/>
    <p:sldLayoutId id="2147483655"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7.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marR="0" lvl="0" indent="0" algn="l" rtl="0">
              <a:spcBef>
                <a:spcPts val="0"/>
              </a:spcBef>
              <a:buClr>
                <a:srgbClr val="007FA3"/>
              </a:buClr>
              <a:buSzPct val="25000"/>
              <a:buFont typeface="Arial"/>
              <a:buNone/>
            </a:pPr>
            <a:r>
              <a:rPr lang="en-US" sz="2000" b="0" i="0" u="none" strike="noStrike" cap="none" dirty="0">
                <a:solidFill>
                  <a:srgbClr val="007FA3"/>
                </a:solidFill>
                <a:latin typeface="Arial"/>
                <a:ea typeface="Arial"/>
                <a:cs typeface="Arial"/>
                <a:sym typeface="Arial"/>
              </a:rPr>
              <a:t>16</a:t>
            </a:r>
            <a:r>
              <a:rPr lang="en-US" sz="2000" b="0" i="0" u="none" strike="noStrike" cap="none" baseline="30000" dirty="0">
                <a:solidFill>
                  <a:srgbClr val="007FA3"/>
                </a:solidFill>
                <a:latin typeface="Arial"/>
                <a:ea typeface="Arial"/>
                <a:cs typeface="Arial"/>
                <a:sym typeface="Arial"/>
              </a:rPr>
              <a:t>th</a:t>
            </a:r>
            <a:r>
              <a:rPr lang="en-US" sz="2000" b="0" i="0" u="none" strike="noStrike" cap="none" dirty="0">
                <a:solidFill>
                  <a:srgbClr val="007FA3"/>
                </a:solidFill>
                <a:latin typeface="Arial"/>
                <a:ea typeface="Arial"/>
                <a:cs typeface="Arial"/>
                <a:sym typeface="Arial"/>
              </a:rPr>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1</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The Impact of Technology in a Changing World</a:t>
            </a:r>
          </a:p>
        </p:txBody>
      </p:sp>
      <p:pic>
        <p:nvPicPr>
          <p:cNvPr id="8" name="Picture 7">
            <a:extLst>
              <a:ext uri="{FF2B5EF4-FFF2-40B4-BE49-F238E27FC236}">
                <a16:creationId xmlns:a16="http://schemas.microsoft.com/office/drawing/2014/main" id="{9B54517F-EDBD-43E4-8DF4-310307AE2A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48006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1.1  Describe various technological tools being used to impact national and global issues.</a:t>
            </a:r>
          </a:p>
          <a:p>
            <a:pPr marL="692150" indent="-692150">
              <a:buNone/>
            </a:pPr>
            <a:r>
              <a:rPr lang="en-US" sz="2400" dirty="0">
                <a:latin typeface="Arial" panose="020B0604020202020204" pitchFamily="34" charset="0"/>
                <a:cs typeface="Arial" panose="020B0604020202020204" pitchFamily="34" charset="0"/>
              </a:rPr>
              <a:t>1.2  Describe various global social issues that are being affected by technology.</a:t>
            </a:r>
          </a:p>
          <a:p>
            <a:pPr marL="692150" indent="-692150">
              <a:buNone/>
            </a:pPr>
            <a:r>
              <a:rPr lang="en-US" sz="2400" dirty="0">
                <a:latin typeface="Arial" panose="020B0604020202020204" pitchFamily="34" charset="0"/>
                <a:cs typeface="Arial" panose="020B0604020202020204" pitchFamily="34" charset="0"/>
              </a:rPr>
              <a:t>1.3  Describe how technology is changing how and why we connect and collaborate with others.</a:t>
            </a:r>
          </a:p>
          <a:p>
            <a:pPr marL="692150" indent="-692150">
              <a:buNone/>
            </a:pPr>
            <a:r>
              <a:rPr lang="en-US" sz="2400" dirty="0">
                <a:latin typeface="Arial" panose="020B0604020202020204" pitchFamily="34" charset="0"/>
                <a:cs typeface="Arial" panose="020B0604020202020204" pitchFamily="34" charset="0"/>
              </a:rPr>
              <a:t>1.4  Summarize how technology has impacted the way we choose and consume products and services.</a:t>
            </a:r>
          </a:p>
          <a:p>
            <a:pPr marL="692150" indent="-692150">
              <a:buNone/>
            </a:pPr>
            <a:r>
              <a:rPr lang="en-US" sz="2400" dirty="0">
                <a:latin typeface="Arial" panose="020B0604020202020204" pitchFamily="34" charset="0"/>
                <a:cs typeface="Arial" panose="020B0604020202020204" pitchFamily="34" charset="0"/>
              </a:rPr>
              <a:t>1.5  Characterize computer literacy and explain why it is important to be computer literate.</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of 2)</a:t>
            </a:r>
          </a:p>
        </p:txBody>
      </p:sp>
      <p:sp>
        <p:nvSpPr>
          <p:cNvPr id="7" name="Subtitle 6"/>
          <p:cNvSpPr>
            <a:spLocks noGrp="1"/>
          </p:cNvSpPr>
          <p:nvPr>
            <p:ph type="body" idx="1"/>
          </p:nvPr>
        </p:nvSpPr>
        <p:spPr>
          <a:xfrm>
            <a:off x="457200" y="1606825"/>
            <a:ext cx="8229600" cy="5138103"/>
          </a:xfrm>
        </p:spPr>
        <p:txBody>
          <a:bodyPr>
            <a:normAutofit lnSpcReduction="10000"/>
          </a:bodyPr>
          <a:lstStyle/>
          <a:p>
            <a:pPr marL="692150" indent="-692150">
              <a:buNone/>
            </a:pPr>
            <a:r>
              <a:rPr lang="en-US" sz="2600" dirty="0">
                <a:latin typeface="Arial" panose="020B0604020202020204" pitchFamily="34" charset="0"/>
                <a:cs typeface="Arial" panose="020B0604020202020204" pitchFamily="34" charset="0"/>
              </a:rPr>
              <a:t>1.6  Describe artificial intelligence systems and explain their main goals.</a:t>
            </a:r>
          </a:p>
          <a:p>
            <a:pPr marL="692150" indent="-692150">
              <a:buNone/>
            </a:pPr>
            <a:r>
              <a:rPr lang="en-US" sz="2600" dirty="0">
                <a:latin typeface="Arial" panose="020B0604020202020204" pitchFamily="34" charset="0"/>
                <a:cs typeface="Arial" panose="020B0604020202020204" pitchFamily="34" charset="0"/>
              </a:rPr>
              <a:t>1.7  Describe how artificial intelligence and other information technologies are important in many careers.</a:t>
            </a:r>
          </a:p>
          <a:p>
            <a:pPr marL="692150" indent="-692150">
              <a:buNone/>
            </a:pPr>
            <a:r>
              <a:rPr lang="en-US" sz="2600" dirty="0">
                <a:latin typeface="Arial" panose="020B0604020202020204" pitchFamily="34" charset="0"/>
                <a:cs typeface="Arial" panose="020B0604020202020204" pitchFamily="34" charset="0"/>
              </a:rPr>
              <a:t>1.8  Define ethics and describe various ethical systems.</a:t>
            </a:r>
          </a:p>
          <a:p>
            <a:pPr marL="692150" indent="-692150">
              <a:buNone/>
            </a:pPr>
            <a:r>
              <a:rPr lang="en-US" sz="2600" dirty="0">
                <a:latin typeface="Arial" panose="020B0604020202020204" pitchFamily="34" charset="0"/>
                <a:cs typeface="Arial" panose="020B0604020202020204" pitchFamily="34" charset="0"/>
              </a:rPr>
              <a:t>1.9 Describe influences on the development of your personal ethics.</a:t>
            </a:r>
          </a:p>
          <a:p>
            <a:pPr marL="692150" indent="-692150">
              <a:buNone/>
            </a:pPr>
            <a:r>
              <a:rPr lang="en-US" sz="2600" dirty="0">
                <a:latin typeface="Arial" panose="020B0604020202020204" pitchFamily="34" charset="0"/>
                <a:cs typeface="Arial" panose="020B0604020202020204" pitchFamily="34" charset="0"/>
              </a:rPr>
              <a:t>1.10 Present examples of how technology creates ethical challenges.</a:t>
            </a:r>
          </a:p>
          <a:p>
            <a:pPr marL="1035558" indent="-692658">
              <a:buNone/>
            </a:pPr>
            <a:endParaRPr lang="en-US" sz="28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a:bodyPr>
          <a:lstStyle/>
          <a:p>
            <a:r>
              <a:rPr lang="en-US" dirty="0"/>
              <a:t>Technology in a Global Society</a:t>
            </a:r>
            <a:br>
              <a:rPr lang="en-US" dirty="0"/>
            </a:br>
            <a:r>
              <a:rPr lang="en-US" sz="2000" dirty="0"/>
              <a:t>(Objective 1.1)</a:t>
            </a:r>
            <a:endParaRPr lang="en-US" dirty="0"/>
          </a:p>
        </p:txBody>
      </p:sp>
      <p:sp>
        <p:nvSpPr>
          <p:cNvPr id="3" name="Content Placeholder 2"/>
          <p:cNvSpPr>
            <a:spLocks noGrp="1"/>
          </p:cNvSpPr>
          <p:nvPr>
            <p:ph type="body" idx="1"/>
          </p:nvPr>
        </p:nvSpPr>
        <p:spPr>
          <a:xfrm>
            <a:off x="457200" y="1600201"/>
            <a:ext cx="8229600" cy="1371600"/>
          </a:xfrm>
        </p:spPr>
        <p:txBody>
          <a:bodyPr>
            <a:normAutofit lnSpcReduction="10000"/>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Accelerating change around the world </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Galvanizing people in new ways</a:t>
            </a:r>
          </a:p>
        </p:txBody>
      </p:sp>
      <p:pic>
        <p:nvPicPr>
          <p:cNvPr id="7" name="Picture 6" descr="A close-up of a smartphone screen showing several apps and the user’s finger over the Facebook app icon.">
            <a:extLst>
              <a:ext uri="{FF2B5EF4-FFF2-40B4-BE49-F238E27FC236}">
                <a16:creationId xmlns:a16="http://schemas.microsoft.com/office/drawing/2014/main" id="{9F1D93B9-3840-4888-81EA-C36EB99FE20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37397" y="2971801"/>
            <a:ext cx="4469206" cy="3352799"/>
          </a:xfrm>
          <a:prstGeom prst="rect">
            <a:avLst/>
          </a:prstGeom>
        </p:spPr>
      </p:pic>
    </p:spTree>
    <p:extLst>
      <p:ext uri="{BB962C8B-B14F-4D97-AF65-F5344CB8AC3E}">
        <p14:creationId xmlns:p14="http://schemas.microsoft.com/office/powerpoint/2010/main" val="351608012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199"/>
          </a:xfrm>
        </p:spPr>
        <p:txBody>
          <a:bodyPr anchor="ctr">
            <a:normAutofit/>
          </a:bodyPr>
          <a:lstStyle/>
          <a:p>
            <a:r>
              <a:rPr lang="en-US" dirty="0"/>
              <a:t>Technology in a Global Society</a:t>
            </a:r>
            <a:br>
              <a:rPr lang="en-US" sz="3300" dirty="0"/>
            </a:br>
            <a:r>
              <a:rPr lang="en-US" sz="3200" dirty="0"/>
              <a:t>Impact of Tools of Modern Technology</a:t>
            </a:r>
            <a:r>
              <a:rPr lang="en-US" sz="2800" dirty="0"/>
              <a:t> </a:t>
            </a:r>
            <a:r>
              <a:rPr lang="en-US" sz="2000" dirty="0"/>
              <a:t>(Objective 1.1)</a:t>
            </a:r>
            <a:endParaRPr lang="en-US" sz="2700" dirty="0"/>
          </a:p>
        </p:txBody>
      </p:sp>
      <p:sp>
        <p:nvSpPr>
          <p:cNvPr id="3" name="Content Placeholder 2"/>
          <p:cNvSpPr>
            <a:spLocks noGrp="1"/>
          </p:cNvSpPr>
          <p:nvPr>
            <p:ph type="body" idx="1"/>
          </p:nvPr>
        </p:nvSpPr>
        <p:spPr/>
        <p:txBody>
          <a:bodyPr>
            <a:normAutofit/>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Social networking tools enable groups to connect and exchange ideas</a:t>
            </a:r>
          </a:p>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Crisis-mapping tools collect and map information</a:t>
            </a:r>
          </a:p>
        </p:txBody>
      </p:sp>
      <p:pic>
        <p:nvPicPr>
          <p:cNvPr id="7" name="Picture 6" descr="A close-up view of the header on the Ushahidi web site home page.">
            <a:extLst>
              <a:ext uri="{FF2B5EF4-FFF2-40B4-BE49-F238E27FC236}">
                <a16:creationId xmlns:a16="http://schemas.microsoft.com/office/drawing/2014/main" id="{826BAC7F-D8B2-42B8-A4F7-7D1F6FCC82F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581400" y="3429000"/>
            <a:ext cx="4343400" cy="2908260"/>
          </a:xfrm>
          <a:prstGeom prst="rect">
            <a:avLst/>
          </a:prstGeom>
        </p:spPr>
      </p:pic>
    </p:spTree>
    <p:extLst>
      <p:ext uri="{BB962C8B-B14F-4D97-AF65-F5344CB8AC3E}">
        <p14:creationId xmlns:p14="http://schemas.microsoft.com/office/powerpoint/2010/main" val="18718513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chor="ctr">
            <a:normAutofit/>
          </a:bodyPr>
          <a:lstStyle/>
          <a:p>
            <a:r>
              <a:rPr lang="en-US" dirty="0"/>
              <a:t>Technology in a Global Society</a:t>
            </a:r>
            <a:br>
              <a:rPr lang="en-US" sz="3300" dirty="0"/>
            </a:br>
            <a:r>
              <a:rPr lang="en-US" sz="3200" dirty="0"/>
              <a:t>Global Issues (1 of 3)</a:t>
            </a:r>
            <a:br>
              <a:rPr lang="en-US" sz="2800" dirty="0"/>
            </a:br>
            <a:r>
              <a:rPr lang="en-US" sz="2000" dirty="0"/>
              <a:t>(Objective 1.2)</a:t>
            </a:r>
            <a:endParaRPr lang="en-US" sz="2700" dirty="0"/>
          </a:p>
        </p:txBody>
      </p:sp>
      <p:sp>
        <p:nvSpPr>
          <p:cNvPr id="3" name="Content Placeholder 2"/>
          <p:cNvSpPr>
            <a:spLocks noGrp="1"/>
          </p:cNvSpPr>
          <p:nvPr>
            <p:ph type="body" idx="1"/>
          </p:nvPr>
        </p:nvSpPr>
        <p:spPr>
          <a:xfrm>
            <a:off x="457200" y="1600200"/>
            <a:ext cx="8534400" cy="4800600"/>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Health care</a:t>
            </a:r>
          </a:p>
          <a:p>
            <a:pPr lvl="1">
              <a:spcBef>
                <a:spcPts val="0"/>
              </a:spcBef>
              <a:spcAft>
                <a:spcPts val="1800"/>
              </a:spcAft>
            </a:pPr>
            <a:r>
              <a:rPr lang="en-US" sz="2800" dirty="0">
                <a:latin typeface="Arial" panose="020B0604020202020204" pitchFamily="34" charset="0"/>
                <a:cs typeface="Arial" panose="020B0604020202020204" pitchFamily="34" charset="0"/>
              </a:rPr>
              <a:t>Develop and deliver vaccines </a:t>
            </a:r>
          </a:p>
          <a:p>
            <a:pPr lvl="1">
              <a:spcBef>
                <a:spcPts val="0"/>
              </a:spcBef>
              <a:spcAft>
                <a:spcPts val="1800"/>
              </a:spcAft>
            </a:pPr>
            <a:r>
              <a:rPr lang="en-US" sz="2800" dirty="0">
                <a:latin typeface="Arial" panose="020B0604020202020204" pitchFamily="34" charset="0"/>
                <a:cs typeface="Arial" panose="020B0604020202020204" pitchFamily="34" charset="0"/>
              </a:rPr>
              <a:t>Increased vaccine production</a:t>
            </a:r>
          </a:p>
          <a:p>
            <a:pPr lvl="1">
              <a:spcBef>
                <a:spcPts val="0"/>
              </a:spcBef>
              <a:spcAft>
                <a:spcPts val="1800"/>
              </a:spcAft>
            </a:pPr>
            <a:r>
              <a:rPr lang="en-US" sz="2800" dirty="0">
                <a:latin typeface="Arial" panose="020B0604020202020204" pitchFamily="34" charset="0"/>
                <a:cs typeface="Arial" panose="020B0604020202020204" pitchFamily="34" charset="0"/>
              </a:rPr>
              <a:t>Computer programs help to design new helmets</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The Environment</a:t>
            </a:r>
          </a:p>
          <a:p>
            <a:pPr lvl="1">
              <a:spcBef>
                <a:spcPts val="0"/>
              </a:spcBef>
              <a:spcAft>
                <a:spcPts val="1800"/>
              </a:spcAft>
            </a:pPr>
            <a:r>
              <a:rPr lang="en-US" sz="2800" dirty="0">
                <a:latin typeface="Arial" panose="020B0604020202020204" pitchFamily="34" charset="0"/>
                <a:cs typeface="Arial" panose="020B0604020202020204" pitchFamily="34" charset="0"/>
              </a:rPr>
              <a:t>Data could alert scientists to new trends</a:t>
            </a:r>
          </a:p>
        </p:txBody>
      </p:sp>
    </p:spTree>
    <p:extLst>
      <p:ext uri="{BB962C8B-B14F-4D97-AF65-F5344CB8AC3E}">
        <p14:creationId xmlns:p14="http://schemas.microsoft.com/office/powerpoint/2010/main" val="399721430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600200"/>
          </a:xfrm>
        </p:spPr>
        <p:txBody>
          <a:bodyPr anchor="ctr">
            <a:normAutofit/>
          </a:bodyPr>
          <a:lstStyle/>
          <a:p>
            <a:r>
              <a:rPr lang="en-US" dirty="0"/>
              <a:t>Technology in a Global Society</a:t>
            </a:r>
            <a:br>
              <a:rPr lang="en-US" sz="2325" dirty="0"/>
            </a:br>
            <a:r>
              <a:rPr lang="en-US" sz="3200" dirty="0"/>
              <a:t>Global Issues (2 of 3)</a:t>
            </a:r>
            <a:br>
              <a:rPr lang="en-US" sz="2000" dirty="0"/>
            </a:br>
            <a:r>
              <a:rPr lang="en-US" sz="2000" dirty="0"/>
              <a:t>(Objective 1.2)</a:t>
            </a:r>
            <a:endParaRPr lang="en-US" sz="2000" dirty="0">
              <a:effectLst/>
            </a:endParaRPr>
          </a:p>
        </p:txBody>
      </p:sp>
      <p:sp>
        <p:nvSpPr>
          <p:cNvPr id="3" name="Content Placeholder 2"/>
          <p:cNvSpPr>
            <a:spLocks noGrp="1"/>
          </p:cNvSpPr>
          <p:nvPr>
            <p:ph type="body" idx="1"/>
          </p:nvPr>
        </p:nvSpPr>
        <p:spPr>
          <a:xfrm>
            <a:off x="457200" y="1600200"/>
            <a:ext cx="4343400" cy="4525963"/>
          </a:xfrm>
        </p:spPr>
        <p:txBody>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The Digital Divide</a:t>
            </a:r>
          </a:p>
          <a:p>
            <a:pPr lvl="1">
              <a:spcBef>
                <a:spcPts val="0"/>
              </a:spcBef>
              <a:spcAft>
                <a:spcPts val="1200"/>
              </a:spcAft>
            </a:pPr>
            <a:r>
              <a:rPr lang="en-US" sz="2800" dirty="0">
                <a:latin typeface="Arial" panose="020B0604020202020204" pitchFamily="34" charset="0"/>
                <a:cs typeface="Arial" panose="020B0604020202020204" pitchFamily="34" charset="0"/>
              </a:rPr>
              <a:t>Gap exists between levels of Internet access and availability of technical tools</a:t>
            </a:r>
          </a:p>
          <a:p>
            <a:pPr lvl="1">
              <a:spcBef>
                <a:spcPts val="0"/>
              </a:spcBef>
              <a:spcAft>
                <a:spcPts val="1200"/>
              </a:spcAft>
            </a:pPr>
            <a:r>
              <a:rPr lang="en-US" sz="2800" dirty="0">
                <a:latin typeface="Arial" panose="020B0604020202020204" pitchFamily="34" charset="0"/>
                <a:cs typeface="Arial" panose="020B0604020202020204" pitchFamily="34" charset="0"/>
              </a:rPr>
              <a:t>Prevents use of all minds to solve planet’s problems</a:t>
            </a:r>
          </a:p>
        </p:txBody>
      </p:sp>
      <p:pic>
        <p:nvPicPr>
          <p:cNvPr id="6" name="Picture 5" descr="A woman writes a mathematical formula on a chalkboard.">
            <a:extLst>
              <a:ext uri="{FF2B5EF4-FFF2-40B4-BE49-F238E27FC236}">
                <a16:creationId xmlns:a16="http://schemas.microsoft.com/office/drawing/2014/main" id="{C85DA99F-2324-4071-A7B6-8DDA993F508A}"/>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024"/>
          <a:stretch/>
        </p:blipFill>
        <p:spPr>
          <a:xfrm>
            <a:off x="4654780" y="2269927"/>
            <a:ext cx="4221172" cy="3232546"/>
          </a:xfrm>
          <a:prstGeom prst="rect">
            <a:avLst/>
          </a:prstGeom>
        </p:spPr>
      </p:pic>
    </p:spTree>
    <p:extLst>
      <p:ext uri="{BB962C8B-B14F-4D97-AF65-F5344CB8AC3E}">
        <p14:creationId xmlns:p14="http://schemas.microsoft.com/office/powerpoint/2010/main" val="19040360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fontScale="90000"/>
          </a:bodyPr>
          <a:lstStyle/>
          <a:p>
            <a:r>
              <a:rPr lang="en-US" sz="3800" dirty="0"/>
              <a:t>Technology Connects Us with Others</a:t>
            </a:r>
            <a:br>
              <a:rPr lang="en-US" dirty="0">
                <a:effectLst/>
              </a:rPr>
            </a:br>
            <a:r>
              <a:rPr lang="en-US" sz="3200" dirty="0"/>
              <a:t>Technology Impacts How and Why We Connect and Collaborate (1 of 2) </a:t>
            </a:r>
            <a:r>
              <a:rPr lang="en-US" sz="2200" dirty="0"/>
              <a:t>(Objective 1.3)</a:t>
            </a:r>
          </a:p>
        </p:txBody>
      </p:sp>
      <p:sp>
        <p:nvSpPr>
          <p:cNvPr id="3" name="Content Placeholder 2"/>
          <p:cNvSpPr>
            <a:spLocks noGrp="1"/>
          </p:cNvSpPr>
          <p:nvPr>
            <p:ph type="body" idx="1"/>
          </p:nvPr>
        </p:nvSpPr>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We collaborate for the benefit of others</a:t>
            </a:r>
          </a:p>
          <a:p>
            <a:pPr lvl="1">
              <a:spcBef>
                <a:spcPts val="0"/>
              </a:spcBef>
              <a:spcAft>
                <a:spcPts val="1800"/>
              </a:spcAft>
            </a:pPr>
            <a:r>
              <a:rPr lang="en-US" sz="2800" dirty="0">
                <a:latin typeface="Arial" panose="020B0604020202020204" pitchFamily="34" charset="0"/>
                <a:cs typeface="Arial" panose="020B0604020202020204" pitchFamily="34" charset="0"/>
              </a:rPr>
              <a:t>Web 2.0</a:t>
            </a:r>
          </a:p>
          <a:p>
            <a:pPr lvl="2">
              <a:spcBef>
                <a:spcPts val="0"/>
              </a:spcBef>
              <a:spcAft>
                <a:spcPts val="1800"/>
              </a:spcAft>
            </a:pPr>
            <a:r>
              <a:rPr lang="en-US" sz="2800" dirty="0">
                <a:latin typeface="Arial" panose="020B0604020202020204" pitchFamily="34" charset="0"/>
                <a:cs typeface="Arial" panose="020B0604020202020204" pitchFamily="34" charset="0"/>
              </a:rPr>
              <a:t> </a:t>
            </a:r>
            <a:r>
              <a:rPr lang="en-US" sz="2400" dirty="0">
                <a:latin typeface="Arial" panose="020B0604020202020204" pitchFamily="34" charset="0"/>
                <a:cs typeface="Arial" panose="020B0604020202020204" pitchFamily="34" charset="0"/>
              </a:rPr>
              <a:t>Allows easy content contribution</a:t>
            </a:r>
          </a:p>
          <a:p>
            <a:pPr lvl="2">
              <a:spcBef>
                <a:spcPts val="0"/>
              </a:spcBef>
              <a:spcAft>
                <a:spcPts val="1800"/>
              </a:spcAft>
            </a:pPr>
            <a:r>
              <a:rPr lang="en-US" sz="2400" dirty="0">
                <a:latin typeface="Arial" panose="020B0604020202020204" pitchFamily="34" charset="0"/>
                <a:cs typeface="Arial" panose="020B0604020202020204" pitchFamily="34" charset="0"/>
              </a:rPr>
              <a:t> Facilitates easy connections with others</a:t>
            </a:r>
          </a:p>
          <a:p>
            <a:pPr lvl="1">
              <a:spcBef>
                <a:spcPts val="0"/>
              </a:spcBef>
              <a:spcAft>
                <a:spcPts val="1800"/>
              </a:spcAft>
            </a:pPr>
            <a:r>
              <a:rPr lang="en-US" sz="2800" dirty="0">
                <a:latin typeface="Arial" panose="020B0604020202020204" pitchFamily="34" charset="0"/>
                <a:cs typeface="Arial" panose="020B0604020202020204" pitchFamily="34" charset="0"/>
              </a:rPr>
              <a:t>Cognitive Surplus</a:t>
            </a:r>
          </a:p>
          <a:p>
            <a:pPr lvl="2">
              <a:spcBef>
                <a:spcPts val="0"/>
              </a:spcBef>
              <a:spcAft>
                <a:spcPts val="1800"/>
              </a:spcAft>
            </a:pPr>
            <a:r>
              <a:rPr lang="en-US" sz="2400" dirty="0">
                <a:latin typeface="Arial" panose="020B0604020202020204" pitchFamily="34" charset="0"/>
                <a:cs typeface="Arial" panose="020B0604020202020204" pitchFamily="34" charset="0"/>
              </a:rPr>
              <a:t> Combination of leisure time and tools to be creative</a:t>
            </a:r>
          </a:p>
        </p:txBody>
      </p:sp>
    </p:spTree>
    <p:extLst>
      <p:ext uri="{BB962C8B-B14F-4D97-AF65-F5344CB8AC3E}">
        <p14:creationId xmlns:p14="http://schemas.microsoft.com/office/powerpoint/2010/main" val="4851098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fontScale="90000"/>
          </a:bodyPr>
          <a:lstStyle/>
          <a:p>
            <a:r>
              <a:rPr lang="en-US" sz="3800" dirty="0"/>
              <a:t>Technology Connects Us with Others</a:t>
            </a:r>
            <a:br>
              <a:rPr lang="en-US" dirty="0"/>
            </a:br>
            <a:r>
              <a:rPr lang="en-US" sz="3200" dirty="0"/>
              <a:t>Technology Impacts How and Why We Connect and Collaborate (2 of 2) </a:t>
            </a:r>
            <a:r>
              <a:rPr lang="en-US" sz="2200" dirty="0"/>
              <a:t>(Objective 1.3)</a:t>
            </a:r>
          </a:p>
        </p:txBody>
      </p:sp>
      <p:sp>
        <p:nvSpPr>
          <p:cNvPr id="3" name="Content Placeholder 2"/>
          <p:cNvSpPr>
            <a:spLocks noGrp="1"/>
          </p:cNvSpPr>
          <p:nvPr>
            <p:ph type="body" idx="1"/>
          </p:nvPr>
        </p:nvSpPr>
        <p:spPr/>
        <p:txBody>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Business</a:t>
            </a:r>
          </a:p>
          <a:p>
            <a:pPr lvl="1">
              <a:spcBef>
                <a:spcPts val="0"/>
              </a:spcBef>
              <a:spcAft>
                <a:spcPts val="1800"/>
              </a:spcAft>
            </a:pPr>
            <a:r>
              <a:rPr lang="en-US" sz="2800" dirty="0">
                <a:latin typeface="Arial" panose="020B0604020202020204" pitchFamily="34" charset="0"/>
                <a:cs typeface="Arial" panose="020B0604020202020204" pitchFamily="34" charset="0"/>
              </a:rPr>
              <a:t>Support others’ dreams</a:t>
            </a:r>
          </a:p>
          <a:p>
            <a:pPr lvl="1">
              <a:spcBef>
                <a:spcPts val="0"/>
              </a:spcBef>
              <a:spcAft>
                <a:spcPts val="1800"/>
              </a:spcAft>
            </a:pPr>
            <a:r>
              <a:rPr lang="en-US" sz="2800" dirty="0">
                <a:latin typeface="Arial" panose="020B0604020202020204" pitchFamily="34" charset="0"/>
                <a:cs typeface="Arial" panose="020B0604020202020204" pitchFamily="34" charset="0"/>
              </a:rPr>
              <a:t>Crowdfunding is asking for small donations from a large number of people</a:t>
            </a:r>
          </a:p>
        </p:txBody>
      </p:sp>
    </p:spTree>
    <p:extLst>
      <p:ext uri="{BB962C8B-B14F-4D97-AF65-F5344CB8AC3E}">
        <p14:creationId xmlns:p14="http://schemas.microsoft.com/office/powerpoint/2010/main" val="126877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a:bodyPr>
          <a:lstStyle/>
          <a:p>
            <a:r>
              <a:rPr lang="en-US" dirty="0"/>
              <a:t>Technology Connects Us with Others</a:t>
            </a:r>
            <a:br>
              <a:rPr lang="en-US" dirty="0"/>
            </a:br>
            <a:r>
              <a:rPr lang="en-US" sz="3200" dirty="0"/>
              <a:t>Technology Impacts How We Consume (1 of 2)</a:t>
            </a:r>
            <a:br>
              <a:rPr lang="en-US" sz="3200" dirty="0"/>
            </a:br>
            <a:r>
              <a:rPr lang="en-US" sz="2000" dirty="0"/>
              <a:t>(Objective 1.4)</a:t>
            </a:r>
            <a:endParaRPr lang="en-US" sz="2325" dirty="0"/>
          </a:p>
        </p:txBody>
      </p:sp>
      <p:sp>
        <p:nvSpPr>
          <p:cNvPr id="3" name="Content Placeholder 2"/>
          <p:cNvSpPr>
            <a:spLocks noGrp="1"/>
          </p:cNvSpPr>
          <p:nvPr>
            <p:ph type="body" idx="1"/>
          </p:nvPr>
        </p:nvSpPr>
        <p:spPr>
          <a:xfrm>
            <a:off x="457200" y="1600200"/>
            <a:ext cx="8229600" cy="5105400"/>
          </a:xfrm>
        </p:spPr>
        <p:txBody>
          <a:bodyPr>
            <a:normAutofit/>
          </a:bodyPr>
          <a:lstStyle/>
          <a:p>
            <a:pPr>
              <a:lnSpc>
                <a:spcPct val="100000"/>
              </a:lnSpc>
              <a:spcBef>
                <a:spcPts val="0"/>
              </a:spcBef>
              <a:spcAft>
                <a:spcPts val="1200"/>
              </a:spcAft>
            </a:pPr>
            <a:r>
              <a:rPr lang="en-US" dirty="0">
                <a:solidFill>
                  <a:srgbClr val="007FA3"/>
                </a:solidFill>
                <a:latin typeface="Arial" panose="020B0604020202020204" pitchFamily="34" charset="0"/>
                <a:cs typeface="Arial" panose="020B0604020202020204" pitchFamily="34" charset="0"/>
              </a:rPr>
              <a:t>Marketing technology helps us to:</a:t>
            </a:r>
          </a:p>
          <a:p>
            <a:pPr lvl="1">
              <a:lnSpc>
                <a:spcPct val="100000"/>
              </a:lnSpc>
              <a:spcBef>
                <a:spcPts val="0"/>
              </a:spcBef>
              <a:spcAft>
                <a:spcPts val="1200"/>
              </a:spcAft>
            </a:pPr>
            <a:r>
              <a:rPr lang="en-US" sz="2800" dirty="0">
                <a:latin typeface="Arial" panose="020B0604020202020204" pitchFamily="34" charset="0"/>
                <a:cs typeface="Arial" panose="020B0604020202020204" pitchFamily="34" charset="0"/>
              </a:rPr>
              <a:t>Decide what to purchase</a:t>
            </a:r>
          </a:p>
          <a:p>
            <a:pPr lvl="1">
              <a:lnSpc>
                <a:spcPct val="100000"/>
              </a:lnSpc>
              <a:spcBef>
                <a:spcPts val="0"/>
              </a:spcBef>
              <a:spcAft>
                <a:spcPts val="1200"/>
              </a:spcAft>
            </a:pPr>
            <a:r>
              <a:rPr lang="en-US" sz="2800" dirty="0">
                <a:latin typeface="Arial" panose="020B0604020202020204" pitchFamily="34" charset="0"/>
                <a:cs typeface="Arial" panose="020B0604020202020204" pitchFamily="34" charset="0"/>
              </a:rPr>
              <a:t>Actually buy goods and services</a:t>
            </a:r>
          </a:p>
          <a:p>
            <a:pPr>
              <a:lnSpc>
                <a:spcPct val="100000"/>
              </a:lnSpc>
              <a:spcBef>
                <a:spcPts val="0"/>
              </a:spcBef>
              <a:spcAft>
                <a:spcPts val="1200"/>
              </a:spcAft>
            </a:pPr>
            <a:r>
              <a:rPr lang="en-US" dirty="0">
                <a:solidFill>
                  <a:srgbClr val="007FA3"/>
                </a:solidFill>
                <a:latin typeface="Arial" panose="020B0604020202020204" pitchFamily="34" charset="0"/>
                <a:cs typeface="Arial" panose="020B0604020202020204" pitchFamily="34" charset="0"/>
              </a:rPr>
              <a:t>Marketing</a:t>
            </a:r>
          </a:p>
          <a:p>
            <a:pPr lvl="1">
              <a:lnSpc>
                <a:spcPct val="100000"/>
              </a:lnSpc>
              <a:spcBef>
                <a:spcPts val="0"/>
              </a:spcBef>
              <a:spcAft>
                <a:spcPts val="1200"/>
              </a:spcAft>
            </a:pPr>
            <a:r>
              <a:rPr lang="en-US" sz="2800" dirty="0">
                <a:latin typeface="Arial" panose="020B0604020202020204" pitchFamily="34" charset="0"/>
                <a:cs typeface="Arial" panose="020B0604020202020204" pitchFamily="34" charset="0"/>
              </a:rPr>
              <a:t>QR (quick response) codes</a:t>
            </a:r>
          </a:p>
          <a:p>
            <a:pPr lvl="1">
              <a:lnSpc>
                <a:spcPct val="100000"/>
              </a:lnSpc>
              <a:spcBef>
                <a:spcPts val="0"/>
              </a:spcBef>
              <a:spcAft>
                <a:spcPts val="1200"/>
              </a:spcAft>
            </a:pPr>
            <a:r>
              <a:rPr lang="en-US" sz="2800" dirty="0">
                <a:latin typeface="Arial" panose="020B0604020202020204" pitchFamily="34" charset="0"/>
                <a:cs typeface="Arial" panose="020B0604020202020204" pitchFamily="34" charset="0"/>
              </a:rPr>
              <a:t>Crowdsourcing</a:t>
            </a:r>
          </a:p>
        </p:txBody>
      </p:sp>
    </p:spTree>
    <p:extLst>
      <p:ext uri="{BB962C8B-B14F-4D97-AF65-F5344CB8AC3E}">
        <p14:creationId xmlns:p14="http://schemas.microsoft.com/office/powerpoint/2010/main" val="494188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a:bodyPr>
          <a:lstStyle/>
          <a:p>
            <a:r>
              <a:rPr lang="en-US" dirty="0"/>
              <a:t>Technology Connects Us with Others</a:t>
            </a:r>
            <a:br>
              <a:rPr lang="en-US" dirty="0"/>
            </a:br>
            <a:r>
              <a:rPr lang="en-US" sz="3200" dirty="0"/>
              <a:t>Technology Impacts How We Consume (2 of 2)</a:t>
            </a:r>
            <a:br>
              <a:rPr lang="en-US" sz="3600" dirty="0"/>
            </a:br>
            <a:r>
              <a:rPr lang="en-US" sz="2000" dirty="0"/>
              <a:t>(Objective 1.4)</a:t>
            </a:r>
            <a:endParaRPr lang="en-US" sz="3000" dirty="0"/>
          </a:p>
        </p:txBody>
      </p:sp>
      <p:sp>
        <p:nvSpPr>
          <p:cNvPr id="3" name="Content Placeholder 2"/>
          <p:cNvSpPr>
            <a:spLocks noGrp="1"/>
          </p:cNvSpPr>
          <p:nvPr>
            <p:ph type="body" idx="1"/>
          </p:nvPr>
        </p:nvSpPr>
        <p:spPr>
          <a:xfrm>
            <a:off x="457200" y="1600200"/>
            <a:ext cx="3810000" cy="4525963"/>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Access Versus Ownership</a:t>
            </a:r>
          </a:p>
          <a:p>
            <a:pPr lvl="1">
              <a:spcBef>
                <a:spcPts val="0"/>
              </a:spcBef>
              <a:spcAft>
                <a:spcPts val="1800"/>
              </a:spcAft>
            </a:pPr>
            <a:r>
              <a:rPr lang="en-US" sz="2800" dirty="0">
                <a:latin typeface="Arial" panose="020B0604020202020204" pitchFamily="34" charset="0"/>
                <a:cs typeface="Arial" panose="020B0604020202020204" pitchFamily="34" charset="0"/>
              </a:rPr>
              <a:t>ZipCar</a:t>
            </a:r>
          </a:p>
          <a:p>
            <a:pPr lvl="1">
              <a:spcBef>
                <a:spcPts val="0"/>
              </a:spcBef>
              <a:spcAft>
                <a:spcPts val="1800"/>
              </a:spcAft>
            </a:pPr>
            <a:r>
              <a:rPr lang="en-US" sz="2800" dirty="0">
                <a:latin typeface="Arial" panose="020B0604020202020204" pitchFamily="34" charset="0"/>
                <a:cs typeface="Arial" panose="020B0604020202020204" pitchFamily="34" charset="0"/>
              </a:rPr>
              <a:t>Citi Bike</a:t>
            </a:r>
          </a:p>
          <a:p>
            <a:pPr lvl="1">
              <a:spcBef>
                <a:spcPts val="0"/>
              </a:spcBef>
              <a:spcAft>
                <a:spcPts val="1800"/>
              </a:spcAft>
            </a:pPr>
            <a:r>
              <a:rPr lang="en-US" sz="2800" dirty="0">
                <a:latin typeface="Arial" panose="020B0604020202020204" pitchFamily="34" charset="0"/>
                <a:cs typeface="Arial" panose="020B0604020202020204" pitchFamily="34" charset="0"/>
              </a:rPr>
              <a:t>Collaborative</a:t>
            </a:r>
            <a:br>
              <a:rPr lang="en-US" sz="2800" dirty="0">
                <a:latin typeface="Arial" panose="020B0604020202020204" pitchFamily="34" charset="0"/>
                <a:cs typeface="Arial" panose="020B0604020202020204" pitchFamily="34" charset="0"/>
              </a:rPr>
            </a:br>
            <a:r>
              <a:rPr lang="en-US" sz="2800" dirty="0">
                <a:latin typeface="Arial" panose="020B0604020202020204" pitchFamily="34" charset="0"/>
                <a:cs typeface="Arial" panose="020B0604020202020204" pitchFamily="34" charset="0"/>
              </a:rPr>
              <a:t>consumption</a:t>
            </a:r>
          </a:p>
        </p:txBody>
      </p:sp>
      <p:pic>
        <p:nvPicPr>
          <p:cNvPr id="7" name="Picture 6" descr="An infographic, where the background shows silhouettes of a group of people beneath a network of dots and connecting lines. In the foreground are labels, car sharing, peer to peer lending and funding, peer to peer accommodation, and online part time staffing. At the center is a hand holding a ring of keys and a thumb drive.">
            <a:extLst>
              <a:ext uri="{FF2B5EF4-FFF2-40B4-BE49-F238E27FC236}">
                <a16:creationId xmlns:a16="http://schemas.microsoft.com/office/drawing/2014/main" id="{5818262C-193B-4943-B263-277438B3005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087592" y="2329625"/>
            <a:ext cx="4599208" cy="3067113"/>
          </a:xfrm>
          <a:prstGeom prst="rect">
            <a:avLst/>
          </a:prstGeom>
        </p:spPr>
      </p:pic>
    </p:spTree>
    <p:extLst>
      <p:ext uri="{BB962C8B-B14F-4D97-AF65-F5344CB8AC3E}">
        <p14:creationId xmlns:p14="http://schemas.microsoft.com/office/powerpoint/2010/main" val="35841912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chor="ctr">
            <a:normAutofit/>
          </a:bodyPr>
          <a:lstStyle/>
          <a:p>
            <a:r>
              <a:rPr lang="en-US" dirty="0"/>
              <a:t>The Importance of Computer Literacy</a:t>
            </a:r>
            <a:br>
              <a:rPr lang="en-US" dirty="0"/>
            </a:br>
            <a:r>
              <a:rPr lang="en-US" sz="3200" dirty="0"/>
              <a:t>Computer Literacy </a:t>
            </a:r>
            <a:br>
              <a:rPr lang="en-US" sz="3200" dirty="0"/>
            </a:br>
            <a:r>
              <a:rPr lang="en-US" sz="2000" dirty="0"/>
              <a:t>(Objective 1.5)</a:t>
            </a:r>
            <a:endParaRPr lang="en-US" dirty="0"/>
          </a:p>
        </p:txBody>
      </p:sp>
      <p:sp>
        <p:nvSpPr>
          <p:cNvPr id="3" name="Content Placeholder 2"/>
          <p:cNvSpPr>
            <a:spLocks noGrp="1"/>
          </p:cNvSpPr>
          <p:nvPr>
            <p:ph type="body" idx="1"/>
          </p:nvPr>
        </p:nvSpPr>
        <p:spPr>
          <a:xfrm>
            <a:off x="457200" y="1600200"/>
            <a:ext cx="8229600" cy="4190999"/>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Computer literacy</a:t>
            </a:r>
          </a:p>
          <a:p>
            <a:pPr lvl="1">
              <a:spcBef>
                <a:spcPts val="0"/>
              </a:spcBef>
              <a:spcAft>
                <a:spcPts val="1200"/>
              </a:spcAft>
            </a:pPr>
            <a:r>
              <a:rPr lang="en-US" sz="2800" dirty="0">
                <a:latin typeface="Arial" panose="020B0604020202020204" pitchFamily="34" charset="0"/>
                <a:cs typeface="Arial" panose="020B0604020202020204" pitchFamily="34" charset="0"/>
              </a:rPr>
              <a:t>Understand capabilities and limitations of computers</a:t>
            </a:r>
          </a:p>
          <a:p>
            <a:pPr lvl="1">
              <a:spcBef>
                <a:spcPts val="0"/>
              </a:spcBef>
              <a:spcAft>
                <a:spcPts val="1200"/>
              </a:spcAft>
            </a:pPr>
            <a:r>
              <a:rPr lang="en-US" sz="2800" dirty="0">
                <a:latin typeface="Arial" panose="020B0604020202020204" pitchFamily="34" charset="0"/>
                <a:cs typeface="Arial" panose="020B0604020202020204" pitchFamily="34" charset="0"/>
              </a:rPr>
              <a:t>Know how to use safely and efficiently</a:t>
            </a:r>
          </a:p>
        </p:txBody>
      </p:sp>
    </p:spTree>
    <p:extLst>
      <p:ext uri="{BB962C8B-B14F-4D97-AF65-F5344CB8AC3E}">
        <p14:creationId xmlns:p14="http://schemas.microsoft.com/office/powerpoint/2010/main" val="9295106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AA00BC71-9146-4CD5-A9B1-7804E34BF60D}"/>
              </a:ext>
            </a:extLst>
          </p:cNvPr>
          <p:cNvSpPr txBox="1">
            <a:spLocks/>
          </p:cNvSpPr>
          <p:nvPr/>
        </p:nvSpPr>
        <p:spPr>
          <a:xfrm>
            <a:off x="457200" y="0"/>
            <a:ext cx="8686800" cy="1600200"/>
          </a:xfrm>
          <a:prstGeom prst="rect">
            <a:avLst/>
          </a:prstGeom>
        </p:spPr>
        <p:txBody>
          <a:bodyPr vert="horz" lIns="0" tIns="0" rIns="0" bIns="0" rtlCol="0" anchor="ctr">
            <a:normAutofit/>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400" dirty="0"/>
              <a:t>Artificial Intelligence</a:t>
            </a:r>
            <a:br>
              <a:rPr lang="en-US" sz="2000" dirty="0"/>
            </a:br>
            <a:r>
              <a:rPr lang="en-US" sz="3200" dirty="0"/>
              <a:t>Artificial Intelligence Basics (1 of 3)</a:t>
            </a:r>
            <a:br>
              <a:rPr lang="en-US" sz="1600" dirty="0"/>
            </a:br>
            <a:r>
              <a:rPr lang="en-US" sz="1600" dirty="0"/>
              <a:t>(Objective 1.6)</a:t>
            </a:r>
            <a:endParaRPr lang="en-US" sz="3000" dirty="0"/>
          </a:p>
        </p:txBody>
      </p:sp>
      <p:sp>
        <p:nvSpPr>
          <p:cNvPr id="3" name="Content Placeholder 2"/>
          <p:cNvSpPr>
            <a:spLocks noGrp="1"/>
          </p:cNvSpPr>
          <p:nvPr>
            <p:ph type="body" idx="1"/>
          </p:nvPr>
        </p:nvSpPr>
        <p:spPr>
          <a:xfrm>
            <a:off x="457200" y="1600200"/>
            <a:ext cx="8229600" cy="5257800"/>
          </a:xfrm>
        </p:spPr>
        <p:txBody>
          <a:bodyPr>
            <a:normAutofit/>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Intelligence—ability to acquire and apply knowledge and skills</a:t>
            </a:r>
          </a:p>
          <a:p>
            <a:pPr lvl="1">
              <a:spcBef>
                <a:spcPts val="0"/>
              </a:spcBef>
              <a:spcAft>
                <a:spcPts val="1200"/>
              </a:spcAft>
            </a:pPr>
            <a:r>
              <a:rPr lang="en-US" sz="2800" dirty="0">
                <a:latin typeface="Arial" panose="020B0604020202020204" pitchFamily="34" charset="0"/>
                <a:cs typeface="Arial" panose="020B0604020202020204" pitchFamily="34" charset="0"/>
              </a:rPr>
              <a:t>Experiences, reasoning, problem solving, perception, and using language</a:t>
            </a:r>
          </a:p>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Artificial intelligence (AI)—systems or machines which perform tasks usually associated with human intelligence </a:t>
            </a:r>
          </a:p>
        </p:txBody>
      </p:sp>
    </p:spTree>
    <p:extLst>
      <p:ext uri="{BB962C8B-B14F-4D97-AF65-F5344CB8AC3E}">
        <p14:creationId xmlns:p14="http://schemas.microsoft.com/office/powerpoint/2010/main" val="2960109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CB27F820-64B8-4130-9136-6C6182120776}"/>
              </a:ext>
            </a:extLst>
          </p:cNvPr>
          <p:cNvSpPr txBox="1">
            <a:spLocks/>
          </p:cNvSpPr>
          <p:nvPr/>
        </p:nvSpPr>
        <p:spPr>
          <a:xfrm>
            <a:off x="457200" y="0"/>
            <a:ext cx="8686800" cy="1600200"/>
          </a:xfrm>
          <a:prstGeom prst="rect">
            <a:avLst/>
          </a:prstGeom>
        </p:spPr>
        <p:txBody>
          <a:bodyPr vert="horz" lIns="0" tIns="0" rIns="0" bIns="0" rtlCol="0" anchor="ctr">
            <a:normAutofit/>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400" dirty="0"/>
              <a:t>Artificial Intelligence</a:t>
            </a:r>
            <a:br>
              <a:rPr lang="en-US" sz="2000" dirty="0"/>
            </a:br>
            <a:r>
              <a:rPr lang="en-US" sz="3200" dirty="0"/>
              <a:t>Artificial Intelligence Basics (2 of 3)</a:t>
            </a:r>
          </a:p>
          <a:p>
            <a:r>
              <a:rPr lang="en-US" sz="2000" dirty="0"/>
              <a:t>(Objective 1.6)</a:t>
            </a:r>
            <a:endParaRPr lang="en-US" sz="3600" dirty="0"/>
          </a:p>
        </p:txBody>
      </p:sp>
      <p:sp>
        <p:nvSpPr>
          <p:cNvPr id="3" name="Content Placeholder 2"/>
          <p:cNvSpPr>
            <a:spLocks noGrp="1"/>
          </p:cNvSpPr>
          <p:nvPr>
            <p:ph type="body" idx="1"/>
          </p:nvPr>
        </p:nvSpPr>
        <p:spPr>
          <a:xfrm>
            <a:off x="457200" y="1600200"/>
            <a:ext cx="8229600" cy="5257800"/>
          </a:xfrm>
        </p:spPr>
        <p:txBody>
          <a:bodyPr>
            <a:normAutofit/>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Goal in 1950s was to create a machine that could think like a human</a:t>
            </a:r>
          </a:p>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Central goals of AI</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Natural language processing (NLP)</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Perception</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Knowledge representation</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Planning</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Problem solving</a:t>
            </a:r>
          </a:p>
          <a:p>
            <a:pPr lvl="1">
              <a:spcBef>
                <a:spcPts val="0"/>
              </a:spcBef>
              <a:spcAft>
                <a:spcPts val="1200"/>
              </a:spcAft>
            </a:pPr>
            <a:r>
              <a:rPr lang="en-US" sz="2400" dirty="0">
                <a:solidFill>
                  <a:schemeClr val="tx1"/>
                </a:solidFill>
                <a:latin typeface="Arial" panose="020B0604020202020204" pitchFamily="34" charset="0"/>
                <a:cs typeface="Arial" panose="020B0604020202020204" pitchFamily="34" charset="0"/>
              </a:rPr>
              <a:t>Learning</a:t>
            </a:r>
            <a:endParaRPr lang="en-US" sz="18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96066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5AC25BCE-6F65-4BF5-9892-7345C63A6B2F}"/>
              </a:ext>
            </a:extLst>
          </p:cNvPr>
          <p:cNvSpPr txBox="1">
            <a:spLocks/>
          </p:cNvSpPr>
          <p:nvPr/>
        </p:nvSpPr>
        <p:spPr>
          <a:xfrm>
            <a:off x="457200" y="0"/>
            <a:ext cx="8686800" cy="1600200"/>
          </a:xfrm>
          <a:prstGeom prst="rect">
            <a:avLst/>
          </a:prstGeom>
        </p:spPr>
        <p:txBody>
          <a:bodyPr vert="horz" lIns="0" tIns="0" rIns="0" bIns="0" rtlCol="0" anchor="ctr">
            <a:normAutofit/>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400" dirty="0"/>
              <a:t>Artificial Intelligence</a:t>
            </a:r>
            <a:br>
              <a:rPr lang="en-US" sz="2000" dirty="0"/>
            </a:br>
            <a:r>
              <a:rPr lang="en-US" sz="3200" dirty="0"/>
              <a:t>Artificial Intelligence Basics (3 of 3)</a:t>
            </a:r>
          </a:p>
          <a:p>
            <a:r>
              <a:rPr lang="en-US" sz="2000" dirty="0"/>
              <a:t>(Objective 1.6)</a:t>
            </a:r>
            <a:endParaRPr lang="en-US" sz="3600" dirty="0"/>
          </a:p>
        </p:txBody>
      </p:sp>
      <p:sp>
        <p:nvSpPr>
          <p:cNvPr id="3" name="Content Placeholder 2"/>
          <p:cNvSpPr>
            <a:spLocks noGrp="1"/>
          </p:cNvSpPr>
          <p:nvPr>
            <p:ph type="body" idx="1"/>
          </p:nvPr>
        </p:nvSpPr>
        <p:spPr>
          <a:xfrm>
            <a:off x="457200" y="1600200"/>
            <a:ext cx="8229600" cy="5257800"/>
          </a:xfrm>
        </p:spPr>
        <p:txBody>
          <a:bodyPr>
            <a:normAutofit/>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Major developments contributing to functional AI systems</a:t>
            </a:r>
          </a:p>
          <a:p>
            <a:pPr lvl="1">
              <a:spcBef>
                <a:spcPts val="0"/>
              </a:spcBef>
              <a:spcAft>
                <a:spcPts val="1200"/>
              </a:spcAft>
            </a:pPr>
            <a:r>
              <a:rPr lang="en-US" sz="2800" dirty="0">
                <a:latin typeface="Arial" panose="020B0604020202020204" pitchFamily="34" charset="0"/>
                <a:cs typeface="Arial" panose="020B0604020202020204" pitchFamily="34" charset="0"/>
              </a:rPr>
              <a:t>Expert systems</a:t>
            </a:r>
          </a:p>
          <a:p>
            <a:pPr lvl="1">
              <a:spcBef>
                <a:spcPts val="0"/>
              </a:spcBef>
              <a:spcAft>
                <a:spcPts val="1200"/>
              </a:spcAft>
            </a:pPr>
            <a:r>
              <a:rPr lang="en-US" sz="2800" dirty="0">
                <a:latin typeface="Arial" panose="020B0604020202020204" pitchFamily="34" charset="0"/>
                <a:cs typeface="Arial" panose="020B0604020202020204" pitchFamily="34" charset="0"/>
              </a:rPr>
              <a:t>Artificial neural networks</a:t>
            </a:r>
          </a:p>
          <a:p>
            <a:pPr lvl="1">
              <a:spcBef>
                <a:spcPts val="0"/>
              </a:spcBef>
              <a:spcAft>
                <a:spcPts val="1200"/>
              </a:spcAft>
            </a:pPr>
            <a:r>
              <a:rPr lang="en-US" sz="2800" dirty="0">
                <a:latin typeface="Arial" panose="020B0604020202020204" pitchFamily="34" charset="0"/>
                <a:cs typeface="Arial" panose="020B0604020202020204" pitchFamily="34" charset="0"/>
              </a:rPr>
              <a:t>Advances in machine learning</a:t>
            </a:r>
          </a:p>
        </p:txBody>
      </p:sp>
    </p:spTree>
    <p:extLst>
      <p:ext uri="{BB962C8B-B14F-4D97-AF65-F5344CB8AC3E}">
        <p14:creationId xmlns:p14="http://schemas.microsoft.com/office/powerpoint/2010/main" val="24112207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95DCDF7D-29FC-4654-B236-66357F0B9E2E}"/>
              </a:ext>
            </a:extLst>
          </p:cNvPr>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(1 of 6) </a:t>
            </a:r>
            <a:r>
              <a:rPr lang="en-US" sz="1600" dirty="0"/>
              <a:t>(Objective 1.7)</a:t>
            </a:r>
            <a:endParaRPr lang="en-US" sz="3000" dirty="0"/>
          </a:p>
        </p:txBody>
      </p:sp>
      <p:sp>
        <p:nvSpPr>
          <p:cNvPr id="3" name="Content Placeholder 2"/>
          <p:cNvSpPr>
            <a:spLocks noGrp="1"/>
          </p:cNvSpPr>
          <p:nvPr>
            <p:ph type="body" idx="1"/>
          </p:nvPr>
        </p:nvSpPr>
        <p:spPr>
          <a:xfrm>
            <a:off x="457199" y="1600200"/>
            <a:ext cx="4419601" cy="4525963"/>
          </a:xfrm>
        </p:spPr>
        <p:txBody>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Retail</a:t>
            </a:r>
          </a:p>
          <a:p>
            <a:pPr lvl="1">
              <a:spcBef>
                <a:spcPts val="0"/>
              </a:spcBef>
              <a:spcAft>
                <a:spcPts val="1800"/>
              </a:spcAft>
            </a:pPr>
            <a:r>
              <a:rPr lang="en-US" sz="2800" dirty="0">
                <a:latin typeface="Arial" panose="020B0604020202020204" pitchFamily="34" charset="0"/>
                <a:cs typeface="Arial" panose="020B0604020202020204" pitchFamily="34" charset="0"/>
              </a:rPr>
              <a:t>Data mining</a:t>
            </a:r>
          </a:p>
          <a:p>
            <a:pPr lvl="2">
              <a:spcBef>
                <a:spcPts val="0"/>
              </a:spcBef>
              <a:spcAft>
                <a:spcPts val="1800"/>
              </a:spcAft>
            </a:pPr>
            <a:r>
              <a:rPr lang="en-US" sz="2400" dirty="0">
                <a:latin typeface="Arial" panose="020B0604020202020204" pitchFamily="34" charset="0"/>
                <a:cs typeface="Arial" panose="020B0604020202020204" pitchFamily="34" charset="0"/>
              </a:rPr>
              <a:t>Process of searching huge amounts of data for patterns</a:t>
            </a:r>
          </a:p>
          <a:p>
            <a:pPr lvl="2">
              <a:spcBef>
                <a:spcPts val="0"/>
              </a:spcBef>
              <a:spcAft>
                <a:spcPts val="1800"/>
              </a:spcAft>
            </a:pPr>
            <a:r>
              <a:rPr lang="en-US" sz="2400" dirty="0">
                <a:latin typeface="Arial" panose="020B0604020202020204" pitchFamily="34" charset="0"/>
                <a:cs typeface="Arial" panose="020B0604020202020204" pitchFamily="34" charset="0"/>
              </a:rPr>
              <a:t>Respond to consumer buying/usage patterns</a:t>
            </a:r>
          </a:p>
        </p:txBody>
      </p:sp>
      <p:pic>
        <p:nvPicPr>
          <p:cNvPr id="6" name="Picture 5" descr="An infographic that includes five statistics. The center is labeled, Data Accumulation and the background shows a matrix of interconnected circles.&#10;The data bullets follow:&#10;• Photos uploaded to Instagram per second: 845&#10;• Tweets sent in one second on Twitter: 8,041&#10;• Searches per second on Google: 67,026&#10;• Videos viewed on YouTube each second: 73,856&#10;• G B of Internet traffic per second: 56,901&#10;">
            <a:extLst>
              <a:ext uri="{FF2B5EF4-FFF2-40B4-BE49-F238E27FC236}">
                <a16:creationId xmlns:a16="http://schemas.microsoft.com/office/drawing/2014/main" id="{284A3144-D76F-448C-993A-197B2D33F66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76798" y="1932667"/>
            <a:ext cx="3936306" cy="3916363"/>
          </a:xfrm>
          <a:prstGeom prst="rect">
            <a:avLst/>
          </a:prstGeom>
        </p:spPr>
      </p:pic>
    </p:spTree>
    <p:extLst>
      <p:ext uri="{BB962C8B-B14F-4D97-AF65-F5344CB8AC3E}">
        <p14:creationId xmlns:p14="http://schemas.microsoft.com/office/powerpoint/2010/main" val="68280146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a:extLst>
              <a:ext uri="{FF2B5EF4-FFF2-40B4-BE49-F238E27FC236}">
                <a16:creationId xmlns:a16="http://schemas.microsoft.com/office/drawing/2014/main" id="{0275664C-28DF-47E6-A063-C55366E890B9}"/>
              </a:ext>
            </a:extLst>
          </p:cNvPr>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(2 of 6) </a:t>
            </a:r>
            <a:r>
              <a:rPr lang="en-US" sz="1600" dirty="0"/>
              <a:t>(Objective 1.7)</a:t>
            </a:r>
            <a:endParaRPr lang="en-US" sz="3000" dirty="0"/>
          </a:p>
        </p:txBody>
      </p:sp>
      <p:sp>
        <p:nvSpPr>
          <p:cNvPr id="3" name="Content Placeholder 2"/>
          <p:cNvSpPr>
            <a:spLocks noGrp="1"/>
          </p:cNvSpPr>
          <p:nvPr>
            <p:ph type="body" idx="1"/>
          </p:nvPr>
        </p:nvSpPr>
        <p:spPr>
          <a:xfrm>
            <a:off x="457199" y="1600200"/>
            <a:ext cx="8458201" cy="4525963"/>
          </a:xfrm>
        </p:spPr>
        <p:txBody>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Banking</a:t>
            </a:r>
          </a:p>
          <a:p>
            <a:pPr lvl="1">
              <a:spcBef>
                <a:spcPts val="0"/>
              </a:spcBef>
              <a:spcAft>
                <a:spcPts val="1800"/>
              </a:spcAft>
            </a:pPr>
            <a:r>
              <a:rPr lang="en-US" sz="2800" dirty="0">
                <a:solidFill>
                  <a:schemeClr val="tx1"/>
                </a:solidFill>
                <a:latin typeface="Arial" panose="020B0604020202020204" pitchFamily="34" charset="0"/>
                <a:cs typeface="Arial" panose="020B0604020202020204" pitchFamily="34" charset="0"/>
              </a:rPr>
              <a:t>Uses AI to help spot fraud</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Transportation</a:t>
            </a:r>
          </a:p>
          <a:p>
            <a:pPr lvl="1">
              <a:spcBef>
                <a:spcPts val="0"/>
              </a:spcBef>
              <a:spcAft>
                <a:spcPts val="1800"/>
              </a:spcAft>
            </a:pPr>
            <a:r>
              <a:rPr lang="en-US" sz="2800" dirty="0">
                <a:solidFill>
                  <a:schemeClr val="tx1"/>
                </a:solidFill>
                <a:latin typeface="Arial" panose="020B0604020202020204" pitchFamily="34" charset="0"/>
                <a:cs typeface="Arial" panose="020B0604020202020204" pitchFamily="34" charset="0"/>
              </a:rPr>
              <a:t>Autopilots on commercial airplanes</a:t>
            </a:r>
          </a:p>
          <a:p>
            <a:pPr lvl="1">
              <a:spcBef>
                <a:spcPts val="0"/>
              </a:spcBef>
              <a:spcAft>
                <a:spcPts val="1800"/>
              </a:spcAft>
            </a:pPr>
            <a:r>
              <a:rPr lang="en-US" sz="2800" dirty="0">
                <a:solidFill>
                  <a:schemeClr val="tx1"/>
                </a:solidFill>
                <a:latin typeface="Arial" panose="020B0604020202020204" pitchFamily="34" charset="0"/>
                <a:cs typeface="Arial" panose="020B0604020202020204" pitchFamily="34" charset="0"/>
              </a:rPr>
              <a:t>Autonomous vehicles</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Robots and Embodied Agents</a:t>
            </a:r>
          </a:p>
          <a:p>
            <a:pPr>
              <a:spcBef>
                <a:spcPts val="0"/>
              </a:spcBef>
              <a:spcAft>
                <a:spcPts val="1800"/>
              </a:spcAft>
            </a:pPr>
            <a:endParaRPr lang="en-US" sz="4400" dirty="0">
              <a:solidFill>
                <a:schemeClr val="tx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89229338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(3 of 6) </a:t>
            </a:r>
            <a:r>
              <a:rPr lang="en-US" sz="1600" dirty="0"/>
              <a:t>(Objective 1.7)</a:t>
            </a:r>
            <a:endParaRPr lang="en-US" sz="3000" dirty="0"/>
          </a:p>
        </p:txBody>
      </p:sp>
      <p:sp>
        <p:nvSpPr>
          <p:cNvPr id="3" name="Content Placeholder 2"/>
          <p:cNvSpPr>
            <a:spLocks noGrp="1"/>
          </p:cNvSpPr>
          <p:nvPr>
            <p:ph type="body" idx="1"/>
          </p:nvPr>
        </p:nvSpPr>
        <p:spPr>
          <a:xfrm>
            <a:off x="457200" y="1600200"/>
            <a:ext cx="8563894" cy="5181600"/>
          </a:xfrm>
        </p:spPr>
        <p:txBody>
          <a:bodyPr numCol="1">
            <a:normAutofit/>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Education</a:t>
            </a:r>
          </a:p>
          <a:p>
            <a:pPr lvl="1">
              <a:spcBef>
                <a:spcPts val="0"/>
              </a:spcBef>
              <a:spcAft>
                <a:spcPts val="1200"/>
              </a:spcAft>
            </a:pPr>
            <a:r>
              <a:rPr lang="en-US" sz="2800" dirty="0">
                <a:latin typeface="Arial" panose="020B0604020202020204" pitchFamily="34" charset="0"/>
                <a:cs typeface="Arial" panose="020B0604020202020204" pitchFamily="34" charset="0"/>
              </a:rPr>
              <a:t>Intelligent personal assistants (IPAs) assist students with their individualized learning plans</a:t>
            </a:r>
          </a:p>
          <a:p>
            <a:pPr lvl="1">
              <a:spcBef>
                <a:spcPts val="0"/>
              </a:spcBef>
              <a:spcAft>
                <a:spcPts val="1200"/>
              </a:spcAft>
            </a:pPr>
            <a:r>
              <a:rPr lang="en-US" sz="2800" dirty="0">
                <a:latin typeface="Arial" panose="020B0604020202020204" pitchFamily="34" charset="0"/>
                <a:cs typeface="Arial" panose="020B0604020202020204" pitchFamily="34" charset="0"/>
              </a:rPr>
              <a:t>Speed up the grading process</a:t>
            </a:r>
          </a:p>
          <a:p>
            <a:pPr lvl="1">
              <a:spcBef>
                <a:spcPts val="0"/>
              </a:spcBef>
              <a:spcAft>
                <a:spcPts val="1200"/>
              </a:spcAft>
            </a:pPr>
            <a:r>
              <a:rPr lang="en-US" sz="2800" dirty="0">
                <a:latin typeface="Arial" panose="020B0604020202020204" pitchFamily="34" charset="0"/>
                <a:cs typeface="Arial" panose="020B0604020202020204" pitchFamily="34" charset="0"/>
              </a:rPr>
              <a:t>Plagiarism checkers</a:t>
            </a:r>
          </a:p>
        </p:txBody>
      </p:sp>
    </p:spTree>
    <p:extLst>
      <p:ext uri="{BB962C8B-B14F-4D97-AF65-F5344CB8AC3E}">
        <p14:creationId xmlns:p14="http://schemas.microsoft.com/office/powerpoint/2010/main" val="6272044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sequence of four models shows a skull, a skull with superimposed blood vessels, a skull with muscles and eyeballs, and a head with hair and skin.">
            <a:extLst>
              <a:ext uri="{FF2B5EF4-FFF2-40B4-BE49-F238E27FC236}">
                <a16:creationId xmlns:a16="http://schemas.microsoft.com/office/drawing/2014/main" id="{3920DA10-C3D5-4222-A33E-2E751825D4A3}"/>
              </a:ext>
            </a:extLst>
          </p:cNvPr>
          <p:cNvPicPr>
            <a:picLocks noChangeAspect="1"/>
          </p:cNvPicPr>
          <p:nvPr/>
        </p:nvPicPr>
        <p:blipFill rotWithShape="1">
          <a:blip r:embed="rId3">
            <a:extLst>
              <a:ext uri="{28A0092B-C50C-407E-A947-70E740481C1C}">
                <a14:useLocalDpi xmlns:a14="http://schemas.microsoft.com/office/drawing/2010/main" val="0"/>
              </a:ext>
            </a:extLst>
          </a:blip>
          <a:srcRect b="6977"/>
          <a:stretch/>
        </p:blipFill>
        <p:spPr>
          <a:xfrm>
            <a:off x="3733800" y="3124200"/>
            <a:ext cx="5116286" cy="2840082"/>
          </a:xfrm>
          <a:prstGeom prst="rect">
            <a:avLst/>
          </a:prstGeom>
        </p:spPr>
      </p:pic>
      <p:sp>
        <p:nvSpPr>
          <p:cNvPr id="10" name="Title 3">
            <a:extLst>
              <a:ext uri="{FF2B5EF4-FFF2-40B4-BE49-F238E27FC236}">
                <a16:creationId xmlns:a16="http://schemas.microsoft.com/office/drawing/2014/main" id="{8A1B4386-8C5E-4750-A9C4-C5CA840D4A80}"/>
              </a:ext>
            </a:extLst>
          </p:cNvPr>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(4 of 6) </a:t>
            </a:r>
            <a:r>
              <a:rPr lang="en-US" sz="1600" dirty="0"/>
              <a:t>(Objective 1.7)</a:t>
            </a:r>
            <a:endParaRPr lang="en-US" sz="3000" dirty="0"/>
          </a:p>
        </p:txBody>
      </p:sp>
      <p:sp>
        <p:nvSpPr>
          <p:cNvPr id="3" name="Content Placeholder 2"/>
          <p:cNvSpPr>
            <a:spLocks noGrp="1"/>
          </p:cNvSpPr>
          <p:nvPr>
            <p:ph type="body" idx="1"/>
          </p:nvPr>
        </p:nvSpPr>
        <p:spPr>
          <a:xfrm>
            <a:off x="457200" y="1600200"/>
            <a:ext cx="3733800" cy="3886200"/>
          </a:xfrm>
        </p:spPr>
        <p:txBody>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Law Enforcement</a:t>
            </a:r>
          </a:p>
          <a:p>
            <a:pPr lvl="1">
              <a:spcBef>
                <a:spcPts val="0"/>
              </a:spcBef>
              <a:spcAft>
                <a:spcPts val="1800"/>
              </a:spcAft>
            </a:pPr>
            <a:r>
              <a:rPr lang="en-US" sz="2800" dirty="0">
                <a:latin typeface="Arial" panose="020B0604020202020204" pitchFamily="34" charset="0"/>
                <a:cs typeface="Arial" panose="020B0604020202020204" pitchFamily="34" charset="0"/>
              </a:rPr>
              <a:t>Computers used in cars</a:t>
            </a:r>
          </a:p>
          <a:p>
            <a:pPr lvl="1">
              <a:spcBef>
                <a:spcPts val="0"/>
              </a:spcBef>
              <a:spcAft>
                <a:spcPts val="1800"/>
              </a:spcAft>
            </a:pPr>
            <a:r>
              <a:rPr lang="en-US" sz="2800" dirty="0">
                <a:latin typeface="Arial" panose="020B0604020202020204" pitchFamily="34" charset="0"/>
                <a:cs typeface="Arial" panose="020B0604020202020204" pitchFamily="34" charset="0"/>
              </a:rPr>
              <a:t>Facial reconstruction</a:t>
            </a:r>
          </a:p>
          <a:p>
            <a:pPr lvl="1">
              <a:spcBef>
                <a:spcPts val="0"/>
              </a:spcBef>
              <a:spcAft>
                <a:spcPts val="1800"/>
              </a:spcAft>
            </a:pPr>
            <a:r>
              <a:rPr lang="en-US" sz="2800" dirty="0">
                <a:latin typeface="Arial" panose="020B0604020202020204" pitchFamily="34" charset="0"/>
                <a:cs typeface="Arial" panose="020B0604020202020204" pitchFamily="34" charset="0"/>
              </a:rPr>
              <a:t>Computer forensics</a:t>
            </a:r>
          </a:p>
        </p:txBody>
      </p:sp>
    </p:spTree>
    <p:extLst>
      <p:ext uri="{BB962C8B-B14F-4D97-AF65-F5344CB8AC3E}">
        <p14:creationId xmlns:p14="http://schemas.microsoft.com/office/powerpoint/2010/main" val="22629833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itle 3">
            <a:extLst>
              <a:ext uri="{FF2B5EF4-FFF2-40B4-BE49-F238E27FC236}">
                <a16:creationId xmlns:a16="http://schemas.microsoft.com/office/drawing/2014/main" id="{A166480B-C1FE-4834-A624-3664616980FD}"/>
              </a:ext>
            </a:extLst>
          </p:cNvPr>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(5 of 6) </a:t>
            </a:r>
            <a:r>
              <a:rPr lang="en-US" sz="1600" dirty="0"/>
              <a:t>(Objective 1.7)</a:t>
            </a:r>
            <a:endParaRPr lang="en-US" sz="3000" dirty="0"/>
          </a:p>
        </p:txBody>
      </p:sp>
      <p:sp>
        <p:nvSpPr>
          <p:cNvPr id="3" name="Content Placeholder 2"/>
          <p:cNvSpPr>
            <a:spLocks noGrp="1"/>
          </p:cNvSpPr>
          <p:nvPr>
            <p:ph type="body" idx="1"/>
          </p:nvPr>
        </p:nvSpPr>
        <p:spPr>
          <a:xfrm>
            <a:off x="457199" y="1600200"/>
            <a:ext cx="4800601" cy="4724399"/>
          </a:xfrm>
        </p:spPr>
        <p:txBody>
          <a:bodyPr/>
          <a:lstStyle/>
          <a:p>
            <a:pPr>
              <a:spcBef>
                <a:spcPts val="0"/>
              </a:spcBef>
              <a:spcAft>
                <a:spcPts val="1200"/>
              </a:spcAft>
            </a:pPr>
            <a:r>
              <a:rPr lang="en-US" dirty="0">
                <a:solidFill>
                  <a:srgbClr val="007FA3"/>
                </a:solidFill>
                <a:latin typeface="Arial" panose="020B0604020202020204" pitchFamily="34" charset="0"/>
                <a:cs typeface="Arial" panose="020B0604020202020204" pitchFamily="34" charset="0"/>
              </a:rPr>
              <a:t>Medicine</a:t>
            </a:r>
          </a:p>
          <a:p>
            <a:pPr lvl="1">
              <a:spcBef>
                <a:spcPts val="0"/>
              </a:spcBef>
              <a:spcAft>
                <a:spcPts val="1200"/>
              </a:spcAft>
            </a:pPr>
            <a:r>
              <a:rPr lang="en-US" sz="2800" dirty="0">
                <a:solidFill>
                  <a:schemeClr val="tx1"/>
                </a:solidFill>
                <a:latin typeface="Arial" panose="020B0604020202020204" pitchFamily="34" charset="0"/>
                <a:cs typeface="Arial" panose="020B0604020202020204" pitchFamily="34" charset="0"/>
              </a:rPr>
              <a:t>Help doctors diagnose unfamiliar conditions</a:t>
            </a:r>
          </a:p>
          <a:p>
            <a:pPr lvl="1">
              <a:spcBef>
                <a:spcPts val="0"/>
              </a:spcBef>
              <a:spcAft>
                <a:spcPts val="1200"/>
              </a:spcAft>
            </a:pPr>
            <a:r>
              <a:rPr lang="en-US" sz="2800" dirty="0">
                <a:solidFill>
                  <a:schemeClr val="tx1"/>
                </a:solidFill>
                <a:latin typeface="Arial" panose="020B0604020202020204" pitchFamily="34" charset="0"/>
                <a:cs typeface="Arial" panose="020B0604020202020204" pitchFamily="34" charset="0"/>
              </a:rPr>
              <a:t>Being integrated into patient information systems</a:t>
            </a:r>
          </a:p>
          <a:p>
            <a:pPr lvl="1">
              <a:spcBef>
                <a:spcPts val="0"/>
              </a:spcBef>
              <a:spcAft>
                <a:spcPts val="1200"/>
              </a:spcAft>
            </a:pPr>
            <a:r>
              <a:rPr lang="en-US" sz="2800" dirty="0">
                <a:solidFill>
                  <a:schemeClr val="tx1"/>
                </a:solidFill>
                <a:latin typeface="Arial" panose="020B0604020202020204" pitchFamily="34" charset="0"/>
                <a:cs typeface="Arial" panose="020B0604020202020204" pitchFamily="34" charset="0"/>
              </a:rPr>
              <a:t>Used to design and construct prosthetic devices</a:t>
            </a:r>
          </a:p>
        </p:txBody>
      </p:sp>
      <p:pic>
        <p:nvPicPr>
          <p:cNvPr id="4" name="Picture 3" descr="A 3 D printed hand shows red fingers, blue joints, a red hand, a blue cuff, and multiple connections and wires.">
            <a:extLst>
              <a:ext uri="{FF2B5EF4-FFF2-40B4-BE49-F238E27FC236}">
                <a16:creationId xmlns:a16="http://schemas.microsoft.com/office/drawing/2014/main" id="{56182ACE-6811-4961-95D7-73A90D656C4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381762" y="1833978"/>
            <a:ext cx="3608314" cy="2585621"/>
          </a:xfrm>
          <a:prstGeom prst="rect">
            <a:avLst/>
          </a:prstGeom>
        </p:spPr>
      </p:pic>
    </p:spTree>
    <p:extLst>
      <p:ext uri="{BB962C8B-B14F-4D97-AF65-F5344CB8AC3E}">
        <p14:creationId xmlns:p14="http://schemas.microsoft.com/office/powerpoint/2010/main" val="41537113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person sits in front of a computer displaying a woman in a headset.">
            <a:extLst>
              <a:ext uri="{FF2B5EF4-FFF2-40B4-BE49-F238E27FC236}">
                <a16:creationId xmlns:a16="http://schemas.microsoft.com/office/drawing/2014/main" id="{A5FEEB19-C717-4483-952F-DA566B359015}"/>
              </a:ext>
            </a:extLst>
          </p:cNvPr>
          <p:cNvPicPr>
            <a:picLocks noChangeAspect="1"/>
          </p:cNvPicPr>
          <p:nvPr/>
        </p:nvPicPr>
        <p:blipFill rotWithShape="1">
          <a:blip r:embed="rId3">
            <a:extLst>
              <a:ext uri="{28A0092B-C50C-407E-A947-70E740481C1C}">
                <a14:useLocalDpi xmlns:a14="http://schemas.microsoft.com/office/drawing/2010/main" val="0"/>
              </a:ext>
            </a:extLst>
          </a:blip>
          <a:srcRect b="5270"/>
          <a:stretch/>
        </p:blipFill>
        <p:spPr>
          <a:xfrm>
            <a:off x="3352800" y="1648322"/>
            <a:ext cx="5413248" cy="4407946"/>
          </a:xfrm>
          <a:prstGeom prst="rect">
            <a:avLst/>
          </a:prstGeom>
        </p:spPr>
      </p:pic>
      <p:sp>
        <p:nvSpPr>
          <p:cNvPr id="10" name="Title 3">
            <a:extLst>
              <a:ext uri="{FF2B5EF4-FFF2-40B4-BE49-F238E27FC236}">
                <a16:creationId xmlns:a16="http://schemas.microsoft.com/office/drawing/2014/main" id="{4DCB69C0-77BC-479D-AF7F-7D657CA81B63}"/>
              </a:ext>
            </a:extLst>
          </p:cNvPr>
          <p:cNvSpPr txBox="1">
            <a:spLocks/>
          </p:cNvSpPr>
          <p:nvPr/>
        </p:nvSpPr>
        <p:spPr>
          <a:xfrm>
            <a:off x="457200" y="0"/>
            <a:ext cx="8686800" cy="1600200"/>
          </a:xfrm>
          <a:prstGeom prst="rect">
            <a:avLst/>
          </a:prstGeom>
        </p:spPr>
        <p:txBody>
          <a:bodyPr vert="horz" lIns="0" tIns="0" rIns="0" bIns="0" rtlCol="0" anchor="ctr">
            <a:normAutofit fontScale="92500" lnSpcReduction="10000"/>
          </a:bodyPr>
          <a:lstStyle>
            <a:lvl1pPr algn="l" defTabSz="914400" rtl="0" eaLnBrk="1" latinLnBrk="0" hangingPunct="1">
              <a:lnSpc>
                <a:spcPct val="100000"/>
              </a:lnSpc>
              <a:spcBef>
                <a:spcPct val="0"/>
              </a:spcBef>
              <a:buNone/>
              <a:defRPr sz="4000" b="1" kern="1200">
                <a:solidFill>
                  <a:srgbClr val="007FA3"/>
                </a:solidFill>
                <a:latin typeface="Times New Roman" panose="02020603050405020304" pitchFamily="18" charset="0"/>
                <a:ea typeface="+mj-ea"/>
                <a:cs typeface="Times New Roman" panose="02020603050405020304" pitchFamily="18" charset="0"/>
              </a:defRPr>
            </a:lvl1pPr>
          </a:lstStyle>
          <a:p>
            <a:r>
              <a:rPr lang="en-US" sz="3700" dirty="0"/>
              <a:t>Working with Artificial Intelligence and Other Information Technologies</a:t>
            </a:r>
            <a:br>
              <a:rPr lang="en-US" sz="2000" dirty="0"/>
            </a:br>
            <a:r>
              <a:rPr lang="en-US" sz="3500" dirty="0"/>
              <a:t>Technology and Career Opportunities (6 of 6)</a:t>
            </a:r>
            <a:r>
              <a:rPr lang="en-US" sz="1600" dirty="0"/>
              <a:t> (Objective 1.7)</a:t>
            </a:r>
            <a:endParaRPr lang="en-US" sz="3000" dirty="0"/>
          </a:p>
        </p:txBody>
      </p:sp>
      <p:sp>
        <p:nvSpPr>
          <p:cNvPr id="3" name="Content Placeholder 2"/>
          <p:cNvSpPr>
            <a:spLocks noGrp="1"/>
          </p:cNvSpPr>
          <p:nvPr>
            <p:ph type="body" idx="1"/>
          </p:nvPr>
        </p:nvSpPr>
        <p:spPr>
          <a:xfrm>
            <a:off x="457200" y="1600200"/>
            <a:ext cx="3886200" cy="4525963"/>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Psychology</a:t>
            </a:r>
          </a:p>
          <a:p>
            <a:pPr lvl="1">
              <a:spcBef>
                <a:spcPts val="0"/>
              </a:spcBef>
              <a:spcAft>
                <a:spcPts val="1800"/>
              </a:spcAft>
            </a:pPr>
            <a:r>
              <a:rPr lang="en-US" sz="2800" dirty="0">
                <a:latin typeface="Arial" panose="020B0604020202020204" pitchFamily="34" charset="0"/>
                <a:cs typeface="Arial" panose="020B0604020202020204" pitchFamily="34" charset="0"/>
              </a:rPr>
              <a:t>MACH—My Automated Conversation CoacH</a:t>
            </a:r>
          </a:p>
          <a:p>
            <a:pPr lvl="1">
              <a:spcBef>
                <a:spcPts val="0"/>
              </a:spcBef>
              <a:spcAft>
                <a:spcPts val="1800"/>
              </a:spcAft>
            </a:pPr>
            <a:r>
              <a:rPr lang="en-US" sz="2800" dirty="0">
                <a:latin typeface="Arial" panose="020B0604020202020204" pitchFamily="34" charset="0"/>
                <a:cs typeface="Arial" panose="020B0604020202020204" pitchFamily="34" charset="0"/>
              </a:rPr>
              <a:t>Affective computing</a:t>
            </a:r>
          </a:p>
        </p:txBody>
      </p:sp>
    </p:spTree>
    <p:extLst>
      <p:ext uri="{BB962C8B-B14F-4D97-AF65-F5344CB8AC3E}">
        <p14:creationId xmlns:p14="http://schemas.microsoft.com/office/powerpoint/2010/main" val="329708826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57200" y="0"/>
            <a:ext cx="8686800" cy="1600200"/>
          </a:xfrm>
        </p:spPr>
        <p:txBody>
          <a:bodyPr>
            <a:normAutofit/>
          </a:bodyPr>
          <a:lstStyle/>
          <a:p>
            <a:r>
              <a:rPr lang="en-US" dirty="0"/>
              <a:t>Ethical Computing</a:t>
            </a:r>
            <a:br>
              <a:rPr lang="en-US" sz="3600" dirty="0"/>
            </a:br>
            <a:r>
              <a:rPr lang="en-US" sz="3200" dirty="0"/>
              <a:t>Defining Ethics</a:t>
            </a:r>
            <a:br>
              <a:rPr lang="en-US" sz="3200" dirty="0"/>
            </a:br>
            <a:r>
              <a:rPr lang="en-US" sz="2000" dirty="0"/>
              <a:t>(Objective 1.8)</a:t>
            </a:r>
            <a:endParaRPr lang="en-US" sz="3000" dirty="0"/>
          </a:p>
        </p:txBody>
      </p:sp>
      <p:sp>
        <p:nvSpPr>
          <p:cNvPr id="3" name="Content Placeholder 2"/>
          <p:cNvSpPr>
            <a:spLocks noGrp="1"/>
          </p:cNvSpPr>
          <p:nvPr>
            <p:ph type="body" idx="1"/>
          </p:nvPr>
        </p:nvSpPr>
        <p:spPr>
          <a:xfrm>
            <a:off x="457199" y="1600200"/>
            <a:ext cx="8458201" cy="4800600"/>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Ethics: the study of morals and specific moral choices made</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Laws: formal, written standards designed to apply to everyone</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Unethical behavior: not conforming to approved standards</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Amoral behavior: no sense of right and wrong</a:t>
            </a:r>
          </a:p>
        </p:txBody>
      </p:sp>
    </p:spTree>
    <p:extLst>
      <p:ext uri="{BB962C8B-B14F-4D97-AF65-F5344CB8AC3E}">
        <p14:creationId xmlns:p14="http://schemas.microsoft.com/office/powerpoint/2010/main" val="905117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57200" y="0"/>
            <a:ext cx="8686800" cy="1600200"/>
          </a:xfrm>
        </p:spPr>
        <p:txBody>
          <a:bodyPr>
            <a:normAutofit/>
          </a:bodyPr>
          <a:lstStyle/>
          <a:p>
            <a:r>
              <a:rPr lang="en-US" dirty="0"/>
              <a:t>Ethical Computing</a:t>
            </a:r>
            <a:br>
              <a:rPr lang="en-US" sz="3600" dirty="0"/>
            </a:br>
            <a:r>
              <a:rPr lang="en-US" sz="3200" dirty="0"/>
              <a:t>Personal Ethics</a:t>
            </a:r>
            <a:br>
              <a:rPr lang="en-US" sz="3200" dirty="0"/>
            </a:br>
            <a:r>
              <a:rPr lang="en-US" sz="2000" dirty="0"/>
              <a:t>(Objective 1.9)</a:t>
            </a:r>
            <a:endParaRPr lang="en-US" sz="3000" dirty="0"/>
          </a:p>
        </p:txBody>
      </p:sp>
      <p:sp>
        <p:nvSpPr>
          <p:cNvPr id="3" name="Content Placeholder 2"/>
          <p:cNvSpPr>
            <a:spLocks noGrp="1"/>
          </p:cNvSpPr>
          <p:nvPr>
            <p:ph type="body" idx="1"/>
          </p:nvPr>
        </p:nvSpPr>
        <p:spPr>
          <a:xfrm>
            <a:off x="457200" y="1600200"/>
            <a:ext cx="4038600" cy="5181600"/>
          </a:xfrm>
        </p:spPr>
        <p:txBody>
          <a:bodyPr>
            <a:normAutofit lnSpcReduction="10000"/>
          </a:bodyPr>
          <a:lstStyle/>
          <a:p>
            <a:pPr>
              <a:lnSpc>
                <a:spcPct val="110000"/>
              </a:lnSpc>
              <a:spcBef>
                <a:spcPts val="0"/>
              </a:spcBef>
              <a:spcAft>
                <a:spcPts val="600"/>
              </a:spcAft>
            </a:pPr>
            <a:r>
              <a:rPr lang="en-US" dirty="0">
                <a:solidFill>
                  <a:srgbClr val="007FA3"/>
                </a:solidFill>
                <a:latin typeface="Arial" panose="020B0604020202020204" pitchFamily="34" charset="0"/>
                <a:cs typeface="Arial" panose="020B0604020202020204" pitchFamily="34" charset="0"/>
              </a:rPr>
              <a:t>Determining Your Personal Ethics</a:t>
            </a:r>
          </a:p>
          <a:p>
            <a:pPr lvl="1">
              <a:lnSpc>
                <a:spcPct val="110000"/>
              </a:lnSpc>
              <a:spcBef>
                <a:spcPts val="0"/>
              </a:spcBef>
              <a:spcAft>
                <a:spcPts val="600"/>
              </a:spcAft>
              <a:buClrTx/>
            </a:pPr>
            <a:r>
              <a:rPr lang="en-US" sz="2800" dirty="0">
                <a:latin typeface="Arial" panose="020B0604020202020204" pitchFamily="34" charset="0"/>
                <a:cs typeface="Arial" panose="020B0604020202020204" pitchFamily="34" charset="0"/>
              </a:rPr>
              <a:t>Describe yourself</a:t>
            </a:r>
          </a:p>
          <a:p>
            <a:pPr lvl="1">
              <a:lnSpc>
                <a:spcPct val="110000"/>
              </a:lnSpc>
              <a:spcBef>
                <a:spcPts val="0"/>
              </a:spcBef>
              <a:spcAft>
                <a:spcPts val="600"/>
              </a:spcAft>
              <a:buClrTx/>
            </a:pPr>
            <a:r>
              <a:rPr lang="en-US" sz="2800" dirty="0">
                <a:latin typeface="Arial" panose="020B0604020202020204" pitchFamily="34" charset="0"/>
                <a:cs typeface="Arial" panose="020B0604020202020204" pitchFamily="34" charset="0"/>
              </a:rPr>
              <a:t>List key principles you believe in</a:t>
            </a:r>
          </a:p>
          <a:p>
            <a:pPr lvl="1">
              <a:lnSpc>
                <a:spcPct val="110000"/>
              </a:lnSpc>
              <a:spcBef>
                <a:spcPts val="0"/>
              </a:spcBef>
              <a:spcAft>
                <a:spcPts val="600"/>
              </a:spcAft>
              <a:buClrTx/>
            </a:pPr>
            <a:r>
              <a:rPr lang="en-US" sz="2800" dirty="0">
                <a:latin typeface="Arial" panose="020B0604020202020204" pitchFamily="34" charset="0"/>
                <a:cs typeface="Arial" panose="020B0604020202020204" pitchFamily="34" charset="0"/>
              </a:rPr>
              <a:t>Identify external influences</a:t>
            </a:r>
          </a:p>
          <a:p>
            <a:pPr lvl="1">
              <a:lnSpc>
                <a:spcPct val="110000"/>
              </a:lnSpc>
              <a:spcBef>
                <a:spcPts val="0"/>
              </a:spcBef>
              <a:spcAft>
                <a:spcPts val="600"/>
              </a:spcAft>
              <a:buClrTx/>
            </a:pPr>
            <a:r>
              <a:rPr lang="en-US" sz="2800" dirty="0">
                <a:latin typeface="Arial" panose="020B0604020202020204" pitchFamily="34" charset="0"/>
                <a:cs typeface="Arial" panose="020B0604020202020204" pitchFamily="34" charset="0"/>
              </a:rPr>
              <a:t>Consider why</a:t>
            </a:r>
          </a:p>
          <a:p>
            <a:pPr lvl="1">
              <a:lnSpc>
                <a:spcPct val="110000"/>
              </a:lnSpc>
              <a:spcBef>
                <a:spcPts val="0"/>
              </a:spcBef>
              <a:spcAft>
                <a:spcPts val="600"/>
              </a:spcAft>
              <a:buClrTx/>
            </a:pPr>
            <a:r>
              <a:rPr lang="en-US" sz="2800" dirty="0">
                <a:latin typeface="Arial" panose="020B0604020202020204" pitchFamily="34" charset="0"/>
                <a:cs typeface="Arial" panose="020B0604020202020204" pitchFamily="34" charset="0"/>
              </a:rPr>
              <a:t>Prepare statement of values</a:t>
            </a:r>
          </a:p>
        </p:txBody>
      </p:sp>
      <p:pic>
        <p:nvPicPr>
          <p:cNvPr id="5" name="Picture 4" descr="A group of four images. At the center is a label, Your ethical behavior with arrows pointing to the label from all four directions. Above is a picture of three people on a bicycle labeled, Family. The caption reads, Don’t litter. At the right is a picture of a policeman sitting in a car writing on a tablet, labeled Experience. The caption reads, Don’t speed or you’ll get a ticket. At the bottom is a picture of a man sitting in a classroom in front of several teenagers labeled, Teachers. The caption reads, Don’t cheat on tests or you’ll fail. At the left is a picture of a mosque labeled, Religion. The caption reads, Don’t tell lies.">
            <a:extLst>
              <a:ext uri="{FF2B5EF4-FFF2-40B4-BE49-F238E27FC236}">
                <a16:creationId xmlns:a16="http://schemas.microsoft.com/office/drawing/2014/main" id="{716CBC50-5482-4C5B-8BFB-7901D3712893}"/>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53"/>
          <a:stretch/>
        </p:blipFill>
        <p:spPr>
          <a:xfrm>
            <a:off x="4343400" y="2209800"/>
            <a:ext cx="4420580" cy="3303484"/>
          </a:xfrm>
          <a:prstGeom prst="rect">
            <a:avLst/>
          </a:prstGeom>
        </p:spPr>
      </p:pic>
    </p:spTree>
    <p:extLst>
      <p:ext uri="{BB962C8B-B14F-4D97-AF65-F5344CB8AC3E}">
        <p14:creationId xmlns:p14="http://schemas.microsoft.com/office/powerpoint/2010/main" val="156521168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57200" y="0"/>
            <a:ext cx="8686800" cy="1600200"/>
          </a:xfrm>
        </p:spPr>
        <p:txBody>
          <a:bodyPr>
            <a:normAutofit/>
          </a:bodyPr>
          <a:lstStyle/>
          <a:p>
            <a:r>
              <a:rPr lang="en-US" dirty="0"/>
              <a:t>Ethical Computing</a:t>
            </a:r>
            <a:br>
              <a:rPr lang="en-US" sz="3600" dirty="0"/>
            </a:br>
            <a:r>
              <a:rPr lang="en-US" sz="3200" dirty="0"/>
              <a:t>Ethics and Technology (1 of 3)</a:t>
            </a:r>
            <a:br>
              <a:rPr lang="en-US" sz="3200" dirty="0"/>
            </a:br>
            <a:r>
              <a:rPr lang="en-US" sz="2000" dirty="0"/>
              <a:t>(Objective 1.10)</a:t>
            </a:r>
            <a:endParaRPr lang="en-US" sz="3000" dirty="0"/>
          </a:p>
        </p:txBody>
      </p:sp>
      <p:sp>
        <p:nvSpPr>
          <p:cNvPr id="3" name="Content Placeholder 2"/>
          <p:cNvSpPr>
            <a:spLocks noGrp="1"/>
          </p:cNvSpPr>
          <p:nvPr>
            <p:ph type="body" idx="1"/>
          </p:nvPr>
        </p:nvSpPr>
        <p:spPr>
          <a:xfrm>
            <a:off x="457200" y="1600200"/>
            <a:ext cx="8229600" cy="4953000"/>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Intellectual Property</a:t>
            </a:r>
          </a:p>
          <a:p>
            <a:pPr lvl="1">
              <a:spcBef>
                <a:spcPts val="0"/>
              </a:spcBef>
              <a:spcAft>
                <a:spcPts val="1800"/>
              </a:spcAft>
            </a:pPr>
            <a:r>
              <a:rPr lang="en-US" sz="2800" dirty="0">
                <a:latin typeface="Arial" panose="020B0604020202020204" pitchFamily="34" charset="0"/>
                <a:cs typeface="Arial" panose="020B0604020202020204" pitchFamily="34" charset="0"/>
              </a:rPr>
              <a:t>Work that is the result of someone’s creativity and knowledge</a:t>
            </a:r>
          </a:p>
          <a:p>
            <a:pPr lvl="1">
              <a:spcBef>
                <a:spcPts val="0"/>
              </a:spcBef>
              <a:spcAft>
                <a:spcPts val="1800"/>
              </a:spcAft>
            </a:pPr>
            <a:r>
              <a:rPr lang="en-US" sz="2800" dirty="0">
                <a:latin typeface="Arial" panose="020B0604020202020204" pitchFamily="34" charset="0"/>
                <a:cs typeface="Arial" panose="020B0604020202020204" pitchFamily="34" charset="0"/>
              </a:rPr>
              <a:t>Protected by copyrights, patents, and trademarks</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Privacy</a:t>
            </a:r>
          </a:p>
          <a:p>
            <a:pPr lvl="1">
              <a:spcBef>
                <a:spcPts val="0"/>
              </a:spcBef>
              <a:spcAft>
                <a:spcPts val="1800"/>
              </a:spcAft>
            </a:pPr>
            <a:r>
              <a:rPr lang="en-US" sz="2800" dirty="0">
                <a:latin typeface="Arial" panose="020B0604020202020204" pitchFamily="34" charset="0"/>
                <a:cs typeface="Arial" panose="020B0604020202020204" pitchFamily="34" charset="0"/>
              </a:rPr>
              <a:t>Control and privacy of information will continue to be a fine balancing act</a:t>
            </a:r>
          </a:p>
        </p:txBody>
      </p:sp>
    </p:spTree>
    <p:extLst>
      <p:ext uri="{BB962C8B-B14F-4D97-AF65-F5344CB8AC3E}">
        <p14:creationId xmlns:p14="http://schemas.microsoft.com/office/powerpoint/2010/main" val="38152110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57200" y="0"/>
            <a:ext cx="8686800" cy="1600200"/>
          </a:xfrm>
        </p:spPr>
        <p:txBody>
          <a:bodyPr>
            <a:normAutofit/>
          </a:bodyPr>
          <a:lstStyle/>
          <a:p>
            <a:r>
              <a:rPr lang="en-US" dirty="0"/>
              <a:t>Ethical Computing</a:t>
            </a:r>
            <a:br>
              <a:rPr lang="en-US" sz="3600" dirty="0"/>
            </a:br>
            <a:r>
              <a:rPr lang="en-US" sz="3200" dirty="0"/>
              <a:t>Ethics and Technology (2 of 3)</a:t>
            </a:r>
            <a:br>
              <a:rPr lang="en-US" sz="3200" dirty="0"/>
            </a:br>
            <a:r>
              <a:rPr lang="en-US" sz="2000" dirty="0"/>
              <a:t>(Objective 1.10)</a:t>
            </a:r>
            <a:endParaRPr lang="en-US" sz="3000" dirty="0"/>
          </a:p>
        </p:txBody>
      </p:sp>
      <p:sp>
        <p:nvSpPr>
          <p:cNvPr id="3" name="Content Placeholder 2"/>
          <p:cNvSpPr>
            <a:spLocks noGrp="1"/>
          </p:cNvSpPr>
          <p:nvPr>
            <p:ph type="body" idx="1"/>
          </p:nvPr>
        </p:nvSpPr>
        <p:spPr>
          <a:xfrm>
            <a:off x="457200" y="1600200"/>
            <a:ext cx="8229600" cy="4953000"/>
          </a:xfrm>
        </p:spPr>
        <p:txBody>
          <a:bodyPr>
            <a:normAutofit/>
          </a:bodyPr>
          <a:lstStyle/>
          <a:p>
            <a:pPr>
              <a:spcBef>
                <a:spcPts val="0"/>
              </a:spcBef>
              <a:spcAft>
                <a:spcPts val="1500"/>
              </a:spcAft>
            </a:pPr>
            <a:r>
              <a:rPr lang="en-US" dirty="0">
                <a:solidFill>
                  <a:srgbClr val="007FA3"/>
                </a:solidFill>
                <a:latin typeface="Arial" panose="020B0604020202020204" pitchFamily="34" charset="0"/>
                <a:cs typeface="Arial" panose="020B0604020202020204" pitchFamily="34" charset="0"/>
              </a:rPr>
              <a:t>Social Justice</a:t>
            </a:r>
          </a:p>
          <a:p>
            <a:pPr lvl="1">
              <a:spcBef>
                <a:spcPts val="0"/>
              </a:spcBef>
              <a:spcAft>
                <a:spcPts val="1500"/>
              </a:spcAft>
            </a:pPr>
            <a:r>
              <a:rPr lang="en-US" sz="2800" dirty="0">
                <a:latin typeface="Arial" panose="020B0604020202020204" pitchFamily="34" charset="0"/>
                <a:cs typeface="Arial" panose="020B0604020202020204" pitchFamily="34" charset="0"/>
              </a:rPr>
              <a:t>Predictive policing to prevent crime</a:t>
            </a:r>
          </a:p>
          <a:p>
            <a:pPr lvl="1">
              <a:spcBef>
                <a:spcPts val="0"/>
              </a:spcBef>
              <a:spcAft>
                <a:spcPts val="1500"/>
              </a:spcAft>
            </a:pPr>
            <a:r>
              <a:rPr lang="en-US" sz="2800" dirty="0">
                <a:latin typeface="Arial" panose="020B0604020202020204" pitchFamily="34" charset="0"/>
                <a:cs typeface="Arial" panose="020B0604020202020204" pitchFamily="34" charset="0"/>
              </a:rPr>
              <a:t>Military and government secrets and previously secret documents (WikiLeaks)</a:t>
            </a:r>
          </a:p>
          <a:p>
            <a:pPr>
              <a:spcBef>
                <a:spcPts val="0"/>
              </a:spcBef>
              <a:spcAft>
                <a:spcPts val="1500"/>
              </a:spcAft>
            </a:pPr>
            <a:r>
              <a:rPr lang="en-US" dirty="0">
                <a:solidFill>
                  <a:srgbClr val="007FA3"/>
                </a:solidFill>
                <a:latin typeface="Arial" panose="020B0604020202020204" pitchFamily="34" charset="0"/>
                <a:cs typeface="Arial" panose="020B0604020202020204" pitchFamily="34" charset="0"/>
              </a:rPr>
              <a:t>Liability</a:t>
            </a:r>
          </a:p>
          <a:p>
            <a:pPr lvl="1">
              <a:spcBef>
                <a:spcPts val="0"/>
              </a:spcBef>
              <a:spcAft>
                <a:spcPts val="1500"/>
              </a:spcAft>
            </a:pPr>
            <a:r>
              <a:rPr lang="en-US" sz="2800" dirty="0">
                <a:latin typeface="Arial" panose="020B0604020202020204" pitchFamily="34" charset="0"/>
                <a:cs typeface="Arial" panose="020B0604020202020204" pitchFamily="34" charset="0"/>
              </a:rPr>
              <a:t>3D printing can lead to quality control issues</a:t>
            </a:r>
          </a:p>
          <a:p>
            <a:pPr>
              <a:spcBef>
                <a:spcPts val="0"/>
              </a:spcBef>
              <a:spcAft>
                <a:spcPts val="1500"/>
              </a:spcAft>
            </a:pPr>
            <a:r>
              <a:rPr lang="en-US" dirty="0">
                <a:solidFill>
                  <a:srgbClr val="007FA3"/>
                </a:solidFill>
                <a:latin typeface="Arial" panose="020B0604020202020204" pitchFamily="34" charset="0"/>
                <a:cs typeface="Arial" panose="020B0604020202020204" pitchFamily="34" charset="0"/>
              </a:rPr>
              <a:t>Censorship</a:t>
            </a:r>
          </a:p>
          <a:p>
            <a:pPr lvl="1">
              <a:spcBef>
                <a:spcPts val="0"/>
              </a:spcBef>
              <a:spcAft>
                <a:spcPts val="1500"/>
              </a:spcAft>
            </a:pPr>
            <a:r>
              <a:rPr lang="en-US" sz="2800" dirty="0">
                <a:latin typeface="Arial" panose="020B0604020202020204" pitchFamily="34" charset="0"/>
                <a:cs typeface="Arial" panose="020B0604020202020204" pitchFamily="34" charset="0"/>
              </a:rPr>
              <a:t>Global differences in website blocking</a:t>
            </a:r>
          </a:p>
        </p:txBody>
      </p:sp>
    </p:spTree>
    <p:extLst>
      <p:ext uri="{BB962C8B-B14F-4D97-AF65-F5344CB8AC3E}">
        <p14:creationId xmlns:p14="http://schemas.microsoft.com/office/powerpoint/2010/main" val="275288810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3"/>
          <p:cNvSpPr>
            <a:spLocks noGrp="1"/>
          </p:cNvSpPr>
          <p:nvPr>
            <p:ph type="title"/>
          </p:nvPr>
        </p:nvSpPr>
        <p:spPr>
          <a:xfrm>
            <a:off x="457200" y="0"/>
            <a:ext cx="8686800" cy="1600200"/>
          </a:xfrm>
        </p:spPr>
        <p:txBody>
          <a:bodyPr>
            <a:normAutofit/>
          </a:bodyPr>
          <a:lstStyle/>
          <a:p>
            <a:r>
              <a:rPr lang="en-US" dirty="0"/>
              <a:t>Ethical Computing</a:t>
            </a:r>
            <a:br>
              <a:rPr lang="en-US" sz="3600" dirty="0"/>
            </a:br>
            <a:r>
              <a:rPr lang="en-US" sz="3200" dirty="0"/>
              <a:t>Ethics and Technology (3 of 3)</a:t>
            </a:r>
            <a:br>
              <a:rPr lang="en-US" sz="3200" dirty="0"/>
            </a:br>
            <a:r>
              <a:rPr lang="en-US" sz="2000" dirty="0"/>
              <a:t>(Objective 1.10)</a:t>
            </a:r>
            <a:endParaRPr lang="en-US" sz="3000" dirty="0"/>
          </a:p>
        </p:txBody>
      </p:sp>
      <p:sp>
        <p:nvSpPr>
          <p:cNvPr id="3" name="Content Placeholder 2"/>
          <p:cNvSpPr>
            <a:spLocks noGrp="1"/>
          </p:cNvSpPr>
          <p:nvPr>
            <p:ph type="body" idx="1"/>
          </p:nvPr>
        </p:nvSpPr>
        <p:spPr>
          <a:xfrm>
            <a:off x="457200" y="1600200"/>
            <a:ext cx="8229600" cy="4953000"/>
          </a:xfrm>
        </p:spPr>
        <p:txBody>
          <a:bodyPr>
            <a:normAutofit/>
          </a:bodyPr>
          <a:lstStyle/>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Social Activism</a:t>
            </a:r>
          </a:p>
          <a:p>
            <a:pPr lvl="1">
              <a:spcBef>
                <a:spcPts val="0"/>
              </a:spcBef>
              <a:spcAft>
                <a:spcPts val="1800"/>
              </a:spcAft>
            </a:pPr>
            <a:r>
              <a:rPr lang="en-US" sz="2800" dirty="0">
                <a:latin typeface="Arial" panose="020B0604020202020204" pitchFamily="34" charset="0"/>
                <a:cs typeface="Arial" panose="020B0604020202020204" pitchFamily="34" charset="0"/>
              </a:rPr>
              <a:t>Hacktivism is using computers and computer networks in a subversive way</a:t>
            </a:r>
          </a:p>
          <a:p>
            <a:pPr lvl="1">
              <a:spcBef>
                <a:spcPts val="0"/>
              </a:spcBef>
              <a:spcAft>
                <a:spcPts val="1800"/>
              </a:spcAft>
            </a:pPr>
            <a:r>
              <a:rPr lang="en-US" sz="2800" dirty="0">
                <a:latin typeface="Arial" panose="020B0604020202020204" pitchFamily="34" charset="0"/>
                <a:cs typeface="Arial" panose="020B0604020202020204" pitchFamily="34" charset="0"/>
              </a:rPr>
              <a:t>Often manifests as denial of service attacks</a:t>
            </a:r>
          </a:p>
          <a:p>
            <a:pPr>
              <a:spcBef>
                <a:spcPts val="0"/>
              </a:spcBef>
              <a:spcAft>
                <a:spcPts val="1800"/>
              </a:spcAft>
            </a:pPr>
            <a:r>
              <a:rPr lang="en-US" dirty="0">
                <a:solidFill>
                  <a:srgbClr val="007FA3"/>
                </a:solidFill>
                <a:latin typeface="Arial" panose="020B0604020202020204" pitchFamily="34" charset="0"/>
                <a:cs typeface="Arial" panose="020B0604020202020204" pitchFamily="34" charset="0"/>
              </a:rPr>
              <a:t>Automated Robotic Machinery</a:t>
            </a:r>
          </a:p>
          <a:p>
            <a:pPr lvl="1">
              <a:spcBef>
                <a:spcPts val="0"/>
              </a:spcBef>
              <a:spcAft>
                <a:spcPts val="1800"/>
              </a:spcAft>
            </a:pPr>
            <a:r>
              <a:rPr lang="en-US" sz="2800" dirty="0">
                <a:latin typeface="Arial" panose="020B0604020202020204" pitchFamily="34" charset="0"/>
                <a:cs typeface="Arial" panose="020B0604020202020204" pitchFamily="34" charset="0"/>
              </a:rPr>
              <a:t>Self-driving cars</a:t>
            </a:r>
          </a:p>
          <a:p>
            <a:pPr lvl="1">
              <a:spcBef>
                <a:spcPts val="0"/>
              </a:spcBef>
              <a:spcAft>
                <a:spcPts val="1800"/>
              </a:spcAft>
            </a:pPr>
            <a:r>
              <a:rPr lang="en-US" sz="2800" dirty="0">
                <a:latin typeface="Arial" panose="020B0604020202020204" pitchFamily="34" charset="0"/>
                <a:cs typeface="Arial" panose="020B0604020202020204" pitchFamily="34" charset="0"/>
              </a:rPr>
              <a:t>Choose between sets of bad choices</a:t>
            </a:r>
          </a:p>
        </p:txBody>
      </p:sp>
    </p:spTree>
    <p:extLst>
      <p:ext uri="{BB962C8B-B14F-4D97-AF65-F5344CB8AC3E}">
        <p14:creationId xmlns:p14="http://schemas.microsoft.com/office/powerpoint/2010/main" val="332722794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dirty="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2365</Words>
  <Application>Microsoft Macintosh PowerPoint</Application>
  <PresentationFormat>On-screen Show (4:3)</PresentationFormat>
  <Paragraphs>250</Paragraphs>
  <Slides>27</Slides>
  <Notes>27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27</vt:i4>
      </vt:variant>
    </vt:vector>
  </HeadingPairs>
  <TitlesOfParts>
    <vt:vector size="33" baseType="lpstr">
      <vt:lpstr>Arial</vt:lpstr>
      <vt:lpstr>Arial Narrow</vt:lpstr>
      <vt:lpstr>Noto Sans Symbols</vt:lpstr>
      <vt:lpstr>Times New Roman</vt:lpstr>
      <vt:lpstr>Verdana</vt:lpstr>
      <vt:lpstr>508 Lecture</vt:lpstr>
      <vt:lpstr>Technology in Action</vt:lpstr>
      <vt:lpstr>Learning Objectives (1 of 2)</vt:lpstr>
      <vt:lpstr>Learning Objectives (2 of 2)</vt:lpstr>
      <vt:lpstr>Technology in a Global Society (Objective 1.1)</vt:lpstr>
      <vt:lpstr>Technology in a Global Society Impact of Tools of Modern Technology (Objective 1.1)</vt:lpstr>
      <vt:lpstr>Technology in a Global Society Global Issues (1 of 3) (Objective 1.2)</vt:lpstr>
      <vt:lpstr>Technology in a Global Society Global Issues (2 of 3) (Objective 1.2)</vt:lpstr>
      <vt:lpstr>Technology Connects Us with Others Technology Impacts How and Why We Connect and Collaborate (1 of 2) (Objective 1.3)</vt:lpstr>
      <vt:lpstr>Technology Connects Us with Others Technology Impacts How and Why We Connect and Collaborate (2 of 2) (Objective 1.3)</vt:lpstr>
      <vt:lpstr>Technology Connects Us with Others Technology Impacts How We Consume (1 of 2) (Objective 1.4)</vt:lpstr>
      <vt:lpstr>Technology Connects Us with Others Technology Impacts How We Consume (2 of 2) (Objective 1.4)</vt:lpstr>
      <vt:lpstr>The Importance of Computer Literacy Computer Literacy  (Objective 1.5)</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Ethical Computing Defining Ethics (Objective 1.8)</vt:lpstr>
      <vt:lpstr>Ethical Computing Personal Ethics (Objective 1.9)</vt:lpstr>
      <vt:lpstr>Ethical Computing Ethics and Technology (1 of 3) (Objective 1.10)</vt:lpstr>
      <vt:lpstr>Ethical Computing Ethics and Technology (2 of 3) (Objective 1.10)</vt:lpstr>
      <vt:lpstr>Ethical Computing Ethics and Technology (3 of 3) (Objective 1.10)</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1</dc:subject>
  <dc:creator/>
  <cp:lastModifiedBy/>
  <cp:revision>1</cp:revision>
  <dcterms:created xsi:type="dcterms:W3CDTF">2017-01-24T02:43:43Z</dcterms:created>
  <dcterms:modified xsi:type="dcterms:W3CDTF">2019-02-12T16:52:35Z</dcterms:modified>
</cp:coreProperties>
</file>