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26"/>
  </p:notesMasterIdLst>
  <p:handoutMasterIdLst>
    <p:handoutMasterId r:id="rId27"/>
  </p:handoutMasterIdLst>
  <p:sldIdLst>
    <p:sldId id="394" r:id="rId2"/>
    <p:sldId id="352" r:id="rId3"/>
    <p:sldId id="389" r:id="rId4"/>
    <p:sldId id="426" r:id="rId5"/>
    <p:sldId id="427" r:id="rId6"/>
    <p:sldId id="428" r:id="rId7"/>
    <p:sldId id="450" r:id="rId8"/>
    <p:sldId id="429" r:id="rId9"/>
    <p:sldId id="430" r:id="rId10"/>
    <p:sldId id="431" r:id="rId11"/>
    <p:sldId id="432" r:id="rId12"/>
    <p:sldId id="433" r:id="rId13"/>
    <p:sldId id="434" r:id="rId14"/>
    <p:sldId id="451" r:id="rId15"/>
    <p:sldId id="453" r:id="rId16"/>
    <p:sldId id="440" r:id="rId17"/>
    <p:sldId id="441" r:id="rId18"/>
    <p:sldId id="442" r:id="rId19"/>
    <p:sldId id="443" r:id="rId20"/>
    <p:sldId id="444" r:id="rId21"/>
    <p:sldId id="445" r:id="rId22"/>
    <p:sldId id="446" r:id="rId23"/>
    <p:sldId id="447" r:id="rId24"/>
    <p:sldId id="449" r:id="rId2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2" autoAdjust="0"/>
    <p:restoredTop sz="78471" autoAdjust="0"/>
  </p:normalViewPr>
  <p:slideViewPr>
    <p:cSldViewPr>
      <p:cViewPr varScale="1">
        <p:scale>
          <a:sx n="75" d="100"/>
          <a:sy n="75" d="100"/>
        </p:scale>
        <p:origin x="408" y="168"/>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200" b="0" i="0" u="none" strike="noStrike" kern="1200" cap="none" dirty="0">
                <a:solidFill>
                  <a:schemeClr val="dk1"/>
                </a:solidFill>
                <a:latin typeface="+mn-lt"/>
                <a:ea typeface="Arial"/>
                <a:cs typeface="Arial"/>
                <a:sym typeface="Arial"/>
              </a:rPr>
              <a:t>3) NVDA Reader (free versions available)</a:t>
            </a:r>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The learning objectives are:</a:t>
            </a:r>
          </a:p>
          <a:p>
            <a:pPr marL="1149350" lvl="1" indent="-692150">
              <a:buNone/>
            </a:pPr>
            <a:r>
              <a:rPr lang="en-US" sz="1200" dirty="0">
                <a:latin typeface="Arial" panose="020B0604020202020204" pitchFamily="34" charset="0"/>
                <a:cs typeface="Arial" panose="020B0604020202020204" pitchFamily="34" charset="0"/>
              </a:rPr>
              <a:t>3.1  Describe how the Internet got its start.</a:t>
            </a:r>
          </a:p>
          <a:p>
            <a:pPr marL="1149350" lvl="1" indent="-692150">
              <a:buNone/>
            </a:pPr>
            <a:r>
              <a:rPr lang="en-US" sz="1200" dirty="0">
                <a:latin typeface="Arial" panose="020B0604020202020204" pitchFamily="34" charset="0"/>
                <a:cs typeface="Arial" panose="020B0604020202020204" pitchFamily="34" charset="0"/>
              </a:rPr>
              <a:t>3.2  Explain how data travels on the Internet.</a:t>
            </a:r>
          </a:p>
          <a:p>
            <a:pPr marL="1149350" lvl="1" indent="-692150">
              <a:buNone/>
            </a:pPr>
            <a:r>
              <a:rPr lang="en-US" sz="1200" dirty="0">
                <a:latin typeface="Arial" panose="020B0604020202020204" pitchFamily="34" charset="0"/>
                <a:cs typeface="Arial" panose="020B0604020202020204" pitchFamily="34" charset="0"/>
              </a:rPr>
              <a:t>3.3  Evaluate the tools and technologies used to collaborate on the web.</a:t>
            </a:r>
          </a:p>
          <a:p>
            <a:pPr marL="1149350" lvl="1" indent="-692150">
              <a:buNone/>
            </a:pPr>
            <a:r>
              <a:rPr lang="en-US" sz="1200" dirty="0">
                <a:latin typeface="Arial" panose="020B0604020202020204" pitchFamily="34" charset="0"/>
                <a:cs typeface="Arial" panose="020B0604020202020204" pitchFamily="34" charset="0"/>
              </a:rPr>
              <a:t>3.4  Summarize the technologies used to communicate over the web.</a:t>
            </a:r>
          </a:p>
          <a:p>
            <a:pPr marL="1149350" lvl="1" indent="-692150">
              <a:buNone/>
            </a:pPr>
            <a:r>
              <a:rPr lang="en-US" sz="1200" dirty="0">
                <a:latin typeface="Arial" panose="020B0604020202020204" pitchFamily="34" charset="0"/>
                <a:cs typeface="Arial" panose="020B0604020202020204" pitchFamily="34" charset="0"/>
              </a:rPr>
              <a:t>3.5  Describe how business is conducted using the Internet.</a:t>
            </a:r>
          </a:p>
          <a:p>
            <a:pPr marL="1149350" lvl="1" indent="-692150">
              <a:buNone/>
            </a:pPr>
            <a:r>
              <a:rPr lang="en-US" sz="1200" dirty="0">
                <a:latin typeface="Arial" panose="020B0604020202020204" pitchFamily="34" charset="0"/>
                <a:cs typeface="Arial" panose="020B0604020202020204" pitchFamily="34" charset="0"/>
              </a:rPr>
              <a:t>3.6  Summarize precautions you should take when doing business online.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3.7  Explain what web browsers are and describe their common features.</a:t>
            </a:r>
          </a:p>
          <a:p>
            <a:pPr marL="1149350" lvl="1" indent="-692150">
              <a:buNone/>
            </a:pPr>
            <a:r>
              <a:rPr lang="en-US" sz="1200" dirty="0">
                <a:latin typeface="Arial" panose="020B0604020202020204" pitchFamily="34" charset="0"/>
                <a:cs typeface="Arial" panose="020B0604020202020204" pitchFamily="34" charset="0"/>
              </a:rPr>
              <a:t>3.8  Explain what a URL is and discuss its main parts.</a:t>
            </a:r>
          </a:p>
          <a:p>
            <a:pPr marL="1149350" lvl="1" indent="-692150">
              <a:buNone/>
            </a:pPr>
            <a:r>
              <a:rPr lang="en-US" sz="1200" dirty="0">
                <a:latin typeface="Arial" panose="020B0604020202020204" pitchFamily="34" charset="0"/>
                <a:cs typeface="Arial" panose="020B0604020202020204" pitchFamily="34" charset="0"/>
              </a:rPr>
              <a:t>3.9  Describe tools used to navigate the web.</a:t>
            </a:r>
          </a:p>
          <a:p>
            <a:pPr marL="1149350" lvl="1" indent="-692150">
              <a:buNone/>
            </a:pPr>
            <a:r>
              <a:rPr lang="en-US" sz="1200" dirty="0">
                <a:latin typeface="Arial" panose="020B0604020202020204" pitchFamily="34" charset="0"/>
                <a:cs typeface="Arial" panose="020B0604020202020204" pitchFamily="34" charset="0"/>
              </a:rPr>
              <a:t>3.10 Describe the types of tools used to search the web, and summarize strategies used to refine search results.</a:t>
            </a:r>
          </a:p>
          <a:p>
            <a:pPr marL="1149350" lvl="1" indent="-692150">
              <a:buNone/>
            </a:pPr>
            <a:r>
              <a:rPr lang="en-US" sz="1200" dirty="0">
                <a:latin typeface="Arial" panose="020B0604020202020204" pitchFamily="34" charset="0"/>
                <a:cs typeface="Arial" panose="020B0604020202020204" pitchFamily="34" charset="0"/>
              </a:rPr>
              <a:t>3.11 Describe how to evaluate a website to ensure it is appropriate to use for research purposes.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3.12 Demonstrate an understanding of the ethical issues regarding digital activism.</a:t>
            </a:r>
          </a:p>
          <a:p>
            <a:pPr marL="1149350" lvl="1" indent="-692150">
              <a:buNone/>
            </a:pPr>
            <a:r>
              <a:rPr lang="en-US" sz="1200" dirty="0">
                <a:latin typeface="Arial" panose="020B0604020202020204" pitchFamily="34" charset="0"/>
                <a:cs typeface="Arial" panose="020B0604020202020204" pitchFamily="34" charset="0"/>
              </a:rPr>
              <a:t>3.13 Demonstrate an understanding of the ethical issues regarding location tracking applications and devices.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4</a:t>
            </a:fld>
            <a:endParaRPr lang="en-US" dirty="0"/>
          </a:p>
        </p:txBody>
      </p:sp>
    </p:spTree>
    <p:extLst>
      <p:ext uri="{BB962C8B-B14F-4D97-AF65-F5344CB8AC3E}">
        <p14:creationId xmlns:p14="http://schemas.microsoft.com/office/powerpoint/2010/main" val="809344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343400"/>
            <a:ext cx="6858000" cy="4114800"/>
          </a:xfrm>
        </p:spPr>
        <p:txBody>
          <a:bodyPr/>
          <a:lstStyle/>
          <a:p>
            <a:pPr marL="171450" lvl="0" indent="-171450">
              <a:buFont typeface="Arial" panose="020B0604020202020204" pitchFamily="34" charset="0"/>
              <a:buChar char="•"/>
            </a:pPr>
            <a:r>
              <a:rPr lang="en-US" sz="1200" kern="1200" dirty="0">
                <a:solidFill>
                  <a:schemeClr val="tx1"/>
                </a:solidFill>
                <a:effectLst/>
                <a:ea typeface="+mn-ea"/>
              </a:rPr>
              <a:t>The Internet is a network of networks connecting billions of computers globally.</a:t>
            </a:r>
          </a:p>
          <a:p>
            <a:pPr marL="171450" lvl="0" indent="-171450">
              <a:buFont typeface="Arial" panose="020B0604020202020204" pitchFamily="34" charset="0"/>
              <a:buChar char="•"/>
            </a:pPr>
            <a:r>
              <a:rPr lang="en-US" sz="1200" kern="1200" dirty="0">
                <a:solidFill>
                  <a:schemeClr val="tx1"/>
                </a:solidFill>
                <a:effectLst/>
                <a:ea typeface="+mn-ea"/>
              </a:rPr>
              <a:t>The U.S. Department of Defense needed a computer system that wouldn’t be easily disrupted in the event of an attack.</a:t>
            </a:r>
          </a:p>
          <a:p>
            <a:pPr marL="171450" lvl="0" indent="-171450">
              <a:buFont typeface="Arial" panose="020B0604020202020204" pitchFamily="34" charset="0"/>
              <a:buChar char="•"/>
            </a:pPr>
            <a:r>
              <a:rPr lang="en-US" sz="1200" kern="1200" dirty="0">
                <a:solidFill>
                  <a:schemeClr val="tx1"/>
                </a:solidFill>
                <a:effectLst/>
                <a:ea typeface="+mn-ea"/>
              </a:rPr>
              <a:t>Two concerns were addressed: establishing a secure form of communications and creating a means by which all computers could communicate.</a:t>
            </a:r>
          </a:p>
          <a:p>
            <a:pPr marL="171450" lvl="0" indent="-171450">
              <a:buFont typeface="Arial" panose="020B0604020202020204" pitchFamily="34" charset="0"/>
              <a:buChar char="•"/>
            </a:pPr>
            <a:r>
              <a:rPr lang="en-US" sz="1200" kern="1200" dirty="0">
                <a:solidFill>
                  <a:schemeClr val="tx1"/>
                </a:solidFill>
                <a:effectLst/>
                <a:ea typeface="+mn-ea"/>
              </a:rPr>
              <a:t>The modern Internet evolved from a U.S. government</a:t>
            </a:r>
            <a:r>
              <a:rPr lang="en-US" sz="1200" kern="1200" dirty="0">
                <a:solidFill>
                  <a:schemeClr val="tx1"/>
                </a:solidFill>
                <a:effectLst/>
                <a:latin typeface="Arial" panose="020B0604020202020204" pitchFamily="34" charset="0"/>
                <a:ea typeface="+mn-ea"/>
                <a:cs typeface="Arial" panose="020B0604020202020204" pitchFamily="34" charset="0"/>
              </a:rPr>
              <a:t>–</a:t>
            </a:r>
            <a:r>
              <a:rPr lang="en-US" sz="1200" kern="1200" dirty="0">
                <a:solidFill>
                  <a:schemeClr val="tx1"/>
                </a:solidFill>
                <a:effectLst/>
                <a:ea typeface="+mn-ea"/>
              </a:rPr>
              <a:t>funded project called the Advanced Research Projects Agency Network.</a:t>
            </a:r>
          </a:p>
        </p:txBody>
      </p:sp>
      <p:sp>
        <p:nvSpPr>
          <p:cNvPr id="4" name="Slide Number Placeholder 3"/>
          <p:cNvSpPr>
            <a:spLocks noGrp="1"/>
          </p:cNvSpPr>
          <p:nvPr>
            <p:ph type="sldNum" sz="quarter" idx="10"/>
          </p:nvPr>
        </p:nvSpPr>
        <p:spPr/>
        <p:txBody>
          <a:bodyPr/>
          <a:lstStyle/>
          <a:p>
            <a:fld id="{277E2621-405C-4F83-9120-2E9601611C17}" type="slidenum">
              <a:rPr lang="en-US" smtClean="0"/>
              <a:pPr/>
              <a:t>5</a:t>
            </a:fld>
            <a:endParaRPr lang="en-US" dirty="0"/>
          </a:p>
        </p:txBody>
      </p:sp>
    </p:spTree>
    <p:extLst>
      <p:ext uri="{BB962C8B-B14F-4D97-AF65-F5344CB8AC3E}">
        <p14:creationId xmlns:p14="http://schemas.microsoft.com/office/powerpoint/2010/main" val="3101573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In a client/server network, the client</a:t>
            </a:r>
            <a:r>
              <a:rPr lang="en-US" sz="1200" i="0" kern="1200" baseline="0" dirty="0">
                <a:solidFill>
                  <a:schemeClr val="tx1"/>
                </a:solidFill>
                <a:effectLst/>
                <a:latin typeface="+mn-lt"/>
                <a:ea typeface="+mn-ea"/>
                <a:cs typeface="+mn-cs"/>
              </a:rPr>
              <a:t> asks for data and the server provides the data.</a:t>
            </a:r>
          </a:p>
          <a:p>
            <a:pPr marL="171450" lvl="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transmission lines with the fastest speeds are referred to as Internet backbones.</a:t>
            </a:r>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6</a:t>
            </a:fld>
            <a:endParaRPr lang="en-US" dirty="0"/>
          </a:p>
        </p:txBody>
      </p:sp>
    </p:spTree>
    <p:extLst>
      <p:ext uri="{BB962C8B-B14F-4D97-AF65-F5344CB8AC3E}">
        <p14:creationId xmlns:p14="http://schemas.microsoft.com/office/powerpoint/2010/main" val="3799922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When connected to the Internet, your computer is assigned a unique number called an Internet Protocol address, which is a set of four groups of numbers separated by periods, such as 123.45.245.91, referred to as a dotted quad or dotted decimal.</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IP addresses are how computers identify each other. Each website is assigned an IP address. Because IP addresses are difficult for people to remember, websites are given text versions of their IP addresses.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7</a:t>
            </a:fld>
            <a:endParaRPr lang="en-US" dirty="0"/>
          </a:p>
        </p:txBody>
      </p:sp>
    </p:spTree>
    <p:extLst>
      <p:ext uri="{BB962C8B-B14F-4D97-AF65-F5344CB8AC3E}">
        <p14:creationId xmlns:p14="http://schemas.microsoft.com/office/powerpoint/2010/main" val="3556449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The new collaborative, user-created web content has been dubbed Web 2.0.</a:t>
            </a:r>
          </a:p>
          <a:p>
            <a:pPr marL="400050" lvl="1" indent="-171450">
              <a:buFont typeface="Arial" panose="020B0604020202020204" pitchFamily="34" charset="0"/>
              <a:buChar char="•"/>
            </a:pPr>
            <a:r>
              <a:rPr lang="en-US" sz="1200" i="0" kern="1200" dirty="0">
                <a:solidFill>
                  <a:schemeClr val="tx1"/>
                </a:solidFill>
                <a:effectLst/>
                <a:latin typeface="+mn-lt"/>
                <a:ea typeface="+mn-ea"/>
                <a:cs typeface="+mn-cs"/>
              </a:rPr>
              <a:t>Web 2.0 can be classified as</a:t>
            </a:r>
            <a:r>
              <a:rPr lang="en-US" sz="1200" i="0" kern="1200" baseline="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social </a:t>
            </a:r>
            <a:r>
              <a:rPr lang="en-US" sz="1200" b="0" i="0" u="none" strike="noStrike" kern="1200" baseline="0" dirty="0">
                <a:solidFill>
                  <a:schemeClr val="tx1"/>
                </a:solidFill>
                <a:latin typeface="+mn-lt"/>
                <a:ea typeface="+mn-ea"/>
                <a:cs typeface="+mn-cs"/>
              </a:rPr>
              <a:t>media and includes social networking, wikis, blogs, podcasts, and webcasts.</a:t>
            </a:r>
          </a:p>
          <a:p>
            <a:pPr marL="400050" lvl="1"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Social networking is using the web to communicate and share information.</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Personal social networking sites include Facebook, Snapchat, and Twitter. There are business/professional sites such as LinkedIn.</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You need to be aware of many precautions as you use social networking sites.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8</a:t>
            </a:fld>
            <a:endParaRPr lang="en-US" dirty="0"/>
          </a:p>
        </p:txBody>
      </p:sp>
    </p:spTree>
    <p:extLst>
      <p:ext uri="{BB962C8B-B14F-4D97-AF65-F5344CB8AC3E}">
        <p14:creationId xmlns:p14="http://schemas.microsoft.com/office/powerpoint/2010/main" val="273496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wiki is a document created collaboratively by multiple users.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Project management tools incorporate tasks and calendars so the individual components as well as the entire project can stay on schedule.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blog (short for weblog) is a personal log or journal posted on the web.</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video log (vlog or video blog) is a blog that uses video as the primary content.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 can easily c</a:t>
            </a:r>
            <a:r>
              <a:rPr lang="en-US" dirty="0"/>
              <a:t>reate your own blog.</a:t>
            </a:r>
          </a:p>
          <a:p>
            <a:pPr marL="171450" indent="-171450">
              <a:buFont typeface="Arial" panose="020B0604020202020204" pitchFamily="34" charset="0"/>
              <a:buChar char="•"/>
            </a:pPr>
            <a:r>
              <a:rPr lang="en-US" dirty="0"/>
              <a:t>Problems with blogs include </a:t>
            </a:r>
            <a:r>
              <a:rPr lang="en-US" sz="1200" b="0" i="0" u="none" strike="noStrike" kern="1200" baseline="0" dirty="0">
                <a:solidFill>
                  <a:schemeClr val="tx1"/>
                </a:solidFill>
                <a:latin typeface="+mn-lt"/>
                <a:ea typeface="+mn-ea"/>
                <a:cs typeface="+mn-cs"/>
              </a:rPr>
              <a:t>spam blogs (splogs).</a:t>
            </a:r>
          </a:p>
          <a:p>
            <a:pPr marL="171450" indent="-171450">
              <a:buFont typeface="Arial" panose="020B0604020202020204" pitchFamily="34" charset="0"/>
              <a:buChar char="•"/>
            </a:pPr>
            <a:r>
              <a:rPr lang="en-US" dirty="0"/>
              <a:t>Microblogs are blogs with limits</a:t>
            </a:r>
            <a:r>
              <a:rPr lang="en-US" baseline="0" dirty="0"/>
              <a:t> on how much text can be used.</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9</a:t>
            </a:fld>
            <a:endParaRPr lang="en-US" dirty="0"/>
          </a:p>
        </p:txBody>
      </p:sp>
    </p:spTree>
    <p:extLst>
      <p:ext uri="{BB962C8B-B14F-4D97-AF65-F5344CB8AC3E}">
        <p14:creationId xmlns:p14="http://schemas.microsoft.com/office/powerpoint/2010/main" val="604990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podcast is a form of digital media composed of a series of audio or video files that are distributed over the Internet.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Podcasts deliver their content using Really Simple Syndication (RSS), a format that sends the latest content of the podcast series automatically to an aggregator. An aggregator locates all the RSS series to which you’ve subscribed and automatically downloads the new content.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webcast is the broadcast of audio or video over the Internet.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 are several</a:t>
            </a:r>
            <a:r>
              <a:rPr lang="en-US" sz="1200" kern="1200" baseline="0" dirty="0">
                <a:solidFill>
                  <a:schemeClr val="tx1"/>
                </a:solidFill>
                <a:effectLst/>
                <a:latin typeface="+mn-lt"/>
                <a:ea typeface="+mn-ea"/>
                <a:cs typeface="+mn-cs"/>
              </a:rPr>
              <a:t> media sharing platforms such as YouTube, Flickr, Instagram, and Sound Cloud.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10</a:t>
            </a:fld>
            <a:endParaRPr lang="en-US" dirty="0"/>
          </a:p>
        </p:txBody>
      </p:sp>
    </p:spTree>
    <p:extLst>
      <p:ext uri="{BB962C8B-B14F-4D97-AF65-F5344CB8AC3E}">
        <p14:creationId xmlns:p14="http://schemas.microsoft.com/office/powerpoint/2010/main" val="3939942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B68167E2-5EC1-432C-8F1C-B1CD2ABB2CCB}" type="slidenum">
              <a:rPr lang="en-US" smtClean="0"/>
              <a:pPr/>
              <a:t>11</a:t>
            </a:fld>
            <a:endParaRPr lang="en-US" dirty="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E-mail is the primary means of communication over the Internet because it is fast and convenient. E-mail is a written message sent or received over the Internet.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It is asynchronous, so users do not need to be communicating at the same time.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E-mail is convenient for exchanging and collaborating on documents via attachments.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It is a more private exchange of information than public social networking sites, but e-mails are not really private.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When you send e-mail for professional reasons, you should use proper e-mail etiquette.</a:t>
            </a:r>
          </a:p>
          <a:p>
            <a:pPr marL="171450"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There are two types of email: web-based and using a desktop client.</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3677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235EAB01-6A95-4287-B6CA-E8B358BDA2CD}" type="slidenum">
              <a:rPr lang="en-US" smtClean="0"/>
              <a:pPr/>
              <a:t>12</a:t>
            </a:fld>
            <a:endParaRPr lang="en-US" dirty="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Texting or text messaging is the sending of messages between mobile devices.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Instant messaging services let you communicate in real time over the Internet. </a:t>
            </a:r>
            <a:r>
              <a:rPr lang="en-US" sz="1200" b="0" i="0" u="none" strike="noStrike" kern="1200" baseline="0" dirty="0">
                <a:solidFill>
                  <a:schemeClr val="tx1"/>
                </a:solidFill>
                <a:latin typeface="+mn-lt"/>
                <a:ea typeface="+mn-ea"/>
                <a:cs typeface="+mn-cs"/>
              </a:rPr>
              <a:t>Facebook Messenger, Google Hangouts, Viber, and WhatsApp </a:t>
            </a:r>
            <a:r>
              <a:rPr lang="en-US" sz="1200" kern="1200" dirty="0">
                <a:solidFill>
                  <a:schemeClr val="tx1"/>
                </a:solidFill>
                <a:effectLst/>
                <a:latin typeface="+mn-lt"/>
                <a:ea typeface="+mn-ea"/>
                <a:cs typeface="+mn-cs"/>
              </a:rPr>
              <a:t>are proprietary IM services, meaning you can chat with only those who share the same IM service.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Voice</a:t>
            </a:r>
            <a:r>
              <a:rPr lang="en-US" sz="1200" kern="1200" baseline="0" dirty="0">
                <a:solidFill>
                  <a:schemeClr val="tx1"/>
                </a:solidFill>
                <a:effectLst/>
                <a:latin typeface="+mn-lt"/>
                <a:ea typeface="+mn-ea"/>
                <a:cs typeface="+mn-cs"/>
              </a:rPr>
              <a:t> over Internet Protocol (VOIP) uses the Internet to make phone calls. </a:t>
            </a:r>
            <a:r>
              <a:rPr lang="en-US" sz="1200" b="0" i="0" u="none" strike="noStrike" kern="1200" baseline="0" dirty="0">
                <a:solidFill>
                  <a:schemeClr val="tx1"/>
                </a:solidFill>
                <a:latin typeface="+mn-lt"/>
                <a:ea typeface="+mn-ea"/>
                <a:cs typeface="+mn-cs"/>
              </a:rPr>
              <a:t>Apps such as Skype, FaceTime, and Google Hangouts enable users to communicate using audio (voice) and video.</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799990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E-commerce is short for electronic commerce and is the process of conducting business online.</a:t>
            </a:r>
          </a:p>
          <a:p>
            <a:r>
              <a:rPr lang="en-US" sz="1200" b="0" i="0" u="none" strike="noStrike" kern="1200" baseline="0" dirty="0">
                <a:solidFill>
                  <a:schemeClr val="tx1"/>
                </a:solidFill>
                <a:latin typeface="+mn-lt"/>
                <a:ea typeface="+mn-ea"/>
                <a:cs typeface="+mn-cs"/>
              </a:rPr>
              <a:t>There are three types of e-commerce business models:</a:t>
            </a:r>
          </a:p>
          <a:p>
            <a:pPr lvl="1"/>
            <a:r>
              <a:rPr lang="en-US" sz="1200" b="0" i="0" u="none" strike="noStrike" kern="1200" baseline="0" dirty="0">
                <a:solidFill>
                  <a:schemeClr val="tx1"/>
                </a:solidFill>
                <a:latin typeface="+mn-lt"/>
                <a:ea typeface="+mn-ea"/>
                <a:cs typeface="+mn-cs"/>
              </a:rPr>
              <a:t>1. Business-to-consumer (B2C) transactions take place between businesses and consumers.</a:t>
            </a:r>
          </a:p>
          <a:p>
            <a:pPr lvl="1"/>
            <a:r>
              <a:rPr lang="en-US" sz="1200" b="0" i="0" u="none" strike="noStrike" kern="1200" baseline="0" dirty="0">
                <a:solidFill>
                  <a:schemeClr val="tx1"/>
                </a:solidFill>
                <a:latin typeface="+mn-lt"/>
                <a:ea typeface="+mn-ea"/>
                <a:cs typeface="+mn-cs"/>
              </a:rPr>
              <a:t>2. Business-to-business (B2B) transactions occur when businesses buy and sell goods and services to other businesses.</a:t>
            </a:r>
          </a:p>
          <a:p>
            <a:pPr lvl="1"/>
            <a:r>
              <a:rPr lang="en-US" sz="1200" b="0" i="0" u="none" strike="noStrike" kern="1200" baseline="0" dirty="0">
                <a:solidFill>
                  <a:schemeClr val="tx1"/>
                </a:solidFill>
                <a:latin typeface="+mn-lt"/>
                <a:ea typeface="+mn-ea"/>
                <a:cs typeface="+mn-cs"/>
              </a:rPr>
              <a:t>3. Consumer-to-consumer (C2C) transactions occur when consumers sell to each other.</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13</a:t>
            </a:fld>
            <a:endParaRPr lang="en-US" dirty="0"/>
          </a:p>
        </p:txBody>
      </p:sp>
    </p:spTree>
    <p:extLst>
      <p:ext uri="{BB962C8B-B14F-4D97-AF65-F5344CB8AC3E}">
        <p14:creationId xmlns:p14="http://schemas.microsoft.com/office/powerpoint/2010/main" val="2048760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Social commerce is a subset of e-commerce that uses social networks to assist in marketing and purchasing products.</a:t>
            </a:r>
          </a:p>
          <a:p>
            <a:r>
              <a:rPr lang="en-US" sz="1200" b="0" i="0" u="none" strike="noStrike" kern="1200" baseline="0" dirty="0">
                <a:solidFill>
                  <a:schemeClr val="tx1"/>
                </a:solidFill>
                <a:latin typeface="+mn-lt"/>
                <a:ea typeface="+mn-ea"/>
                <a:cs typeface="+mn-cs"/>
              </a:rPr>
              <a:t>Mobile commerce (or m-commerce) is conducting commercial transactions online through a smartphone, tablet, or other mobile device.</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14</a:t>
            </a:fld>
            <a:endParaRPr lang="en-US" dirty="0"/>
          </a:p>
        </p:txBody>
      </p:sp>
    </p:spTree>
    <p:extLst>
      <p:ext uri="{BB962C8B-B14F-4D97-AF65-F5344CB8AC3E}">
        <p14:creationId xmlns:p14="http://schemas.microsoft.com/office/powerpoint/2010/main" val="41949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Guidelines to make online shopping safer:</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Look for indicators that the website is secure. Check that the beginning of the URL changes from “http://” to “https://”.</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Shop at well-known, reputable sites.</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Pay by credit card, not debit card.</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Check the return policy, and save a copy of the order and confirmation number.</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Avoid making online transactions when using public computers.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15</a:t>
            </a:fld>
            <a:endParaRPr lang="en-US" dirty="0"/>
          </a:p>
        </p:txBody>
      </p:sp>
    </p:spTree>
    <p:extLst>
      <p:ext uri="{BB962C8B-B14F-4D97-AF65-F5344CB8AC3E}">
        <p14:creationId xmlns:p14="http://schemas.microsoft.com/office/powerpoint/2010/main" val="539319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 browser</a:t>
            </a:r>
            <a:r>
              <a:rPr lang="en-US" sz="1200" kern="1200" baseline="0" dirty="0">
                <a:solidFill>
                  <a:schemeClr val="tx1"/>
                </a:solidFill>
                <a:effectLst/>
                <a:latin typeface="+mn-lt"/>
                <a:ea typeface="+mn-ea"/>
                <a:cs typeface="+mn-cs"/>
              </a:rPr>
              <a:t> is software that lets you locate, view, and navigate the web.</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Most browsers today are graphical browsers, meaning they can display pictures (graphics) in addition to text and other forms of multimedia such as sound and video.</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Most popular browsers offer similar features.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16</a:t>
            </a:fld>
            <a:endParaRPr lang="en-US" dirty="0"/>
          </a:p>
        </p:txBody>
      </p:sp>
    </p:spTree>
    <p:extLst>
      <p:ext uri="{BB962C8B-B14F-4D97-AF65-F5344CB8AC3E}">
        <p14:creationId xmlns:p14="http://schemas.microsoft.com/office/powerpoint/2010/main" val="1885687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You access a website by typing its Uniform Resource Locator (URL) in your browser.</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A URL has several parts that help identify the web document it stands for:</a:t>
            </a:r>
          </a:p>
          <a:p>
            <a:pPr marL="400050" lvl="1" indent="-171450">
              <a:buFont typeface="Arial" panose="020B0604020202020204" pitchFamily="34" charset="0"/>
              <a:buChar char="•"/>
            </a:pPr>
            <a:r>
              <a:rPr lang="en-US" sz="1200" i="0" kern="1200" dirty="0">
                <a:solidFill>
                  <a:schemeClr val="tx1"/>
                </a:solidFill>
                <a:effectLst/>
                <a:latin typeface="+mn-lt"/>
                <a:ea typeface="+mn-ea"/>
                <a:cs typeface="+mn-cs"/>
              </a:rPr>
              <a:t>Protocol (set of rules) used to retrieve the document</a:t>
            </a:r>
          </a:p>
          <a:p>
            <a:pPr marL="400050" lvl="1" indent="-171450">
              <a:buFont typeface="Arial" panose="020B0604020202020204" pitchFamily="34" charset="0"/>
              <a:buChar char="•"/>
            </a:pPr>
            <a:r>
              <a:rPr lang="en-US" sz="1200" i="0" kern="1200" dirty="0">
                <a:solidFill>
                  <a:schemeClr val="tx1"/>
                </a:solidFill>
                <a:effectLst/>
                <a:latin typeface="+mn-lt"/>
                <a:ea typeface="+mn-ea"/>
                <a:cs typeface="+mn-cs"/>
              </a:rPr>
              <a:t>Domain name </a:t>
            </a:r>
          </a:p>
          <a:p>
            <a:pPr marL="400050" lvl="1" indent="-171450">
              <a:buFont typeface="Arial" panose="020B0604020202020204" pitchFamily="34" charset="0"/>
              <a:buChar char="•"/>
            </a:pPr>
            <a:r>
              <a:rPr lang="en-US" sz="1200" i="0" kern="1200" dirty="0">
                <a:solidFill>
                  <a:schemeClr val="tx1"/>
                </a:solidFill>
                <a:effectLst/>
                <a:latin typeface="+mn-lt"/>
                <a:ea typeface="+mn-ea"/>
                <a:cs typeface="+mn-cs"/>
              </a:rPr>
              <a:t>Path or subdirectory</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You don’t have to type in every part in the location or address bar of the browser.</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When the URL is only the domain name, you’re requesting a site’s home page.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suffix in the domain name after the dot is called the top-level domain.</a:t>
            </a:r>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17</a:t>
            </a:fld>
            <a:endParaRPr lang="en-US" dirty="0"/>
          </a:p>
        </p:txBody>
      </p:sp>
    </p:spTree>
    <p:extLst>
      <p:ext uri="{BB962C8B-B14F-4D97-AF65-F5344CB8AC3E}">
        <p14:creationId xmlns:p14="http://schemas.microsoft.com/office/powerpoint/2010/main" val="4012744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Hyperlinks are specially coded elements that let you jump from one web page to another within the same website or to another site altogether.</a:t>
            </a:r>
          </a:p>
          <a:p>
            <a:r>
              <a:rPr lang="en-US" sz="1200" b="0" i="0" u="none" strike="noStrike" kern="1200" baseline="0" dirty="0">
                <a:solidFill>
                  <a:schemeClr val="tx1"/>
                </a:solidFill>
                <a:latin typeface="+mn-lt"/>
                <a:ea typeface="+mn-ea"/>
                <a:cs typeface="+mn-cs"/>
              </a:rPr>
              <a:t>To help you navigate more quickly through a website, some sites provide a breadcrumb trail—a navigation aid that shows users the path they have taken to get to a web page.</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The History list shows all the websites and pages you’ve visited over a certain period of time.</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The Bookmarks or Favorites feature allows you to return to a specific web page without having to remember the address.</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Tagging, known as social bookmarking, saves your favorite website to a social bookmarking site so that you can share it with others.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18</a:t>
            </a:fld>
            <a:endParaRPr lang="en-US" dirty="0"/>
          </a:p>
        </p:txBody>
      </p:sp>
    </p:spTree>
    <p:extLst>
      <p:ext uri="{BB962C8B-B14F-4D97-AF65-F5344CB8AC3E}">
        <p14:creationId xmlns:p14="http://schemas.microsoft.com/office/powerpoint/2010/main" val="21795475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search engine is a set of programs that searches for keywords and returns a list of the websites on which those keywords are found.</a:t>
            </a:r>
          </a:p>
          <a:p>
            <a:pPr marL="171450" lvl="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Specialty search engines search only sites that are relevant to a particular topic or industry.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Metasearch engines search other search engines rather than individual websites.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19</a:t>
            </a:fld>
            <a:endParaRPr lang="en-US" dirty="0"/>
          </a:p>
        </p:txBody>
      </p:sp>
    </p:spTree>
    <p:extLst>
      <p:ext uri="{BB962C8B-B14F-4D97-AF65-F5344CB8AC3E}">
        <p14:creationId xmlns:p14="http://schemas.microsoft.com/office/powerpoint/2010/main" val="3635722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obtain better search results by:</a:t>
            </a:r>
          </a:p>
          <a:p>
            <a:pPr marL="285750" lvl="1" indent="-171450">
              <a:buFont typeface="Arial" panose="020B0604020202020204" pitchFamily="34" charset="0"/>
              <a:buChar char="•"/>
            </a:pPr>
            <a:r>
              <a:rPr lang="en-US" dirty="0"/>
              <a:t>Using Boolean operators</a:t>
            </a:r>
            <a:r>
              <a:rPr lang="en-US" sz="1200" kern="1200" dirty="0">
                <a:solidFill>
                  <a:schemeClr val="tx1"/>
                </a:solidFill>
                <a:effectLst/>
                <a:latin typeface="+mn-lt"/>
                <a:ea typeface="+mn-ea"/>
                <a:cs typeface="+mn-cs"/>
              </a:rPr>
              <a:t>—</a:t>
            </a:r>
            <a:r>
              <a:rPr lang="en-US" sz="1200" b="0" i="1" u="none" strike="noStrike" kern="1200" baseline="0" dirty="0">
                <a:solidFill>
                  <a:schemeClr val="tx1"/>
                </a:solidFill>
                <a:latin typeface="+mn-lt"/>
                <a:ea typeface="+mn-ea"/>
                <a:cs typeface="+mn-cs"/>
              </a:rPr>
              <a:t>AND</a:t>
            </a:r>
            <a:r>
              <a:rPr lang="en-US" sz="1200" b="0" i="0" u="none" strike="noStrike" kern="1200" baseline="0" dirty="0">
                <a:solidFill>
                  <a:schemeClr val="tx1"/>
                </a:solidFill>
                <a:latin typeface="+mn-lt"/>
                <a:ea typeface="+mn-ea"/>
                <a:cs typeface="+mn-cs"/>
              </a:rPr>
              <a:t>, </a:t>
            </a:r>
            <a:r>
              <a:rPr lang="en-US" sz="1200" b="0" i="1" u="none" strike="noStrike" kern="1200" baseline="0" dirty="0">
                <a:solidFill>
                  <a:schemeClr val="tx1"/>
                </a:solidFill>
                <a:latin typeface="+mn-lt"/>
                <a:ea typeface="+mn-ea"/>
                <a:cs typeface="+mn-cs"/>
              </a:rPr>
              <a:t>NOT</a:t>
            </a:r>
            <a:r>
              <a:rPr lang="en-US" sz="1200" b="0" i="0" u="none" strike="noStrike" kern="1200" baseline="0" dirty="0">
                <a:solidFill>
                  <a:schemeClr val="tx1"/>
                </a:solidFill>
                <a:latin typeface="+mn-lt"/>
                <a:ea typeface="+mn-ea"/>
                <a:cs typeface="+mn-cs"/>
              </a:rPr>
              <a:t>, and </a:t>
            </a:r>
            <a:r>
              <a:rPr lang="en-US" sz="1200" b="0" i="1" u="none" strike="noStrike" kern="1200" baseline="0" dirty="0">
                <a:solidFill>
                  <a:schemeClr val="tx1"/>
                </a:solidFill>
                <a:latin typeface="+mn-lt"/>
                <a:ea typeface="+mn-ea"/>
                <a:cs typeface="+mn-cs"/>
              </a:rPr>
              <a:t>OR</a:t>
            </a:r>
            <a:endParaRPr lang="en-US" dirty="0"/>
          </a:p>
          <a:p>
            <a:pPr marL="285750" lvl="1" indent="-171450">
              <a:buFont typeface="Arial" panose="020B0604020202020204" pitchFamily="34" charset="0"/>
              <a:buChar char="•"/>
            </a:pPr>
            <a:r>
              <a:rPr lang="en-US" dirty="0"/>
              <a:t>Searching for a phrase</a:t>
            </a:r>
          </a:p>
          <a:p>
            <a:pPr marL="285750" lvl="1" indent="-171450">
              <a:buFont typeface="Arial" panose="020B0604020202020204" pitchFamily="34" charset="0"/>
              <a:buChar char="•"/>
            </a:pPr>
            <a:r>
              <a:rPr lang="en-US" dirty="0"/>
              <a:t>Searching within a website</a:t>
            </a:r>
          </a:p>
          <a:p>
            <a:pPr marL="285750" lvl="1" indent="-171450">
              <a:buFont typeface="Arial" panose="020B0604020202020204" pitchFamily="34" charset="0"/>
              <a:buChar char="•"/>
            </a:pPr>
            <a:r>
              <a:rPr lang="en-US" dirty="0"/>
              <a:t>Using a wild card</a:t>
            </a:r>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20</a:t>
            </a:fld>
            <a:endParaRPr lang="en-US" dirty="0"/>
          </a:p>
        </p:txBody>
      </p:sp>
    </p:spTree>
    <p:extLst>
      <p:ext uri="{BB962C8B-B14F-4D97-AF65-F5344CB8AC3E}">
        <p14:creationId xmlns:p14="http://schemas.microsoft.com/office/powerpoint/2010/main" val="2782606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343400"/>
            <a:ext cx="6858000" cy="4114800"/>
          </a:xfrm>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Before using an Internet resource, consider:</a:t>
            </a:r>
          </a:p>
          <a:p>
            <a:pPr lvl="1" indent="-228600">
              <a:buFont typeface="Arial" panose="020B0604020202020204" pitchFamily="34" charset="0"/>
              <a:buChar char="•"/>
            </a:pPr>
            <a:r>
              <a:rPr lang="en-US" sz="1200" kern="1200" dirty="0">
                <a:solidFill>
                  <a:schemeClr val="tx1"/>
                </a:solidFill>
                <a:effectLst/>
                <a:latin typeface="+mn-lt"/>
                <a:ea typeface="+mn-ea"/>
                <a:cs typeface="+mn-cs"/>
              </a:rPr>
              <a:t>Authority: Who is the author of the article or the sponsor of the site?</a:t>
            </a:r>
          </a:p>
          <a:p>
            <a:pPr lvl="1" indent="-228600">
              <a:buFont typeface="Arial" panose="020B0604020202020204" pitchFamily="34" charset="0"/>
              <a:buChar char="•"/>
            </a:pPr>
            <a:r>
              <a:rPr lang="en-US" sz="1200" kern="1200" dirty="0">
                <a:solidFill>
                  <a:schemeClr val="tx1"/>
                </a:solidFill>
                <a:effectLst/>
                <a:latin typeface="+mn-lt"/>
                <a:ea typeface="+mn-ea"/>
                <a:cs typeface="+mn-cs"/>
              </a:rPr>
              <a:t>Bias: Is the site biased?</a:t>
            </a:r>
          </a:p>
          <a:p>
            <a:pPr lvl="1" indent="-228600">
              <a:buFont typeface="Arial" panose="020B0604020202020204" pitchFamily="34" charset="0"/>
              <a:buChar char="•"/>
            </a:pPr>
            <a:r>
              <a:rPr lang="en-US" sz="1200" kern="1200" dirty="0">
                <a:solidFill>
                  <a:schemeClr val="tx1"/>
                </a:solidFill>
                <a:effectLst/>
                <a:latin typeface="+mn-lt"/>
                <a:ea typeface="+mn-ea"/>
                <a:cs typeface="+mn-cs"/>
              </a:rPr>
              <a:t>Relevance: Is the information in the site current?</a:t>
            </a:r>
          </a:p>
          <a:p>
            <a:pPr lvl="1" indent="-228600">
              <a:buFont typeface="Arial" panose="020B0604020202020204" pitchFamily="34" charset="0"/>
              <a:buChar char="•"/>
            </a:pPr>
            <a:r>
              <a:rPr lang="en-US" sz="1200" kern="1200" dirty="0">
                <a:solidFill>
                  <a:schemeClr val="tx1"/>
                </a:solidFill>
                <a:effectLst/>
                <a:latin typeface="+mn-lt"/>
                <a:ea typeface="+mn-ea"/>
                <a:cs typeface="+mn-cs"/>
              </a:rPr>
              <a:t>Audience: For what audience is the site intended?</a:t>
            </a:r>
          </a:p>
          <a:p>
            <a:pPr lvl="1" indent="-228600">
              <a:buFont typeface="Arial" panose="020B0604020202020204" pitchFamily="34" charset="0"/>
              <a:buChar char="•"/>
            </a:pPr>
            <a:r>
              <a:rPr lang="en-US" sz="1200" kern="1200" dirty="0">
                <a:solidFill>
                  <a:schemeClr val="tx1"/>
                </a:solidFill>
                <a:effectLst/>
                <a:latin typeface="+mn-lt"/>
                <a:ea typeface="+mn-ea"/>
                <a:cs typeface="+mn-cs"/>
              </a:rPr>
              <a:t>Links: Are the links available and appropriate?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answers will help you decide whether you should consider a website to be a good source of information.</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21</a:t>
            </a:fld>
            <a:endParaRPr lang="en-US" dirty="0"/>
          </a:p>
        </p:txBody>
      </p:sp>
    </p:spTree>
    <p:extLst>
      <p:ext uri="{BB962C8B-B14F-4D97-AF65-F5344CB8AC3E}">
        <p14:creationId xmlns:p14="http://schemas.microsoft.com/office/powerpoint/2010/main" val="421591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343400"/>
            <a:ext cx="6858000" cy="4114800"/>
          </a:xfrm>
        </p:spPr>
        <p:txBody>
          <a:bodyPr/>
          <a:lstStyle/>
          <a:p>
            <a:pPr marL="0" indent="0">
              <a:spcBef>
                <a:spcPts val="0"/>
              </a:spcBef>
              <a:buFont typeface="Arial" panose="020B0604020202020204" pitchFamily="34" charset="0"/>
              <a:buNone/>
              <a:tabLst>
                <a:tab pos="628650" algn="l"/>
              </a:tabLst>
            </a:pPr>
            <a:r>
              <a:rPr lang="en-US" dirty="0"/>
              <a:t>Digital activism is used to raise awareness about specific issues. Some recent ones are:</a:t>
            </a:r>
          </a:p>
          <a:p>
            <a:pPr marL="400050" lvl="2" indent="-171450">
              <a:spcBef>
                <a:spcPts val="0"/>
              </a:spcBef>
              <a:buFont typeface="Arial" panose="020B0604020202020204" pitchFamily="34" charset="0"/>
              <a:buChar char="•"/>
            </a:pPr>
            <a:r>
              <a:rPr lang="en-US" dirty="0"/>
              <a:t>#IceBucketChallenge</a:t>
            </a:r>
            <a:r>
              <a:rPr lang="en-US" sz="1200" kern="1200" dirty="0">
                <a:solidFill>
                  <a:schemeClr val="tx1"/>
                </a:solidFill>
                <a:effectLst/>
                <a:latin typeface="+mn-lt"/>
                <a:ea typeface="+mn-ea"/>
                <a:cs typeface="+mn-cs"/>
              </a:rPr>
              <a:t>—</a:t>
            </a:r>
            <a:r>
              <a:rPr lang="en-US" sz="1200" b="0" i="0" u="none" strike="noStrike" kern="1200" baseline="0" dirty="0">
                <a:solidFill>
                  <a:schemeClr val="tx1"/>
                </a:solidFill>
                <a:latin typeface="+mn-lt"/>
                <a:ea typeface="+mn-ea"/>
                <a:cs typeface="+mn-cs"/>
              </a:rPr>
              <a:t>raises awareness for Lou Gehrig’s disease (ALS)</a:t>
            </a:r>
            <a:endParaRPr lang="en-US" dirty="0"/>
          </a:p>
          <a:p>
            <a:pPr marL="400050" lvl="2" indent="-171450">
              <a:spcBef>
                <a:spcPts val="0"/>
              </a:spcBef>
              <a:buFont typeface="Arial" panose="020B0604020202020204" pitchFamily="34" charset="0"/>
              <a:buChar char="•"/>
            </a:pPr>
            <a:r>
              <a:rPr lang="en-US" sz="1200" b="0" i="0" u="none" strike="noStrike" kern="1200" baseline="0" dirty="0">
                <a:solidFill>
                  <a:schemeClr val="tx1"/>
                </a:solidFill>
                <a:latin typeface="+mn-lt"/>
                <a:ea typeface="+mn-ea"/>
                <a:cs typeface="+mn-cs"/>
              </a:rPr>
              <a:t>#MeToo</a:t>
            </a:r>
            <a:r>
              <a:rPr lang="en-US" sz="1200" kern="1200" dirty="0">
                <a:solidFill>
                  <a:schemeClr val="tx1"/>
                </a:solidFill>
                <a:effectLst/>
                <a:latin typeface="+mn-lt"/>
                <a:ea typeface="+mn-ea"/>
                <a:cs typeface="+mn-cs"/>
              </a:rPr>
              <a:t>—</a:t>
            </a:r>
            <a:r>
              <a:rPr lang="en-US" sz="1200" b="0" i="0" u="none" strike="noStrike" kern="1200" baseline="0" dirty="0">
                <a:solidFill>
                  <a:schemeClr val="tx1"/>
                </a:solidFill>
                <a:latin typeface="+mn-lt"/>
                <a:ea typeface="+mn-ea"/>
                <a:cs typeface="+mn-cs"/>
              </a:rPr>
              <a:t>centers on sexual harassment and abuse.</a:t>
            </a:r>
          </a:p>
          <a:p>
            <a:pPr marL="0" lvl="1" indent="0">
              <a:spcBef>
                <a:spcPts val="0"/>
              </a:spcBef>
              <a:buFont typeface="Arial" panose="020B0604020202020204" pitchFamily="34" charset="0"/>
              <a:buNone/>
            </a:pPr>
            <a:r>
              <a:rPr lang="en-US" dirty="0"/>
              <a:t>Ethical question: Is digital activism effective or does it foster a false sense of involvement?</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22</a:t>
            </a:fld>
            <a:endParaRPr lang="en-US" dirty="0"/>
          </a:p>
        </p:txBody>
      </p:sp>
    </p:spTree>
    <p:extLst>
      <p:ext uri="{BB962C8B-B14F-4D97-AF65-F5344CB8AC3E}">
        <p14:creationId xmlns:p14="http://schemas.microsoft.com/office/powerpoint/2010/main" val="1832388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343400"/>
            <a:ext cx="6858000" cy="4114800"/>
          </a:xfrm>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Most mobile devices have a GPS chip that can calculate your exact position.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Geolocation targets consumers by their location.</a:t>
            </a:r>
          </a:p>
          <a:p>
            <a:pPr marL="628650" lvl="1" indent="-171450">
              <a:spcBef>
                <a:spcPts val="0"/>
              </a:spcBef>
              <a:spcAft>
                <a:spcPts val="600"/>
              </a:spcAft>
              <a:buFont typeface="Arial" panose="020B0604020202020204" pitchFamily="34" charset="0"/>
              <a:buChar char="•"/>
            </a:pPr>
            <a:r>
              <a:rPr lang="en-US" dirty="0"/>
              <a:t>Used by third party advertising networks</a:t>
            </a:r>
          </a:p>
          <a:p>
            <a:pPr marL="628650" lvl="1" indent="-171450">
              <a:spcBef>
                <a:spcPts val="0"/>
              </a:spcBef>
              <a:spcAft>
                <a:spcPts val="600"/>
              </a:spcAft>
              <a:buFont typeface="Arial" panose="020B0604020202020204" pitchFamily="34" charset="0"/>
              <a:buChar char="•"/>
            </a:pPr>
            <a:r>
              <a:rPr lang="en-US" dirty="0"/>
              <a:t>Can be a violation of privacy rights</a:t>
            </a:r>
          </a:p>
          <a:p>
            <a:pPr marL="628650" lvl="1" indent="-171450">
              <a:spcBef>
                <a:spcPts val="0"/>
              </a:spcBef>
              <a:spcAft>
                <a:spcPts val="600"/>
              </a:spcAft>
              <a:buFont typeface="Arial" panose="020B0604020202020204" pitchFamily="34" charset="0"/>
              <a:buChar char="•"/>
            </a:pPr>
            <a:r>
              <a:rPr lang="en-US" dirty="0"/>
              <a:t>No specific laws yet to address privacy issues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Ethical Question: Are geolocation devices a threat to privacy?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23</a:t>
            </a:fld>
            <a:endParaRPr lang="en-US" dirty="0"/>
          </a:p>
        </p:txBody>
      </p:sp>
    </p:spTree>
    <p:extLst>
      <p:ext uri="{BB962C8B-B14F-4D97-AF65-F5344CB8AC3E}">
        <p14:creationId xmlns:p14="http://schemas.microsoft.com/office/powerpoint/2010/main" val="1696679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24</a:t>
            </a:fld>
            <a:endParaRPr lang="en-US" dirty="0"/>
          </a:p>
        </p:txBody>
      </p:sp>
    </p:spTree>
    <p:extLst>
      <p:ext uri="{BB962C8B-B14F-4D97-AF65-F5344CB8AC3E}">
        <p14:creationId xmlns:p14="http://schemas.microsoft.com/office/powerpoint/2010/main" val="1646060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Inc.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a:t>
            </a:r>
            <a:r>
              <a:rPr lang="en-US" sz="3000" dirty="0"/>
              <a:t>3</a:t>
            </a:r>
            <a:endParaRPr lang="en-US" sz="3000" b="0" i="0" u="none" strike="noStrike" cap="none" dirty="0">
              <a:solidFill>
                <a:schemeClr val="dk1"/>
              </a:solidFill>
              <a:latin typeface="Arial"/>
              <a:ea typeface="Arial"/>
              <a:cs typeface="Arial"/>
              <a:sym typeface="Arial"/>
            </a:endParaRP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Using the Internet: Making the Most of the Web’s Resources</a:t>
            </a:r>
          </a:p>
        </p:txBody>
      </p:sp>
      <p:pic>
        <p:nvPicPr>
          <p:cNvPr id="8" name="Picture 7">
            <a:extLst>
              <a:ext uri="{FF2B5EF4-FFF2-40B4-BE49-F238E27FC236}">
                <a16:creationId xmlns:a16="http://schemas.microsoft.com/office/drawing/2014/main" id="{22334D2B-FDFA-4DC4-98A1-80D1D77BFB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3)</a:t>
            </a:r>
          </a:p>
        </p:txBody>
      </p:sp>
      <p:sp>
        <p:nvSpPr>
          <p:cNvPr id="7" name="Subtitle 6"/>
          <p:cNvSpPr>
            <a:spLocks noGrp="1"/>
          </p:cNvSpPr>
          <p:nvPr>
            <p:ph type="body" idx="1"/>
          </p:nvPr>
        </p:nvSpPr>
        <p:spPr>
          <a:xfrm>
            <a:off x="457200" y="1600200"/>
            <a:ext cx="8458200" cy="4800600"/>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3.1  Describe how the Internet got its start.</a:t>
            </a:r>
          </a:p>
          <a:p>
            <a:pPr marL="692150" indent="-692150">
              <a:buNone/>
            </a:pPr>
            <a:r>
              <a:rPr lang="en-US" sz="2400" dirty="0">
                <a:latin typeface="Arial" panose="020B0604020202020204" pitchFamily="34" charset="0"/>
                <a:cs typeface="Arial" panose="020B0604020202020204" pitchFamily="34" charset="0"/>
              </a:rPr>
              <a:t>3.2  Explain how data travels on the Internet.</a:t>
            </a:r>
          </a:p>
          <a:p>
            <a:pPr marL="692150" indent="-692150">
              <a:buNone/>
            </a:pPr>
            <a:r>
              <a:rPr lang="en-US" sz="2400" dirty="0">
                <a:latin typeface="Arial" panose="020B0604020202020204" pitchFamily="34" charset="0"/>
                <a:cs typeface="Arial" panose="020B0604020202020204" pitchFamily="34" charset="0"/>
              </a:rPr>
              <a:t>3.3  Evaluate the tools and technologies used to collaborate on the web.</a:t>
            </a:r>
          </a:p>
          <a:p>
            <a:pPr marL="692150" indent="-692150">
              <a:buNone/>
            </a:pPr>
            <a:r>
              <a:rPr lang="en-US" sz="2400" dirty="0">
                <a:latin typeface="Arial" panose="020B0604020202020204" pitchFamily="34" charset="0"/>
                <a:cs typeface="Arial" panose="020B0604020202020204" pitchFamily="34" charset="0"/>
              </a:rPr>
              <a:t>3.4  Summarize the technologies used to communicate over the web.</a:t>
            </a:r>
          </a:p>
          <a:p>
            <a:pPr marL="692150" indent="-692150">
              <a:buNone/>
            </a:pPr>
            <a:r>
              <a:rPr lang="en-US" sz="2400" dirty="0">
                <a:latin typeface="Arial" panose="020B0604020202020204" pitchFamily="34" charset="0"/>
                <a:cs typeface="Arial" panose="020B0604020202020204" pitchFamily="34" charset="0"/>
              </a:rPr>
              <a:t>3.5  Describe how business is conducted using the Internet.</a:t>
            </a:r>
          </a:p>
          <a:p>
            <a:pPr marL="692150" indent="-692150">
              <a:buNone/>
            </a:pPr>
            <a:r>
              <a:rPr lang="en-US" sz="2400" dirty="0">
                <a:latin typeface="Arial" panose="020B0604020202020204" pitchFamily="34" charset="0"/>
                <a:cs typeface="Arial" panose="020B0604020202020204" pitchFamily="34" charset="0"/>
              </a:rPr>
              <a:t>3.6  Summarize precautions you should take when doing business online.</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600" dirty="0">
                <a:latin typeface="Arial" panose="020B0604020202020204" pitchFamily="34" charset="0"/>
                <a:cs typeface="Arial" panose="020B0604020202020204" pitchFamily="34" charset="0"/>
              </a:rPr>
              <a:t>3.7  Explain what web browsers are and describe their common features.</a:t>
            </a:r>
          </a:p>
          <a:p>
            <a:pPr marL="692150" indent="-692150">
              <a:buNone/>
            </a:pPr>
            <a:r>
              <a:rPr lang="en-US" sz="2600" dirty="0">
                <a:latin typeface="Arial" panose="020B0604020202020204" pitchFamily="34" charset="0"/>
                <a:cs typeface="Arial" panose="020B0604020202020204" pitchFamily="34" charset="0"/>
              </a:rPr>
              <a:t>3.8  Explain what a URL is and discuss its main parts.</a:t>
            </a:r>
          </a:p>
          <a:p>
            <a:pPr marL="692150" indent="-692150">
              <a:buNone/>
            </a:pPr>
            <a:r>
              <a:rPr lang="en-US" sz="2600" dirty="0">
                <a:latin typeface="Arial" panose="020B0604020202020204" pitchFamily="34" charset="0"/>
                <a:cs typeface="Arial" panose="020B0604020202020204" pitchFamily="34" charset="0"/>
              </a:rPr>
              <a:t>3.9  Describe tools used to navigate the web.</a:t>
            </a:r>
          </a:p>
          <a:p>
            <a:pPr marL="692150" indent="-692150">
              <a:buNone/>
            </a:pPr>
            <a:r>
              <a:rPr lang="en-US" sz="2600" dirty="0">
                <a:latin typeface="Arial" panose="020B0604020202020204" pitchFamily="34" charset="0"/>
                <a:cs typeface="Arial" panose="020B0604020202020204" pitchFamily="34" charset="0"/>
              </a:rPr>
              <a:t>3.10 Describe the types of tools used to search the web, and summarize strategies used to refine search results.</a:t>
            </a:r>
          </a:p>
          <a:p>
            <a:pPr marL="692150" indent="-692150">
              <a:buNone/>
            </a:pPr>
            <a:r>
              <a:rPr lang="en-US" sz="2600" dirty="0">
                <a:latin typeface="Arial" panose="020B0604020202020204" pitchFamily="34" charset="0"/>
                <a:cs typeface="Arial" panose="020B0604020202020204" pitchFamily="34" charset="0"/>
              </a:rPr>
              <a:t>3.11 Describe how to evaluate a website to ensure it is appropriate to use for research purposes.</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(3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600" dirty="0">
                <a:latin typeface="Arial" panose="020B0604020202020204" pitchFamily="34" charset="0"/>
                <a:cs typeface="Arial" panose="020B0604020202020204" pitchFamily="34" charset="0"/>
              </a:rPr>
              <a:t>3.12 Demonstrate an understanding of the ethical issues regarding digital activism.</a:t>
            </a:r>
          </a:p>
          <a:p>
            <a:pPr marL="692150" indent="-692150">
              <a:buNone/>
            </a:pPr>
            <a:r>
              <a:rPr lang="en-US" sz="2600" dirty="0">
                <a:latin typeface="Arial" panose="020B0604020202020204" pitchFamily="34" charset="0"/>
                <a:cs typeface="Arial" panose="020B0604020202020204" pitchFamily="34" charset="0"/>
              </a:rPr>
              <a:t>3.13 Demonstrate an understanding of the ethical issues regarding location tracking applications and devices.</a:t>
            </a:r>
          </a:p>
        </p:txBody>
      </p:sp>
    </p:spTree>
    <p:extLst>
      <p:ext uri="{BB962C8B-B14F-4D97-AF65-F5344CB8AC3E}">
        <p14:creationId xmlns:p14="http://schemas.microsoft.com/office/powerpoint/2010/main" val="1904762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a:bodyPr>
          <a:lstStyle/>
          <a:p>
            <a:r>
              <a:rPr lang="en-US" dirty="0">
                <a:effectLst/>
              </a:rPr>
              <a:t>The Internet and How It Works</a:t>
            </a:r>
            <a:br>
              <a:rPr lang="en-US" sz="2325" dirty="0"/>
            </a:br>
            <a:r>
              <a:rPr lang="en-US" sz="3200" dirty="0"/>
              <a:t>The Origin of the Internet</a:t>
            </a:r>
            <a:br>
              <a:rPr lang="en-US" sz="2700" dirty="0"/>
            </a:br>
            <a:r>
              <a:rPr lang="en-US" sz="2000" dirty="0"/>
              <a:t>(Objective 3.1)</a:t>
            </a:r>
            <a:endParaRPr lang="en-US" dirty="0">
              <a:effectLst/>
            </a:endParaRPr>
          </a:p>
        </p:txBody>
      </p:sp>
      <p:sp>
        <p:nvSpPr>
          <p:cNvPr id="3" name="Content Placeholder 2"/>
          <p:cNvSpPr>
            <a:spLocks noGrp="1"/>
          </p:cNvSpPr>
          <p:nvPr>
            <p:ph idx="1"/>
          </p:nvPr>
        </p:nvSpPr>
        <p:spPr>
          <a:xfrm>
            <a:off x="457200" y="1600200"/>
            <a:ext cx="8686800" cy="4724400"/>
          </a:xfrm>
        </p:spPr>
        <p:txBody>
          <a:bodyPr>
            <a:normAutofit/>
          </a:bodyPr>
          <a:lstStyle/>
          <a:p>
            <a:pPr>
              <a:spcBef>
                <a:spcPts val="0"/>
              </a:spcBef>
              <a:spcAft>
                <a:spcPts val="1800"/>
              </a:spcAft>
              <a:defRPr/>
            </a:pPr>
            <a:r>
              <a:rPr lang="en-US" dirty="0"/>
              <a:t>The Internet is a network of networks</a:t>
            </a:r>
          </a:p>
          <a:p>
            <a:pPr>
              <a:spcBef>
                <a:spcPts val="0"/>
              </a:spcBef>
              <a:spcAft>
                <a:spcPts val="1800"/>
              </a:spcAft>
              <a:defRPr/>
            </a:pPr>
            <a:r>
              <a:rPr lang="en-US" dirty="0"/>
              <a:t>Established</a:t>
            </a:r>
            <a:r>
              <a:rPr lang="en-US" sz="2000" dirty="0"/>
              <a:t> </a:t>
            </a:r>
            <a:r>
              <a:rPr lang="en-US" dirty="0"/>
              <a:t>a</a:t>
            </a:r>
            <a:r>
              <a:rPr lang="en-US" sz="2000" dirty="0"/>
              <a:t> </a:t>
            </a:r>
            <a:r>
              <a:rPr lang="en-US" dirty="0"/>
              <a:t>secure</a:t>
            </a:r>
            <a:r>
              <a:rPr lang="en-US" sz="2000" dirty="0"/>
              <a:t> </a:t>
            </a:r>
            <a:r>
              <a:rPr lang="en-US" dirty="0"/>
              <a:t>form</a:t>
            </a:r>
            <a:r>
              <a:rPr lang="en-US" sz="2000" dirty="0"/>
              <a:t> </a:t>
            </a:r>
            <a:r>
              <a:rPr lang="en-US" dirty="0"/>
              <a:t>of</a:t>
            </a:r>
            <a:r>
              <a:rPr lang="en-US" sz="2000" dirty="0"/>
              <a:t> </a:t>
            </a:r>
            <a:r>
              <a:rPr lang="en-US" dirty="0"/>
              <a:t>communications</a:t>
            </a:r>
          </a:p>
          <a:p>
            <a:pPr>
              <a:spcBef>
                <a:spcPts val="0"/>
              </a:spcBef>
              <a:spcAft>
                <a:spcPts val="1800"/>
              </a:spcAft>
              <a:defRPr/>
            </a:pPr>
            <a:r>
              <a:rPr lang="en-US" dirty="0"/>
              <a:t>Created a means of communication for all computers</a:t>
            </a:r>
          </a:p>
          <a:p>
            <a:pPr>
              <a:spcBef>
                <a:spcPts val="0"/>
              </a:spcBef>
              <a:spcAft>
                <a:spcPts val="1800"/>
              </a:spcAft>
              <a:defRPr/>
            </a:pPr>
            <a:r>
              <a:rPr lang="en-US" dirty="0"/>
              <a:t>Advanced Research Projects Agency Network (ARPANET) </a:t>
            </a:r>
          </a:p>
        </p:txBody>
      </p:sp>
    </p:spTree>
    <p:extLst>
      <p:ext uri="{BB962C8B-B14F-4D97-AF65-F5344CB8AC3E}">
        <p14:creationId xmlns:p14="http://schemas.microsoft.com/office/powerpoint/2010/main" val="1541910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a:bodyPr>
          <a:lstStyle/>
          <a:p>
            <a:r>
              <a:rPr lang="en-US" dirty="0">
                <a:effectLst/>
              </a:rPr>
              <a:t>The Internet and How it Works</a:t>
            </a:r>
            <a:br>
              <a:rPr lang="en-US" sz="2700" dirty="0"/>
            </a:br>
            <a:r>
              <a:rPr lang="en-US" sz="3200" dirty="0"/>
              <a:t>How the Internet Works (1 of 2)</a:t>
            </a:r>
            <a:br>
              <a:rPr lang="en-US" sz="3200" dirty="0"/>
            </a:br>
            <a:r>
              <a:rPr lang="en-US" sz="2000" dirty="0"/>
              <a:t>(Objective 3.2)</a:t>
            </a:r>
            <a:endParaRPr lang="en-US" dirty="0">
              <a:effectLst/>
            </a:endParaRPr>
          </a:p>
        </p:txBody>
      </p:sp>
      <p:sp>
        <p:nvSpPr>
          <p:cNvPr id="3" name="Content Placeholder 2"/>
          <p:cNvSpPr>
            <a:spLocks noGrp="1"/>
          </p:cNvSpPr>
          <p:nvPr>
            <p:ph idx="1"/>
          </p:nvPr>
        </p:nvSpPr>
        <p:spPr>
          <a:xfrm>
            <a:off x="457200" y="1600200"/>
            <a:ext cx="8358649" cy="5105400"/>
          </a:xfrm>
        </p:spPr>
        <p:txBody>
          <a:bodyPr>
            <a:normAutofit/>
          </a:bodyPr>
          <a:lstStyle/>
          <a:p>
            <a:pPr>
              <a:lnSpc>
                <a:spcPct val="110000"/>
              </a:lnSpc>
              <a:spcBef>
                <a:spcPts val="0"/>
              </a:spcBef>
              <a:spcAft>
                <a:spcPts val="1200"/>
              </a:spcAft>
              <a:defRPr/>
            </a:pPr>
            <a:r>
              <a:rPr lang="en-US" dirty="0"/>
              <a:t>Client/server network</a:t>
            </a:r>
          </a:p>
          <a:p>
            <a:pPr lvl="1">
              <a:lnSpc>
                <a:spcPct val="110000"/>
              </a:lnSpc>
              <a:spcBef>
                <a:spcPts val="0"/>
              </a:spcBef>
              <a:spcAft>
                <a:spcPts val="1200"/>
              </a:spcAft>
            </a:pPr>
            <a:r>
              <a:rPr lang="en-US" dirty="0"/>
              <a:t>Client asks for data</a:t>
            </a:r>
          </a:p>
          <a:p>
            <a:pPr lvl="1">
              <a:lnSpc>
                <a:spcPct val="110000"/>
              </a:lnSpc>
              <a:spcBef>
                <a:spcPts val="0"/>
              </a:spcBef>
              <a:spcAft>
                <a:spcPts val="1200"/>
              </a:spcAft>
            </a:pPr>
            <a:r>
              <a:rPr lang="en-US" dirty="0"/>
              <a:t>Server receives request and returns data</a:t>
            </a:r>
          </a:p>
          <a:p>
            <a:pPr lvl="1">
              <a:lnSpc>
                <a:spcPct val="110000"/>
              </a:lnSpc>
              <a:spcBef>
                <a:spcPts val="0"/>
              </a:spcBef>
              <a:spcAft>
                <a:spcPts val="1200"/>
              </a:spcAft>
            </a:pPr>
            <a:r>
              <a:rPr lang="en-US" dirty="0"/>
              <a:t>Internet backbone</a:t>
            </a:r>
          </a:p>
        </p:txBody>
      </p:sp>
    </p:spTree>
    <p:extLst>
      <p:ext uri="{BB962C8B-B14F-4D97-AF65-F5344CB8AC3E}">
        <p14:creationId xmlns:p14="http://schemas.microsoft.com/office/powerpoint/2010/main" val="2346229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a:bodyPr>
          <a:lstStyle/>
          <a:p>
            <a:r>
              <a:rPr lang="en-US" dirty="0">
                <a:effectLst/>
              </a:rPr>
              <a:t>The Internet and How it Works</a:t>
            </a:r>
            <a:br>
              <a:rPr lang="en-US" sz="2700" dirty="0"/>
            </a:br>
            <a:r>
              <a:rPr lang="en-US" sz="3200" dirty="0"/>
              <a:t>How the Internet Works (2 of 2)</a:t>
            </a:r>
            <a:br>
              <a:rPr lang="en-US" sz="3200" dirty="0"/>
            </a:br>
            <a:r>
              <a:rPr lang="en-US" sz="2000" dirty="0"/>
              <a:t>(Objective 3.2)</a:t>
            </a:r>
            <a:endParaRPr lang="en-US" dirty="0">
              <a:effectLst/>
            </a:endParaRPr>
          </a:p>
        </p:txBody>
      </p:sp>
      <p:sp>
        <p:nvSpPr>
          <p:cNvPr id="3" name="Content Placeholder 2"/>
          <p:cNvSpPr>
            <a:spLocks noGrp="1"/>
          </p:cNvSpPr>
          <p:nvPr>
            <p:ph idx="1"/>
          </p:nvPr>
        </p:nvSpPr>
        <p:spPr>
          <a:xfrm>
            <a:off x="457200" y="1600200"/>
            <a:ext cx="8358649" cy="5105400"/>
          </a:xfrm>
        </p:spPr>
        <p:txBody>
          <a:bodyPr>
            <a:normAutofit/>
          </a:bodyPr>
          <a:lstStyle/>
          <a:p>
            <a:pPr>
              <a:lnSpc>
                <a:spcPct val="110000"/>
              </a:lnSpc>
              <a:spcBef>
                <a:spcPts val="0"/>
              </a:spcBef>
              <a:spcAft>
                <a:spcPts val="1200"/>
              </a:spcAft>
              <a:defRPr/>
            </a:pPr>
            <a:r>
              <a:rPr lang="en-US" dirty="0"/>
              <a:t>Internet Protocol (IP) address</a:t>
            </a:r>
          </a:p>
          <a:p>
            <a:pPr lvl="1">
              <a:lnSpc>
                <a:spcPct val="110000"/>
              </a:lnSpc>
              <a:spcBef>
                <a:spcPts val="0"/>
              </a:spcBef>
              <a:spcAft>
                <a:spcPts val="1200"/>
              </a:spcAft>
            </a:pPr>
            <a:r>
              <a:rPr lang="en-US" dirty="0"/>
              <a:t>How computers identify each other</a:t>
            </a:r>
          </a:p>
          <a:p>
            <a:pPr lvl="1">
              <a:lnSpc>
                <a:spcPct val="110000"/>
              </a:lnSpc>
              <a:spcBef>
                <a:spcPts val="0"/>
              </a:spcBef>
              <a:spcAft>
                <a:spcPts val="1200"/>
              </a:spcAft>
            </a:pPr>
            <a:r>
              <a:rPr lang="en-US" dirty="0"/>
              <a:t>Websites have unique IP addresses</a:t>
            </a:r>
          </a:p>
          <a:p>
            <a:pPr lvl="1">
              <a:lnSpc>
                <a:spcPct val="110000"/>
              </a:lnSpc>
              <a:spcBef>
                <a:spcPts val="0"/>
              </a:spcBef>
              <a:spcAft>
                <a:spcPts val="1200"/>
              </a:spcAft>
            </a:pPr>
            <a:r>
              <a:rPr lang="en-US" dirty="0"/>
              <a:t>Text versions of IP addresses</a:t>
            </a:r>
          </a:p>
        </p:txBody>
      </p:sp>
    </p:spTree>
    <p:extLst>
      <p:ext uri="{BB962C8B-B14F-4D97-AF65-F5344CB8AC3E}">
        <p14:creationId xmlns:p14="http://schemas.microsoft.com/office/powerpoint/2010/main" val="224571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sz="3200" dirty="0"/>
              <a:t>Collaborating and Communicating on the Web</a:t>
            </a:r>
            <a:br>
              <a:rPr lang="en-US" sz="2550" dirty="0"/>
            </a:br>
            <a:r>
              <a:rPr lang="en-US" sz="3200" dirty="0"/>
              <a:t>Collaborating with Web Technologies (1 of 3)</a:t>
            </a:r>
            <a:br>
              <a:rPr lang="en-US" sz="3200" dirty="0"/>
            </a:br>
            <a:r>
              <a:rPr lang="en-US" sz="2200" dirty="0"/>
              <a:t>(Objective 3.3)</a:t>
            </a:r>
            <a:endParaRPr lang="en-US" dirty="0">
              <a:effectLst/>
            </a:endParaRPr>
          </a:p>
        </p:txBody>
      </p:sp>
      <p:sp>
        <p:nvSpPr>
          <p:cNvPr id="3" name="Content Placeholder 2"/>
          <p:cNvSpPr>
            <a:spLocks noGrp="1"/>
          </p:cNvSpPr>
          <p:nvPr>
            <p:ph idx="1"/>
          </p:nvPr>
        </p:nvSpPr>
        <p:spPr>
          <a:xfrm>
            <a:off x="457200" y="1600200"/>
            <a:ext cx="4191000" cy="5257800"/>
          </a:xfrm>
        </p:spPr>
        <p:txBody>
          <a:bodyPr>
            <a:normAutofit/>
          </a:bodyPr>
          <a:lstStyle/>
          <a:p>
            <a:pPr>
              <a:spcBef>
                <a:spcPts val="0"/>
              </a:spcBef>
              <a:spcAft>
                <a:spcPts val="900"/>
              </a:spcAft>
              <a:defRPr/>
            </a:pPr>
            <a:r>
              <a:rPr lang="en-US" dirty="0"/>
              <a:t>Web 2.0</a:t>
            </a:r>
          </a:p>
          <a:p>
            <a:pPr lvl="1">
              <a:spcBef>
                <a:spcPts val="0"/>
              </a:spcBef>
              <a:spcAft>
                <a:spcPts val="900"/>
              </a:spcAft>
            </a:pPr>
            <a:r>
              <a:rPr lang="en-US" dirty="0"/>
              <a:t>Social media</a:t>
            </a:r>
          </a:p>
          <a:p>
            <a:pPr>
              <a:spcBef>
                <a:spcPts val="0"/>
              </a:spcBef>
              <a:spcAft>
                <a:spcPts val="900"/>
              </a:spcAft>
              <a:defRPr/>
            </a:pPr>
            <a:r>
              <a:rPr lang="en-US" dirty="0"/>
              <a:t>Social networking</a:t>
            </a:r>
          </a:p>
          <a:p>
            <a:pPr lvl="1">
              <a:spcBef>
                <a:spcPts val="0"/>
              </a:spcBef>
              <a:spcAft>
                <a:spcPts val="900"/>
              </a:spcAft>
            </a:pPr>
            <a:r>
              <a:rPr lang="en-US" dirty="0"/>
              <a:t>Sites</a:t>
            </a:r>
          </a:p>
          <a:p>
            <a:pPr lvl="2">
              <a:spcBef>
                <a:spcPts val="0"/>
              </a:spcBef>
              <a:spcAft>
                <a:spcPts val="900"/>
              </a:spcAft>
            </a:pPr>
            <a:r>
              <a:rPr lang="en-US" dirty="0"/>
              <a:t>Facebook</a:t>
            </a:r>
          </a:p>
          <a:p>
            <a:pPr lvl="2">
              <a:spcBef>
                <a:spcPts val="0"/>
              </a:spcBef>
              <a:spcAft>
                <a:spcPts val="900"/>
              </a:spcAft>
            </a:pPr>
            <a:r>
              <a:rPr lang="en-US" dirty="0"/>
              <a:t>LinkedIn</a:t>
            </a:r>
          </a:p>
          <a:p>
            <a:pPr lvl="1">
              <a:spcBef>
                <a:spcPts val="0"/>
              </a:spcBef>
              <a:spcAft>
                <a:spcPts val="900"/>
              </a:spcAft>
            </a:pPr>
            <a:r>
              <a:rPr lang="en-US" dirty="0"/>
              <a:t>Privacy precautions</a:t>
            </a:r>
          </a:p>
        </p:txBody>
      </p:sp>
    </p:spTree>
    <p:extLst>
      <p:ext uri="{BB962C8B-B14F-4D97-AF65-F5344CB8AC3E}">
        <p14:creationId xmlns:p14="http://schemas.microsoft.com/office/powerpoint/2010/main" val="3080580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fontScale="90000"/>
          </a:bodyPr>
          <a:lstStyle/>
          <a:p>
            <a:r>
              <a:rPr lang="en-US" sz="3600" dirty="0"/>
              <a:t>Collaborating and Communicating on the Web</a:t>
            </a:r>
            <a:br>
              <a:rPr lang="en-US" sz="3200" dirty="0"/>
            </a:br>
            <a:r>
              <a:rPr lang="en-US" sz="3600" dirty="0"/>
              <a:t>Collaborating with Web Technologies (2 of 3)</a:t>
            </a:r>
            <a:br>
              <a:rPr lang="en-US" sz="3600" dirty="0"/>
            </a:br>
            <a:r>
              <a:rPr lang="en-US" sz="2400" dirty="0"/>
              <a:t>(Objective 3.3)</a:t>
            </a:r>
          </a:p>
        </p:txBody>
      </p:sp>
      <p:sp>
        <p:nvSpPr>
          <p:cNvPr id="3" name="Content Placeholder 2"/>
          <p:cNvSpPr>
            <a:spLocks noGrp="1"/>
          </p:cNvSpPr>
          <p:nvPr>
            <p:ph idx="1"/>
          </p:nvPr>
        </p:nvSpPr>
        <p:spPr>
          <a:xfrm>
            <a:off x="457201" y="1600200"/>
            <a:ext cx="8686799" cy="5105400"/>
          </a:xfrm>
        </p:spPr>
        <p:txBody>
          <a:bodyPr/>
          <a:lstStyle/>
          <a:p>
            <a:pPr>
              <a:spcBef>
                <a:spcPts val="0"/>
              </a:spcBef>
              <a:spcAft>
                <a:spcPts val="600"/>
              </a:spcAft>
              <a:defRPr/>
            </a:pPr>
            <a:r>
              <a:rPr lang="en-US" dirty="0"/>
              <a:t>Project collaboration and file sharing tools</a:t>
            </a:r>
          </a:p>
          <a:p>
            <a:pPr lvl="1">
              <a:spcBef>
                <a:spcPts val="0"/>
              </a:spcBef>
              <a:spcAft>
                <a:spcPts val="600"/>
              </a:spcAft>
            </a:pPr>
            <a:r>
              <a:rPr lang="en-US" dirty="0"/>
              <a:t>Wikis: collaborative web-based documents</a:t>
            </a:r>
          </a:p>
          <a:p>
            <a:pPr lvl="1">
              <a:spcBef>
                <a:spcPts val="0"/>
              </a:spcBef>
              <a:spcAft>
                <a:spcPts val="600"/>
              </a:spcAft>
            </a:pPr>
            <a:r>
              <a:rPr lang="en-US" dirty="0">
                <a:sym typeface="Wingdings" panose="05000000000000000000" pitchFamily="2" charset="2"/>
              </a:rPr>
              <a:t>Project management tools</a:t>
            </a:r>
          </a:p>
          <a:p>
            <a:pPr>
              <a:spcBef>
                <a:spcPts val="0"/>
              </a:spcBef>
              <a:spcAft>
                <a:spcPts val="600"/>
              </a:spcAft>
              <a:defRPr/>
            </a:pPr>
            <a:r>
              <a:rPr lang="en-US" dirty="0">
                <a:sym typeface="Wingdings" panose="05000000000000000000" pitchFamily="2" charset="2"/>
              </a:rPr>
              <a:t>Blogs</a:t>
            </a:r>
          </a:p>
          <a:p>
            <a:pPr lvl="1">
              <a:spcBef>
                <a:spcPts val="0"/>
              </a:spcBef>
              <a:spcAft>
                <a:spcPts val="600"/>
              </a:spcAft>
            </a:pPr>
            <a:r>
              <a:rPr lang="en-US" dirty="0">
                <a:sym typeface="Wingdings" panose="05000000000000000000" pitchFamily="2" charset="2"/>
              </a:rPr>
              <a:t>Blog (</a:t>
            </a:r>
            <a:r>
              <a:rPr lang="en-US" dirty="0"/>
              <a:t>weblog)</a:t>
            </a:r>
          </a:p>
          <a:p>
            <a:pPr lvl="1">
              <a:spcBef>
                <a:spcPts val="0"/>
              </a:spcBef>
              <a:spcAft>
                <a:spcPts val="600"/>
              </a:spcAft>
            </a:pPr>
            <a:r>
              <a:rPr lang="en-US" dirty="0"/>
              <a:t>Video log (vlog)</a:t>
            </a:r>
          </a:p>
          <a:p>
            <a:pPr lvl="1">
              <a:spcBef>
                <a:spcPts val="0"/>
              </a:spcBef>
              <a:spcAft>
                <a:spcPts val="600"/>
              </a:spcAft>
            </a:pPr>
            <a:r>
              <a:rPr lang="en-US" dirty="0"/>
              <a:t>Create your own blog</a:t>
            </a:r>
          </a:p>
          <a:p>
            <a:pPr lvl="1">
              <a:spcBef>
                <a:spcPts val="0"/>
              </a:spcBef>
              <a:spcAft>
                <a:spcPts val="600"/>
              </a:spcAft>
            </a:pPr>
            <a:r>
              <a:rPr lang="en-US" dirty="0"/>
              <a:t>Problems with blogs</a:t>
            </a:r>
          </a:p>
          <a:p>
            <a:pPr lvl="1">
              <a:spcBef>
                <a:spcPts val="0"/>
              </a:spcBef>
              <a:spcAft>
                <a:spcPts val="600"/>
              </a:spcAft>
            </a:pPr>
            <a:r>
              <a:rPr lang="en-US" dirty="0"/>
              <a:t>Microblogs</a:t>
            </a:r>
          </a:p>
        </p:txBody>
      </p:sp>
    </p:spTree>
    <p:extLst>
      <p:ext uri="{BB962C8B-B14F-4D97-AF65-F5344CB8AC3E}">
        <p14:creationId xmlns:p14="http://schemas.microsoft.com/office/powerpoint/2010/main" val="1274117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44"/>
            <a:ext cx="8686800" cy="1585356"/>
          </a:xfrm>
        </p:spPr>
        <p:txBody>
          <a:bodyPr>
            <a:normAutofit fontScale="90000"/>
          </a:bodyPr>
          <a:lstStyle/>
          <a:p>
            <a:r>
              <a:rPr lang="en-US" sz="3600" dirty="0"/>
              <a:t>Collaborating and Communicating on the Web</a:t>
            </a:r>
            <a:br>
              <a:rPr lang="en-US" sz="3200" dirty="0"/>
            </a:br>
            <a:r>
              <a:rPr lang="en-US" sz="3600" dirty="0"/>
              <a:t>Collaborating with Web Technologies (3 of 3)</a:t>
            </a:r>
            <a:br>
              <a:rPr lang="en-US" sz="3600" dirty="0"/>
            </a:br>
            <a:r>
              <a:rPr lang="en-US" sz="2400" dirty="0"/>
              <a:t>(Objective 3.3)</a:t>
            </a:r>
            <a:endParaRPr lang="en-US" sz="2700" dirty="0"/>
          </a:p>
        </p:txBody>
      </p:sp>
      <p:sp>
        <p:nvSpPr>
          <p:cNvPr id="3" name="Content Placeholder 2"/>
          <p:cNvSpPr>
            <a:spLocks noGrp="1"/>
          </p:cNvSpPr>
          <p:nvPr>
            <p:ph idx="1"/>
          </p:nvPr>
        </p:nvSpPr>
        <p:spPr>
          <a:xfrm>
            <a:off x="457200" y="1600200"/>
            <a:ext cx="8229600" cy="5257800"/>
          </a:xfrm>
        </p:spPr>
        <p:txBody>
          <a:bodyPr>
            <a:normAutofit/>
          </a:bodyPr>
          <a:lstStyle/>
          <a:p>
            <a:pPr>
              <a:spcBef>
                <a:spcPts val="0"/>
              </a:spcBef>
              <a:spcAft>
                <a:spcPts val="300"/>
              </a:spcAft>
              <a:defRPr/>
            </a:pPr>
            <a:r>
              <a:rPr lang="en-US" dirty="0"/>
              <a:t>Podcasts</a:t>
            </a:r>
          </a:p>
          <a:p>
            <a:pPr lvl="1">
              <a:spcBef>
                <a:spcPts val="0"/>
              </a:spcBef>
              <a:spcAft>
                <a:spcPts val="300"/>
              </a:spcAft>
            </a:pPr>
            <a:r>
              <a:rPr lang="en-US" dirty="0"/>
              <a:t>Audio/video files delivered via RSS</a:t>
            </a:r>
          </a:p>
          <a:p>
            <a:pPr lvl="1">
              <a:spcBef>
                <a:spcPts val="0"/>
              </a:spcBef>
              <a:spcAft>
                <a:spcPts val="300"/>
              </a:spcAft>
            </a:pPr>
            <a:r>
              <a:rPr lang="en-US" dirty="0"/>
              <a:t>RSS: Really Simple Syndication</a:t>
            </a:r>
          </a:p>
          <a:p>
            <a:pPr lvl="1">
              <a:spcBef>
                <a:spcPts val="0"/>
              </a:spcBef>
              <a:spcAft>
                <a:spcPts val="300"/>
              </a:spcAft>
            </a:pPr>
            <a:r>
              <a:rPr lang="en-US" dirty="0"/>
              <a:t>Aggregator</a:t>
            </a:r>
          </a:p>
          <a:p>
            <a:pPr>
              <a:spcBef>
                <a:spcPts val="0"/>
              </a:spcBef>
              <a:spcAft>
                <a:spcPts val="300"/>
              </a:spcAft>
              <a:defRPr/>
            </a:pPr>
            <a:r>
              <a:rPr lang="en-US" dirty="0"/>
              <a:t>Webcasts</a:t>
            </a:r>
          </a:p>
          <a:p>
            <a:pPr lvl="1">
              <a:spcBef>
                <a:spcPts val="0"/>
              </a:spcBef>
              <a:spcAft>
                <a:spcPts val="300"/>
              </a:spcAft>
            </a:pPr>
            <a:r>
              <a:rPr lang="en-US" dirty="0"/>
              <a:t>Broadcast of audio or video content over the Internet</a:t>
            </a:r>
          </a:p>
          <a:p>
            <a:pPr>
              <a:spcBef>
                <a:spcPts val="0"/>
              </a:spcBef>
              <a:spcAft>
                <a:spcPts val="300"/>
              </a:spcAft>
              <a:defRPr/>
            </a:pPr>
            <a:r>
              <a:rPr lang="en-US" dirty="0"/>
              <a:t>Media sharing platforms</a:t>
            </a:r>
          </a:p>
          <a:p>
            <a:pPr lvl="1">
              <a:spcBef>
                <a:spcPts val="0"/>
              </a:spcBef>
              <a:spcAft>
                <a:spcPts val="300"/>
              </a:spcAft>
            </a:pPr>
            <a:r>
              <a:rPr lang="en-US" dirty="0"/>
              <a:t>YouTube, Flickr, Instagram, Sound Cloud</a:t>
            </a:r>
          </a:p>
        </p:txBody>
      </p:sp>
    </p:spTree>
    <p:extLst>
      <p:ext uri="{BB962C8B-B14F-4D97-AF65-F5344CB8AC3E}">
        <p14:creationId xmlns:p14="http://schemas.microsoft.com/office/powerpoint/2010/main" val="1569163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457200" y="0"/>
            <a:ext cx="8686800" cy="1600200"/>
          </a:xfrm>
        </p:spPr>
        <p:txBody>
          <a:bodyPr>
            <a:normAutofit fontScale="90000"/>
          </a:bodyPr>
          <a:lstStyle/>
          <a:p>
            <a:pPr>
              <a:defRPr/>
            </a:pPr>
            <a:r>
              <a:rPr lang="en-US" sz="3600" dirty="0"/>
              <a:t>Collaborating and Communicating on the Web</a:t>
            </a:r>
            <a:br>
              <a:rPr lang="en-US" dirty="0">
                <a:effectLst/>
              </a:rPr>
            </a:br>
            <a:r>
              <a:rPr lang="en-US" sz="3600" dirty="0"/>
              <a:t>Communicating over the Web (1 of 2)</a:t>
            </a:r>
            <a:br>
              <a:rPr lang="en-US" sz="3600" dirty="0"/>
            </a:br>
            <a:r>
              <a:rPr lang="en-US" sz="2200" dirty="0"/>
              <a:t>(Objective 3.4)</a:t>
            </a:r>
            <a:endParaRPr lang="en-US" sz="2700" dirty="0"/>
          </a:p>
        </p:txBody>
      </p:sp>
      <p:sp>
        <p:nvSpPr>
          <p:cNvPr id="204803" name="Rectangle 3"/>
          <p:cNvSpPr>
            <a:spLocks noGrp="1" noChangeArrowheads="1"/>
          </p:cNvSpPr>
          <p:nvPr>
            <p:ph idx="1"/>
          </p:nvPr>
        </p:nvSpPr>
        <p:spPr>
          <a:xfrm>
            <a:off x="457200" y="1600200"/>
            <a:ext cx="8229600" cy="5181600"/>
          </a:xfrm>
        </p:spPr>
        <p:txBody>
          <a:bodyPr>
            <a:normAutofit/>
          </a:bodyPr>
          <a:lstStyle/>
          <a:p>
            <a:pPr>
              <a:spcBef>
                <a:spcPts val="0"/>
              </a:spcBef>
              <a:spcAft>
                <a:spcPts val="300"/>
              </a:spcAft>
              <a:defRPr/>
            </a:pPr>
            <a:r>
              <a:rPr lang="en-US" dirty="0"/>
              <a:t>E-mail</a:t>
            </a:r>
          </a:p>
          <a:p>
            <a:pPr lvl="1">
              <a:spcBef>
                <a:spcPts val="0"/>
              </a:spcBef>
              <a:spcAft>
                <a:spcPts val="300"/>
              </a:spcAft>
            </a:pPr>
            <a:r>
              <a:rPr lang="en-US" dirty="0"/>
              <a:t>P</a:t>
            </a:r>
            <a:r>
              <a:rPr lang="en-US" dirty="0">
                <a:effectLst/>
              </a:rPr>
              <a:t>rimary means of communication </a:t>
            </a:r>
          </a:p>
          <a:p>
            <a:pPr lvl="1">
              <a:spcBef>
                <a:spcPts val="0"/>
              </a:spcBef>
              <a:spcAft>
                <a:spcPts val="300"/>
              </a:spcAft>
            </a:pPr>
            <a:r>
              <a:rPr lang="en-US" dirty="0"/>
              <a:t>Written message sent or received</a:t>
            </a:r>
          </a:p>
          <a:p>
            <a:pPr lvl="1">
              <a:spcBef>
                <a:spcPts val="0"/>
              </a:spcBef>
              <a:spcAft>
                <a:spcPts val="300"/>
              </a:spcAft>
            </a:pPr>
            <a:r>
              <a:rPr lang="en-US" dirty="0">
                <a:effectLst/>
              </a:rPr>
              <a:t>Asynchronous</a:t>
            </a:r>
          </a:p>
          <a:p>
            <a:pPr lvl="1">
              <a:spcBef>
                <a:spcPts val="0"/>
              </a:spcBef>
              <a:spcAft>
                <a:spcPts val="300"/>
              </a:spcAft>
            </a:pPr>
            <a:r>
              <a:rPr lang="en-US" dirty="0"/>
              <a:t>Convenient</a:t>
            </a:r>
          </a:p>
          <a:p>
            <a:pPr lvl="1">
              <a:spcBef>
                <a:spcPts val="0"/>
              </a:spcBef>
              <a:spcAft>
                <a:spcPts val="300"/>
              </a:spcAft>
            </a:pPr>
            <a:r>
              <a:rPr lang="en-US" dirty="0"/>
              <a:t>N</a:t>
            </a:r>
            <a:r>
              <a:rPr lang="en-US" dirty="0">
                <a:effectLst/>
              </a:rPr>
              <a:t>ot private</a:t>
            </a:r>
          </a:p>
          <a:p>
            <a:pPr lvl="1">
              <a:spcBef>
                <a:spcPts val="0"/>
              </a:spcBef>
              <a:spcAft>
                <a:spcPts val="300"/>
              </a:spcAft>
            </a:pPr>
            <a:r>
              <a:rPr lang="en-US" dirty="0"/>
              <a:t>Etiquette</a:t>
            </a:r>
          </a:p>
          <a:p>
            <a:pPr>
              <a:spcBef>
                <a:spcPts val="0"/>
              </a:spcBef>
              <a:spcAft>
                <a:spcPts val="300"/>
              </a:spcAft>
              <a:defRPr/>
            </a:pPr>
            <a:r>
              <a:rPr lang="en-US" dirty="0"/>
              <a:t>Web-based e-mail</a:t>
            </a:r>
          </a:p>
          <a:p>
            <a:pPr>
              <a:spcBef>
                <a:spcPts val="0"/>
              </a:spcBef>
              <a:spcAft>
                <a:spcPts val="300"/>
              </a:spcAft>
              <a:defRPr/>
            </a:pPr>
            <a:r>
              <a:rPr lang="en-US" dirty="0"/>
              <a:t>Desktop client</a:t>
            </a:r>
          </a:p>
        </p:txBody>
      </p:sp>
    </p:spTree>
    <p:extLst>
      <p:ext uri="{BB962C8B-B14F-4D97-AF65-F5344CB8AC3E}">
        <p14:creationId xmlns:p14="http://schemas.microsoft.com/office/powerpoint/2010/main" val="1958762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457200" y="0"/>
            <a:ext cx="8686800" cy="1600200"/>
          </a:xfrm>
        </p:spPr>
        <p:txBody>
          <a:bodyPr>
            <a:normAutofit fontScale="90000"/>
          </a:bodyPr>
          <a:lstStyle/>
          <a:p>
            <a:pPr>
              <a:defRPr/>
            </a:pPr>
            <a:r>
              <a:rPr lang="en-US" sz="3600" dirty="0"/>
              <a:t>Collaborating and Communicating on the Web</a:t>
            </a:r>
            <a:br>
              <a:rPr lang="en-US" dirty="0"/>
            </a:br>
            <a:r>
              <a:rPr lang="en-US" sz="3600" dirty="0"/>
              <a:t>Communicating over the Web (2 of 2)</a:t>
            </a:r>
            <a:br>
              <a:rPr lang="en-US" sz="3600" dirty="0"/>
            </a:br>
            <a:r>
              <a:rPr lang="en-US" sz="2200" dirty="0"/>
              <a:t>(Objective 3.4)</a:t>
            </a:r>
            <a:endParaRPr lang="en-US" sz="2700" dirty="0"/>
          </a:p>
        </p:txBody>
      </p:sp>
      <p:sp>
        <p:nvSpPr>
          <p:cNvPr id="210947" name="Rectangle 3"/>
          <p:cNvSpPr>
            <a:spLocks noGrp="1" noChangeArrowheads="1"/>
          </p:cNvSpPr>
          <p:nvPr>
            <p:ph idx="1"/>
          </p:nvPr>
        </p:nvSpPr>
        <p:spPr>
          <a:xfrm>
            <a:off x="457200" y="1600200"/>
            <a:ext cx="8229600" cy="4525963"/>
          </a:xfrm>
        </p:spPr>
        <p:txBody>
          <a:bodyPr>
            <a:normAutofit/>
          </a:bodyPr>
          <a:lstStyle/>
          <a:p>
            <a:pPr>
              <a:spcBef>
                <a:spcPts val="0"/>
              </a:spcBef>
              <a:spcAft>
                <a:spcPts val="1800"/>
              </a:spcAft>
              <a:defRPr/>
            </a:pPr>
            <a:r>
              <a:rPr lang="en-US" dirty="0"/>
              <a:t>Communicate in real time</a:t>
            </a:r>
          </a:p>
          <a:p>
            <a:pPr lvl="1">
              <a:spcBef>
                <a:spcPts val="0"/>
              </a:spcBef>
              <a:spcAft>
                <a:spcPts val="1800"/>
              </a:spcAft>
              <a:defRPr/>
            </a:pPr>
            <a:r>
              <a:rPr lang="en-US" dirty="0"/>
              <a:t>Texting</a:t>
            </a:r>
          </a:p>
          <a:p>
            <a:pPr lvl="1">
              <a:spcBef>
                <a:spcPts val="0"/>
              </a:spcBef>
              <a:spcAft>
                <a:spcPts val="1800"/>
              </a:spcAft>
              <a:defRPr/>
            </a:pPr>
            <a:r>
              <a:rPr lang="en-US" dirty="0">
                <a:effectLst/>
              </a:rPr>
              <a:t>Instant messaging</a:t>
            </a:r>
          </a:p>
          <a:p>
            <a:pPr lvl="1">
              <a:spcBef>
                <a:spcPts val="0"/>
              </a:spcBef>
              <a:spcAft>
                <a:spcPts val="1800"/>
              </a:spcAft>
              <a:defRPr/>
            </a:pPr>
            <a:r>
              <a:rPr lang="en-US" dirty="0">
                <a:effectLst/>
              </a:rPr>
              <a:t>VoIP</a:t>
            </a:r>
          </a:p>
        </p:txBody>
      </p:sp>
      <p:pic>
        <p:nvPicPr>
          <p:cNvPr id="4" name="Picture 3" descr="A photo depicts a person using a video calling app to connect with another person, who is looking at the camera and holding a puppy.">
            <a:extLst>
              <a:ext uri="{FF2B5EF4-FFF2-40B4-BE49-F238E27FC236}">
                <a16:creationId xmlns:a16="http://schemas.microsoft.com/office/drawing/2014/main" id="{5B5A95C0-3327-40F4-8D4B-14781EC8C917}"/>
              </a:ext>
            </a:extLst>
          </p:cNvPr>
          <p:cNvPicPr>
            <a:picLocks noChangeAspect="1"/>
          </p:cNvPicPr>
          <p:nvPr/>
        </p:nvPicPr>
        <p:blipFill rotWithShape="1">
          <a:blip r:embed="rId3">
            <a:extLst>
              <a:ext uri="{28A0092B-C50C-407E-A947-70E740481C1C}">
                <a14:useLocalDpi xmlns:a14="http://schemas.microsoft.com/office/drawing/2010/main" val="0"/>
              </a:ext>
            </a:extLst>
          </a:blip>
          <a:srcRect b="16291"/>
          <a:stretch/>
        </p:blipFill>
        <p:spPr>
          <a:xfrm>
            <a:off x="4565248" y="3048000"/>
            <a:ext cx="3999682" cy="2667000"/>
          </a:xfrm>
          <a:prstGeom prst="rect">
            <a:avLst/>
          </a:prstGeom>
        </p:spPr>
      </p:pic>
    </p:spTree>
    <p:extLst>
      <p:ext uri="{BB962C8B-B14F-4D97-AF65-F5344CB8AC3E}">
        <p14:creationId xmlns:p14="http://schemas.microsoft.com/office/powerpoint/2010/main" val="3962026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Autofit/>
          </a:bodyPr>
          <a:lstStyle/>
          <a:p>
            <a:r>
              <a:rPr lang="en-US" dirty="0"/>
              <a:t>Conducting Business on the Web</a:t>
            </a:r>
            <a:br>
              <a:rPr lang="en-US" sz="2700" dirty="0"/>
            </a:br>
            <a:r>
              <a:rPr lang="en-US" sz="3200" dirty="0"/>
              <a:t>Conducting Business Online (1 of 2)</a:t>
            </a:r>
            <a:br>
              <a:rPr lang="en-US" sz="3200" dirty="0"/>
            </a:br>
            <a:r>
              <a:rPr lang="en-US" sz="2000" dirty="0"/>
              <a:t>(Objective 3.5)</a:t>
            </a:r>
            <a:endParaRPr lang="en-US" sz="2400" dirty="0"/>
          </a:p>
        </p:txBody>
      </p:sp>
      <p:sp>
        <p:nvSpPr>
          <p:cNvPr id="3" name="Content Placeholder 2"/>
          <p:cNvSpPr>
            <a:spLocks noGrp="1"/>
          </p:cNvSpPr>
          <p:nvPr>
            <p:ph idx="1"/>
          </p:nvPr>
        </p:nvSpPr>
        <p:spPr>
          <a:xfrm>
            <a:off x="457200" y="1600200"/>
            <a:ext cx="8229600" cy="5029200"/>
          </a:xfrm>
        </p:spPr>
        <p:txBody>
          <a:bodyPr/>
          <a:lstStyle/>
          <a:p>
            <a:pPr>
              <a:spcBef>
                <a:spcPts val="0"/>
              </a:spcBef>
              <a:spcAft>
                <a:spcPts val="1800"/>
              </a:spcAft>
              <a:defRPr/>
            </a:pPr>
            <a:r>
              <a:rPr lang="en-US" dirty="0"/>
              <a:t>Types of e-commerce business models </a:t>
            </a:r>
          </a:p>
          <a:p>
            <a:pPr lvl="1">
              <a:spcBef>
                <a:spcPts val="0"/>
              </a:spcBef>
              <a:spcAft>
                <a:spcPts val="1800"/>
              </a:spcAft>
              <a:defRPr/>
            </a:pPr>
            <a:r>
              <a:rPr lang="en-US" dirty="0"/>
              <a:t>Business-to-consumer (B2C)</a:t>
            </a:r>
          </a:p>
          <a:p>
            <a:pPr lvl="1">
              <a:spcBef>
                <a:spcPts val="0"/>
              </a:spcBef>
              <a:spcAft>
                <a:spcPts val="1800"/>
              </a:spcAft>
              <a:defRPr/>
            </a:pPr>
            <a:r>
              <a:rPr lang="en-US" dirty="0"/>
              <a:t>Business-to-business (B2B)</a:t>
            </a:r>
          </a:p>
          <a:p>
            <a:pPr lvl="1">
              <a:spcBef>
                <a:spcPts val="0"/>
              </a:spcBef>
              <a:spcAft>
                <a:spcPts val="1800"/>
              </a:spcAft>
              <a:defRPr/>
            </a:pPr>
            <a:r>
              <a:rPr lang="en-US" dirty="0"/>
              <a:t>Consumer-to-consumer (C2C)</a:t>
            </a:r>
          </a:p>
        </p:txBody>
      </p:sp>
    </p:spTree>
    <p:extLst>
      <p:ext uri="{BB962C8B-B14F-4D97-AF65-F5344CB8AC3E}">
        <p14:creationId xmlns:p14="http://schemas.microsoft.com/office/powerpoint/2010/main" val="1968099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Autofit/>
          </a:bodyPr>
          <a:lstStyle/>
          <a:p>
            <a:r>
              <a:rPr lang="en-US" dirty="0"/>
              <a:t>Conducting Business on the Web</a:t>
            </a:r>
            <a:br>
              <a:rPr lang="en-US" sz="2700" dirty="0"/>
            </a:br>
            <a:r>
              <a:rPr lang="en-US" sz="3200" dirty="0"/>
              <a:t>Conducting Business Online (2 of 2)</a:t>
            </a:r>
            <a:br>
              <a:rPr lang="en-US" sz="3200" dirty="0"/>
            </a:br>
            <a:r>
              <a:rPr lang="en-US" sz="2000" dirty="0"/>
              <a:t>(Objective 3.5)</a:t>
            </a:r>
            <a:endParaRPr lang="en-US" sz="2400" dirty="0"/>
          </a:p>
        </p:txBody>
      </p:sp>
      <p:sp>
        <p:nvSpPr>
          <p:cNvPr id="3" name="Content Placeholder 2"/>
          <p:cNvSpPr>
            <a:spLocks noGrp="1"/>
          </p:cNvSpPr>
          <p:nvPr>
            <p:ph idx="1"/>
          </p:nvPr>
        </p:nvSpPr>
        <p:spPr>
          <a:xfrm>
            <a:off x="457200" y="1600200"/>
            <a:ext cx="8229600" cy="5029200"/>
          </a:xfrm>
        </p:spPr>
        <p:txBody>
          <a:bodyPr/>
          <a:lstStyle/>
          <a:p>
            <a:pPr>
              <a:spcBef>
                <a:spcPts val="0"/>
              </a:spcBef>
              <a:spcAft>
                <a:spcPts val="1800"/>
              </a:spcAft>
              <a:defRPr/>
            </a:pPr>
            <a:r>
              <a:rPr lang="en-US" dirty="0"/>
              <a:t>Additional types of e-commerce</a:t>
            </a:r>
          </a:p>
          <a:p>
            <a:pPr lvl="1">
              <a:spcBef>
                <a:spcPts val="0"/>
              </a:spcBef>
              <a:spcAft>
                <a:spcPts val="1800"/>
              </a:spcAft>
              <a:defRPr/>
            </a:pPr>
            <a:r>
              <a:rPr lang="en-US" dirty="0"/>
              <a:t>Social commerce</a:t>
            </a:r>
          </a:p>
          <a:p>
            <a:pPr lvl="1">
              <a:spcBef>
                <a:spcPts val="0"/>
              </a:spcBef>
              <a:spcAft>
                <a:spcPts val="1800"/>
              </a:spcAft>
              <a:defRPr/>
            </a:pPr>
            <a:r>
              <a:rPr lang="en-US" dirty="0"/>
              <a:t>Mobile commerce or m-commerce</a:t>
            </a:r>
          </a:p>
        </p:txBody>
      </p:sp>
    </p:spTree>
    <p:extLst>
      <p:ext uri="{BB962C8B-B14F-4D97-AF65-F5344CB8AC3E}">
        <p14:creationId xmlns:p14="http://schemas.microsoft.com/office/powerpoint/2010/main" val="134259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44"/>
            <a:ext cx="8686800" cy="1585356"/>
          </a:xfrm>
        </p:spPr>
        <p:txBody>
          <a:bodyPr>
            <a:normAutofit fontScale="90000"/>
          </a:bodyPr>
          <a:lstStyle/>
          <a:p>
            <a:r>
              <a:rPr lang="en-US" sz="3600" dirty="0"/>
              <a:t>Conducting Business on the Web</a:t>
            </a:r>
            <a:br>
              <a:rPr lang="en-US" sz="3200" dirty="0"/>
            </a:br>
            <a:r>
              <a:rPr lang="en-US" sz="3600" dirty="0"/>
              <a:t>E-Commerce Safeguards</a:t>
            </a:r>
            <a:br>
              <a:rPr lang="en-US" sz="3600" dirty="0"/>
            </a:br>
            <a:r>
              <a:rPr lang="en-US" sz="2400" dirty="0"/>
              <a:t>(Objective 3.6)</a:t>
            </a:r>
            <a:endParaRPr lang="en-US" sz="2700" dirty="0"/>
          </a:p>
        </p:txBody>
      </p:sp>
      <p:sp>
        <p:nvSpPr>
          <p:cNvPr id="3" name="Content Placeholder 2"/>
          <p:cNvSpPr>
            <a:spLocks noGrp="1"/>
          </p:cNvSpPr>
          <p:nvPr>
            <p:ph idx="1"/>
          </p:nvPr>
        </p:nvSpPr>
        <p:spPr>
          <a:xfrm>
            <a:off x="457200" y="1600200"/>
            <a:ext cx="8229600" cy="5257800"/>
          </a:xfrm>
        </p:spPr>
        <p:txBody>
          <a:bodyPr>
            <a:normAutofit/>
          </a:bodyPr>
          <a:lstStyle/>
          <a:p>
            <a:pPr>
              <a:spcBef>
                <a:spcPts val="0"/>
              </a:spcBef>
              <a:spcAft>
                <a:spcPts val="300"/>
              </a:spcAft>
              <a:defRPr/>
            </a:pPr>
            <a:r>
              <a:rPr lang="en-US" dirty="0"/>
              <a:t>Guidelines to make shopping safer</a:t>
            </a:r>
          </a:p>
          <a:p>
            <a:pPr lvl="1">
              <a:spcBef>
                <a:spcPts val="0"/>
              </a:spcBef>
              <a:spcAft>
                <a:spcPts val="300"/>
              </a:spcAft>
              <a:defRPr/>
            </a:pPr>
            <a:r>
              <a:rPr lang="en-US" dirty="0"/>
              <a:t>Check for secure website</a:t>
            </a:r>
          </a:p>
          <a:p>
            <a:pPr lvl="2">
              <a:spcBef>
                <a:spcPts val="0"/>
              </a:spcBef>
              <a:spcAft>
                <a:spcPts val="300"/>
              </a:spcAft>
            </a:pPr>
            <a:r>
              <a:rPr lang="en-US" dirty="0"/>
              <a:t>Secure sockets layer protocol</a:t>
            </a:r>
          </a:p>
          <a:p>
            <a:pPr lvl="1">
              <a:spcBef>
                <a:spcPts val="0"/>
              </a:spcBef>
              <a:spcAft>
                <a:spcPts val="300"/>
              </a:spcAft>
              <a:defRPr/>
            </a:pPr>
            <a:r>
              <a:rPr lang="en-US" dirty="0"/>
              <a:t>Use well-known, reputable sites</a:t>
            </a:r>
          </a:p>
          <a:p>
            <a:pPr lvl="1">
              <a:spcBef>
                <a:spcPts val="0"/>
              </a:spcBef>
              <a:spcAft>
                <a:spcPts val="300"/>
              </a:spcAft>
              <a:defRPr/>
            </a:pPr>
            <a:r>
              <a:rPr lang="en-US" dirty="0"/>
              <a:t>Pay by credit card, not debit card</a:t>
            </a:r>
          </a:p>
          <a:p>
            <a:pPr lvl="1">
              <a:spcBef>
                <a:spcPts val="0"/>
              </a:spcBef>
              <a:spcAft>
                <a:spcPts val="300"/>
              </a:spcAft>
              <a:defRPr/>
            </a:pPr>
            <a:r>
              <a:rPr lang="en-US" dirty="0"/>
              <a:t>Check return policy</a:t>
            </a:r>
          </a:p>
          <a:p>
            <a:pPr lvl="1">
              <a:spcBef>
                <a:spcPts val="0"/>
              </a:spcBef>
              <a:spcAft>
                <a:spcPts val="300"/>
              </a:spcAft>
              <a:defRPr/>
            </a:pPr>
            <a:r>
              <a:rPr lang="en-US" dirty="0"/>
              <a:t>Avoid using public computers</a:t>
            </a:r>
          </a:p>
        </p:txBody>
      </p:sp>
    </p:spTree>
    <p:extLst>
      <p:ext uri="{BB962C8B-B14F-4D97-AF65-F5344CB8AC3E}">
        <p14:creationId xmlns:p14="http://schemas.microsoft.com/office/powerpoint/2010/main" val="744558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Accessing and Moving Around the Web</a:t>
            </a:r>
            <a:br>
              <a:rPr lang="en-US" dirty="0"/>
            </a:br>
            <a:r>
              <a:rPr lang="en-US" sz="3200" dirty="0"/>
              <a:t>Web Browsers</a:t>
            </a:r>
            <a:br>
              <a:rPr lang="en-US" sz="3600" dirty="0"/>
            </a:br>
            <a:r>
              <a:rPr lang="en-US" sz="2000" dirty="0"/>
              <a:t>(Objective 3.7)</a:t>
            </a:r>
            <a:endParaRPr lang="en-US" sz="3600" dirty="0"/>
          </a:p>
        </p:txBody>
      </p:sp>
      <p:sp>
        <p:nvSpPr>
          <p:cNvPr id="3" name="Content Placeholder 2"/>
          <p:cNvSpPr>
            <a:spLocks noGrp="1"/>
          </p:cNvSpPr>
          <p:nvPr>
            <p:ph idx="1"/>
          </p:nvPr>
        </p:nvSpPr>
        <p:spPr>
          <a:xfrm>
            <a:off x="444500" y="1600200"/>
            <a:ext cx="3671325" cy="2819400"/>
          </a:xfrm>
        </p:spPr>
        <p:txBody>
          <a:bodyPr>
            <a:normAutofit/>
          </a:bodyPr>
          <a:lstStyle/>
          <a:p>
            <a:pPr>
              <a:spcBef>
                <a:spcPts val="0"/>
              </a:spcBef>
              <a:spcAft>
                <a:spcPts val="1200"/>
              </a:spcAft>
              <a:defRPr/>
            </a:pPr>
            <a:r>
              <a:rPr lang="en-US" dirty="0"/>
              <a:t>Web browsers</a:t>
            </a:r>
          </a:p>
          <a:p>
            <a:pPr>
              <a:spcBef>
                <a:spcPts val="0"/>
              </a:spcBef>
              <a:spcAft>
                <a:spcPts val="1200"/>
              </a:spcAft>
              <a:defRPr/>
            </a:pPr>
            <a:r>
              <a:rPr lang="en-US" dirty="0"/>
              <a:t>Graphical browsers</a:t>
            </a:r>
          </a:p>
          <a:p>
            <a:pPr>
              <a:spcBef>
                <a:spcPts val="0"/>
              </a:spcBef>
              <a:spcAft>
                <a:spcPts val="1200"/>
              </a:spcAft>
              <a:defRPr/>
            </a:pPr>
            <a:r>
              <a:rPr lang="en-US" dirty="0"/>
              <a:t>Features</a:t>
            </a:r>
          </a:p>
        </p:txBody>
      </p:sp>
      <p:pic>
        <p:nvPicPr>
          <p:cNvPr id="6" name="Picture 5" descr="Descriptions of 4 browsers are shown next to their icons. The descriptions are as follows.&#10;Google Chrome. Most popular browser. Can run on any device and with any O S. Icon is a ball in a circle of 3 colors.&#10;Microsoft Edge. Available only with Windows 10 and Microsoft account. Icon is a lowercase e.&#10;Firefox. Open source. Icon is a fox encircling a globe.&#10;Safari. Developed by Apple for Macs. Has a Windows version for P Cs. Icon is a compass.">
            <a:extLst>
              <a:ext uri="{FF2B5EF4-FFF2-40B4-BE49-F238E27FC236}">
                <a16:creationId xmlns:a16="http://schemas.microsoft.com/office/drawing/2014/main" id="{EB6875E6-2F7B-4541-801C-7CE6036FE77C}"/>
              </a:ext>
            </a:extLst>
          </p:cNvPr>
          <p:cNvPicPr>
            <a:picLocks noChangeAspect="1"/>
          </p:cNvPicPr>
          <p:nvPr/>
        </p:nvPicPr>
        <p:blipFill rotWithShape="1">
          <a:blip r:embed="rId3">
            <a:extLst>
              <a:ext uri="{28A0092B-C50C-407E-A947-70E740481C1C}">
                <a14:useLocalDpi xmlns:a14="http://schemas.microsoft.com/office/drawing/2010/main" val="0"/>
              </a:ext>
            </a:extLst>
          </a:blip>
          <a:srcRect b="8530"/>
          <a:stretch/>
        </p:blipFill>
        <p:spPr>
          <a:xfrm>
            <a:off x="3636993" y="1934464"/>
            <a:ext cx="5097231" cy="4085336"/>
          </a:xfrm>
          <a:prstGeom prst="rect">
            <a:avLst/>
          </a:prstGeom>
        </p:spPr>
      </p:pic>
    </p:spTree>
    <p:extLst>
      <p:ext uri="{BB962C8B-B14F-4D97-AF65-F5344CB8AC3E}">
        <p14:creationId xmlns:p14="http://schemas.microsoft.com/office/powerpoint/2010/main" val="2987465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shows the parts of a URL. The U R L shown reads as follows. H T T P, colon, forward slash forward slash, w w w dot N Y times dot com, forward slash, section, forward slash, technology. The parts are as follows, in order from beginning on the left, to the end on the right.&#10;Protocol. h t t p colon forward slash forward slash.&#10;Domain name. w w w dot N Y times dot com.&#10;Path or subdirectory. dot com.&#10;Top-level domain. Forward slash, section, forward slash, technology.">
            <a:extLst>
              <a:ext uri="{FF2B5EF4-FFF2-40B4-BE49-F238E27FC236}">
                <a16:creationId xmlns:a16="http://schemas.microsoft.com/office/drawing/2014/main" id="{56BDDF22-B6F0-4CBA-B784-941CB35AD3FC}"/>
              </a:ext>
            </a:extLst>
          </p:cNvPr>
          <p:cNvPicPr>
            <a:picLocks noChangeAspect="1"/>
          </p:cNvPicPr>
          <p:nvPr/>
        </p:nvPicPr>
        <p:blipFill rotWithShape="1">
          <a:blip r:embed="rId3">
            <a:extLst>
              <a:ext uri="{28A0092B-C50C-407E-A947-70E740481C1C}">
                <a14:useLocalDpi xmlns:a14="http://schemas.microsoft.com/office/drawing/2010/main" val="0"/>
              </a:ext>
            </a:extLst>
          </a:blip>
          <a:srcRect b="12903"/>
          <a:stretch/>
        </p:blipFill>
        <p:spPr>
          <a:xfrm>
            <a:off x="4880658" y="4038600"/>
            <a:ext cx="3977753" cy="2057400"/>
          </a:xfrm>
          <a:prstGeom prst="rect">
            <a:avLst/>
          </a:prstGeom>
        </p:spPr>
      </p:pic>
      <p:sp>
        <p:nvSpPr>
          <p:cNvPr id="2" name="Title 1"/>
          <p:cNvSpPr>
            <a:spLocks noGrp="1"/>
          </p:cNvSpPr>
          <p:nvPr>
            <p:ph type="title"/>
          </p:nvPr>
        </p:nvSpPr>
        <p:spPr>
          <a:xfrm>
            <a:off x="457200" y="0"/>
            <a:ext cx="8686800" cy="1600200"/>
          </a:xfrm>
        </p:spPr>
        <p:txBody>
          <a:bodyPr>
            <a:normAutofit/>
          </a:bodyPr>
          <a:lstStyle/>
          <a:p>
            <a:r>
              <a:rPr lang="en-US" dirty="0"/>
              <a:t>Accessing and Moving Around the Web</a:t>
            </a:r>
            <a:br>
              <a:rPr lang="en-US" sz="2700" dirty="0"/>
            </a:br>
            <a:r>
              <a:rPr lang="en-US" sz="3200" dirty="0"/>
              <a:t>URLs, Protocols, and Domain Names</a:t>
            </a:r>
            <a:br>
              <a:rPr lang="en-US" sz="3200" dirty="0"/>
            </a:br>
            <a:r>
              <a:rPr lang="en-US" sz="2000" dirty="0"/>
              <a:t>(Objective 3.8)</a:t>
            </a:r>
            <a:endParaRPr lang="en-US" sz="3150" dirty="0"/>
          </a:p>
        </p:txBody>
      </p:sp>
      <p:sp>
        <p:nvSpPr>
          <p:cNvPr id="3" name="Content Placeholder 2"/>
          <p:cNvSpPr>
            <a:spLocks noGrp="1"/>
          </p:cNvSpPr>
          <p:nvPr>
            <p:ph idx="1"/>
          </p:nvPr>
        </p:nvSpPr>
        <p:spPr>
          <a:xfrm>
            <a:off x="457200" y="1600200"/>
            <a:ext cx="7239000" cy="5257800"/>
          </a:xfrm>
        </p:spPr>
        <p:txBody>
          <a:bodyPr/>
          <a:lstStyle/>
          <a:p>
            <a:pPr>
              <a:spcBef>
                <a:spcPts val="0"/>
              </a:spcBef>
              <a:spcAft>
                <a:spcPts val="100"/>
              </a:spcAft>
              <a:defRPr/>
            </a:pPr>
            <a:r>
              <a:rPr lang="en-US" dirty="0"/>
              <a:t>Every website has a unique address</a:t>
            </a:r>
          </a:p>
          <a:p>
            <a:pPr>
              <a:spcBef>
                <a:spcPts val="0"/>
              </a:spcBef>
              <a:spcAft>
                <a:spcPts val="100"/>
              </a:spcAft>
              <a:defRPr/>
            </a:pPr>
            <a:r>
              <a:rPr lang="en-US" dirty="0"/>
              <a:t>URLs are composed of parts to identify the web document</a:t>
            </a:r>
          </a:p>
          <a:p>
            <a:pPr>
              <a:spcBef>
                <a:spcPts val="0"/>
              </a:spcBef>
              <a:spcAft>
                <a:spcPts val="100"/>
              </a:spcAft>
              <a:defRPr/>
            </a:pPr>
            <a:r>
              <a:rPr lang="en-US" dirty="0"/>
              <a:t>Protocols</a:t>
            </a:r>
          </a:p>
          <a:p>
            <a:pPr lvl="1">
              <a:spcBef>
                <a:spcPts val="0"/>
              </a:spcBef>
              <a:spcAft>
                <a:spcPts val="100"/>
              </a:spcAft>
            </a:pPr>
            <a:r>
              <a:rPr lang="en-US" dirty="0"/>
              <a:t>Hypertext Transfer Protocol</a:t>
            </a:r>
          </a:p>
          <a:p>
            <a:pPr lvl="1">
              <a:spcBef>
                <a:spcPts val="0"/>
              </a:spcBef>
              <a:spcAft>
                <a:spcPts val="100"/>
              </a:spcAft>
            </a:pPr>
            <a:r>
              <a:rPr lang="en-US" dirty="0"/>
              <a:t>File Transfer Protocol</a:t>
            </a:r>
          </a:p>
          <a:p>
            <a:pPr>
              <a:spcBef>
                <a:spcPts val="0"/>
              </a:spcBef>
              <a:spcAft>
                <a:spcPts val="100"/>
              </a:spcAft>
              <a:defRPr/>
            </a:pPr>
            <a:r>
              <a:rPr lang="en-US" dirty="0"/>
              <a:t>Domain name</a:t>
            </a:r>
          </a:p>
          <a:p>
            <a:pPr lvl="1">
              <a:spcBef>
                <a:spcPts val="0"/>
              </a:spcBef>
              <a:spcAft>
                <a:spcPts val="100"/>
              </a:spcAft>
              <a:defRPr/>
            </a:pPr>
            <a:r>
              <a:rPr lang="en-US" dirty="0"/>
              <a:t>Top-level domain</a:t>
            </a:r>
          </a:p>
        </p:txBody>
      </p:sp>
    </p:spTree>
    <p:extLst>
      <p:ext uri="{BB962C8B-B14F-4D97-AF65-F5344CB8AC3E}">
        <p14:creationId xmlns:p14="http://schemas.microsoft.com/office/powerpoint/2010/main" val="2701716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Accessing and Moving Around the Web</a:t>
            </a:r>
            <a:br>
              <a:rPr lang="en-US" sz="2700" dirty="0"/>
            </a:br>
            <a:r>
              <a:rPr lang="en-US" sz="3200" dirty="0"/>
              <a:t>Navigating the Web</a:t>
            </a:r>
            <a:br>
              <a:rPr lang="en-US" sz="3200" dirty="0"/>
            </a:br>
            <a:r>
              <a:rPr lang="en-US" sz="2000" dirty="0"/>
              <a:t>(Objective 3.9)</a:t>
            </a:r>
            <a:endParaRPr lang="en-US" sz="3150" dirty="0"/>
          </a:p>
        </p:txBody>
      </p:sp>
      <p:sp>
        <p:nvSpPr>
          <p:cNvPr id="3" name="Content Placeholder 2"/>
          <p:cNvSpPr>
            <a:spLocks noGrp="1"/>
          </p:cNvSpPr>
          <p:nvPr>
            <p:ph idx="1"/>
          </p:nvPr>
        </p:nvSpPr>
        <p:spPr>
          <a:xfrm>
            <a:off x="457201" y="1600200"/>
            <a:ext cx="4495800" cy="5029200"/>
          </a:xfrm>
        </p:spPr>
        <p:txBody>
          <a:bodyPr/>
          <a:lstStyle/>
          <a:p>
            <a:pPr>
              <a:spcBef>
                <a:spcPts val="0"/>
              </a:spcBef>
              <a:spcAft>
                <a:spcPts val="1200"/>
              </a:spcAft>
              <a:defRPr/>
            </a:pPr>
            <a:r>
              <a:rPr lang="en-US" dirty="0"/>
              <a:t>Hyperlinks</a:t>
            </a:r>
          </a:p>
          <a:p>
            <a:pPr>
              <a:spcBef>
                <a:spcPts val="0"/>
              </a:spcBef>
              <a:spcAft>
                <a:spcPts val="1200"/>
              </a:spcAft>
              <a:defRPr/>
            </a:pPr>
            <a:r>
              <a:rPr lang="en-US" dirty="0"/>
              <a:t>Breadcrumb trail</a:t>
            </a:r>
          </a:p>
          <a:p>
            <a:pPr>
              <a:spcBef>
                <a:spcPts val="0"/>
              </a:spcBef>
              <a:spcAft>
                <a:spcPts val="1200"/>
              </a:spcAft>
              <a:defRPr/>
            </a:pPr>
            <a:r>
              <a:rPr lang="en-US" dirty="0"/>
              <a:t>Bookmarks/Favorites</a:t>
            </a:r>
          </a:p>
          <a:p>
            <a:pPr>
              <a:spcBef>
                <a:spcPts val="0"/>
              </a:spcBef>
              <a:spcAft>
                <a:spcPts val="1200"/>
              </a:spcAft>
              <a:defRPr/>
            </a:pPr>
            <a:r>
              <a:rPr lang="en-US" dirty="0"/>
              <a:t>History</a:t>
            </a:r>
          </a:p>
          <a:p>
            <a:pPr>
              <a:spcBef>
                <a:spcPts val="0"/>
              </a:spcBef>
              <a:spcAft>
                <a:spcPts val="1200"/>
              </a:spcAft>
              <a:defRPr/>
            </a:pPr>
            <a:r>
              <a:rPr lang="en-US" dirty="0"/>
              <a:t>Tagging/social bookmarking</a:t>
            </a:r>
          </a:p>
        </p:txBody>
      </p:sp>
      <p:pic>
        <p:nvPicPr>
          <p:cNvPr id="7" name="Picture 6" descr="A screenshot of a webpage, as displayed in Microsoft Edge, with the History menu pulled up next to it, diagrams some major functions involved in web browsing. The callouts are as follows.&#10;Back and Forward buttons, to the left of the address bar. Represented by left, back, and right, forward, arrows.&#10;Favorites. On the right of the address bar. Represented by a star. History list. In a menu pulled up by clicking to the right of the address bar. Breadcrumb trail. In this case, located at the top of the displayed page, which is a blog post. Hyperlinks. Links found in text of a webpage.&#10;">
            <a:extLst>
              <a:ext uri="{FF2B5EF4-FFF2-40B4-BE49-F238E27FC236}">
                <a16:creationId xmlns:a16="http://schemas.microsoft.com/office/drawing/2014/main" id="{2083E0C9-C012-4CFB-B80B-6C9221C2B7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3657600"/>
            <a:ext cx="5413017" cy="2733998"/>
          </a:xfrm>
          <a:prstGeom prst="rect">
            <a:avLst/>
          </a:prstGeom>
        </p:spPr>
      </p:pic>
    </p:spTree>
    <p:extLst>
      <p:ext uri="{BB962C8B-B14F-4D97-AF65-F5344CB8AC3E}">
        <p14:creationId xmlns:p14="http://schemas.microsoft.com/office/powerpoint/2010/main" val="1281994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600200"/>
          </a:xfrm>
        </p:spPr>
        <p:txBody>
          <a:bodyPr>
            <a:normAutofit/>
          </a:bodyPr>
          <a:lstStyle/>
          <a:p>
            <a:r>
              <a:rPr lang="en-US" dirty="0">
                <a:effectLst/>
              </a:rPr>
              <a:t>Searching the Web Effectively</a:t>
            </a:r>
            <a:br>
              <a:rPr lang="en-US" sz="3000" dirty="0"/>
            </a:br>
            <a:r>
              <a:rPr lang="en-US" sz="3200" dirty="0"/>
              <a:t>Using Search Engines (1 of 2)</a:t>
            </a:r>
            <a:br>
              <a:rPr lang="en-US" sz="3200" dirty="0"/>
            </a:br>
            <a:r>
              <a:rPr lang="en-US" sz="2000" dirty="0"/>
              <a:t>(Objective 3.10)</a:t>
            </a:r>
            <a:endParaRPr lang="en-US" sz="2700" dirty="0"/>
          </a:p>
        </p:txBody>
      </p:sp>
      <p:sp>
        <p:nvSpPr>
          <p:cNvPr id="8" name="Content Placeholder 7"/>
          <p:cNvSpPr>
            <a:spLocks noGrp="1"/>
          </p:cNvSpPr>
          <p:nvPr>
            <p:ph idx="1"/>
          </p:nvPr>
        </p:nvSpPr>
        <p:spPr>
          <a:xfrm>
            <a:off x="457200" y="1600200"/>
            <a:ext cx="8358649" cy="4648200"/>
          </a:xfrm>
        </p:spPr>
        <p:txBody>
          <a:bodyPr>
            <a:normAutofit/>
          </a:bodyPr>
          <a:lstStyle/>
          <a:p>
            <a:pPr>
              <a:spcBef>
                <a:spcPts val="0"/>
              </a:spcBef>
              <a:spcAft>
                <a:spcPts val="1200"/>
              </a:spcAft>
              <a:defRPr/>
            </a:pPr>
            <a:r>
              <a:rPr lang="en-US" dirty="0"/>
              <a:t>Search engine</a:t>
            </a:r>
          </a:p>
          <a:p>
            <a:pPr lvl="1">
              <a:spcBef>
                <a:spcPts val="0"/>
              </a:spcBef>
              <a:spcAft>
                <a:spcPts val="1200"/>
              </a:spcAft>
            </a:pPr>
            <a:r>
              <a:rPr lang="en-US" dirty="0"/>
              <a:t>Keywords</a:t>
            </a:r>
          </a:p>
          <a:p>
            <a:pPr lvl="1">
              <a:spcBef>
                <a:spcPts val="0"/>
              </a:spcBef>
              <a:spcAft>
                <a:spcPts val="1200"/>
              </a:spcAft>
            </a:pPr>
            <a:r>
              <a:rPr lang="en-US" dirty="0"/>
              <a:t>Spider</a:t>
            </a:r>
          </a:p>
          <a:p>
            <a:pPr lvl="1">
              <a:spcBef>
                <a:spcPts val="0"/>
              </a:spcBef>
              <a:spcAft>
                <a:spcPts val="1200"/>
              </a:spcAft>
            </a:pPr>
            <a:r>
              <a:rPr lang="en-US" dirty="0"/>
              <a:t>Indexer</a:t>
            </a:r>
          </a:p>
          <a:p>
            <a:pPr lvl="1">
              <a:spcBef>
                <a:spcPts val="0"/>
              </a:spcBef>
              <a:spcAft>
                <a:spcPts val="1200"/>
              </a:spcAft>
            </a:pPr>
            <a:r>
              <a:rPr lang="en-US" dirty="0"/>
              <a:t>Search engine software</a:t>
            </a:r>
          </a:p>
          <a:p>
            <a:pPr>
              <a:spcBef>
                <a:spcPts val="0"/>
              </a:spcBef>
              <a:spcAft>
                <a:spcPts val="1200"/>
              </a:spcAft>
              <a:defRPr/>
            </a:pPr>
            <a:r>
              <a:rPr lang="en-US" dirty="0"/>
              <a:t>Specialized search engine</a:t>
            </a:r>
          </a:p>
          <a:p>
            <a:pPr>
              <a:spcBef>
                <a:spcPts val="0"/>
              </a:spcBef>
              <a:spcAft>
                <a:spcPts val="1200"/>
              </a:spcAft>
              <a:defRPr/>
            </a:pPr>
            <a:r>
              <a:rPr lang="en-US" dirty="0"/>
              <a:t>Metasearch engine</a:t>
            </a:r>
          </a:p>
        </p:txBody>
      </p:sp>
      <p:pic>
        <p:nvPicPr>
          <p:cNvPr id="3" name="Picture 2" descr="A set of nine of Google’s specialized search tools. Blogger. Icon is a capital b. Books. Icon is a book with a bookmark. Note can search books.&#10;Shopping. Icon is price tags. Note can search shopping. Finance. Icon is stock market graph. Note can search finance.  Docs. Icon is Word doc. &#10;Contacts. Icon is person in circle.&#10;Keep. Icon is lightbulb in page with turned up corner. Classroom. Icon is chalkboard with people on it. Earth. Icon is circle with gradient waves.&#10;">
            <a:extLst>
              <a:ext uri="{FF2B5EF4-FFF2-40B4-BE49-F238E27FC236}">
                <a16:creationId xmlns:a16="http://schemas.microsoft.com/office/drawing/2014/main" id="{B417C7BB-517A-4657-B7A5-21A55A13BF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1752600"/>
            <a:ext cx="3505200" cy="2306053"/>
          </a:xfrm>
          <a:prstGeom prst="rect">
            <a:avLst/>
          </a:prstGeom>
        </p:spPr>
      </p:pic>
    </p:spTree>
    <p:extLst>
      <p:ext uri="{BB962C8B-B14F-4D97-AF65-F5344CB8AC3E}">
        <p14:creationId xmlns:p14="http://schemas.microsoft.com/office/powerpoint/2010/main" val="1826408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600200"/>
          </a:xfrm>
        </p:spPr>
        <p:txBody>
          <a:bodyPr>
            <a:normAutofit/>
          </a:bodyPr>
          <a:lstStyle/>
          <a:p>
            <a:r>
              <a:rPr lang="en-US" dirty="0">
                <a:effectLst/>
              </a:rPr>
              <a:t>Searching the Web Effectively</a:t>
            </a:r>
            <a:br>
              <a:rPr lang="en-US" sz="3000" dirty="0"/>
            </a:br>
            <a:r>
              <a:rPr lang="en-US" sz="3200" dirty="0"/>
              <a:t>Using Search Engines (2 of 2)</a:t>
            </a:r>
            <a:br>
              <a:rPr lang="en-US" sz="3200" dirty="0"/>
            </a:br>
            <a:r>
              <a:rPr lang="en-US" sz="2000" dirty="0"/>
              <a:t>(Objective 3.10)</a:t>
            </a:r>
            <a:endParaRPr lang="en-US" sz="2700" dirty="0"/>
          </a:p>
        </p:txBody>
      </p:sp>
      <p:sp>
        <p:nvSpPr>
          <p:cNvPr id="8" name="Content Placeholder 7"/>
          <p:cNvSpPr>
            <a:spLocks noGrp="1"/>
          </p:cNvSpPr>
          <p:nvPr>
            <p:ph idx="1"/>
          </p:nvPr>
        </p:nvSpPr>
        <p:spPr>
          <a:xfrm>
            <a:off x="457200" y="1600200"/>
            <a:ext cx="8358649" cy="4648200"/>
          </a:xfrm>
        </p:spPr>
        <p:txBody>
          <a:bodyPr>
            <a:normAutofit/>
          </a:bodyPr>
          <a:lstStyle/>
          <a:p>
            <a:pPr>
              <a:spcBef>
                <a:spcPts val="0"/>
              </a:spcBef>
              <a:spcAft>
                <a:spcPts val="1800"/>
              </a:spcAft>
              <a:defRPr/>
            </a:pPr>
            <a:r>
              <a:rPr lang="en-US" dirty="0"/>
              <a:t>Obtaining better search results</a:t>
            </a:r>
          </a:p>
          <a:p>
            <a:pPr lvl="1">
              <a:spcBef>
                <a:spcPts val="0"/>
              </a:spcBef>
              <a:spcAft>
                <a:spcPts val="1800"/>
              </a:spcAft>
            </a:pPr>
            <a:r>
              <a:rPr lang="en-US" dirty="0"/>
              <a:t>Use Boolean operators</a:t>
            </a:r>
          </a:p>
          <a:p>
            <a:pPr lvl="1">
              <a:spcBef>
                <a:spcPts val="0"/>
              </a:spcBef>
              <a:spcAft>
                <a:spcPts val="1800"/>
              </a:spcAft>
            </a:pPr>
            <a:r>
              <a:rPr lang="en-US" dirty="0"/>
              <a:t>Search for a phrase</a:t>
            </a:r>
          </a:p>
          <a:p>
            <a:pPr lvl="1">
              <a:spcBef>
                <a:spcPts val="0"/>
              </a:spcBef>
              <a:spcAft>
                <a:spcPts val="1800"/>
              </a:spcAft>
            </a:pPr>
            <a:r>
              <a:rPr lang="en-US" dirty="0"/>
              <a:t>Search within a website</a:t>
            </a:r>
          </a:p>
          <a:p>
            <a:pPr lvl="1">
              <a:spcBef>
                <a:spcPts val="0"/>
              </a:spcBef>
              <a:spcAft>
                <a:spcPts val="1800"/>
              </a:spcAft>
            </a:pPr>
            <a:r>
              <a:rPr lang="en-US" dirty="0"/>
              <a:t>Use a wild card</a:t>
            </a:r>
          </a:p>
        </p:txBody>
      </p:sp>
    </p:spTree>
    <p:extLst>
      <p:ext uri="{BB962C8B-B14F-4D97-AF65-F5344CB8AC3E}">
        <p14:creationId xmlns:p14="http://schemas.microsoft.com/office/powerpoint/2010/main" val="2221674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600200"/>
          </a:xfrm>
        </p:spPr>
        <p:txBody>
          <a:bodyPr>
            <a:normAutofit/>
          </a:bodyPr>
          <a:lstStyle/>
          <a:p>
            <a:r>
              <a:rPr lang="en-US" dirty="0">
                <a:effectLst/>
              </a:rPr>
              <a:t>Searching the Web Effectively</a:t>
            </a:r>
            <a:br>
              <a:rPr lang="en-US" dirty="0">
                <a:effectLst/>
              </a:rPr>
            </a:br>
            <a:r>
              <a:rPr lang="en-US" sz="3200" dirty="0"/>
              <a:t>Evaluating Websites</a:t>
            </a:r>
            <a:br>
              <a:rPr lang="en-US" sz="3200" dirty="0"/>
            </a:br>
            <a:r>
              <a:rPr lang="en-US" sz="2000" dirty="0"/>
              <a:t>(Objective 3.11)</a:t>
            </a:r>
            <a:endParaRPr lang="en-US" dirty="0">
              <a:effectLst/>
            </a:endParaRPr>
          </a:p>
        </p:txBody>
      </p:sp>
      <p:sp>
        <p:nvSpPr>
          <p:cNvPr id="8" name="Content Placeholder 7"/>
          <p:cNvSpPr>
            <a:spLocks noGrp="1"/>
          </p:cNvSpPr>
          <p:nvPr>
            <p:ph idx="1"/>
          </p:nvPr>
        </p:nvSpPr>
        <p:spPr/>
        <p:txBody>
          <a:bodyPr>
            <a:normAutofit/>
          </a:bodyPr>
          <a:lstStyle/>
          <a:p>
            <a:pPr>
              <a:spcBef>
                <a:spcPts val="0"/>
              </a:spcBef>
              <a:spcAft>
                <a:spcPts val="2400"/>
              </a:spcAft>
              <a:defRPr/>
            </a:pPr>
            <a:r>
              <a:rPr lang="en-US" dirty="0"/>
              <a:t>Internet resource considerations </a:t>
            </a:r>
          </a:p>
          <a:p>
            <a:pPr lvl="1">
              <a:spcBef>
                <a:spcPts val="0"/>
              </a:spcBef>
              <a:spcAft>
                <a:spcPts val="1600"/>
              </a:spcAft>
              <a:defRPr/>
            </a:pPr>
            <a:r>
              <a:rPr lang="en-US" dirty="0"/>
              <a:t>Authority</a:t>
            </a:r>
          </a:p>
          <a:p>
            <a:pPr lvl="1">
              <a:spcBef>
                <a:spcPts val="0"/>
              </a:spcBef>
              <a:spcAft>
                <a:spcPts val="1600"/>
              </a:spcAft>
              <a:defRPr/>
            </a:pPr>
            <a:r>
              <a:rPr lang="en-US" dirty="0"/>
              <a:t>Bias</a:t>
            </a:r>
          </a:p>
          <a:p>
            <a:pPr lvl="1">
              <a:spcBef>
                <a:spcPts val="0"/>
              </a:spcBef>
              <a:spcAft>
                <a:spcPts val="1600"/>
              </a:spcAft>
              <a:defRPr/>
            </a:pPr>
            <a:r>
              <a:rPr lang="en-US" dirty="0"/>
              <a:t>Relevance</a:t>
            </a:r>
          </a:p>
          <a:p>
            <a:pPr lvl="1">
              <a:spcBef>
                <a:spcPts val="0"/>
              </a:spcBef>
              <a:spcAft>
                <a:spcPts val="1600"/>
              </a:spcAft>
              <a:defRPr/>
            </a:pPr>
            <a:r>
              <a:rPr lang="en-US" dirty="0"/>
              <a:t>Audience</a:t>
            </a:r>
          </a:p>
          <a:p>
            <a:pPr lvl="1">
              <a:spcBef>
                <a:spcPts val="0"/>
              </a:spcBef>
              <a:spcAft>
                <a:spcPts val="1600"/>
              </a:spcAft>
              <a:defRPr/>
            </a:pPr>
            <a:r>
              <a:rPr lang="en-US" dirty="0"/>
              <a:t>Links</a:t>
            </a:r>
          </a:p>
        </p:txBody>
      </p:sp>
    </p:spTree>
    <p:extLst>
      <p:ext uri="{BB962C8B-B14F-4D97-AF65-F5344CB8AC3E}">
        <p14:creationId xmlns:p14="http://schemas.microsoft.com/office/powerpoint/2010/main" val="447309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686800" cy="1630336"/>
          </a:xfrm>
        </p:spPr>
        <p:txBody>
          <a:bodyPr>
            <a:normAutofit/>
          </a:bodyPr>
          <a:lstStyle/>
          <a:p>
            <a:r>
              <a:rPr lang="en-US" dirty="0">
                <a:effectLst/>
              </a:rPr>
              <a:t>Using the Web Ethically</a:t>
            </a:r>
            <a:br>
              <a:rPr lang="en-US" sz="3000" dirty="0"/>
            </a:br>
            <a:r>
              <a:rPr lang="en-US" sz="3200" dirty="0"/>
              <a:t>Digital Activism</a:t>
            </a:r>
            <a:br>
              <a:rPr lang="en-US" sz="3200" dirty="0"/>
            </a:br>
            <a:r>
              <a:rPr lang="en-US" sz="2000" dirty="0"/>
              <a:t>(Objective 3.12)</a:t>
            </a:r>
            <a:endParaRPr lang="en-US" sz="3000" dirty="0"/>
          </a:p>
        </p:txBody>
      </p:sp>
      <p:sp>
        <p:nvSpPr>
          <p:cNvPr id="8" name="Content Placeholder 7"/>
          <p:cNvSpPr>
            <a:spLocks noGrp="1"/>
          </p:cNvSpPr>
          <p:nvPr>
            <p:ph idx="1"/>
          </p:nvPr>
        </p:nvSpPr>
        <p:spPr>
          <a:xfrm>
            <a:off x="457200" y="1630336"/>
            <a:ext cx="8382000" cy="4846664"/>
          </a:xfrm>
        </p:spPr>
        <p:txBody>
          <a:bodyPr>
            <a:normAutofit/>
          </a:bodyPr>
          <a:lstStyle/>
          <a:p>
            <a:pPr>
              <a:spcBef>
                <a:spcPts val="0"/>
              </a:spcBef>
              <a:spcAft>
                <a:spcPts val="2400"/>
              </a:spcAft>
              <a:defRPr/>
            </a:pPr>
            <a:r>
              <a:rPr lang="en-US" dirty="0"/>
              <a:t>Digital activism</a:t>
            </a:r>
          </a:p>
          <a:p>
            <a:pPr lvl="1">
              <a:spcBef>
                <a:spcPts val="0"/>
              </a:spcBef>
              <a:spcAft>
                <a:spcPts val="2400"/>
              </a:spcAft>
              <a:defRPr/>
            </a:pPr>
            <a:r>
              <a:rPr lang="en-US" dirty="0"/>
              <a:t>Raise awareness about specific issues</a:t>
            </a:r>
          </a:p>
          <a:p>
            <a:pPr lvl="2">
              <a:spcBef>
                <a:spcPts val="0"/>
              </a:spcBef>
              <a:spcAft>
                <a:spcPts val="1600"/>
              </a:spcAft>
            </a:pPr>
            <a:r>
              <a:rPr lang="en-US" dirty="0"/>
              <a:t>#IceBucketChallenge</a:t>
            </a:r>
          </a:p>
          <a:p>
            <a:pPr lvl="2">
              <a:spcBef>
                <a:spcPts val="0"/>
              </a:spcBef>
              <a:spcAft>
                <a:spcPts val="1600"/>
              </a:spcAft>
            </a:pPr>
            <a:r>
              <a:rPr lang="en-US" dirty="0"/>
              <a:t>#</a:t>
            </a:r>
            <a:r>
              <a:rPr lang="en-US" kern="1200" dirty="0">
                <a:solidFill>
                  <a:schemeClr val="tx1"/>
                </a:solidFill>
              </a:rPr>
              <a:t>MeToo </a:t>
            </a:r>
          </a:p>
          <a:p>
            <a:pPr>
              <a:spcBef>
                <a:spcPts val="0"/>
              </a:spcBef>
              <a:spcAft>
                <a:spcPts val="2400"/>
              </a:spcAft>
            </a:pPr>
            <a:r>
              <a:rPr lang="en-US" dirty="0"/>
              <a:t>Ethical question: Is digital activism effective or does it foster a false sense of involvement?</a:t>
            </a:r>
          </a:p>
        </p:txBody>
      </p:sp>
    </p:spTree>
    <p:extLst>
      <p:ext uri="{BB962C8B-B14F-4D97-AF65-F5344CB8AC3E}">
        <p14:creationId xmlns:p14="http://schemas.microsoft.com/office/powerpoint/2010/main" val="2725946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199" y="0"/>
            <a:ext cx="8358649" cy="1607150"/>
          </a:xfrm>
        </p:spPr>
        <p:txBody>
          <a:bodyPr>
            <a:normAutofit/>
          </a:bodyPr>
          <a:lstStyle/>
          <a:p>
            <a:r>
              <a:rPr lang="en-US" dirty="0">
                <a:effectLst/>
              </a:rPr>
              <a:t>Using the Web Ethically</a:t>
            </a:r>
            <a:br>
              <a:rPr lang="en-US" sz="3000" dirty="0"/>
            </a:br>
            <a:r>
              <a:rPr lang="en-US" sz="3200" dirty="0"/>
              <a:t>Geolocation</a:t>
            </a:r>
            <a:br>
              <a:rPr lang="en-US" sz="3200" dirty="0"/>
            </a:br>
            <a:r>
              <a:rPr lang="en-US" sz="2000" dirty="0"/>
              <a:t>(Objective 3.13)</a:t>
            </a:r>
            <a:endParaRPr lang="en-US" sz="3000" dirty="0"/>
          </a:p>
        </p:txBody>
      </p:sp>
      <p:sp>
        <p:nvSpPr>
          <p:cNvPr id="8" name="Content Placeholder 7"/>
          <p:cNvSpPr>
            <a:spLocks noGrp="1"/>
          </p:cNvSpPr>
          <p:nvPr>
            <p:ph idx="1"/>
          </p:nvPr>
        </p:nvSpPr>
        <p:spPr>
          <a:xfrm>
            <a:off x="457200" y="1607150"/>
            <a:ext cx="8358649" cy="5098450"/>
          </a:xfrm>
        </p:spPr>
        <p:txBody>
          <a:bodyPr>
            <a:normAutofit/>
          </a:bodyPr>
          <a:lstStyle/>
          <a:p>
            <a:pPr>
              <a:spcBef>
                <a:spcPts val="0"/>
              </a:spcBef>
              <a:spcAft>
                <a:spcPts val="600"/>
              </a:spcAft>
              <a:defRPr/>
            </a:pPr>
            <a:r>
              <a:rPr lang="en-US" dirty="0"/>
              <a:t>Smartphones have a GPS chip</a:t>
            </a:r>
          </a:p>
          <a:p>
            <a:pPr>
              <a:spcBef>
                <a:spcPts val="0"/>
              </a:spcBef>
              <a:spcAft>
                <a:spcPts val="600"/>
              </a:spcAft>
              <a:defRPr/>
            </a:pPr>
            <a:r>
              <a:rPr lang="en-US" dirty="0"/>
              <a:t>Geolocation—targets consumers by their location</a:t>
            </a:r>
          </a:p>
          <a:p>
            <a:pPr lvl="1">
              <a:spcBef>
                <a:spcPts val="0"/>
              </a:spcBef>
              <a:spcAft>
                <a:spcPts val="600"/>
              </a:spcAft>
            </a:pPr>
            <a:r>
              <a:rPr lang="en-US" dirty="0"/>
              <a:t>Used by third party advertising networks</a:t>
            </a:r>
          </a:p>
          <a:p>
            <a:pPr lvl="1">
              <a:spcBef>
                <a:spcPts val="0"/>
              </a:spcBef>
              <a:spcAft>
                <a:spcPts val="600"/>
              </a:spcAft>
            </a:pPr>
            <a:r>
              <a:rPr lang="en-US" dirty="0"/>
              <a:t>Can be a violation of privacy rights</a:t>
            </a:r>
          </a:p>
          <a:p>
            <a:pPr lvl="1">
              <a:spcBef>
                <a:spcPts val="0"/>
              </a:spcBef>
              <a:spcAft>
                <a:spcPts val="600"/>
              </a:spcAft>
            </a:pPr>
            <a:r>
              <a:rPr lang="en-US" dirty="0"/>
              <a:t>No specific laws yet to address privacy issues</a:t>
            </a:r>
          </a:p>
          <a:p>
            <a:pPr>
              <a:spcBef>
                <a:spcPts val="0"/>
              </a:spcBef>
              <a:spcAft>
                <a:spcPts val="600"/>
              </a:spcAft>
              <a:defRPr/>
            </a:pPr>
            <a:r>
              <a:rPr lang="en-US" dirty="0"/>
              <a:t>Ethical question: Are geolocation devices a threat to privacy?</a:t>
            </a:r>
          </a:p>
        </p:txBody>
      </p:sp>
    </p:spTree>
    <p:extLst>
      <p:ext uri="{BB962C8B-B14F-4D97-AF65-F5344CB8AC3E}">
        <p14:creationId xmlns:p14="http://schemas.microsoft.com/office/powerpoint/2010/main" val="1218671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8958423"/>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2371</Words>
  <Application>Microsoft Macintosh PowerPoint</Application>
  <PresentationFormat>On-screen Show (4:3)</PresentationFormat>
  <Paragraphs>276</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Narrow</vt:lpstr>
      <vt:lpstr>Noto Sans Symbols</vt:lpstr>
      <vt:lpstr>Times New Roman</vt:lpstr>
      <vt:lpstr>Verdana</vt:lpstr>
      <vt:lpstr>Wingdings</vt:lpstr>
      <vt:lpstr>508 Lecture</vt:lpstr>
      <vt:lpstr>Technology in Action</vt:lpstr>
      <vt:lpstr>Learning Objectives (1 of 3)</vt:lpstr>
      <vt:lpstr>Learning Objectives (2 of 3)</vt:lpstr>
      <vt:lpstr>Learning Objectives (3 of 3)</vt:lpstr>
      <vt:lpstr>The Internet and How It Works The Origin of the Internet (Objective 3.1)</vt:lpstr>
      <vt:lpstr>The Internet and How it Works How the Internet Works (1 of 2) (Objective 3.2)</vt:lpstr>
      <vt:lpstr>The Internet and How it Works How the Internet Works (2 of 2) (Objective 3.2)</vt:lpstr>
      <vt:lpstr>Collaborating and Communicating on the Web Collaborating with Web Technologies (1 of 3) (Objective 3.3)</vt:lpstr>
      <vt:lpstr>Collaborating and Communicating on the Web Collaborating with Web Technologies (2 of 3) (Objective 3.3)</vt:lpstr>
      <vt:lpstr>Collaborating and Communicating on the Web Collaborating with Web Technologies (3 of 3) (Objective 3.3)</vt:lpstr>
      <vt:lpstr>Collaborating and Communicating on the Web Communicating over the Web (1 of 2) (Objective 3.4)</vt:lpstr>
      <vt:lpstr>Collaborating and Communicating on the Web Communicating over the Web (2 of 2) (Objective 3.4)</vt:lpstr>
      <vt:lpstr>Conducting Business on the Web Conducting Business Online (1 of 2) (Objective 3.5)</vt:lpstr>
      <vt:lpstr>Conducting Business on the Web Conducting Business Online (2 of 2) (Objective 3.5)</vt:lpstr>
      <vt:lpstr>Conducting Business on the Web E-Commerce Safeguards (Objective 3.6)</vt:lpstr>
      <vt:lpstr>Accessing and Moving Around the Web Web Browsers (Objective 3.7)</vt:lpstr>
      <vt:lpstr>Accessing and Moving Around the Web URLs, Protocols, and Domain Names (Objective 3.8)</vt:lpstr>
      <vt:lpstr>Accessing and Moving Around the Web Navigating the Web (Objective 3.9)</vt:lpstr>
      <vt:lpstr>Searching the Web Effectively Using Search Engines (1 of 2) (Objective 3.10)</vt:lpstr>
      <vt:lpstr>Searching the Web Effectively Using Search Engines (2 of 2) (Objective 3.10)</vt:lpstr>
      <vt:lpstr>Searching the Web Effectively Evaluating Websites (Objective 3.11)</vt:lpstr>
      <vt:lpstr>Using the Web Ethically Digital Activism (Objective 3.12)</vt:lpstr>
      <vt:lpstr>Using the Web Ethically Geolocation (Objective 3.13)</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3</dc:subject>
  <dc:creator/>
  <cp:lastModifiedBy/>
  <cp:revision>1</cp:revision>
  <dcterms:created xsi:type="dcterms:W3CDTF">2017-01-24T02:43:43Z</dcterms:created>
  <dcterms:modified xsi:type="dcterms:W3CDTF">2019-02-12T16:55:42Z</dcterms:modified>
</cp:coreProperties>
</file>