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0"/>
  </p:notesMasterIdLst>
  <p:handoutMasterIdLst>
    <p:handoutMasterId r:id="rId31"/>
  </p:handoutMasterIdLst>
  <p:sldIdLst>
    <p:sldId id="394" r:id="rId2"/>
    <p:sldId id="352" r:id="rId3"/>
    <p:sldId id="389" r:id="rId4"/>
    <p:sldId id="426" r:id="rId5"/>
    <p:sldId id="427" r:id="rId6"/>
    <p:sldId id="428" r:id="rId7"/>
    <p:sldId id="429" r:id="rId8"/>
    <p:sldId id="430" r:id="rId9"/>
    <p:sldId id="431" r:id="rId10"/>
    <p:sldId id="432" r:id="rId11"/>
    <p:sldId id="436" r:id="rId12"/>
    <p:sldId id="437" r:id="rId13"/>
    <p:sldId id="438" r:id="rId14"/>
    <p:sldId id="439" r:id="rId15"/>
    <p:sldId id="440" r:id="rId16"/>
    <p:sldId id="455" r:id="rId17"/>
    <p:sldId id="442" r:id="rId18"/>
    <p:sldId id="443" r:id="rId19"/>
    <p:sldId id="444" r:id="rId20"/>
    <p:sldId id="446" r:id="rId21"/>
    <p:sldId id="445" r:id="rId22"/>
    <p:sldId id="447" r:id="rId23"/>
    <p:sldId id="454" r:id="rId24"/>
    <p:sldId id="448" r:id="rId25"/>
    <p:sldId id="449" r:id="rId26"/>
    <p:sldId id="450" r:id="rId27"/>
    <p:sldId id="456" r:id="rId28"/>
    <p:sldId id="453" r:id="rId29"/>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86" autoAdjust="0"/>
    <p:restoredTop sz="67135" autoAdjust="0"/>
  </p:normalViewPr>
  <p:slideViewPr>
    <p:cSldViewPr>
      <p:cViewPr varScale="1">
        <p:scale>
          <a:sx n="63" d="100"/>
          <a:sy n="63" d="100"/>
        </p:scale>
        <p:origin x="296" y="176"/>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buNone/>
            </a:pPr>
            <a:r>
              <a:rPr lang="en-US" sz="1200" dirty="0">
                <a:latin typeface="Arial" panose="020B0604020202020204" pitchFamily="34" charset="0"/>
                <a:cs typeface="Arial" panose="020B0604020202020204" pitchFamily="34" charset="0"/>
              </a:rPr>
              <a:t>4.1  Compare application software and system software.</a:t>
            </a:r>
          </a:p>
          <a:p>
            <a:pPr marL="1149350" lvl="1" indent="-692150">
              <a:buNone/>
            </a:pPr>
            <a:r>
              <a:rPr lang="en-US" sz="1200" dirty="0">
                <a:latin typeface="Arial" panose="020B0604020202020204" pitchFamily="34" charset="0"/>
                <a:cs typeface="Arial" panose="020B0604020202020204" pitchFamily="34" charset="0"/>
              </a:rPr>
              <a:t>4.2  Explain the differences between commercial software and open source software, and describe models for software distribution.</a:t>
            </a:r>
          </a:p>
          <a:p>
            <a:pPr marL="1149350" lvl="1" indent="-692150">
              <a:buNone/>
            </a:pPr>
            <a:r>
              <a:rPr lang="en-US" sz="1200" dirty="0">
                <a:latin typeface="Arial" panose="020B0604020202020204" pitchFamily="34" charset="0"/>
                <a:cs typeface="Arial" panose="020B0604020202020204" pitchFamily="34" charset="0"/>
              </a:rPr>
              <a:t>4.3  Explain the different options for purchasing software.</a:t>
            </a:r>
          </a:p>
          <a:p>
            <a:pPr marL="1149350" lvl="1" indent="-692150">
              <a:buNone/>
            </a:pPr>
            <a:r>
              <a:rPr lang="en-US" sz="1200" dirty="0">
                <a:latin typeface="Arial" panose="020B0604020202020204" pitchFamily="34" charset="0"/>
                <a:cs typeface="Arial" panose="020B0604020202020204" pitchFamily="34" charset="0"/>
              </a:rPr>
              <a:t>4.4  Describe how to install and uninstall software.</a:t>
            </a:r>
          </a:p>
          <a:p>
            <a:pPr marL="1149350" lvl="1" indent="-692150">
              <a:buNone/>
            </a:pPr>
            <a:r>
              <a:rPr lang="en-US" sz="1200" dirty="0">
                <a:latin typeface="Arial" panose="020B0604020202020204" pitchFamily="34" charset="0"/>
                <a:cs typeface="Arial" panose="020B0604020202020204" pitchFamily="34" charset="0"/>
              </a:rPr>
              <a:t>4.5  Explain the considerations around the decision to upgrade your software.</a:t>
            </a:r>
          </a:p>
          <a:p>
            <a:pPr marL="1149350" lvl="1" indent="-692150">
              <a:buNone/>
            </a:pPr>
            <a:r>
              <a:rPr lang="en-US" sz="1200" dirty="0">
                <a:latin typeface="Arial" panose="020B0604020202020204" pitchFamily="34" charset="0"/>
                <a:cs typeface="Arial" panose="020B0604020202020204" pitchFamily="34" charset="0"/>
              </a:rPr>
              <a:t>4.6  Explain how software licenses function.</a:t>
            </a:r>
          </a:p>
          <a:p>
            <a:pPr marL="0" marR="0" lvl="0" indent="0" algn="l" rtl="0">
              <a:lnSpc>
                <a:spcPct val="100000"/>
              </a:lnSpc>
              <a:spcBef>
                <a:spcPts val="0"/>
              </a:spcBef>
              <a:spcAft>
                <a:spcPts val="0"/>
              </a:spcAft>
              <a:buClr>
                <a:schemeClr val="dk1"/>
              </a:buClr>
              <a:buSzPct val="25000"/>
              <a:buFont typeface="Arial"/>
              <a:buNone/>
            </a:pPr>
            <a:endParaRPr lang="en-US" sz="1200" b="0" i="0" u="none" strike="noStrike" cap="none" dirty="0">
              <a:solidFill>
                <a:schemeClr val="dk1"/>
              </a:solidFill>
              <a:latin typeface="+mn-lt"/>
              <a:ea typeface="Arial"/>
              <a:cs typeface="Arial"/>
              <a:sym typeface="Arial"/>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4.7  Categorize the types of application software used to enhance productivity and describe their uses and features.</a:t>
            </a:r>
          </a:p>
          <a:p>
            <a:pPr marL="1149350" lvl="1" indent="-692150">
              <a:buNone/>
            </a:pPr>
            <a:r>
              <a:rPr lang="en-US" sz="1200" dirty="0">
                <a:latin typeface="Arial" panose="020B0604020202020204" pitchFamily="34" charset="0"/>
                <a:cs typeface="Arial" panose="020B0604020202020204" pitchFamily="34" charset="0"/>
              </a:rPr>
              <a:t>4.8  Summarize the types of software that large and small businesses use.</a:t>
            </a:r>
          </a:p>
          <a:p>
            <a:pPr marL="1149350" lvl="1" indent="-692150">
              <a:buNone/>
            </a:pPr>
            <a:r>
              <a:rPr lang="en-US" sz="1200" dirty="0">
                <a:latin typeface="Arial" panose="020B0604020202020204" pitchFamily="34" charset="0"/>
                <a:cs typeface="Arial" panose="020B0604020202020204" pitchFamily="34" charset="0"/>
              </a:rPr>
              <a:t>4.9  Describe the uses and features of digital multimedia software.</a:t>
            </a:r>
          </a:p>
          <a:p>
            <a:pPr marL="1149350" lvl="1" indent="-692150">
              <a:buNone/>
            </a:pPr>
            <a:r>
              <a:rPr lang="en-US" sz="1200" dirty="0">
                <a:latin typeface="Arial" panose="020B0604020202020204" pitchFamily="34" charset="0"/>
                <a:cs typeface="Arial" panose="020B0604020202020204" pitchFamily="34" charset="0"/>
              </a:rPr>
              <a:t>4.10 Describe the uses and features of digital audio software.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4.11 Describe the features of app creation software.</a:t>
            </a:r>
          </a:p>
          <a:p>
            <a:pPr marL="1149350" lvl="1" indent="-692150">
              <a:buNone/>
            </a:pPr>
            <a:r>
              <a:rPr lang="en-US" sz="1200" dirty="0">
                <a:latin typeface="Arial" panose="020B0604020202020204" pitchFamily="34" charset="0"/>
                <a:cs typeface="Arial" panose="020B0604020202020204" pitchFamily="34" charset="0"/>
              </a:rPr>
              <a:t>4.12 Categorize educational and reference software and explain their features.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809344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92B70996-28B0-4382-A067-534D2467435F}" type="slidenum">
              <a:rPr lang="en-US" smtClean="0"/>
              <a:pPr/>
              <a:t>5</a:t>
            </a:fld>
            <a:endParaRPr lang="en-US" dirty="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Software refers to a set of instructions that tell the computer what to do.</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Your computer has two basic types of software:</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Application software is used to do tasks at home, school, and work.</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System software helps run the computer and coordinates instructions between application software and the computer’s hardware devices.</a:t>
            </a:r>
          </a:p>
        </p:txBody>
      </p:sp>
    </p:spTree>
    <p:extLst>
      <p:ext uri="{BB962C8B-B14F-4D97-AF65-F5344CB8AC3E}">
        <p14:creationId xmlns:p14="http://schemas.microsoft.com/office/powerpoint/2010/main" val="903420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92B70996-28B0-4382-A067-534D2467435F}" type="slidenum">
              <a:rPr lang="en-US" smtClean="0"/>
              <a:pPr/>
              <a:t>6</a:t>
            </a:fld>
            <a:endParaRPr lang="en-US" dirty="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There are two ways software is created:</a:t>
            </a:r>
          </a:p>
          <a:p>
            <a:pPr marL="4000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Proprietary (commercial) software is created by companies for profit and then sold to you. </a:t>
            </a:r>
          </a:p>
          <a:p>
            <a:pPr marL="4000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Open source software is software that is available free of charge and with few licensing and copyright restrictions.</a:t>
            </a:r>
            <a:endParaRPr lang="en-US" dirty="0"/>
          </a:p>
          <a:p>
            <a:pPr marL="171450" indent="-171450">
              <a:buFont typeface="Arial" panose="020B0604020202020204" pitchFamily="34" charset="0"/>
              <a:buChar char="•"/>
              <a:defRPr/>
            </a:pPr>
            <a:r>
              <a:rPr lang="en-US" dirty="0"/>
              <a:t>There are various ways to distribute software:</a:t>
            </a:r>
          </a:p>
          <a:p>
            <a:pPr marL="400050" lvl="1" indent="-171450">
              <a:buFont typeface="Arial" panose="020B0604020202020204" pitchFamily="34" charset="0"/>
              <a:buChar char="•"/>
              <a:defRPr/>
            </a:pPr>
            <a:r>
              <a:rPr lang="en-US" dirty="0">
                <a:effectLst/>
              </a:rPr>
              <a:t>Local installation</a:t>
            </a:r>
          </a:p>
          <a:p>
            <a:pPr marL="400050" lvl="1" indent="-171450">
              <a:buFont typeface="Arial" panose="020B0604020202020204" pitchFamily="34" charset="0"/>
              <a:buChar char="•"/>
              <a:defRPr/>
            </a:pPr>
            <a:r>
              <a:rPr lang="en-US" dirty="0"/>
              <a:t>Software as a Service (SaaS)</a:t>
            </a:r>
          </a:p>
          <a:p>
            <a:pPr marL="400050" lvl="1" indent="-171450">
              <a:buFont typeface="Arial" panose="020B0604020202020204" pitchFamily="34" charset="0"/>
              <a:buChar char="•"/>
              <a:defRPr/>
            </a:pPr>
            <a:r>
              <a:rPr lang="en-US" dirty="0">
                <a:effectLst/>
              </a:rPr>
              <a:t>Subscription</a:t>
            </a:r>
          </a:p>
        </p:txBody>
      </p:sp>
    </p:spTree>
    <p:extLst>
      <p:ext uri="{BB962C8B-B14F-4D97-AF65-F5344CB8AC3E}">
        <p14:creationId xmlns:p14="http://schemas.microsoft.com/office/powerpoint/2010/main" val="2341263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38C5B46A-3B61-4684-BDFE-3DF06598D08E}" type="slidenum">
              <a:rPr lang="en-US" smtClean="0"/>
              <a:pPr/>
              <a:t>7</a:t>
            </a:fld>
            <a:endParaRPr lang="en-US" dirty="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dirty="0"/>
              <a:t>Normally software can be acquired through a brick and mortar store or by downloading it from the Internet.</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Students can often find discounted software.</a:t>
            </a:r>
          </a:p>
          <a:p>
            <a:pPr marL="171450" lvl="0" indent="-171450">
              <a:buFont typeface="Arial" panose="020B0604020202020204" pitchFamily="34" charset="0"/>
              <a:buChar char="•"/>
            </a:pPr>
            <a:r>
              <a:rPr lang="en-US" dirty="0"/>
              <a:t>Freeware is copyrighted software that you do not have to pay for.</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beta version is a trial version used to help the company debug its software.</a:t>
            </a:r>
          </a:p>
        </p:txBody>
      </p:sp>
    </p:spTree>
    <p:extLst>
      <p:ext uri="{BB962C8B-B14F-4D97-AF65-F5344CB8AC3E}">
        <p14:creationId xmlns:p14="http://schemas.microsoft.com/office/powerpoint/2010/main" val="3586311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38C5B46A-3B61-4684-BDFE-3DF06598D08E}" type="slidenum">
              <a:rPr lang="en-US" smtClean="0"/>
              <a:pPr/>
              <a:t>8</a:t>
            </a:fld>
            <a:endParaRPr lang="en-US" dirty="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Every program has a set of system requirements that specify the minimum recommended standards.</a:t>
            </a:r>
          </a:p>
          <a:p>
            <a:pPr marL="171450" indent="-171450">
              <a:buFont typeface="Arial" panose="020B0604020202020204" pitchFamily="34" charset="0"/>
              <a:buChar char="•"/>
            </a:pPr>
            <a:r>
              <a:rPr lang="en-US" dirty="0"/>
              <a:t>It is good to set a restore point before installing new software.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full installation copies all the most commonly used files to your hard drive.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a custom installation, you decide which features you want installed.</a:t>
            </a:r>
          </a:p>
          <a:p>
            <a:pPr marL="171450" lvl="0" indent="-171450">
              <a:buFont typeface="Arial" panose="020B0604020202020204" pitchFamily="34" charset="0"/>
              <a:buChar char="•"/>
            </a:pPr>
            <a:r>
              <a:rPr lang="en-US" dirty="0"/>
              <a:t>Uninstalling software removes it from your hard drive.</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Creating a Recovery drive helps you recover from a computer crash.</a:t>
            </a:r>
          </a:p>
        </p:txBody>
      </p:sp>
    </p:spTree>
    <p:extLst>
      <p:ext uri="{BB962C8B-B14F-4D97-AF65-F5344CB8AC3E}">
        <p14:creationId xmlns:p14="http://schemas.microsoft.com/office/powerpoint/2010/main" val="1200355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ln/>
        </p:spPr>
      </p:sp>
      <p:sp>
        <p:nvSpPr>
          <p:cNvPr id="99330" name="Notes Placeholder 2"/>
          <p:cNvSpPr>
            <a:spLocks noGrp="1"/>
          </p:cNvSpPr>
          <p:nvPr>
            <p:ph type="body" idx="1"/>
          </p:nvPr>
        </p:nvSpPr>
        <p:spPr>
          <a:noFill/>
          <a:ln/>
        </p:spPr>
        <p:txBody>
          <a:bodyPr/>
          <a:lstStyle/>
          <a:p>
            <a:pPr marL="171450" indent="-171450">
              <a:buFont typeface="Arial" panose="020B0604020202020204" pitchFamily="34" charset="0"/>
              <a:buChar char="•"/>
            </a:pPr>
            <a:r>
              <a:rPr lang="en-US" dirty="0"/>
              <a:t>Upgrades and updates are not required if you have a subscription to the software or are using software as a service (SaaS).</a:t>
            </a:r>
          </a:p>
          <a:p>
            <a:pPr marL="171450" indent="-171450">
              <a:buFont typeface="Arial" panose="020B0604020202020204" pitchFamily="34" charset="0"/>
              <a:buChar char="•"/>
            </a:pPr>
            <a:r>
              <a:rPr lang="en-US" dirty="0"/>
              <a:t>There’s no need to rush out and buy the latest version of a software program every time one is available. </a:t>
            </a:r>
            <a:r>
              <a:rPr lang="en-US" sz="1200" b="0" i="0" u="none" strike="noStrike" kern="1200" baseline="0" dirty="0">
                <a:solidFill>
                  <a:schemeClr val="tx1"/>
                </a:solidFill>
                <a:latin typeface="+mn-lt"/>
                <a:ea typeface="+mn-ea"/>
                <a:cs typeface="+mn-cs"/>
              </a:rPr>
              <a:t>Consider whether you use the software frequently enough to justify an upgrade.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 between upgrades, developers will make available software updates (sometimes referred to as software patches).</a:t>
            </a:r>
            <a:endParaRPr lang="en-US" dirty="0"/>
          </a:p>
        </p:txBody>
      </p:sp>
      <p:sp>
        <p:nvSpPr>
          <p:cNvPr id="99331" name="Slide Number Placeholder 3"/>
          <p:cNvSpPr>
            <a:spLocks noGrp="1"/>
          </p:cNvSpPr>
          <p:nvPr>
            <p:ph type="sldNum" sz="quarter" idx="5"/>
          </p:nvPr>
        </p:nvSpPr>
        <p:spPr>
          <a:noFill/>
        </p:spPr>
        <p:txBody>
          <a:bodyPr/>
          <a:lstStyle/>
          <a:p>
            <a:fld id="{1B4CBB3A-32D6-43E4-BE46-378904C2EF91}" type="slidenum">
              <a:rPr lang="en-US" smtClean="0"/>
              <a:pPr/>
              <a:t>9</a:t>
            </a:fld>
            <a:endParaRPr lang="en-US" dirty="0"/>
          </a:p>
        </p:txBody>
      </p:sp>
    </p:spTree>
    <p:extLst>
      <p:ext uri="{BB962C8B-B14F-4D97-AF65-F5344CB8AC3E}">
        <p14:creationId xmlns:p14="http://schemas.microsoft.com/office/powerpoint/2010/main" val="2061774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ln/>
        </p:spPr>
      </p:sp>
      <p:sp>
        <p:nvSpPr>
          <p:cNvPr id="99330" name="Notes Placeholder 2"/>
          <p:cNvSpPr>
            <a:spLocks noGrp="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software license, also known as an End User License Agreement (EULA), is an agreement between you, the user, and the software company.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Generally, the agreement states who the ultimate owner of the software is, under what circumstances copies of the software can be made, and whether the software can be installed on any other machine. Finally, the license agreement will state what, if any, warranty comes with the software.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concept of redistributing modified open source software under the same terms as the original software is known as copyleft.</a:t>
            </a:r>
            <a:endParaRPr lang="en-US" sz="1200" kern="1200" dirty="0">
              <a:solidFill>
                <a:schemeClr val="tx1"/>
              </a:solidFill>
              <a:effectLst/>
              <a:latin typeface="+mn-lt"/>
              <a:ea typeface="+mn-ea"/>
              <a:cs typeface="+mn-cs"/>
            </a:endParaRPr>
          </a:p>
        </p:txBody>
      </p:sp>
      <p:sp>
        <p:nvSpPr>
          <p:cNvPr id="99331" name="Slide Number Placeholder 3"/>
          <p:cNvSpPr>
            <a:spLocks noGrp="1"/>
          </p:cNvSpPr>
          <p:nvPr>
            <p:ph type="sldNum" sz="quarter" idx="5"/>
          </p:nvPr>
        </p:nvSpPr>
        <p:spPr>
          <a:noFill/>
        </p:spPr>
        <p:txBody>
          <a:bodyPr/>
          <a:lstStyle/>
          <a:p>
            <a:fld id="{1B4CBB3A-32D6-43E4-BE46-378904C2EF91}" type="slidenum">
              <a:rPr lang="en-US" smtClean="0"/>
              <a:pPr/>
              <a:t>10</a:t>
            </a:fld>
            <a:endParaRPr lang="en-US" dirty="0"/>
          </a:p>
        </p:txBody>
      </p:sp>
    </p:spTree>
    <p:extLst>
      <p:ext uri="{BB962C8B-B14F-4D97-AF65-F5344CB8AC3E}">
        <p14:creationId xmlns:p14="http://schemas.microsoft.com/office/powerpoint/2010/main" val="4039488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1FFEBBB8-D8E8-4A20-B55A-FDBE295FAD99}" type="slidenum">
              <a:rPr lang="en-US" smtClean="0"/>
              <a:pPr/>
              <a:t>11</a:t>
            </a:fld>
            <a:endParaRPr lang="en-US" dirty="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Productivity software lets you perform various tasks required at home, school, and business.</a:t>
            </a:r>
          </a:p>
          <a:p>
            <a:pPr marL="400050" lvl="1" indent="-171450">
              <a:spcBef>
                <a:spcPts val="0"/>
              </a:spcBef>
              <a:buFont typeface="Arial" panose="020B0604020202020204" pitchFamily="34" charset="0"/>
              <a:buChar char="•"/>
              <a:defRPr/>
            </a:pPr>
            <a:r>
              <a:rPr lang="en-US" dirty="0"/>
              <a:t>Proprietary</a:t>
            </a:r>
            <a:r>
              <a:rPr lang="en-US" sz="1200" kern="1200" dirty="0">
                <a:solidFill>
                  <a:schemeClr val="tx1"/>
                </a:solidFill>
                <a:effectLst/>
                <a:latin typeface="+mn-lt"/>
                <a:ea typeface="+mn-ea"/>
                <a:cs typeface="+mn-cs"/>
              </a:rPr>
              <a:t>—</a:t>
            </a:r>
            <a:r>
              <a:rPr lang="en-US" dirty="0"/>
              <a:t>Microsoft Office and Apple iWork</a:t>
            </a:r>
          </a:p>
          <a:p>
            <a:pPr marL="400050" lvl="1" indent="-171450">
              <a:spcBef>
                <a:spcPts val="0"/>
              </a:spcBef>
              <a:buFont typeface="Arial" panose="020B0604020202020204" pitchFamily="34" charset="0"/>
              <a:buChar char="•"/>
              <a:defRPr/>
            </a:pPr>
            <a:r>
              <a:rPr lang="en-US" dirty="0"/>
              <a:t>Open Source</a:t>
            </a:r>
            <a:r>
              <a:rPr lang="en-US" sz="1200" kern="1200" dirty="0">
                <a:solidFill>
                  <a:schemeClr val="tx1"/>
                </a:solidFill>
                <a:effectLst/>
                <a:latin typeface="+mn-lt"/>
                <a:ea typeface="+mn-ea"/>
                <a:cs typeface="+mn-cs"/>
              </a:rPr>
              <a:t>—</a:t>
            </a:r>
            <a:r>
              <a:rPr lang="en-US" dirty="0"/>
              <a:t>LibreOffice</a:t>
            </a:r>
          </a:p>
          <a:p>
            <a:pPr marL="400050" lvl="1" indent="-171450">
              <a:spcBef>
                <a:spcPts val="0"/>
              </a:spcBef>
              <a:buFont typeface="Arial" panose="020B0604020202020204" pitchFamily="34" charset="0"/>
              <a:buChar char="•"/>
              <a:defRPr/>
            </a:pPr>
            <a:r>
              <a:rPr lang="en-US" dirty="0"/>
              <a:t>Web-based</a:t>
            </a:r>
            <a:r>
              <a:rPr lang="en-US" sz="1200" kern="1200" dirty="0">
                <a:solidFill>
                  <a:schemeClr val="tx1"/>
                </a:solidFill>
                <a:effectLst/>
                <a:latin typeface="+mn-lt"/>
                <a:ea typeface="+mn-ea"/>
                <a:cs typeface="+mn-cs"/>
              </a:rPr>
              <a:t>—</a:t>
            </a:r>
            <a:r>
              <a:rPr lang="en-US" dirty="0"/>
              <a:t>Microsoft Office Online, Google Docs, Zoho, and ThinkFree</a:t>
            </a:r>
          </a:p>
        </p:txBody>
      </p:sp>
    </p:spTree>
    <p:extLst>
      <p:ext uri="{BB962C8B-B14F-4D97-AF65-F5344CB8AC3E}">
        <p14:creationId xmlns:p14="http://schemas.microsoft.com/office/powerpoint/2010/main" val="514351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1FFEBBB8-D8E8-4A20-B55A-FDBE295FAD99}" type="slidenum">
              <a:rPr lang="en-US" smtClean="0"/>
              <a:pPr/>
              <a:t>12</a:t>
            </a:fld>
            <a:endParaRPr lang="en-US" dirty="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Word processing software is used to create and edit documents such as research papers, class notes, and résumés.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Microsoft Word is the most popular word processing program that you can buy and install on your computer.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are looking for a more affordable alternative, you might want to try an open source alternative such as Writer, a word processing program from </a:t>
            </a:r>
            <a:r>
              <a:rPr lang="en-US" sz="1200" b="0" i="0" u="none" strike="noStrike" kern="1200" baseline="0" dirty="0">
                <a:solidFill>
                  <a:schemeClr val="tx1"/>
                </a:solidFill>
                <a:latin typeface="+mn-lt"/>
                <a:ea typeface="+mn-ea"/>
                <a:cs typeface="+mn-cs"/>
              </a:rPr>
              <a:t>LibreOffice</a:t>
            </a:r>
            <a:r>
              <a:rPr lang="en-US" sz="1200" kern="1200" dirty="0">
                <a:solidFill>
                  <a:schemeClr val="tx1"/>
                </a:solidFill>
                <a:effectLst/>
                <a:latin typeface="+mn-lt"/>
                <a:ea typeface="+mn-ea"/>
                <a:cs typeface="+mn-cs"/>
              </a:rPr>
              <a:t>.</a:t>
            </a:r>
          </a:p>
        </p:txBody>
      </p:sp>
    </p:spTree>
    <p:extLst>
      <p:ext uri="{BB962C8B-B14F-4D97-AF65-F5344CB8AC3E}">
        <p14:creationId xmlns:p14="http://schemas.microsoft.com/office/powerpoint/2010/main" val="970340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90242BF6-DD33-49D9-BE4D-843754A4FB92}" type="slidenum">
              <a:rPr lang="en-US" smtClean="0"/>
              <a:pPr/>
              <a:t>13</a:t>
            </a:fld>
            <a:endParaRPr lang="en-US" dirty="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Spreadsheet software lets you make calculations and perform numerical analyses.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Microsoft Excel and </a:t>
            </a:r>
            <a:r>
              <a:rPr lang="en-US" sz="1200" b="0" i="0" u="none" strike="noStrike" kern="1200" baseline="0" dirty="0">
                <a:solidFill>
                  <a:schemeClr val="tx1"/>
                </a:solidFill>
                <a:latin typeface="+mn-lt"/>
                <a:ea typeface="+mn-ea"/>
                <a:cs typeface="+mn-cs"/>
              </a:rPr>
              <a:t>LibreOffice </a:t>
            </a:r>
            <a:r>
              <a:rPr lang="en-US" sz="1200" kern="1200" dirty="0">
                <a:solidFill>
                  <a:schemeClr val="tx1"/>
                </a:solidFill>
                <a:effectLst/>
                <a:latin typeface="+mn-lt"/>
                <a:ea typeface="+mn-ea"/>
                <a:cs typeface="+mn-cs"/>
              </a:rPr>
              <a:t>Calc are two examples of spreadsheet software. One benefit of spreadsheet software is that it can automatically recalculate all formulas and functions in a spreadsheet when values for some of the inputs change.</a:t>
            </a:r>
          </a:p>
        </p:txBody>
      </p:sp>
    </p:spTree>
    <p:extLst>
      <p:ext uri="{BB962C8B-B14F-4D97-AF65-F5344CB8AC3E}">
        <p14:creationId xmlns:p14="http://schemas.microsoft.com/office/powerpoint/2010/main" val="2012058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4C5124F6-09C9-4CCA-8A6B-A03040AF7434}" type="slidenum">
              <a:rPr lang="en-US" smtClean="0"/>
              <a:pPr/>
              <a:t>14</a:t>
            </a:fld>
            <a:endParaRPr lang="en-US" dirty="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Here are tips for designing good presentations:</a:t>
            </a:r>
          </a:p>
          <a:p>
            <a:pPr marL="400050" lvl="1" indent="-171450">
              <a:buFont typeface="Arial" panose="020B0604020202020204" pitchFamily="34" charset="0"/>
              <a:buChar char="•"/>
            </a:pPr>
            <a:r>
              <a:rPr lang="en-US" dirty="0"/>
              <a:t>Use images: Images can convey thoughts or illustrate points.</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Be careful with color.</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Use bullets for key points: The limit is four to six bulleted points per slide.</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Consider font size and style: Keep the font size large enough to read from the back of the room.</a:t>
            </a:r>
          </a:p>
          <a:p>
            <a:pPr marL="400050" lvl="1" indent="-171450">
              <a:buFont typeface="Arial" panose="020B0604020202020204" pitchFamily="34" charset="0"/>
              <a:buChar char="•"/>
            </a:pPr>
            <a:r>
              <a:rPr lang="en-US" sz="1200" kern="1200" dirty="0">
                <a:solidFill>
                  <a:schemeClr val="tx1"/>
                </a:solidFill>
                <a:effectLst/>
                <a:latin typeface="+mn-lt"/>
                <a:ea typeface="+mn-ea"/>
                <a:cs typeface="+mn-cs"/>
              </a:rPr>
              <a:t>Keep animation and background audio to a minimum.</a:t>
            </a:r>
          </a:p>
        </p:txBody>
      </p:sp>
    </p:spTree>
    <p:extLst>
      <p:ext uri="{BB962C8B-B14F-4D97-AF65-F5344CB8AC3E}">
        <p14:creationId xmlns:p14="http://schemas.microsoft.com/office/powerpoint/2010/main" val="2056706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CE1DDFCB-7649-4ACA-ABF7-B691A3F51B71}" type="slidenum">
              <a:rPr lang="en-US" smtClean="0"/>
              <a:pPr/>
              <a:t>15</a:t>
            </a:fld>
            <a:endParaRPr lang="en-US"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Database software programs, such as Oracle, MySQL, and Microsoft Access, are powerful applications that let you store and organize data.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Traditional databases are organized into fields, records, and tables.</a:t>
            </a:r>
          </a:p>
        </p:txBody>
      </p:sp>
    </p:spTree>
    <p:extLst>
      <p:ext uri="{BB962C8B-B14F-4D97-AF65-F5344CB8AC3E}">
        <p14:creationId xmlns:p14="http://schemas.microsoft.com/office/powerpoint/2010/main" val="213994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CE1DDFCB-7649-4ACA-ABF7-B691A3F51B71}" type="slidenum">
              <a:rPr lang="en-US" smtClean="0"/>
              <a:pPr/>
              <a:t>16</a:t>
            </a:fld>
            <a:endParaRPr lang="en-US"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Microsoft OneNote is a popular note-taking and organizational tool you can use for research, brainstorming, and collaboration.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organize notes into tabbed sections.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can access notes from other Microsoft Office applications.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free online option, Evernote, lets you take notes via the web, your phone, or your computer and then sync your notes between your devices. You can share your notes with other Evernote users for easy collaboration.</a:t>
            </a:r>
          </a:p>
        </p:txBody>
      </p:sp>
    </p:spTree>
    <p:extLst>
      <p:ext uri="{BB962C8B-B14F-4D97-AF65-F5344CB8AC3E}">
        <p14:creationId xmlns:p14="http://schemas.microsoft.com/office/powerpoint/2010/main" val="1128177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781E4737-6B50-449D-92D5-8FC3D9FAED56}" type="slidenum">
              <a:rPr lang="en-US" smtClean="0"/>
              <a:pPr/>
              <a:t>17</a:t>
            </a:fld>
            <a:endParaRPr lang="en-US" dirty="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Most productivity suites contain some form of personal information manager (PIM) software to help you manage e-mail, contacts, calendars, and tasks. Microsoft Outlook is a widely used PIM program.</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Yahoo! and Google also include coordinating calendars and contacts similar to Microsoft Outlook.</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Toodledo is a free program that coordinates well with Microsoft Outlook, and OmniFocus is a more full-featured option for Mac devices.</a:t>
            </a:r>
          </a:p>
        </p:txBody>
      </p:sp>
    </p:spTree>
    <p:extLst>
      <p:ext uri="{BB962C8B-B14F-4D97-AF65-F5344CB8AC3E}">
        <p14:creationId xmlns:p14="http://schemas.microsoft.com/office/powerpoint/2010/main" val="3926387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781E4737-6B50-449D-92D5-8FC3D9FAED56}" type="slidenum">
              <a:rPr lang="en-US" smtClean="0"/>
              <a:pPr/>
              <a:t>18</a:t>
            </a:fld>
            <a:endParaRPr lang="en-US" dirty="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marL="171450" lvl="1" indent="-171450">
              <a:spcBef>
                <a:spcPts val="0"/>
              </a:spcBef>
              <a:buFont typeface="Arial" panose="020B0604020202020204" pitchFamily="34" charset="0"/>
              <a:buChar char="•"/>
              <a:defRPr/>
            </a:pPr>
            <a:r>
              <a:rPr lang="en-US" dirty="0"/>
              <a:t>A wizard walks through the steps necessary to complete a task.</a:t>
            </a:r>
          </a:p>
          <a:p>
            <a:pPr marL="171450" lvl="1" indent="-171450">
              <a:spcBef>
                <a:spcPts val="0"/>
              </a:spcBef>
              <a:buFont typeface="Arial" panose="020B0604020202020204" pitchFamily="34" charset="0"/>
              <a:buChar char="•"/>
              <a:defRPr/>
            </a:pPr>
            <a:r>
              <a:rPr lang="en-US" dirty="0"/>
              <a:t>A template is a predesigned form.</a:t>
            </a:r>
          </a:p>
          <a:p>
            <a:pPr marL="171450" lvl="1" indent="-171450">
              <a:spcBef>
                <a:spcPts val="0"/>
              </a:spcBef>
              <a:buFont typeface="Arial" panose="020B0604020202020204" pitchFamily="34" charset="0"/>
              <a:buChar char="•"/>
              <a:defRPr/>
            </a:pPr>
            <a:r>
              <a:rPr lang="en-US" dirty="0"/>
              <a:t>A macro is a small program that groups a series of commands.</a:t>
            </a:r>
          </a:p>
        </p:txBody>
      </p:sp>
    </p:spTree>
    <p:extLst>
      <p:ext uri="{BB962C8B-B14F-4D97-AF65-F5344CB8AC3E}">
        <p14:creationId xmlns:p14="http://schemas.microsoft.com/office/powerpoint/2010/main" val="33445696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5B9E17D6-40B2-474B-868F-90F486C088EF}" type="slidenum">
              <a:rPr lang="en-US" smtClean="0"/>
              <a:pPr/>
              <a:t>19</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Financial planning software helps you manage your daily finances.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Financial planning programs include electronic checkbook registers and automatic bill payment tools. With these features, you can make recurring monthly payments, such as rent or student loans, with automatically scheduled online payments.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Tax preparation software, such as Intuit Turbo Tax and H&amp;R Block Tax, lets you prepare your state and federal taxes on your own. </a:t>
            </a:r>
          </a:p>
        </p:txBody>
      </p:sp>
    </p:spTree>
    <p:extLst>
      <p:ext uri="{BB962C8B-B14F-4D97-AF65-F5344CB8AC3E}">
        <p14:creationId xmlns:p14="http://schemas.microsoft.com/office/powerpoint/2010/main" val="1706369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5B9E17D6-40B2-474B-868F-90F486C088EF}" type="slidenum">
              <a:rPr lang="en-US" smtClean="0"/>
              <a:pPr/>
              <a:t>20</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Accounting software helps small business owners manage their finances more efficiently by providing tools for tracking accounts receivable and accounts payable. In addition, these applications offer inventory management, payroll, and billing tools.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your business requires newsletters, catalogs, annual reports, or other large, complicated publications, consider using desktop publishing (DTP) software.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Web authoring software allows even a novice to design interesting and interactive web pages without knowing any HTML code.</a:t>
            </a:r>
          </a:p>
        </p:txBody>
      </p:sp>
    </p:spTree>
    <p:extLst>
      <p:ext uri="{BB962C8B-B14F-4D97-AF65-F5344CB8AC3E}">
        <p14:creationId xmlns:p14="http://schemas.microsoft.com/office/powerpoint/2010/main" val="1590521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5B9E17D6-40B2-474B-868F-90F486C088EF}" type="slidenum">
              <a:rPr lang="en-US" smtClean="0"/>
              <a:pPr/>
              <a:t>21</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marL="171450" lvl="1" indent="-171450">
              <a:spcBef>
                <a:spcPts val="0"/>
              </a:spcBef>
              <a:buFont typeface="Arial" panose="020B0604020202020204" pitchFamily="34" charset="0"/>
              <a:buChar char="•"/>
              <a:defRPr/>
            </a:pPr>
            <a:r>
              <a:rPr lang="en-US" dirty="0"/>
              <a:t>Vertical market software is designed for a specific industry such as real estate.</a:t>
            </a:r>
          </a:p>
          <a:p>
            <a:pPr marL="171450" lvl="1" indent="-171450">
              <a:spcBef>
                <a:spcPts val="0"/>
              </a:spcBef>
              <a:buFont typeface="Arial" panose="020B0604020202020204" pitchFamily="34" charset="0"/>
              <a:buChar char="•"/>
              <a:defRPr/>
            </a:pPr>
            <a:r>
              <a:rPr lang="en-US" dirty="0"/>
              <a:t>Computer-aided design (CAD) programs create automated designs, technical drawings, and 3D model visualizations.</a:t>
            </a:r>
          </a:p>
          <a:p>
            <a:pPr marL="171450" lvl="1" indent="-171450">
              <a:spcBef>
                <a:spcPts val="0"/>
              </a:spcBef>
              <a:buFont typeface="Arial" panose="020B0604020202020204" pitchFamily="34" charset="0"/>
              <a:buChar char="•"/>
              <a:defRPr/>
            </a:pPr>
            <a:r>
              <a:rPr lang="en-US" dirty="0"/>
              <a:t>Home or landscape planning software, such as SketchUp, can be used in designing home improvements.</a:t>
            </a:r>
          </a:p>
        </p:txBody>
      </p:sp>
    </p:spTree>
    <p:extLst>
      <p:ext uri="{BB962C8B-B14F-4D97-AF65-F5344CB8AC3E}">
        <p14:creationId xmlns:p14="http://schemas.microsoft.com/office/powerpoint/2010/main" val="31892595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CEB290FA-317C-4956-A1AE-0EC4BDE8D9BB}" type="slidenum">
              <a:rPr lang="en-US" smtClean="0"/>
              <a:pPr/>
              <a:t>22</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lvl="0">
              <a:spcBef>
                <a:spcPts val="0"/>
              </a:spcBef>
              <a:spcAft>
                <a:spcPts val="1500"/>
              </a:spcAft>
              <a:defRPr/>
            </a:pPr>
            <a:r>
              <a:rPr lang="en-US" dirty="0"/>
              <a:t>Multimedia</a:t>
            </a:r>
            <a:r>
              <a:rPr lang="en-US" baseline="0" dirty="0"/>
              <a:t> software i</a:t>
            </a:r>
            <a:r>
              <a:rPr lang="en-US" dirty="0"/>
              <a:t>ncludes digital image, video-editing, and digital audio software and is used </a:t>
            </a:r>
            <a:r>
              <a:rPr lang="en-US" dirty="0">
                <a:solidFill>
                  <a:schemeClr val="bg2"/>
                </a:solidFill>
              </a:rPr>
              <a:t>to produce computer games, animations, and movies.</a:t>
            </a:r>
          </a:p>
        </p:txBody>
      </p:sp>
    </p:spTree>
    <p:extLst>
      <p:ext uri="{BB962C8B-B14F-4D97-AF65-F5344CB8AC3E}">
        <p14:creationId xmlns:p14="http://schemas.microsoft.com/office/powerpoint/2010/main" val="3710521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p:spPr>
        <p:txBody>
          <a:bodyPr/>
          <a:lstStyle/>
          <a:p>
            <a:fld id="{CEB290FA-317C-4956-A1AE-0EC4BDE8D9BB}" type="slidenum">
              <a:rPr lang="en-US" smtClean="0"/>
              <a:pPr/>
              <a:t>23</a:t>
            </a:fld>
            <a:endParaRPr lang="en-US" dirty="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defRPr/>
            </a:pPr>
            <a:r>
              <a:rPr lang="en-US" dirty="0"/>
              <a:t>Image-editing software, such as </a:t>
            </a:r>
            <a:r>
              <a:rPr lang="en-US" sz="1200" b="0" i="0" u="none" strike="noStrike" kern="1200" baseline="0" dirty="0">
                <a:solidFill>
                  <a:schemeClr val="tx1"/>
                </a:solidFill>
                <a:latin typeface="+mn-lt"/>
                <a:ea typeface="+mn-ea"/>
                <a:cs typeface="+mn-cs"/>
              </a:rPr>
              <a:t>Adobe Photoshop and Corel </a:t>
            </a:r>
            <a:r>
              <a:rPr lang="en-US" sz="1200" b="0" i="0" u="none" strike="noStrike" kern="1200" baseline="0" dirty="0" err="1">
                <a:solidFill>
                  <a:schemeClr val="tx1"/>
                </a:solidFill>
                <a:latin typeface="+mn-lt"/>
                <a:ea typeface="+mn-ea"/>
                <a:cs typeface="+mn-cs"/>
              </a:rPr>
              <a:t>PaintShop</a:t>
            </a:r>
            <a:r>
              <a:rPr lang="en-US" sz="1200" b="0" i="0" u="none" strike="noStrike" kern="1200" baseline="0" dirty="0">
                <a:solidFill>
                  <a:schemeClr val="tx1"/>
                </a:solidFill>
                <a:latin typeface="+mn-lt"/>
                <a:ea typeface="+mn-ea"/>
                <a:cs typeface="+mn-cs"/>
              </a:rPr>
              <a:t> Pro,</a:t>
            </a:r>
            <a:r>
              <a:rPr lang="en-US" dirty="0"/>
              <a:t> is used to edit photos</a:t>
            </a:r>
            <a:r>
              <a:rPr lang="en-US" sz="1200" b="0" i="0" u="none" strike="noStrike" kern="1200" baseline="0" dirty="0">
                <a:solidFill>
                  <a:schemeClr val="tx1"/>
                </a:solidFill>
                <a:latin typeface="+mn-lt"/>
                <a:ea typeface="+mn-ea"/>
                <a:cs typeface="+mn-cs"/>
              </a:rPr>
              <a:t>.</a:t>
            </a:r>
          </a:p>
          <a:p>
            <a:pPr marL="171450" indent="-171450">
              <a:buFont typeface="Arial" panose="020B0604020202020204" pitchFamily="34" charset="0"/>
              <a:buChar char="•"/>
            </a:pPr>
            <a:r>
              <a:rPr lang="en-US" dirty="0"/>
              <a:t>Digital video-editing software, </a:t>
            </a:r>
            <a:r>
              <a:rPr lang="en-US" sz="1200" b="0" i="0" u="none" strike="noStrike" kern="1200" baseline="0" dirty="0">
                <a:solidFill>
                  <a:schemeClr val="tx1"/>
                </a:solidFill>
                <a:latin typeface="+mn-lt"/>
                <a:ea typeface="+mn-ea"/>
                <a:cs typeface="+mn-cs"/>
              </a:rPr>
              <a:t>such as Adobe Premiere Pro and Apple’s Final Cut Pro,</a:t>
            </a:r>
            <a:r>
              <a:rPr lang="en-US" dirty="0"/>
              <a:t> is used to refine videos.</a:t>
            </a:r>
          </a:p>
        </p:txBody>
      </p:sp>
    </p:spTree>
    <p:extLst>
      <p:ext uri="{BB962C8B-B14F-4D97-AF65-F5344CB8AC3E}">
        <p14:creationId xmlns:p14="http://schemas.microsoft.com/office/powerpoint/2010/main" val="2956196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p:spPr>
        <p:txBody>
          <a:bodyPr/>
          <a:lstStyle/>
          <a:p>
            <a:fld id="{ECBBF96F-E17D-4B0E-861B-F20BA532E759}" type="slidenum">
              <a:rPr lang="en-US" smtClean="0"/>
              <a:pPr/>
              <a:t>24</a:t>
            </a:fld>
            <a:endParaRPr lang="en-US" dirty="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Drawing software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lets you create or edit 2D, line-based drawings. You can use it to create technical diagrams or original nonphotographic drawings, animations, and illustrations using standard tools.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Adobe Illustrator includes tools that let you create professional-quality creative and technical illustrations.</a:t>
            </a:r>
          </a:p>
        </p:txBody>
      </p:sp>
    </p:spTree>
    <p:extLst>
      <p:ext uri="{BB962C8B-B14F-4D97-AF65-F5344CB8AC3E}">
        <p14:creationId xmlns:p14="http://schemas.microsoft.com/office/powerpoint/2010/main" val="2309179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p:spPr>
        <p:txBody>
          <a:bodyPr/>
          <a:lstStyle/>
          <a:p>
            <a:fld id="{198B6C94-CCF4-4E3F-A497-87EBC2FCC342}" type="slidenum">
              <a:rPr lang="en-US" smtClean="0"/>
              <a:pPr/>
              <a:t>25</a:t>
            </a:fld>
            <a:endParaRPr lang="en-US" dirty="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Digital audio files, such as downloaded music files, audiobooks, or podcasts, may be stored on your computer.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MP3 is the most common audio compression format, but there are other compressed formats, such as AAC and WMA.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might also see uncompressed audio files on your computer, such as WAV and AIFF files.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Digital audio workstation software, such as </a:t>
            </a:r>
            <a:r>
              <a:rPr lang="en-US" sz="1200" b="0" i="0" u="none" strike="noStrike" kern="1200" baseline="0" dirty="0">
                <a:solidFill>
                  <a:schemeClr val="tx1"/>
                </a:solidFill>
                <a:latin typeface="+mn-lt"/>
                <a:ea typeface="+mn-ea"/>
                <a:cs typeface="+mn-cs"/>
              </a:rPr>
              <a:t>Apple GarageBand,</a:t>
            </a:r>
            <a:r>
              <a:rPr lang="en-US" sz="1200" kern="1200" dirty="0">
                <a:solidFill>
                  <a:schemeClr val="tx1"/>
                </a:solidFill>
                <a:effectLst/>
                <a:latin typeface="+mn-lt"/>
                <a:ea typeface="+mn-ea"/>
                <a:cs typeface="+mn-cs"/>
              </a:rPr>
              <a:t> lets you create and record your own audio files</a:t>
            </a:r>
            <a:r>
              <a:rPr lang="en-US" sz="1200" b="0" i="0" u="none" strike="noStrike" kern="1200" baseline="0" dirty="0">
                <a:solidFill>
                  <a:schemeClr val="tx1"/>
                </a:solidFill>
                <a:latin typeface="+mn-lt"/>
                <a:ea typeface="+mn-ea"/>
                <a:cs typeface="+mn-cs"/>
              </a:rPr>
              <a:t>.</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Audio-editing software, such as </a:t>
            </a:r>
            <a:r>
              <a:rPr lang="en-US" sz="1200" b="0" i="0" u="none" strike="noStrike" kern="1200" baseline="0" dirty="0">
                <a:solidFill>
                  <a:schemeClr val="tx1"/>
                </a:solidFill>
                <a:latin typeface="+mn-lt"/>
                <a:ea typeface="+mn-ea"/>
                <a:cs typeface="+mn-cs"/>
              </a:rPr>
              <a:t>Audacity,</a:t>
            </a:r>
            <a:r>
              <a:rPr lang="en-US" sz="1200" kern="1200" dirty="0">
                <a:solidFill>
                  <a:schemeClr val="tx1"/>
                </a:solidFill>
                <a:effectLst/>
                <a:latin typeface="+mn-lt"/>
                <a:ea typeface="+mn-ea"/>
                <a:cs typeface="+mn-cs"/>
              </a:rPr>
              <a:t> includes tools that make editing audio files easy.</a:t>
            </a:r>
          </a:p>
        </p:txBody>
      </p:sp>
    </p:spTree>
    <p:extLst>
      <p:ext uri="{BB962C8B-B14F-4D97-AF65-F5344CB8AC3E}">
        <p14:creationId xmlns:p14="http://schemas.microsoft.com/office/powerpoint/2010/main" val="2013834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App creation software are programming environments that can produce apps that run on various mobile devices.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MIT’s App Inventor web application and Thunkable can be used to create functional apps for Android and Apple mobile devices.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Corona SDK is a free programming environment that has been used to develop games and business apps.</a:t>
            </a:r>
            <a:endParaRPr lang="it-IT" dirty="0"/>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Unity and RPG Maker provide the tools you need to explore game design and creation.</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26</a:t>
            </a:fld>
            <a:endParaRPr lang="en-US" dirty="0"/>
          </a:p>
        </p:txBody>
      </p:sp>
    </p:spTree>
    <p:extLst>
      <p:ext uri="{BB962C8B-B14F-4D97-AF65-F5344CB8AC3E}">
        <p14:creationId xmlns:p14="http://schemas.microsoft.com/office/powerpoint/2010/main" val="9736755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Educational</a:t>
            </a:r>
            <a:r>
              <a:rPr lang="en-US" sz="1600" dirty="0"/>
              <a:t> </a:t>
            </a:r>
            <a:r>
              <a:rPr lang="en-US" dirty="0"/>
              <a:t>and</a:t>
            </a:r>
            <a:r>
              <a:rPr lang="en-US" sz="1600" dirty="0"/>
              <a:t> </a:t>
            </a:r>
            <a:r>
              <a:rPr lang="en-US" dirty="0"/>
              <a:t>reference</a:t>
            </a:r>
            <a:r>
              <a:rPr lang="en-US" sz="1600" dirty="0"/>
              <a:t> </a:t>
            </a:r>
            <a:r>
              <a:rPr lang="en-US" dirty="0"/>
              <a:t>software</a:t>
            </a:r>
            <a:r>
              <a:rPr lang="en-US" sz="1600" dirty="0"/>
              <a:t> </a:t>
            </a:r>
            <a:r>
              <a:rPr lang="en-US" dirty="0"/>
              <a:t>includes the following:</a:t>
            </a:r>
          </a:p>
          <a:p>
            <a:pPr marL="171450" indent="-171450">
              <a:buFont typeface="Arial" panose="020B0604020202020204" pitchFamily="34" charset="0"/>
              <a:buChar char="•"/>
            </a:pPr>
            <a:r>
              <a:rPr lang="en-US" dirty="0">
                <a:solidFill>
                  <a:schemeClr val="tx1"/>
                </a:solidFill>
              </a:rPr>
              <a:t>Test preparation</a:t>
            </a:r>
            <a:r>
              <a:rPr lang="en-US" dirty="0"/>
              <a:t>—</a:t>
            </a:r>
            <a:r>
              <a:rPr lang="en-US" sz="1200" b="0" i="0" u="none" strike="noStrike" kern="1200" baseline="0" dirty="0">
                <a:solidFill>
                  <a:schemeClr val="tx1"/>
                </a:solidFill>
                <a:latin typeface="+mn-lt"/>
                <a:ea typeface="+mn-ea"/>
                <a:cs typeface="+mn-cs"/>
              </a:rPr>
              <a:t>Designed to improve your performance on standardized tests.</a:t>
            </a:r>
            <a:endParaRPr lang="en-US" dirty="0">
              <a:solidFill>
                <a:schemeClr val="tx1"/>
              </a:solidFill>
            </a:endParaRPr>
          </a:p>
          <a:p>
            <a:pPr marL="171450" indent="-171450">
              <a:buFont typeface="Arial" panose="020B0604020202020204" pitchFamily="34" charset="0"/>
              <a:buChar char="•"/>
            </a:pPr>
            <a:r>
              <a:rPr lang="en-US" dirty="0">
                <a:solidFill>
                  <a:schemeClr val="tx1"/>
                </a:solidFill>
              </a:rPr>
              <a:t>Simulation</a:t>
            </a:r>
            <a:r>
              <a:rPr lang="en-US" dirty="0"/>
              <a:t>—</a:t>
            </a:r>
            <a:r>
              <a:rPr lang="en-US" sz="1200" b="0" i="0" u="none" strike="noStrike" kern="1200" baseline="0" dirty="0">
                <a:solidFill>
                  <a:schemeClr val="tx1"/>
                </a:solidFill>
                <a:latin typeface="+mn-lt"/>
                <a:ea typeface="+mn-ea"/>
                <a:cs typeface="+mn-cs"/>
              </a:rPr>
              <a:t>Allows you to experience a real situation through a virtual environment.</a:t>
            </a:r>
            <a:endParaRPr lang="en-US" dirty="0">
              <a:solidFill>
                <a:schemeClr val="tx1"/>
              </a:solidFill>
            </a:endParaRPr>
          </a:p>
          <a:p>
            <a:pPr marL="171450" indent="-171450">
              <a:buFont typeface="Arial" panose="020B0604020202020204" pitchFamily="34" charset="0"/>
              <a:buChar char="•"/>
            </a:pPr>
            <a:r>
              <a:rPr lang="en-US" dirty="0">
                <a:solidFill>
                  <a:schemeClr val="tx1"/>
                </a:solidFill>
              </a:rPr>
              <a:t>Trip planning</a:t>
            </a:r>
            <a:r>
              <a:rPr lang="en-US" dirty="0"/>
              <a:t>—</a:t>
            </a:r>
            <a:r>
              <a:rPr lang="en-US" sz="1200" b="0" i="0" u="none" strike="noStrike" kern="1200" baseline="0" dirty="0">
                <a:solidFill>
                  <a:schemeClr val="tx1"/>
                </a:solidFill>
                <a:latin typeface="+mn-lt"/>
                <a:ea typeface="+mn-ea"/>
                <a:cs typeface="+mn-cs"/>
              </a:rPr>
              <a:t>Generates maps and provides driving instructions; some incorporate hotel, restaurant, and other trip information.</a:t>
            </a:r>
            <a:endParaRPr lang="en-US" dirty="0">
              <a:solidFill>
                <a:schemeClr val="tx1"/>
              </a:solidFill>
            </a:endParaRPr>
          </a:p>
          <a:p>
            <a:pPr marL="171450" indent="-171450">
              <a:buFont typeface="Arial" panose="020B0604020202020204" pitchFamily="34" charset="0"/>
              <a:buChar char="•"/>
            </a:pPr>
            <a:r>
              <a:rPr lang="en-US" dirty="0">
                <a:solidFill>
                  <a:schemeClr val="tx1"/>
                </a:solidFill>
              </a:rPr>
              <a:t>Home design/improvement</a:t>
            </a:r>
            <a:r>
              <a:rPr lang="en-US" dirty="0"/>
              <a:t>—</a:t>
            </a:r>
            <a:r>
              <a:rPr lang="en-US" sz="1200" b="0" i="0" u="none" strike="noStrike" kern="1200" baseline="0" dirty="0">
                <a:solidFill>
                  <a:schemeClr val="tx1"/>
                </a:solidFill>
                <a:latin typeface="+mn-lt"/>
                <a:ea typeface="+mn-ea"/>
                <a:cs typeface="+mn-cs"/>
              </a:rPr>
              <a:t>Provides 2D or 3D templates and images to let you better visualize indoor and outdoor remodeling projects and landscaping ideas.</a:t>
            </a:r>
            <a:endParaRPr lang="en-US" dirty="0">
              <a:solidFill>
                <a:schemeClr val="tx1"/>
              </a:solidFill>
            </a:endParaRPr>
          </a:p>
          <a:p>
            <a:pPr marL="171450" indent="-171450">
              <a:buFont typeface="Arial" panose="020B0604020202020204" pitchFamily="34" charset="0"/>
              <a:buChar char="•"/>
            </a:pPr>
            <a:r>
              <a:rPr lang="en-US" dirty="0">
                <a:solidFill>
                  <a:schemeClr val="tx1"/>
                </a:solidFill>
              </a:rPr>
              <a:t>Course management</a:t>
            </a:r>
            <a:r>
              <a:rPr lang="en-US" dirty="0"/>
              <a:t>—</a:t>
            </a:r>
            <a:r>
              <a:rPr lang="en-US" sz="1200" b="0" i="0" u="none" strike="noStrike" kern="1200" baseline="0" dirty="0">
                <a:solidFill>
                  <a:schemeClr val="tx1"/>
                </a:solidFill>
                <a:latin typeface="+mn-lt"/>
                <a:ea typeface="+mn-ea"/>
                <a:cs typeface="+mn-cs"/>
              </a:rPr>
              <a:t>Web-based software system that creates a virtual learning experience, including course materials, tests, and discussion boards.</a:t>
            </a:r>
            <a:endParaRPr lang="en-US" dirty="0">
              <a:solidFill>
                <a:schemeClr val="tx1"/>
              </a:solidFill>
            </a:endParaRPr>
          </a:p>
          <a:p>
            <a:pPr marL="171450" indent="-171450">
              <a:buFont typeface="Arial" panose="020B0604020202020204" pitchFamily="34" charset="0"/>
              <a:buChar char="•"/>
            </a:pPr>
            <a:r>
              <a:rPr lang="en-US" dirty="0">
                <a:solidFill>
                  <a:schemeClr val="tx1"/>
                </a:solidFill>
              </a:rPr>
              <a:t>Genealogy</a:t>
            </a:r>
            <a:r>
              <a:rPr lang="en-US" dirty="0"/>
              <a:t>—</a:t>
            </a:r>
            <a:r>
              <a:rPr lang="en-US" sz="1200" b="0" i="0" u="none" strike="noStrike" kern="1200" baseline="0" dirty="0">
                <a:solidFill>
                  <a:schemeClr val="tx1"/>
                </a:solidFill>
                <a:latin typeface="+mn-lt"/>
                <a:ea typeface="+mn-ea"/>
                <a:cs typeface="+mn-cs"/>
              </a:rPr>
              <a:t>Helps chart the relationships between family members through multiple generations.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27</a:t>
            </a:fld>
            <a:endParaRPr lang="en-US" dirty="0"/>
          </a:p>
        </p:txBody>
      </p:sp>
    </p:spTree>
    <p:extLst>
      <p:ext uri="{BB962C8B-B14F-4D97-AF65-F5344CB8AC3E}">
        <p14:creationId xmlns:p14="http://schemas.microsoft.com/office/powerpoint/2010/main" val="38477645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28</a:t>
            </a:fld>
            <a:endParaRPr lang="en-US" dirty="0"/>
          </a:p>
        </p:txBody>
      </p:sp>
    </p:spTree>
    <p:extLst>
      <p:ext uri="{BB962C8B-B14F-4D97-AF65-F5344CB8AC3E}">
        <p14:creationId xmlns:p14="http://schemas.microsoft.com/office/powerpoint/2010/main" val="3486546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182879"/>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4</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Application Software: Programs That Let You Work and Play</a:t>
            </a:r>
          </a:p>
        </p:txBody>
      </p:sp>
      <p:pic>
        <p:nvPicPr>
          <p:cNvPr id="8" name="Picture 7">
            <a:extLst>
              <a:ext uri="{FF2B5EF4-FFF2-40B4-BE49-F238E27FC236}">
                <a16:creationId xmlns:a16="http://schemas.microsoft.com/office/drawing/2014/main" id="{5C54713A-4B6E-4AEA-9E78-57DA48A926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3)</a:t>
            </a:r>
          </a:p>
        </p:txBody>
      </p:sp>
      <p:sp>
        <p:nvSpPr>
          <p:cNvPr id="7" name="Subtitle 6"/>
          <p:cNvSpPr>
            <a:spLocks noGrp="1"/>
          </p:cNvSpPr>
          <p:nvPr>
            <p:ph type="body" idx="1"/>
          </p:nvPr>
        </p:nvSpPr>
        <p:spPr>
          <a:xfrm>
            <a:off x="457200" y="1600200"/>
            <a:ext cx="8458200" cy="4800600"/>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4.1  Compare application software and system software.</a:t>
            </a:r>
          </a:p>
          <a:p>
            <a:pPr marL="692150" indent="-692150">
              <a:buNone/>
            </a:pPr>
            <a:r>
              <a:rPr lang="en-US" sz="2400" dirty="0">
                <a:latin typeface="Arial" panose="020B0604020202020204" pitchFamily="34" charset="0"/>
                <a:cs typeface="Arial" panose="020B0604020202020204" pitchFamily="34" charset="0"/>
              </a:rPr>
              <a:t>4.2  Explain the differences between commercial software and open source software, and describe models for software distribution.</a:t>
            </a:r>
          </a:p>
          <a:p>
            <a:pPr marL="692150" indent="-692150">
              <a:buNone/>
            </a:pPr>
            <a:r>
              <a:rPr lang="en-US" sz="2400" dirty="0">
                <a:latin typeface="Arial" panose="020B0604020202020204" pitchFamily="34" charset="0"/>
                <a:cs typeface="Arial" panose="020B0604020202020204" pitchFamily="34" charset="0"/>
              </a:rPr>
              <a:t>4.3  Explain the different options for purchasing software.</a:t>
            </a:r>
          </a:p>
          <a:p>
            <a:pPr marL="692150" indent="-692150">
              <a:buNone/>
            </a:pPr>
            <a:r>
              <a:rPr lang="en-US" sz="2400" dirty="0">
                <a:latin typeface="Arial" panose="020B0604020202020204" pitchFamily="34" charset="0"/>
                <a:cs typeface="Arial" panose="020B0604020202020204" pitchFamily="34" charset="0"/>
              </a:rPr>
              <a:t>4.4  Describe how to install and uninstall software.</a:t>
            </a:r>
          </a:p>
          <a:p>
            <a:pPr marL="692150" indent="-692150">
              <a:buNone/>
            </a:pPr>
            <a:r>
              <a:rPr lang="en-US" sz="2400" dirty="0">
                <a:latin typeface="Arial" panose="020B0604020202020204" pitchFamily="34" charset="0"/>
                <a:cs typeface="Arial" panose="020B0604020202020204" pitchFamily="34" charset="0"/>
              </a:rPr>
              <a:t>4.5  Explain the considerations around the decision to upgrade your software.</a:t>
            </a:r>
          </a:p>
          <a:p>
            <a:pPr marL="692150" indent="-692150">
              <a:buNone/>
            </a:pPr>
            <a:r>
              <a:rPr lang="en-US" sz="2400" dirty="0">
                <a:latin typeface="Arial" panose="020B0604020202020204" pitchFamily="34" charset="0"/>
                <a:cs typeface="Arial" panose="020B0604020202020204" pitchFamily="34" charset="0"/>
              </a:rPr>
              <a:t>4.6  Explain how software licenses function.</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600" dirty="0">
                <a:latin typeface="Arial" panose="020B0604020202020204" pitchFamily="34" charset="0"/>
                <a:cs typeface="Arial" panose="020B0604020202020204" pitchFamily="34" charset="0"/>
              </a:rPr>
              <a:t>4.7  Categorize the types of application software used to enhance productivity and describe their uses and features.</a:t>
            </a:r>
          </a:p>
          <a:p>
            <a:pPr marL="692150" indent="-692150">
              <a:buNone/>
            </a:pPr>
            <a:r>
              <a:rPr lang="en-US" sz="2600" dirty="0">
                <a:latin typeface="Arial" panose="020B0604020202020204" pitchFamily="34" charset="0"/>
                <a:cs typeface="Arial" panose="020B0604020202020204" pitchFamily="34" charset="0"/>
              </a:rPr>
              <a:t>4.8  Summarize the types of software that large and small businesses use.</a:t>
            </a:r>
          </a:p>
          <a:p>
            <a:pPr marL="692150" indent="-692150">
              <a:buNone/>
            </a:pPr>
            <a:r>
              <a:rPr lang="en-US" sz="2600" dirty="0">
                <a:latin typeface="Arial" panose="020B0604020202020204" pitchFamily="34" charset="0"/>
                <a:cs typeface="Arial" panose="020B0604020202020204" pitchFamily="34" charset="0"/>
              </a:rPr>
              <a:t>4.9  Describe the uses and features of digital multimedia software.</a:t>
            </a:r>
          </a:p>
          <a:p>
            <a:pPr marL="692150" indent="-692150">
              <a:buNone/>
            </a:pPr>
            <a:r>
              <a:rPr lang="en-US" sz="2600" dirty="0">
                <a:latin typeface="Arial" panose="020B0604020202020204" pitchFamily="34" charset="0"/>
                <a:cs typeface="Arial" panose="020B0604020202020204" pitchFamily="34" charset="0"/>
              </a:rPr>
              <a:t>4.10 Describe the uses and features of digital audio software.</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3)</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600" dirty="0">
                <a:latin typeface="Arial" panose="020B0604020202020204" pitchFamily="34" charset="0"/>
                <a:cs typeface="Arial" panose="020B0604020202020204" pitchFamily="34" charset="0"/>
              </a:rPr>
              <a:t>4.11 Describe the features of app creation software.</a:t>
            </a:r>
          </a:p>
          <a:p>
            <a:pPr marL="692150" indent="-692150">
              <a:buNone/>
            </a:pPr>
            <a:r>
              <a:rPr lang="en-US" sz="2600" dirty="0">
                <a:latin typeface="Arial" panose="020B0604020202020204" pitchFamily="34" charset="0"/>
                <a:cs typeface="Arial" panose="020B0604020202020204" pitchFamily="34" charset="0"/>
              </a:rPr>
              <a:t>4.12 Categorize educational and reference software and explain their features.</a:t>
            </a:r>
          </a:p>
        </p:txBody>
      </p:sp>
    </p:spTree>
    <p:extLst>
      <p:ext uri="{BB962C8B-B14F-4D97-AF65-F5344CB8AC3E}">
        <p14:creationId xmlns:p14="http://schemas.microsoft.com/office/powerpoint/2010/main" val="190476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1"/>
            <a:ext cx="8686800" cy="1600201"/>
          </a:xfrm>
        </p:spPr>
        <p:txBody>
          <a:bodyPr>
            <a:normAutofit/>
          </a:bodyPr>
          <a:lstStyle/>
          <a:p>
            <a:pPr>
              <a:defRPr/>
            </a:pPr>
            <a:r>
              <a:rPr lang="en-US" dirty="0"/>
              <a:t>Software Basics</a:t>
            </a:r>
            <a:br>
              <a:rPr lang="en-US" sz="3000" dirty="0"/>
            </a:br>
            <a:r>
              <a:rPr lang="en-US" sz="3200" dirty="0"/>
              <a:t>Application vs. System Software</a:t>
            </a:r>
            <a:br>
              <a:rPr lang="en-US" sz="3200" dirty="0"/>
            </a:br>
            <a:r>
              <a:rPr lang="en-US" sz="2000" dirty="0"/>
              <a:t>(Objective 4.1)</a:t>
            </a:r>
            <a:endParaRPr lang="en-US" sz="3000" dirty="0"/>
          </a:p>
        </p:txBody>
      </p:sp>
      <p:sp>
        <p:nvSpPr>
          <p:cNvPr id="67587" name="Rectangle 3"/>
          <p:cNvSpPr>
            <a:spLocks noGrp="1" noChangeArrowheads="1"/>
          </p:cNvSpPr>
          <p:nvPr>
            <p:ph idx="1"/>
          </p:nvPr>
        </p:nvSpPr>
        <p:spPr>
          <a:xfrm>
            <a:off x="457200" y="1600200"/>
            <a:ext cx="8358649" cy="5105400"/>
          </a:xfrm>
        </p:spPr>
        <p:txBody>
          <a:bodyPr>
            <a:normAutofit/>
          </a:bodyPr>
          <a:lstStyle/>
          <a:p>
            <a:pPr>
              <a:spcBef>
                <a:spcPts val="0"/>
              </a:spcBef>
              <a:spcAft>
                <a:spcPts val="1800"/>
              </a:spcAft>
              <a:defRPr/>
            </a:pPr>
            <a:r>
              <a:rPr lang="en-US" dirty="0">
                <a:effectLst/>
              </a:rPr>
              <a:t>Software</a:t>
            </a:r>
            <a:r>
              <a:rPr lang="en-US" dirty="0"/>
              <a:t>—</a:t>
            </a:r>
            <a:r>
              <a:rPr lang="en-US" dirty="0">
                <a:effectLst/>
              </a:rPr>
              <a:t>set </a:t>
            </a:r>
            <a:r>
              <a:rPr lang="en-US" dirty="0"/>
              <a:t>of i</a:t>
            </a:r>
            <a:r>
              <a:rPr lang="en-US" dirty="0">
                <a:effectLst/>
              </a:rPr>
              <a:t>nstructions that tells the computer what to do</a:t>
            </a:r>
          </a:p>
          <a:p>
            <a:pPr>
              <a:spcBef>
                <a:spcPts val="0"/>
              </a:spcBef>
              <a:spcAft>
                <a:spcPts val="1800"/>
              </a:spcAft>
              <a:defRPr/>
            </a:pPr>
            <a:r>
              <a:rPr lang="en-US" dirty="0"/>
              <a:t>Two basic types of software</a:t>
            </a:r>
          </a:p>
          <a:p>
            <a:pPr lvl="1">
              <a:spcBef>
                <a:spcPts val="0"/>
              </a:spcBef>
              <a:spcAft>
                <a:spcPts val="1800"/>
              </a:spcAft>
              <a:defRPr/>
            </a:pPr>
            <a:r>
              <a:rPr lang="en-US" dirty="0"/>
              <a:t>Application software</a:t>
            </a:r>
          </a:p>
          <a:p>
            <a:pPr lvl="1">
              <a:spcBef>
                <a:spcPts val="0"/>
              </a:spcBef>
              <a:spcAft>
                <a:spcPts val="1800"/>
              </a:spcAft>
              <a:defRPr/>
            </a:pPr>
            <a:r>
              <a:rPr lang="en-US" dirty="0">
                <a:effectLst/>
              </a:rPr>
              <a:t>System software</a:t>
            </a:r>
          </a:p>
        </p:txBody>
      </p:sp>
    </p:spTree>
    <p:extLst>
      <p:ext uri="{BB962C8B-B14F-4D97-AF65-F5344CB8AC3E}">
        <p14:creationId xmlns:p14="http://schemas.microsoft.com/office/powerpoint/2010/main" val="201783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1"/>
            <a:ext cx="8229600" cy="1600201"/>
          </a:xfrm>
        </p:spPr>
        <p:txBody>
          <a:bodyPr>
            <a:normAutofit/>
          </a:bodyPr>
          <a:lstStyle/>
          <a:p>
            <a:pPr>
              <a:defRPr/>
            </a:pPr>
            <a:r>
              <a:rPr lang="en-US" dirty="0"/>
              <a:t>Software Basics</a:t>
            </a:r>
            <a:br>
              <a:rPr lang="en-US" sz="3000" dirty="0"/>
            </a:br>
            <a:r>
              <a:rPr lang="en-US" sz="3200" dirty="0"/>
              <a:t>Distributing Software</a:t>
            </a:r>
            <a:br>
              <a:rPr lang="en-US" sz="3200" dirty="0"/>
            </a:br>
            <a:r>
              <a:rPr lang="en-US" sz="2000" dirty="0"/>
              <a:t>(Objective 4.2)</a:t>
            </a:r>
            <a:endParaRPr lang="en-US" sz="3000" dirty="0"/>
          </a:p>
        </p:txBody>
      </p:sp>
      <p:sp>
        <p:nvSpPr>
          <p:cNvPr id="67587" name="Rectangle 3"/>
          <p:cNvSpPr>
            <a:spLocks noGrp="1" noChangeArrowheads="1"/>
          </p:cNvSpPr>
          <p:nvPr>
            <p:ph idx="1"/>
          </p:nvPr>
        </p:nvSpPr>
        <p:spPr>
          <a:xfrm>
            <a:off x="457200" y="1600200"/>
            <a:ext cx="8358649" cy="5105400"/>
          </a:xfrm>
        </p:spPr>
        <p:txBody>
          <a:bodyPr>
            <a:normAutofit/>
          </a:bodyPr>
          <a:lstStyle/>
          <a:p>
            <a:pPr>
              <a:spcBef>
                <a:spcPts val="0"/>
              </a:spcBef>
              <a:spcAft>
                <a:spcPts val="1200"/>
              </a:spcAft>
              <a:defRPr/>
            </a:pPr>
            <a:r>
              <a:rPr lang="en-US" dirty="0"/>
              <a:t>Ways software is created</a:t>
            </a:r>
          </a:p>
          <a:p>
            <a:pPr lvl="1">
              <a:spcBef>
                <a:spcPts val="0"/>
              </a:spcBef>
              <a:spcAft>
                <a:spcPts val="1200"/>
              </a:spcAft>
              <a:defRPr/>
            </a:pPr>
            <a:r>
              <a:rPr lang="en-US" dirty="0">
                <a:solidFill>
                  <a:schemeClr val="bg2"/>
                </a:solidFill>
              </a:rPr>
              <a:t>Proprietary (commercial)</a:t>
            </a:r>
          </a:p>
          <a:p>
            <a:pPr lvl="1">
              <a:spcBef>
                <a:spcPts val="0"/>
              </a:spcBef>
              <a:spcAft>
                <a:spcPts val="1200"/>
              </a:spcAft>
              <a:defRPr/>
            </a:pPr>
            <a:r>
              <a:rPr lang="en-US" dirty="0">
                <a:solidFill>
                  <a:schemeClr val="bg2"/>
                </a:solidFill>
              </a:rPr>
              <a:t>Open source (free)</a:t>
            </a:r>
          </a:p>
          <a:p>
            <a:pPr>
              <a:spcBef>
                <a:spcPts val="0"/>
              </a:spcBef>
              <a:spcAft>
                <a:spcPts val="1200"/>
              </a:spcAft>
              <a:defRPr/>
            </a:pPr>
            <a:r>
              <a:rPr lang="en-US" dirty="0"/>
              <a:t>Ways software is distributed</a:t>
            </a:r>
          </a:p>
          <a:p>
            <a:pPr lvl="1">
              <a:spcBef>
                <a:spcPts val="0"/>
              </a:spcBef>
              <a:spcAft>
                <a:spcPts val="1200"/>
              </a:spcAft>
              <a:defRPr/>
            </a:pPr>
            <a:r>
              <a:rPr lang="en-US" dirty="0">
                <a:effectLst/>
              </a:rPr>
              <a:t>Local installation</a:t>
            </a:r>
          </a:p>
          <a:p>
            <a:pPr lvl="1">
              <a:spcBef>
                <a:spcPts val="0"/>
              </a:spcBef>
              <a:spcAft>
                <a:spcPts val="1200"/>
              </a:spcAft>
              <a:defRPr/>
            </a:pPr>
            <a:r>
              <a:rPr lang="en-US" dirty="0"/>
              <a:t>Software as a Service (SaaS)</a:t>
            </a:r>
          </a:p>
          <a:p>
            <a:pPr lvl="1">
              <a:spcBef>
                <a:spcPts val="0"/>
              </a:spcBef>
              <a:spcAft>
                <a:spcPts val="1200"/>
              </a:spcAft>
              <a:defRPr/>
            </a:pPr>
            <a:r>
              <a:rPr lang="en-US" dirty="0">
                <a:effectLst/>
              </a:rPr>
              <a:t>Subscription</a:t>
            </a:r>
          </a:p>
        </p:txBody>
      </p:sp>
    </p:spTree>
    <p:extLst>
      <p:ext uri="{BB962C8B-B14F-4D97-AF65-F5344CB8AC3E}">
        <p14:creationId xmlns:p14="http://schemas.microsoft.com/office/powerpoint/2010/main" val="1132758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0"/>
            <a:ext cx="8229600" cy="1600200"/>
          </a:xfrm>
        </p:spPr>
        <p:txBody>
          <a:bodyPr>
            <a:normAutofit/>
          </a:bodyPr>
          <a:lstStyle/>
          <a:p>
            <a:pPr eaLnBrk="1" hangingPunct="1">
              <a:defRPr/>
            </a:pPr>
            <a:r>
              <a:rPr lang="en-US" dirty="0">
                <a:effectLst/>
              </a:rPr>
              <a:t>Managing Your Software</a:t>
            </a:r>
            <a:br>
              <a:rPr lang="en-US" dirty="0">
                <a:effectLst/>
              </a:rPr>
            </a:br>
            <a:r>
              <a:rPr lang="en-US" sz="3200" dirty="0"/>
              <a:t>Purchasing Software</a:t>
            </a:r>
            <a:br>
              <a:rPr lang="en-US" sz="3200" dirty="0"/>
            </a:br>
            <a:r>
              <a:rPr lang="en-US" sz="2000" dirty="0"/>
              <a:t>(Objective 4.3)</a:t>
            </a:r>
            <a:endParaRPr lang="en-US" sz="3000" dirty="0"/>
          </a:p>
        </p:txBody>
      </p:sp>
      <p:sp>
        <p:nvSpPr>
          <p:cNvPr id="119811" name="Rectangle 3"/>
          <p:cNvSpPr>
            <a:spLocks noGrp="1" noChangeArrowheads="1"/>
          </p:cNvSpPr>
          <p:nvPr>
            <p:ph idx="1"/>
          </p:nvPr>
        </p:nvSpPr>
        <p:spPr>
          <a:ln>
            <a:solidFill>
              <a:srgbClr val="FFFFFF"/>
            </a:solidFill>
          </a:ln>
        </p:spPr>
        <p:txBody>
          <a:bodyPr>
            <a:noAutofit/>
          </a:bodyPr>
          <a:lstStyle/>
          <a:p>
            <a:pPr>
              <a:spcBef>
                <a:spcPts val="0"/>
              </a:spcBef>
              <a:spcAft>
                <a:spcPts val="1800"/>
              </a:spcAft>
              <a:defRPr/>
            </a:pPr>
            <a:r>
              <a:rPr lang="en-US" dirty="0"/>
              <a:t>DVD from brick and mortar store</a:t>
            </a:r>
          </a:p>
          <a:p>
            <a:pPr>
              <a:spcBef>
                <a:spcPts val="0"/>
              </a:spcBef>
              <a:spcAft>
                <a:spcPts val="1800"/>
              </a:spcAft>
              <a:defRPr/>
            </a:pPr>
            <a:r>
              <a:rPr lang="en-US" dirty="0"/>
              <a:t>Downloading from the Internet (as purchase or subscription)</a:t>
            </a:r>
          </a:p>
          <a:p>
            <a:pPr>
              <a:spcBef>
                <a:spcPts val="0"/>
              </a:spcBef>
              <a:spcAft>
                <a:spcPts val="1800"/>
              </a:spcAft>
              <a:defRPr/>
            </a:pPr>
            <a:r>
              <a:rPr lang="en-US" dirty="0"/>
              <a:t>Student discounts</a:t>
            </a:r>
          </a:p>
          <a:p>
            <a:pPr>
              <a:spcBef>
                <a:spcPts val="0"/>
              </a:spcBef>
              <a:spcAft>
                <a:spcPts val="1800"/>
              </a:spcAft>
              <a:defRPr/>
            </a:pPr>
            <a:r>
              <a:rPr lang="en-US" dirty="0"/>
              <a:t>Freeware</a:t>
            </a:r>
          </a:p>
          <a:p>
            <a:pPr>
              <a:spcBef>
                <a:spcPts val="0"/>
              </a:spcBef>
              <a:spcAft>
                <a:spcPts val="1800"/>
              </a:spcAft>
              <a:defRPr/>
            </a:pPr>
            <a:r>
              <a:rPr lang="en-US" dirty="0"/>
              <a:t>Beta version</a:t>
            </a:r>
          </a:p>
        </p:txBody>
      </p:sp>
      <p:pic>
        <p:nvPicPr>
          <p:cNvPr id="4" name="Picture 3" descr="The Apple App Store and Google Play logos..">
            <a:extLst>
              <a:ext uri="{FF2B5EF4-FFF2-40B4-BE49-F238E27FC236}">
                <a16:creationId xmlns:a16="http://schemas.microsoft.com/office/drawing/2014/main" id="{24E39660-963A-4A6E-9685-420FC2C6C1B4}"/>
              </a:ext>
            </a:extLst>
          </p:cNvPr>
          <p:cNvPicPr>
            <a:picLocks noChangeAspect="1"/>
          </p:cNvPicPr>
          <p:nvPr/>
        </p:nvPicPr>
        <p:blipFill rotWithShape="1">
          <a:blip r:embed="rId3">
            <a:extLst>
              <a:ext uri="{28A0092B-C50C-407E-A947-70E740481C1C}">
                <a14:useLocalDpi xmlns:a14="http://schemas.microsoft.com/office/drawing/2010/main" val="0"/>
              </a:ext>
            </a:extLst>
          </a:blip>
          <a:srcRect b="10416"/>
          <a:stretch/>
        </p:blipFill>
        <p:spPr>
          <a:xfrm>
            <a:off x="4343400" y="3620386"/>
            <a:ext cx="4056098" cy="2628014"/>
          </a:xfrm>
          <a:prstGeom prst="rect">
            <a:avLst/>
          </a:prstGeom>
        </p:spPr>
      </p:pic>
    </p:spTree>
    <p:extLst>
      <p:ext uri="{BB962C8B-B14F-4D97-AF65-F5344CB8AC3E}">
        <p14:creationId xmlns:p14="http://schemas.microsoft.com/office/powerpoint/2010/main" val="4042300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457200" y="0"/>
            <a:ext cx="8229600" cy="1600200"/>
          </a:xfrm>
        </p:spPr>
        <p:txBody>
          <a:bodyPr>
            <a:normAutofit/>
          </a:bodyPr>
          <a:lstStyle/>
          <a:p>
            <a:pPr eaLnBrk="1" hangingPunct="1">
              <a:defRPr/>
            </a:pPr>
            <a:r>
              <a:rPr lang="en-US" dirty="0">
                <a:effectLst/>
              </a:rPr>
              <a:t>Managing Your Software</a:t>
            </a:r>
            <a:br>
              <a:rPr lang="en-US" dirty="0">
                <a:effectLst/>
              </a:rPr>
            </a:br>
            <a:r>
              <a:rPr lang="en-US" sz="3200" dirty="0"/>
              <a:t>Installing and Uninstalling Software</a:t>
            </a:r>
            <a:br>
              <a:rPr lang="en-US" sz="3200" dirty="0"/>
            </a:br>
            <a:r>
              <a:rPr lang="en-US" sz="2000" dirty="0"/>
              <a:t>(Objective 4.4)</a:t>
            </a:r>
            <a:endParaRPr lang="en-US" sz="3000" dirty="0"/>
          </a:p>
        </p:txBody>
      </p:sp>
      <p:sp>
        <p:nvSpPr>
          <p:cNvPr id="119811" name="Rectangle 3"/>
          <p:cNvSpPr>
            <a:spLocks noGrp="1" noChangeArrowheads="1"/>
          </p:cNvSpPr>
          <p:nvPr>
            <p:ph idx="1"/>
          </p:nvPr>
        </p:nvSpPr>
        <p:spPr>
          <a:ln>
            <a:solidFill>
              <a:srgbClr val="FFFFFF"/>
            </a:solidFill>
          </a:ln>
        </p:spPr>
        <p:txBody>
          <a:bodyPr>
            <a:noAutofit/>
          </a:bodyPr>
          <a:lstStyle/>
          <a:p>
            <a:pPr>
              <a:spcBef>
                <a:spcPts val="0"/>
              </a:spcBef>
              <a:spcAft>
                <a:spcPts val="1200"/>
              </a:spcAft>
              <a:defRPr/>
            </a:pPr>
            <a:r>
              <a:rPr lang="en-US" dirty="0"/>
              <a:t>System requirements</a:t>
            </a:r>
          </a:p>
          <a:p>
            <a:pPr>
              <a:spcBef>
                <a:spcPts val="0"/>
              </a:spcBef>
              <a:spcAft>
                <a:spcPts val="1200"/>
              </a:spcAft>
              <a:defRPr/>
            </a:pPr>
            <a:r>
              <a:rPr lang="en-US" dirty="0"/>
              <a:t>Restore point</a:t>
            </a:r>
          </a:p>
          <a:p>
            <a:pPr>
              <a:spcBef>
                <a:spcPts val="0"/>
              </a:spcBef>
              <a:spcAft>
                <a:spcPts val="1200"/>
              </a:spcAft>
              <a:defRPr/>
            </a:pPr>
            <a:r>
              <a:rPr lang="en-US" dirty="0"/>
              <a:t>Full installation</a:t>
            </a:r>
          </a:p>
          <a:p>
            <a:pPr>
              <a:spcBef>
                <a:spcPts val="0"/>
              </a:spcBef>
              <a:spcAft>
                <a:spcPts val="1200"/>
              </a:spcAft>
              <a:defRPr/>
            </a:pPr>
            <a:r>
              <a:rPr lang="en-US" dirty="0"/>
              <a:t>Custom installation</a:t>
            </a:r>
          </a:p>
          <a:p>
            <a:pPr>
              <a:spcBef>
                <a:spcPts val="0"/>
              </a:spcBef>
              <a:spcAft>
                <a:spcPts val="1200"/>
              </a:spcAft>
              <a:defRPr/>
            </a:pPr>
            <a:r>
              <a:rPr lang="en-US" dirty="0"/>
              <a:t>Recovering from a computer crash</a:t>
            </a:r>
          </a:p>
          <a:p>
            <a:pPr>
              <a:spcBef>
                <a:spcPts val="0"/>
              </a:spcBef>
              <a:spcAft>
                <a:spcPts val="1200"/>
              </a:spcAft>
              <a:defRPr/>
            </a:pPr>
            <a:r>
              <a:rPr lang="en-US" dirty="0"/>
              <a:t>Uninstalling software</a:t>
            </a:r>
          </a:p>
          <a:p>
            <a:pPr>
              <a:spcBef>
                <a:spcPts val="0"/>
              </a:spcBef>
              <a:spcAft>
                <a:spcPts val="1200"/>
              </a:spcAft>
              <a:defRPr/>
            </a:pPr>
            <a:r>
              <a:rPr lang="en-US" dirty="0"/>
              <a:t>Recovery drive</a:t>
            </a:r>
          </a:p>
        </p:txBody>
      </p:sp>
    </p:spTree>
    <p:extLst>
      <p:ext uri="{BB962C8B-B14F-4D97-AF65-F5344CB8AC3E}">
        <p14:creationId xmlns:p14="http://schemas.microsoft.com/office/powerpoint/2010/main" val="3311277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600200"/>
          </a:xfrm>
        </p:spPr>
        <p:txBody>
          <a:bodyPr>
            <a:normAutofit/>
          </a:bodyPr>
          <a:lstStyle/>
          <a:p>
            <a:pPr eaLnBrk="1" hangingPunct="1">
              <a:defRPr/>
            </a:pPr>
            <a:r>
              <a:rPr lang="en-US" dirty="0">
                <a:effectLst/>
              </a:rPr>
              <a:t>Managing Your Software</a:t>
            </a:r>
            <a:br>
              <a:rPr lang="en-US" dirty="0">
                <a:effectLst/>
              </a:rPr>
            </a:br>
            <a:r>
              <a:rPr lang="en-US" sz="3200" dirty="0"/>
              <a:t>Upgrading Software</a:t>
            </a:r>
            <a:br>
              <a:rPr lang="en-US" sz="3200" dirty="0"/>
            </a:br>
            <a:r>
              <a:rPr lang="en-US" sz="2000" dirty="0"/>
              <a:t>(Objective 4.5)</a:t>
            </a:r>
            <a:endParaRPr lang="en-US" dirty="0">
              <a:effectLst/>
            </a:endParaRPr>
          </a:p>
        </p:txBody>
      </p:sp>
      <p:sp>
        <p:nvSpPr>
          <p:cNvPr id="8" name="Content Placeholder 7"/>
          <p:cNvSpPr>
            <a:spLocks noGrp="1"/>
          </p:cNvSpPr>
          <p:nvPr>
            <p:ph idx="1"/>
          </p:nvPr>
        </p:nvSpPr>
        <p:spPr>
          <a:xfrm>
            <a:off x="457200" y="1600200"/>
            <a:ext cx="8358649" cy="4400550"/>
          </a:xfrm>
        </p:spPr>
        <p:txBody>
          <a:bodyPr>
            <a:normAutofit/>
          </a:bodyPr>
          <a:lstStyle/>
          <a:p>
            <a:pPr>
              <a:spcBef>
                <a:spcPts val="0"/>
              </a:spcBef>
              <a:spcAft>
                <a:spcPts val="1800"/>
              </a:spcAft>
              <a:defRPr/>
            </a:pPr>
            <a:r>
              <a:rPr lang="en-US" dirty="0"/>
              <a:t>Upgrades/updates not needed for subscriptions or SaaS</a:t>
            </a:r>
          </a:p>
          <a:p>
            <a:pPr>
              <a:spcBef>
                <a:spcPts val="0"/>
              </a:spcBef>
              <a:spcAft>
                <a:spcPts val="1800"/>
              </a:spcAft>
              <a:defRPr/>
            </a:pPr>
            <a:r>
              <a:rPr lang="en-US" dirty="0"/>
              <a:t>Is it cost effective?</a:t>
            </a:r>
          </a:p>
          <a:p>
            <a:pPr>
              <a:spcBef>
                <a:spcPts val="0"/>
              </a:spcBef>
              <a:spcAft>
                <a:spcPts val="1800"/>
              </a:spcAft>
              <a:defRPr/>
            </a:pPr>
            <a:r>
              <a:rPr lang="en-US" dirty="0"/>
              <a:t>Between upgrades are software updates or patches</a:t>
            </a:r>
          </a:p>
        </p:txBody>
      </p:sp>
    </p:spTree>
    <p:extLst>
      <p:ext uri="{BB962C8B-B14F-4D97-AF65-F5344CB8AC3E}">
        <p14:creationId xmlns:p14="http://schemas.microsoft.com/office/powerpoint/2010/main" val="2873726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600200"/>
          </a:xfrm>
        </p:spPr>
        <p:txBody>
          <a:bodyPr>
            <a:normAutofit/>
          </a:bodyPr>
          <a:lstStyle/>
          <a:p>
            <a:pPr eaLnBrk="1" hangingPunct="1">
              <a:defRPr/>
            </a:pPr>
            <a:r>
              <a:rPr lang="en-US" dirty="0">
                <a:effectLst/>
              </a:rPr>
              <a:t>Managing Your Software</a:t>
            </a:r>
            <a:br>
              <a:rPr lang="en-US" dirty="0">
                <a:effectLst/>
              </a:rPr>
            </a:br>
            <a:r>
              <a:rPr lang="en-US" sz="3200" dirty="0"/>
              <a:t>Software Licenses</a:t>
            </a:r>
            <a:br>
              <a:rPr lang="en-US" sz="3200" dirty="0"/>
            </a:br>
            <a:r>
              <a:rPr lang="en-US" sz="2000" dirty="0"/>
              <a:t>(Objective 4.6)</a:t>
            </a:r>
            <a:endParaRPr lang="en-US" dirty="0">
              <a:effectLst/>
            </a:endParaRPr>
          </a:p>
        </p:txBody>
      </p:sp>
      <p:sp>
        <p:nvSpPr>
          <p:cNvPr id="8" name="Content Placeholder 7"/>
          <p:cNvSpPr>
            <a:spLocks noGrp="1"/>
          </p:cNvSpPr>
          <p:nvPr>
            <p:ph idx="1"/>
          </p:nvPr>
        </p:nvSpPr>
        <p:spPr>
          <a:xfrm>
            <a:off x="502528" y="1600200"/>
            <a:ext cx="8358649" cy="4953000"/>
          </a:xfrm>
        </p:spPr>
        <p:txBody>
          <a:bodyPr>
            <a:normAutofit/>
          </a:bodyPr>
          <a:lstStyle/>
          <a:p>
            <a:pPr>
              <a:spcBef>
                <a:spcPts val="0"/>
              </a:spcBef>
              <a:spcAft>
                <a:spcPts val="1200"/>
              </a:spcAft>
              <a:defRPr/>
            </a:pPr>
            <a:r>
              <a:rPr lang="en-US" dirty="0"/>
              <a:t>End User License Agreement (EULA)</a:t>
            </a:r>
          </a:p>
          <a:p>
            <a:pPr>
              <a:spcBef>
                <a:spcPts val="0"/>
              </a:spcBef>
              <a:spcAft>
                <a:spcPts val="1200"/>
              </a:spcAft>
              <a:defRPr/>
            </a:pPr>
            <a:r>
              <a:rPr lang="en-US" dirty="0"/>
              <a:t>States the following:</a:t>
            </a:r>
          </a:p>
          <a:p>
            <a:pPr lvl="1">
              <a:spcBef>
                <a:spcPts val="0"/>
              </a:spcBef>
              <a:spcAft>
                <a:spcPts val="600"/>
              </a:spcAft>
            </a:pPr>
            <a:r>
              <a:rPr lang="en-US" dirty="0"/>
              <a:t>Ultimate owner</a:t>
            </a:r>
          </a:p>
          <a:p>
            <a:pPr lvl="1">
              <a:spcBef>
                <a:spcPts val="0"/>
              </a:spcBef>
              <a:spcAft>
                <a:spcPts val="600"/>
              </a:spcAft>
            </a:pPr>
            <a:r>
              <a:rPr lang="en-US" dirty="0"/>
              <a:t>Copies allowed</a:t>
            </a:r>
          </a:p>
          <a:p>
            <a:pPr lvl="1">
              <a:spcBef>
                <a:spcPts val="0"/>
              </a:spcBef>
              <a:spcAft>
                <a:spcPts val="600"/>
              </a:spcAft>
            </a:pPr>
            <a:r>
              <a:rPr lang="en-US" dirty="0"/>
              <a:t># of installations</a:t>
            </a:r>
            <a:br>
              <a:rPr lang="en-US" dirty="0"/>
            </a:br>
            <a:r>
              <a:rPr lang="en-US" dirty="0"/>
              <a:t>allowed</a:t>
            </a:r>
          </a:p>
          <a:p>
            <a:pPr lvl="1">
              <a:spcBef>
                <a:spcPts val="0"/>
              </a:spcBef>
              <a:spcAft>
                <a:spcPts val="600"/>
              </a:spcAft>
            </a:pPr>
            <a:r>
              <a:rPr lang="en-US" dirty="0"/>
              <a:t>Warranties</a:t>
            </a:r>
          </a:p>
          <a:p>
            <a:pPr>
              <a:spcBef>
                <a:spcPts val="0"/>
              </a:spcBef>
              <a:spcAft>
                <a:spcPts val="1200"/>
              </a:spcAft>
            </a:pPr>
            <a:r>
              <a:rPr lang="en-US" dirty="0"/>
              <a:t>Copyleft</a:t>
            </a:r>
          </a:p>
        </p:txBody>
      </p:sp>
      <p:pic>
        <p:nvPicPr>
          <p:cNvPr id="4" name="Picture 3" descr="A dialog box shows the beginning of the Microsoft Software License terms agreement. A scroll bar to the right lets the user read the entirety of the agreement. Two buttons at the bottom are Print on the left, and OK on the right.">
            <a:extLst>
              <a:ext uri="{FF2B5EF4-FFF2-40B4-BE49-F238E27FC236}">
                <a16:creationId xmlns:a16="http://schemas.microsoft.com/office/drawing/2014/main" id="{92A86455-7BA4-4B26-B7DD-2B105EB3F295}"/>
              </a:ext>
            </a:extLst>
          </p:cNvPr>
          <p:cNvPicPr>
            <a:picLocks noChangeAspect="1"/>
          </p:cNvPicPr>
          <p:nvPr/>
        </p:nvPicPr>
        <p:blipFill rotWithShape="1">
          <a:blip r:embed="rId3">
            <a:extLst>
              <a:ext uri="{28A0092B-C50C-407E-A947-70E740481C1C}">
                <a14:useLocalDpi xmlns:a14="http://schemas.microsoft.com/office/drawing/2010/main" val="0"/>
              </a:ext>
            </a:extLst>
          </a:blip>
          <a:srcRect b="6000"/>
          <a:stretch/>
        </p:blipFill>
        <p:spPr>
          <a:xfrm>
            <a:off x="4570228" y="2590800"/>
            <a:ext cx="4344737" cy="3581400"/>
          </a:xfrm>
          <a:prstGeom prst="rect">
            <a:avLst/>
          </a:prstGeom>
        </p:spPr>
      </p:pic>
    </p:spTree>
    <p:extLst>
      <p:ext uri="{BB962C8B-B14F-4D97-AF65-F5344CB8AC3E}">
        <p14:creationId xmlns:p14="http://schemas.microsoft.com/office/powerpoint/2010/main" val="4142225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Rectangle 3"/>
          <p:cNvSpPr>
            <a:spLocks noGrp="1" noChangeArrowheads="1"/>
          </p:cNvSpPr>
          <p:nvPr>
            <p:ph type="title"/>
          </p:nvPr>
        </p:nvSpPr>
        <p:spPr>
          <a:xfrm>
            <a:off x="457200" y="0"/>
            <a:ext cx="8229600" cy="1600200"/>
          </a:xfrm>
        </p:spPr>
        <p:txBody>
          <a:bodyPr>
            <a:normAutofit/>
          </a:bodyPr>
          <a:lstStyle/>
          <a:p>
            <a:pPr>
              <a:defRPr/>
            </a:pPr>
            <a:r>
              <a:rPr lang="en-US" dirty="0">
                <a:effectLst/>
              </a:rPr>
              <a:t>Productivity and Business Software</a:t>
            </a:r>
            <a:br>
              <a:rPr lang="en-US" sz="2325" dirty="0"/>
            </a:br>
            <a:r>
              <a:rPr lang="en-US" sz="3200" dirty="0"/>
              <a:t>Productivity Software (1 of 9)</a:t>
            </a:r>
            <a:br>
              <a:rPr lang="en-US" sz="3200" dirty="0"/>
            </a:br>
            <a:r>
              <a:rPr lang="en-US" sz="2000" dirty="0"/>
              <a:t>(Objective 4.7)</a:t>
            </a:r>
            <a:endParaRPr lang="en-US" dirty="0">
              <a:effectLst/>
            </a:endParaRPr>
          </a:p>
        </p:txBody>
      </p:sp>
      <p:sp>
        <p:nvSpPr>
          <p:cNvPr id="73730" name="Rectangle 2"/>
          <p:cNvSpPr>
            <a:spLocks noGrp="1" noChangeArrowheads="1"/>
          </p:cNvSpPr>
          <p:nvPr>
            <p:ph idx="1"/>
          </p:nvPr>
        </p:nvSpPr>
        <p:spPr>
          <a:xfrm>
            <a:off x="457200" y="1600200"/>
            <a:ext cx="8534400" cy="5257800"/>
          </a:xfrm>
        </p:spPr>
        <p:txBody>
          <a:bodyPr>
            <a:normAutofit/>
          </a:bodyPr>
          <a:lstStyle/>
          <a:p>
            <a:pPr>
              <a:spcBef>
                <a:spcPts val="0"/>
              </a:spcBef>
              <a:spcAft>
                <a:spcPts val="1800"/>
              </a:spcAft>
              <a:defRPr/>
            </a:pPr>
            <a:r>
              <a:rPr lang="en-US" dirty="0"/>
              <a:t>Lets you perform various tasks required at home, school, and business</a:t>
            </a:r>
          </a:p>
          <a:p>
            <a:pPr lvl="1">
              <a:spcBef>
                <a:spcPts val="0"/>
              </a:spcBef>
              <a:spcAft>
                <a:spcPts val="1800"/>
              </a:spcAft>
              <a:defRPr/>
            </a:pPr>
            <a:r>
              <a:rPr lang="en-US" dirty="0"/>
              <a:t>Proprietary—Microsoft Office and Apple iWork</a:t>
            </a:r>
          </a:p>
          <a:p>
            <a:pPr lvl="1">
              <a:spcBef>
                <a:spcPts val="0"/>
              </a:spcBef>
              <a:spcAft>
                <a:spcPts val="1800"/>
              </a:spcAft>
              <a:defRPr/>
            </a:pPr>
            <a:r>
              <a:rPr lang="en-US" dirty="0"/>
              <a:t>Open source—LibreOffice</a:t>
            </a:r>
          </a:p>
          <a:p>
            <a:pPr lvl="1">
              <a:spcBef>
                <a:spcPts val="0"/>
              </a:spcBef>
              <a:spcAft>
                <a:spcPts val="1800"/>
              </a:spcAft>
              <a:defRPr/>
            </a:pPr>
            <a:r>
              <a:rPr lang="en-US" dirty="0"/>
              <a:t>Web-based—Microsoft Office Online, Google Docs, Zoho, and ThinkFree</a:t>
            </a:r>
          </a:p>
        </p:txBody>
      </p:sp>
    </p:spTree>
    <p:extLst>
      <p:ext uri="{BB962C8B-B14F-4D97-AF65-F5344CB8AC3E}">
        <p14:creationId xmlns:p14="http://schemas.microsoft.com/office/powerpoint/2010/main" val="1405261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ic depicts some stylistic elements in a professional two column document. The callouts are described as follows. Formatted header. Consists of two elements. A colored box above the title contains the name of the blog on the left and the date on the right. The second element is the title, which is bigger than all other text. Drop cap, a large letter that highlights the start of the post. Image with text wrapping options. It is in line with the text, which flows down and around it to the right. Headings, larger text than body, separates the sections of a document. Two-column layout, with a divider line. Bullet points, denotes a list. Hyperlinks, anchor text within the post body that links to a web page&#10;Page numbers and formatted footer, at the bottom after the text body.&#10;">
            <a:extLst>
              <a:ext uri="{FF2B5EF4-FFF2-40B4-BE49-F238E27FC236}">
                <a16:creationId xmlns:a16="http://schemas.microsoft.com/office/drawing/2014/main" id="{2C2FE63F-A784-46B5-8317-D91E62C304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8470" y="2209800"/>
            <a:ext cx="4023609" cy="4169734"/>
          </a:xfrm>
          <a:prstGeom prst="rect">
            <a:avLst/>
          </a:prstGeom>
        </p:spPr>
      </p:pic>
      <p:sp>
        <p:nvSpPr>
          <p:cNvPr id="73731" name="Rectangle 3"/>
          <p:cNvSpPr>
            <a:spLocks noGrp="1" noChangeArrowheads="1"/>
          </p:cNvSpPr>
          <p:nvPr>
            <p:ph type="title"/>
          </p:nvPr>
        </p:nvSpPr>
        <p:spPr>
          <a:xfrm>
            <a:off x="457200" y="0"/>
            <a:ext cx="8229600" cy="1600200"/>
          </a:xfrm>
        </p:spPr>
        <p:txBody>
          <a:bodyPr>
            <a:normAutofit/>
          </a:bodyPr>
          <a:lstStyle/>
          <a:p>
            <a:pPr>
              <a:defRPr/>
            </a:pPr>
            <a:r>
              <a:rPr lang="en-US" dirty="0">
                <a:effectLst/>
              </a:rPr>
              <a:t>Productivity and Business Software</a:t>
            </a:r>
            <a:br>
              <a:rPr lang="en-US" sz="2325" dirty="0"/>
            </a:br>
            <a:r>
              <a:rPr lang="en-US" sz="3200" dirty="0"/>
              <a:t>Productivity Software (2 of 9)</a:t>
            </a:r>
            <a:br>
              <a:rPr lang="en-US" sz="3200" dirty="0"/>
            </a:br>
            <a:r>
              <a:rPr lang="en-US" sz="2000" dirty="0"/>
              <a:t>(Objective 4.7)</a:t>
            </a:r>
            <a:endParaRPr lang="en-US" dirty="0">
              <a:effectLst/>
            </a:endParaRPr>
          </a:p>
        </p:txBody>
      </p:sp>
      <p:sp>
        <p:nvSpPr>
          <p:cNvPr id="73730" name="Rectangle 2"/>
          <p:cNvSpPr>
            <a:spLocks noGrp="1" noChangeArrowheads="1"/>
          </p:cNvSpPr>
          <p:nvPr>
            <p:ph idx="1"/>
          </p:nvPr>
        </p:nvSpPr>
        <p:spPr>
          <a:xfrm>
            <a:off x="457200" y="1600200"/>
            <a:ext cx="7239000" cy="5029200"/>
          </a:xfrm>
        </p:spPr>
        <p:txBody>
          <a:bodyPr>
            <a:normAutofit/>
          </a:bodyPr>
          <a:lstStyle/>
          <a:p>
            <a:pPr>
              <a:spcBef>
                <a:spcPts val="0"/>
              </a:spcBef>
              <a:spcAft>
                <a:spcPts val="1200"/>
              </a:spcAft>
              <a:defRPr/>
            </a:pPr>
            <a:r>
              <a:rPr lang="en-US" dirty="0"/>
              <a:t>Word processing—c</a:t>
            </a:r>
            <a:r>
              <a:rPr lang="en-US" dirty="0">
                <a:effectLst/>
              </a:rPr>
              <a:t>reates and edits documents</a:t>
            </a:r>
          </a:p>
          <a:p>
            <a:pPr lvl="1">
              <a:spcBef>
                <a:spcPts val="0"/>
              </a:spcBef>
              <a:spcAft>
                <a:spcPts val="1200"/>
              </a:spcAft>
              <a:defRPr/>
            </a:pPr>
            <a:r>
              <a:rPr lang="en-US" dirty="0"/>
              <a:t>Research papers</a:t>
            </a:r>
          </a:p>
          <a:p>
            <a:pPr lvl="1">
              <a:spcBef>
                <a:spcPts val="0"/>
              </a:spcBef>
              <a:spcAft>
                <a:spcPts val="1200"/>
              </a:spcAft>
              <a:defRPr/>
            </a:pPr>
            <a:r>
              <a:rPr lang="en-US" dirty="0"/>
              <a:t>Class notes</a:t>
            </a:r>
          </a:p>
          <a:p>
            <a:pPr lvl="1">
              <a:spcBef>
                <a:spcPts val="0"/>
              </a:spcBef>
              <a:spcAft>
                <a:spcPts val="1200"/>
              </a:spcAft>
              <a:defRPr/>
            </a:pPr>
            <a:r>
              <a:rPr lang="en-US" dirty="0"/>
              <a:t>Résumés</a:t>
            </a:r>
            <a:r>
              <a:rPr lang="en-US" dirty="0">
                <a:effectLst/>
              </a:rPr>
              <a:t> </a:t>
            </a:r>
          </a:p>
          <a:p>
            <a:pPr>
              <a:spcBef>
                <a:spcPts val="0"/>
              </a:spcBef>
              <a:spcAft>
                <a:spcPts val="1200"/>
              </a:spcAft>
              <a:defRPr/>
            </a:pPr>
            <a:r>
              <a:rPr lang="en-US" dirty="0"/>
              <a:t>Program examples</a:t>
            </a:r>
          </a:p>
          <a:p>
            <a:pPr lvl="1">
              <a:spcBef>
                <a:spcPts val="0"/>
              </a:spcBef>
              <a:spcAft>
                <a:spcPts val="1200"/>
              </a:spcAft>
              <a:defRPr/>
            </a:pPr>
            <a:r>
              <a:rPr lang="en-US" dirty="0"/>
              <a:t>Word</a:t>
            </a:r>
          </a:p>
          <a:p>
            <a:pPr lvl="1">
              <a:spcBef>
                <a:spcPts val="0"/>
              </a:spcBef>
              <a:spcAft>
                <a:spcPts val="1200"/>
              </a:spcAft>
              <a:defRPr/>
            </a:pPr>
            <a:r>
              <a:rPr lang="en-US" dirty="0"/>
              <a:t>Writer</a:t>
            </a:r>
          </a:p>
        </p:txBody>
      </p:sp>
    </p:spTree>
    <p:extLst>
      <p:ext uri="{BB962C8B-B14F-4D97-AF65-F5344CB8AC3E}">
        <p14:creationId xmlns:p14="http://schemas.microsoft.com/office/powerpoint/2010/main" val="3134654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from a Microsoft spreadsheet highlights important elements with callouts. The spreadsheet is titled College Cash Flow. On the left is the original spreadsheet, and on the right is a revised version. The callouts for the original spreadsheet on the left are described as follows. Cell. An individual part of a row or column. Points to the first cell, row 1, in column F. Values. The callout points to a range of dollar amounts for work income, scholarship, financial aid, and other income for three months, in cells B 4 through D 7. Labels.  Text indicating the function of data. The callout points to the word, Expenses, in Cell A 9. Function. Equals SUM open parenthesis, B 10 colon B 16, close parenthesis. Adds a range of data. The callout points to the dollar amount 4,350, which is in cell B 17.&#10;Formula. equals D 8 minus D 17 Membership row inserted. Subtracts a range of data. The callout points to the dollar amount 645, which is in cell D 18. The callouts to indicate changes that appears in the spreadsheet on the right are described as follows.&#10;Financial aid reduced. Shows the student’s financial aid reduced from 1500 dollars to 500 in cell B 6.&#10;Membership row inserted. Nested under expenses in column a, Cell A 15. Amount is 75 dollars. Results of recalculated formulas. Shows how the amounts have changed to reflect the change in cell B 6 and the insertion of Row 15.&#10;">
            <a:extLst>
              <a:ext uri="{FF2B5EF4-FFF2-40B4-BE49-F238E27FC236}">
                <a16:creationId xmlns:a16="http://schemas.microsoft.com/office/drawing/2014/main" id="{28319034-7CCC-4DC6-A9AF-DAF047750D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5501" y="3429000"/>
            <a:ext cx="5541264" cy="3060192"/>
          </a:xfrm>
          <a:prstGeom prst="rect">
            <a:avLst/>
          </a:prstGeom>
        </p:spPr>
      </p:pic>
      <p:sp>
        <p:nvSpPr>
          <p:cNvPr id="75787" name="Rectangle 11"/>
          <p:cNvSpPr>
            <a:spLocks noGrp="1" noChangeArrowheads="1"/>
          </p:cNvSpPr>
          <p:nvPr>
            <p:ph type="title"/>
          </p:nvPr>
        </p:nvSpPr>
        <p:spPr>
          <a:xfrm>
            <a:off x="457200" y="0"/>
            <a:ext cx="8229600" cy="1600200"/>
          </a:xfrm>
        </p:spPr>
        <p:txBody>
          <a:bodyPr>
            <a:normAutofit/>
          </a:bodyPr>
          <a:lstStyle/>
          <a:p>
            <a:pPr>
              <a:defRPr/>
            </a:pPr>
            <a:r>
              <a:rPr lang="en-US" dirty="0"/>
              <a:t>Productivity and Business Software</a:t>
            </a:r>
            <a:br>
              <a:rPr lang="en-US" dirty="0">
                <a:effectLst/>
              </a:rPr>
            </a:br>
            <a:r>
              <a:rPr lang="en-US" sz="3200" dirty="0"/>
              <a:t>Productivity Software (3 of 9)</a:t>
            </a:r>
            <a:br>
              <a:rPr lang="en-US" sz="3200" dirty="0"/>
            </a:br>
            <a:r>
              <a:rPr lang="en-US" sz="2000" dirty="0"/>
              <a:t>(Objective 4.7)</a:t>
            </a:r>
            <a:endParaRPr lang="en-US" sz="2700" dirty="0"/>
          </a:p>
        </p:txBody>
      </p:sp>
      <p:sp>
        <p:nvSpPr>
          <p:cNvPr id="75788" name="Rectangle 12"/>
          <p:cNvSpPr>
            <a:spLocks noGrp="1" noChangeArrowheads="1"/>
          </p:cNvSpPr>
          <p:nvPr>
            <p:ph idx="1"/>
          </p:nvPr>
        </p:nvSpPr>
        <p:spPr>
          <a:xfrm>
            <a:off x="457201" y="1600200"/>
            <a:ext cx="7848600" cy="5181600"/>
          </a:xfrm>
        </p:spPr>
        <p:txBody>
          <a:bodyPr>
            <a:normAutofit lnSpcReduction="10000"/>
          </a:bodyPr>
          <a:lstStyle/>
          <a:p>
            <a:pPr>
              <a:spcBef>
                <a:spcPts val="0"/>
              </a:spcBef>
              <a:spcAft>
                <a:spcPts val="600"/>
              </a:spcAft>
              <a:defRPr/>
            </a:pPr>
            <a:r>
              <a:rPr lang="en-US" dirty="0"/>
              <a:t>Spreadsheet—p</a:t>
            </a:r>
            <a:r>
              <a:rPr lang="en-US" dirty="0">
                <a:effectLst/>
              </a:rPr>
              <a:t>erforms calculations and numerical analyses</a:t>
            </a:r>
          </a:p>
          <a:p>
            <a:pPr>
              <a:spcBef>
                <a:spcPts val="0"/>
              </a:spcBef>
              <a:spcAft>
                <a:spcPts val="600"/>
              </a:spcAft>
              <a:defRPr/>
            </a:pPr>
            <a:r>
              <a:rPr lang="en-US" dirty="0">
                <a:effectLst/>
              </a:rPr>
              <a:t>Data types</a:t>
            </a:r>
          </a:p>
          <a:p>
            <a:pPr lvl="1">
              <a:spcBef>
                <a:spcPts val="0"/>
              </a:spcBef>
              <a:spcAft>
                <a:spcPts val="300"/>
              </a:spcAft>
              <a:defRPr/>
            </a:pPr>
            <a:r>
              <a:rPr lang="en-US" dirty="0"/>
              <a:t>Text</a:t>
            </a:r>
          </a:p>
          <a:p>
            <a:pPr lvl="1">
              <a:spcBef>
                <a:spcPts val="0"/>
              </a:spcBef>
              <a:spcAft>
                <a:spcPts val="300"/>
              </a:spcAft>
              <a:defRPr/>
            </a:pPr>
            <a:r>
              <a:rPr lang="en-US" dirty="0">
                <a:effectLst/>
              </a:rPr>
              <a:t>Values and dates</a:t>
            </a:r>
          </a:p>
          <a:p>
            <a:pPr lvl="1">
              <a:spcBef>
                <a:spcPts val="0"/>
              </a:spcBef>
              <a:spcAft>
                <a:spcPts val="300"/>
              </a:spcAft>
              <a:defRPr/>
            </a:pPr>
            <a:r>
              <a:rPr lang="en-US" dirty="0"/>
              <a:t>Formulas</a:t>
            </a:r>
          </a:p>
          <a:p>
            <a:pPr lvl="1">
              <a:spcBef>
                <a:spcPts val="0"/>
              </a:spcBef>
              <a:spcAft>
                <a:spcPts val="300"/>
              </a:spcAft>
              <a:defRPr/>
            </a:pPr>
            <a:r>
              <a:rPr lang="en-US" dirty="0">
                <a:effectLst/>
              </a:rPr>
              <a:t>Functions</a:t>
            </a:r>
          </a:p>
          <a:p>
            <a:pPr>
              <a:spcBef>
                <a:spcPts val="0"/>
              </a:spcBef>
              <a:spcAft>
                <a:spcPts val="1200"/>
              </a:spcAft>
              <a:defRPr/>
            </a:pPr>
            <a:r>
              <a:rPr lang="en-US" dirty="0"/>
              <a:t>Examples</a:t>
            </a:r>
          </a:p>
          <a:p>
            <a:pPr lvl="1">
              <a:spcBef>
                <a:spcPts val="0"/>
              </a:spcBef>
              <a:spcAft>
                <a:spcPts val="300"/>
              </a:spcAft>
              <a:defRPr/>
            </a:pPr>
            <a:r>
              <a:rPr lang="en-US" dirty="0"/>
              <a:t>Microsoft Excel</a:t>
            </a:r>
          </a:p>
          <a:p>
            <a:pPr lvl="1">
              <a:spcBef>
                <a:spcPts val="0"/>
              </a:spcBef>
              <a:spcAft>
                <a:spcPts val="300"/>
              </a:spcAft>
              <a:defRPr/>
            </a:pPr>
            <a:r>
              <a:rPr lang="en-US" dirty="0"/>
              <a:t>LibreOffice Calc</a:t>
            </a:r>
          </a:p>
        </p:txBody>
      </p:sp>
    </p:spTree>
    <p:extLst>
      <p:ext uri="{BB962C8B-B14F-4D97-AF65-F5344CB8AC3E}">
        <p14:creationId xmlns:p14="http://schemas.microsoft.com/office/powerpoint/2010/main" val="865406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4 callouts show important elements that are present or can be made with presentation software like Microsoft PowerPoint. The callouts are described as follows. Slide thumbnails help with navigation. Points to a slide thumbnail in the left sidebar.&#10;Speaker notes are a reference for the presenter. Points to a space underneath the main slide screen, where text is entered. Slides can contain text and images. Points to an image of garden vegetables on the left, and a list to its right, in the main screen. Animation of text and objects adds interest to slides. Points to the border around the inserted image.&#10;">
            <a:extLst>
              <a:ext uri="{FF2B5EF4-FFF2-40B4-BE49-F238E27FC236}">
                <a16:creationId xmlns:a16="http://schemas.microsoft.com/office/drawing/2014/main" id="{C31E032B-98D6-43ED-80A4-5C6C9E360F6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405"/>
          <a:stretch/>
        </p:blipFill>
        <p:spPr>
          <a:xfrm>
            <a:off x="5134976" y="2438400"/>
            <a:ext cx="3621487" cy="2667000"/>
          </a:xfrm>
          <a:prstGeom prst="rect">
            <a:avLst/>
          </a:prstGeom>
        </p:spPr>
      </p:pic>
      <p:sp>
        <p:nvSpPr>
          <p:cNvPr id="77829" name="Rectangle 5"/>
          <p:cNvSpPr>
            <a:spLocks noGrp="1" noChangeArrowheads="1"/>
          </p:cNvSpPr>
          <p:nvPr>
            <p:ph type="title"/>
          </p:nvPr>
        </p:nvSpPr>
        <p:spPr>
          <a:xfrm>
            <a:off x="457200" y="0"/>
            <a:ext cx="8229600" cy="1600200"/>
          </a:xfrm>
        </p:spPr>
        <p:txBody>
          <a:bodyPr>
            <a:normAutofit/>
          </a:bodyPr>
          <a:lstStyle/>
          <a:p>
            <a:pPr>
              <a:defRPr/>
            </a:pPr>
            <a:r>
              <a:rPr lang="en-US" dirty="0"/>
              <a:t>Productivity and Business Software</a:t>
            </a:r>
            <a:br>
              <a:rPr lang="en-US" dirty="0"/>
            </a:br>
            <a:r>
              <a:rPr lang="en-US" sz="3200" dirty="0"/>
              <a:t>Productivity Software (4 of 9)</a:t>
            </a:r>
            <a:br>
              <a:rPr lang="en-US" sz="3200" dirty="0"/>
            </a:br>
            <a:r>
              <a:rPr lang="en-US" sz="2000" dirty="0"/>
              <a:t>(Objective 4.7)</a:t>
            </a:r>
            <a:endParaRPr lang="en-US" dirty="0">
              <a:effectLst/>
            </a:endParaRPr>
          </a:p>
        </p:txBody>
      </p:sp>
      <p:sp>
        <p:nvSpPr>
          <p:cNvPr id="3" name="Content Placeholder 2"/>
          <p:cNvSpPr>
            <a:spLocks noGrp="1"/>
          </p:cNvSpPr>
          <p:nvPr>
            <p:ph idx="1"/>
          </p:nvPr>
        </p:nvSpPr>
        <p:spPr>
          <a:xfrm>
            <a:off x="457200" y="1600200"/>
            <a:ext cx="4800600" cy="5105400"/>
          </a:xfrm>
        </p:spPr>
        <p:txBody>
          <a:bodyPr>
            <a:normAutofit/>
          </a:bodyPr>
          <a:lstStyle/>
          <a:p>
            <a:pPr>
              <a:spcBef>
                <a:spcPts val="0"/>
              </a:spcBef>
              <a:spcAft>
                <a:spcPts val="300"/>
              </a:spcAft>
              <a:defRPr/>
            </a:pPr>
            <a:r>
              <a:rPr lang="en-US" dirty="0"/>
              <a:t>Presentation software</a:t>
            </a:r>
          </a:p>
          <a:p>
            <a:pPr lvl="1">
              <a:spcBef>
                <a:spcPts val="0"/>
              </a:spcBef>
              <a:spcAft>
                <a:spcPts val="1500"/>
              </a:spcAft>
              <a:defRPr/>
            </a:pPr>
            <a:r>
              <a:rPr lang="en-US" dirty="0"/>
              <a:t>Tips for designing good presentations</a:t>
            </a:r>
          </a:p>
          <a:p>
            <a:pPr lvl="2">
              <a:spcBef>
                <a:spcPts val="0"/>
              </a:spcBef>
              <a:spcAft>
                <a:spcPts val="300"/>
              </a:spcAft>
              <a:defRPr/>
            </a:pPr>
            <a:r>
              <a:rPr lang="en-US" dirty="0"/>
              <a:t>Use images</a:t>
            </a:r>
          </a:p>
          <a:p>
            <a:pPr lvl="2">
              <a:spcBef>
                <a:spcPts val="0"/>
              </a:spcBef>
              <a:spcAft>
                <a:spcPts val="300"/>
              </a:spcAft>
              <a:defRPr/>
            </a:pPr>
            <a:r>
              <a:rPr lang="en-US" dirty="0"/>
              <a:t>Be careful with color</a:t>
            </a:r>
          </a:p>
          <a:p>
            <a:pPr lvl="2">
              <a:spcBef>
                <a:spcPts val="0"/>
              </a:spcBef>
              <a:spcAft>
                <a:spcPts val="300"/>
              </a:spcAft>
              <a:defRPr/>
            </a:pPr>
            <a:r>
              <a:rPr lang="en-US" dirty="0"/>
              <a:t>Use bullets for key points</a:t>
            </a:r>
          </a:p>
          <a:p>
            <a:pPr lvl="2">
              <a:spcBef>
                <a:spcPts val="0"/>
              </a:spcBef>
              <a:spcAft>
                <a:spcPts val="300"/>
              </a:spcAft>
              <a:defRPr/>
            </a:pPr>
            <a:r>
              <a:rPr lang="en-US" dirty="0"/>
              <a:t>Consider font size and style</a:t>
            </a:r>
          </a:p>
          <a:p>
            <a:pPr lvl="2">
              <a:spcBef>
                <a:spcPts val="0"/>
              </a:spcBef>
              <a:spcAft>
                <a:spcPts val="300"/>
              </a:spcAft>
              <a:defRPr/>
            </a:pPr>
            <a:r>
              <a:rPr lang="en-US" dirty="0"/>
              <a:t>Minimize animation and background audio</a:t>
            </a:r>
          </a:p>
        </p:txBody>
      </p:sp>
    </p:spTree>
    <p:extLst>
      <p:ext uri="{BB962C8B-B14F-4D97-AF65-F5344CB8AC3E}">
        <p14:creationId xmlns:p14="http://schemas.microsoft.com/office/powerpoint/2010/main" val="2969192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3 callouts highlight important groupings in an Excel spreadsheet table. The callouts are described as follows. Field, a data category. Highlights a column titled, First Name. Record, a group of related ﬁelds. Highlights Row 3. Table, a group of related records. Highlights the entire shot, which contains personal records including an I D, first and last names, company, street, city, state, and ZIP code&#10;">
            <a:extLst>
              <a:ext uri="{FF2B5EF4-FFF2-40B4-BE49-F238E27FC236}">
                <a16:creationId xmlns:a16="http://schemas.microsoft.com/office/drawing/2014/main" id="{4064BDB7-A767-4A6F-A0AB-27FD6634EF3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900"/>
          <a:stretch/>
        </p:blipFill>
        <p:spPr>
          <a:xfrm>
            <a:off x="2667000" y="3893624"/>
            <a:ext cx="6038850" cy="2430975"/>
          </a:xfrm>
          <a:prstGeom prst="rect">
            <a:avLst/>
          </a:prstGeom>
        </p:spPr>
      </p:pic>
      <p:sp>
        <p:nvSpPr>
          <p:cNvPr id="79874" name="Rectangle 2"/>
          <p:cNvSpPr>
            <a:spLocks noGrp="1" noChangeArrowheads="1"/>
          </p:cNvSpPr>
          <p:nvPr>
            <p:ph type="title"/>
          </p:nvPr>
        </p:nvSpPr>
        <p:spPr>
          <a:xfrm>
            <a:off x="457200" y="0"/>
            <a:ext cx="8229600" cy="1600200"/>
          </a:xfrm>
        </p:spPr>
        <p:txBody>
          <a:bodyPr>
            <a:normAutofit/>
          </a:bodyPr>
          <a:lstStyle/>
          <a:p>
            <a:pPr>
              <a:defRPr/>
            </a:pPr>
            <a:r>
              <a:rPr lang="en-US" dirty="0"/>
              <a:t>Productivity and Business Software</a:t>
            </a:r>
            <a:br>
              <a:rPr lang="en-US" dirty="0"/>
            </a:br>
            <a:r>
              <a:rPr lang="en-US" sz="3200" dirty="0"/>
              <a:t>Productivity Software (5 of 9)</a:t>
            </a:r>
            <a:br>
              <a:rPr lang="en-US" sz="3200" dirty="0"/>
            </a:br>
            <a:r>
              <a:rPr lang="en-US" sz="2000" dirty="0"/>
              <a:t>(Objective 4.7)</a:t>
            </a:r>
            <a:endParaRPr lang="en-US" dirty="0">
              <a:effectLst/>
            </a:endParaRPr>
          </a:p>
        </p:txBody>
      </p:sp>
      <p:sp>
        <p:nvSpPr>
          <p:cNvPr id="79875" name="Rectangle 3"/>
          <p:cNvSpPr>
            <a:spLocks noGrp="1" noChangeArrowheads="1"/>
          </p:cNvSpPr>
          <p:nvPr>
            <p:ph idx="1"/>
          </p:nvPr>
        </p:nvSpPr>
        <p:spPr/>
        <p:txBody>
          <a:bodyPr>
            <a:normAutofit/>
          </a:bodyPr>
          <a:lstStyle/>
          <a:p>
            <a:pPr>
              <a:spcBef>
                <a:spcPts val="0"/>
              </a:spcBef>
              <a:spcAft>
                <a:spcPts val="600"/>
              </a:spcAft>
              <a:defRPr/>
            </a:pPr>
            <a:r>
              <a:rPr lang="en-US" dirty="0"/>
              <a:t>Database software—s</a:t>
            </a:r>
            <a:r>
              <a:rPr lang="en-US" dirty="0">
                <a:effectLst/>
              </a:rPr>
              <a:t>tores and organizes data</a:t>
            </a:r>
          </a:p>
          <a:p>
            <a:pPr lvl="1">
              <a:spcBef>
                <a:spcPts val="0"/>
              </a:spcBef>
              <a:spcAft>
                <a:spcPts val="600"/>
              </a:spcAft>
              <a:defRPr/>
            </a:pPr>
            <a:r>
              <a:rPr lang="en-US" dirty="0"/>
              <a:t>Organization</a:t>
            </a:r>
          </a:p>
          <a:p>
            <a:pPr lvl="2">
              <a:spcBef>
                <a:spcPts val="0"/>
              </a:spcBef>
              <a:spcAft>
                <a:spcPts val="600"/>
              </a:spcAft>
              <a:defRPr/>
            </a:pPr>
            <a:r>
              <a:rPr lang="en-US" dirty="0"/>
              <a:t>Fields</a:t>
            </a:r>
          </a:p>
          <a:p>
            <a:pPr lvl="2">
              <a:spcBef>
                <a:spcPts val="0"/>
              </a:spcBef>
              <a:spcAft>
                <a:spcPts val="600"/>
              </a:spcAft>
              <a:defRPr/>
            </a:pPr>
            <a:r>
              <a:rPr lang="en-US" dirty="0"/>
              <a:t>Records</a:t>
            </a:r>
          </a:p>
          <a:p>
            <a:pPr lvl="2">
              <a:spcBef>
                <a:spcPts val="0"/>
              </a:spcBef>
              <a:spcAft>
                <a:spcPts val="600"/>
              </a:spcAft>
              <a:defRPr/>
            </a:pPr>
            <a:r>
              <a:rPr lang="en-US" dirty="0"/>
              <a:t>Tables</a:t>
            </a:r>
            <a:endParaRPr lang="en-US" dirty="0">
              <a:effectLst/>
            </a:endParaRPr>
          </a:p>
        </p:txBody>
      </p:sp>
    </p:spTree>
    <p:extLst>
      <p:ext uri="{BB962C8B-B14F-4D97-AF65-F5344CB8AC3E}">
        <p14:creationId xmlns:p14="http://schemas.microsoft.com/office/powerpoint/2010/main" val="3369007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0"/>
            <a:ext cx="8229600" cy="1600200"/>
          </a:xfrm>
        </p:spPr>
        <p:txBody>
          <a:bodyPr>
            <a:normAutofit/>
          </a:bodyPr>
          <a:lstStyle/>
          <a:p>
            <a:pPr>
              <a:defRPr/>
            </a:pPr>
            <a:r>
              <a:rPr lang="en-US" dirty="0"/>
              <a:t>Productivity and Business Software</a:t>
            </a:r>
            <a:br>
              <a:rPr lang="en-US" dirty="0"/>
            </a:br>
            <a:r>
              <a:rPr lang="en-US" sz="3200" dirty="0"/>
              <a:t>Productivity Software (6 of 9)</a:t>
            </a:r>
            <a:br>
              <a:rPr lang="en-US" sz="3200" dirty="0"/>
            </a:br>
            <a:r>
              <a:rPr lang="en-US" sz="2000" dirty="0"/>
              <a:t>(Objective 4.7)</a:t>
            </a:r>
            <a:endParaRPr lang="en-US" dirty="0">
              <a:effectLst/>
            </a:endParaRPr>
          </a:p>
        </p:txBody>
      </p:sp>
      <p:sp>
        <p:nvSpPr>
          <p:cNvPr id="79875" name="Rectangle 3"/>
          <p:cNvSpPr>
            <a:spLocks noGrp="1" noChangeArrowheads="1"/>
          </p:cNvSpPr>
          <p:nvPr>
            <p:ph idx="1"/>
          </p:nvPr>
        </p:nvSpPr>
        <p:spPr/>
        <p:txBody>
          <a:bodyPr>
            <a:normAutofit/>
          </a:bodyPr>
          <a:lstStyle/>
          <a:p>
            <a:pPr>
              <a:spcBef>
                <a:spcPts val="0"/>
              </a:spcBef>
              <a:spcAft>
                <a:spcPts val="600"/>
              </a:spcAft>
              <a:defRPr/>
            </a:pPr>
            <a:r>
              <a:rPr lang="en-US" dirty="0">
                <a:effectLst/>
              </a:rPr>
              <a:t>Note-taking software</a:t>
            </a:r>
          </a:p>
          <a:p>
            <a:pPr lvl="1">
              <a:spcBef>
                <a:spcPts val="0"/>
              </a:spcBef>
              <a:spcAft>
                <a:spcPts val="600"/>
              </a:spcAft>
              <a:defRPr/>
            </a:pPr>
            <a:r>
              <a:rPr lang="en-US" dirty="0"/>
              <a:t>OneNote</a:t>
            </a:r>
          </a:p>
          <a:p>
            <a:pPr lvl="1">
              <a:spcBef>
                <a:spcPts val="0"/>
              </a:spcBef>
              <a:spcAft>
                <a:spcPts val="600"/>
              </a:spcAft>
              <a:defRPr/>
            </a:pPr>
            <a:r>
              <a:rPr lang="en-US" dirty="0">
                <a:effectLst/>
              </a:rPr>
              <a:t>Evernote</a:t>
            </a:r>
          </a:p>
        </p:txBody>
      </p:sp>
      <p:pic>
        <p:nvPicPr>
          <p:cNvPr id="5" name="Picture 4" descr="Evernote (evernote.com)&#10;• Web-based &#10;• Notes can be shared for easy collaboration&#10;• Syncs notes between all devices&#10;AudioNote (luminantsoftware.com):&#10;• Synchronized note taking and audio recording &#10;• Allows text or handwritten notes&#10;• Highlights notes during playback&#10;Simplenote (simplenote.com)&#10;• Web-based, open source&#10;• Notes organized by tags&#10;• Mobile apps available&#10;Notability (gingerlabs.com)&#10;• PDF annotations&#10;• Advanced word processing &#10;• Linked audio recordings to notes&#10;• Auto-sync notes between devices">
            <a:extLst>
              <a:ext uri="{FF2B5EF4-FFF2-40B4-BE49-F238E27FC236}">
                <a16:creationId xmlns:a16="http://schemas.microsoft.com/office/drawing/2014/main" id="{A4BD653E-429E-41F8-B5B1-9F96100798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026"/>
          <a:stretch/>
        </p:blipFill>
        <p:spPr>
          <a:xfrm>
            <a:off x="5287335" y="1371600"/>
            <a:ext cx="3378200" cy="4985569"/>
          </a:xfrm>
          <a:prstGeom prst="rect">
            <a:avLst/>
          </a:prstGeom>
        </p:spPr>
      </p:pic>
    </p:spTree>
    <p:extLst>
      <p:ext uri="{BB962C8B-B14F-4D97-AF65-F5344CB8AC3E}">
        <p14:creationId xmlns:p14="http://schemas.microsoft.com/office/powerpoint/2010/main" val="933328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229600" cy="1600200"/>
          </a:xfrm>
        </p:spPr>
        <p:txBody>
          <a:bodyPr>
            <a:noAutofit/>
          </a:bodyPr>
          <a:lstStyle/>
          <a:p>
            <a:pPr>
              <a:defRPr/>
            </a:pPr>
            <a:r>
              <a:rPr lang="en-US" dirty="0"/>
              <a:t>Productivity and Business Software</a:t>
            </a:r>
            <a:br>
              <a:rPr lang="en-US" dirty="0"/>
            </a:br>
            <a:r>
              <a:rPr lang="en-US" sz="3200" dirty="0"/>
              <a:t>Productivity Software (7 of 9)</a:t>
            </a:r>
            <a:br>
              <a:rPr lang="en-US" sz="3200" dirty="0"/>
            </a:br>
            <a:r>
              <a:rPr lang="en-US" sz="2000" dirty="0"/>
              <a:t>(Objective 4.7)</a:t>
            </a:r>
            <a:endParaRPr lang="en-US" sz="2400" dirty="0"/>
          </a:p>
        </p:txBody>
      </p:sp>
      <p:sp>
        <p:nvSpPr>
          <p:cNvPr id="81923" name="Rectangle 3"/>
          <p:cNvSpPr>
            <a:spLocks noGrp="1" noChangeArrowheads="1"/>
          </p:cNvSpPr>
          <p:nvPr>
            <p:ph idx="1"/>
          </p:nvPr>
        </p:nvSpPr>
        <p:spPr>
          <a:xfrm>
            <a:off x="457200" y="1600200"/>
            <a:ext cx="7404755" cy="5105400"/>
          </a:xfrm>
        </p:spPr>
        <p:txBody>
          <a:bodyPr>
            <a:normAutofit/>
          </a:bodyPr>
          <a:lstStyle/>
          <a:p>
            <a:pPr>
              <a:spcBef>
                <a:spcPts val="0"/>
              </a:spcBef>
              <a:spcAft>
                <a:spcPts val="600"/>
              </a:spcAft>
              <a:defRPr/>
            </a:pPr>
            <a:r>
              <a:rPr lang="en-US" dirty="0"/>
              <a:t>Personal information manager (PIM)</a:t>
            </a:r>
          </a:p>
          <a:p>
            <a:pPr lvl="1">
              <a:spcBef>
                <a:spcPts val="0"/>
              </a:spcBef>
              <a:spcAft>
                <a:spcPts val="600"/>
              </a:spcAft>
              <a:defRPr/>
            </a:pPr>
            <a:r>
              <a:rPr lang="en-US" dirty="0"/>
              <a:t>M</a:t>
            </a:r>
            <a:r>
              <a:rPr lang="en-US" dirty="0">
                <a:effectLst/>
              </a:rPr>
              <a:t>anages e-mail, contacts, calendars, and tasks</a:t>
            </a:r>
          </a:p>
          <a:p>
            <a:pPr lvl="1">
              <a:spcBef>
                <a:spcPts val="0"/>
              </a:spcBef>
              <a:spcAft>
                <a:spcPts val="600"/>
              </a:spcAft>
              <a:defRPr/>
            </a:pPr>
            <a:r>
              <a:rPr lang="en-US" dirty="0"/>
              <a:t>Outlook</a:t>
            </a:r>
            <a:endParaRPr lang="en-US" dirty="0">
              <a:effectLst/>
            </a:endParaRPr>
          </a:p>
          <a:p>
            <a:pPr lvl="1">
              <a:spcBef>
                <a:spcPts val="0"/>
              </a:spcBef>
              <a:spcAft>
                <a:spcPts val="600"/>
              </a:spcAft>
              <a:defRPr/>
            </a:pPr>
            <a:r>
              <a:rPr lang="en-US" dirty="0"/>
              <a:t>Web-based PIMs</a:t>
            </a:r>
          </a:p>
          <a:p>
            <a:pPr lvl="2">
              <a:spcBef>
                <a:spcPts val="0"/>
              </a:spcBef>
              <a:defRPr/>
            </a:pPr>
            <a:r>
              <a:rPr lang="en-US" dirty="0"/>
              <a:t>Yahoo!</a:t>
            </a:r>
          </a:p>
          <a:p>
            <a:pPr lvl="2">
              <a:spcBef>
                <a:spcPts val="0"/>
              </a:spcBef>
              <a:defRPr/>
            </a:pPr>
            <a:r>
              <a:rPr lang="en-US" dirty="0"/>
              <a:t>Google</a:t>
            </a:r>
          </a:p>
          <a:p>
            <a:pPr lvl="1">
              <a:spcBef>
                <a:spcPts val="0"/>
              </a:spcBef>
              <a:spcAft>
                <a:spcPts val="600"/>
              </a:spcAft>
              <a:defRPr/>
            </a:pPr>
            <a:r>
              <a:rPr lang="en-US" dirty="0"/>
              <a:t>Other options</a:t>
            </a:r>
          </a:p>
          <a:p>
            <a:pPr lvl="2">
              <a:spcBef>
                <a:spcPts val="0"/>
              </a:spcBef>
              <a:defRPr/>
            </a:pPr>
            <a:r>
              <a:rPr lang="en-US" dirty="0"/>
              <a:t>Toodledo</a:t>
            </a:r>
          </a:p>
          <a:p>
            <a:pPr lvl="2">
              <a:spcBef>
                <a:spcPts val="0"/>
              </a:spcBef>
              <a:defRPr/>
            </a:pPr>
            <a:r>
              <a:rPr lang="en-US" dirty="0"/>
              <a:t>OmniFocus</a:t>
            </a:r>
          </a:p>
        </p:txBody>
      </p:sp>
      <p:pic>
        <p:nvPicPr>
          <p:cNvPr id="3" name="Picture 2" descr="5 callouts highlight elements in Microsoft Outlook. The callouts are described as follows. E mail Inbox. Points to the Inbox link near the top of the left sidebar.  E Mail messages. Points to the main screen which has several emails sorted by from, subject, date received, and size. Calendar items. Points to the top of the right sidebar. Preview pane. Points to the bottom of the main screen in which part of the message from a selected email appears. Task reminders. Points to the bottom of the right sidebar.&#10;">
            <a:extLst>
              <a:ext uri="{FF2B5EF4-FFF2-40B4-BE49-F238E27FC236}">
                <a16:creationId xmlns:a16="http://schemas.microsoft.com/office/drawing/2014/main" id="{99CD2F7B-17A8-404D-B0E9-1CF9D610B6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1000" y="2895600"/>
            <a:ext cx="4683252" cy="3200400"/>
          </a:xfrm>
          <a:prstGeom prst="rect">
            <a:avLst/>
          </a:prstGeom>
        </p:spPr>
      </p:pic>
    </p:spTree>
    <p:extLst>
      <p:ext uri="{BB962C8B-B14F-4D97-AF65-F5344CB8AC3E}">
        <p14:creationId xmlns:p14="http://schemas.microsoft.com/office/powerpoint/2010/main" val="647203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0"/>
            <a:ext cx="8229600" cy="1600200"/>
          </a:xfrm>
        </p:spPr>
        <p:txBody>
          <a:bodyPr>
            <a:noAutofit/>
          </a:bodyPr>
          <a:lstStyle/>
          <a:p>
            <a:pPr>
              <a:defRPr/>
            </a:pPr>
            <a:r>
              <a:rPr lang="en-US" dirty="0"/>
              <a:t>Productivity and Business Software</a:t>
            </a:r>
            <a:br>
              <a:rPr lang="en-US" dirty="0"/>
            </a:br>
            <a:r>
              <a:rPr lang="en-US" sz="3200" dirty="0"/>
              <a:t>Productivity Software (8 of 9)</a:t>
            </a:r>
            <a:br>
              <a:rPr lang="en-US" sz="3200" dirty="0"/>
            </a:br>
            <a:r>
              <a:rPr lang="en-US" sz="2000" dirty="0"/>
              <a:t>(Objective 4.7)</a:t>
            </a:r>
            <a:endParaRPr lang="en-US" sz="2400" dirty="0"/>
          </a:p>
        </p:txBody>
      </p:sp>
      <p:sp>
        <p:nvSpPr>
          <p:cNvPr id="81923" name="Rectangle 3"/>
          <p:cNvSpPr>
            <a:spLocks noGrp="1" noChangeArrowheads="1"/>
          </p:cNvSpPr>
          <p:nvPr>
            <p:ph idx="1"/>
          </p:nvPr>
        </p:nvSpPr>
        <p:spPr>
          <a:xfrm>
            <a:off x="457200" y="1600200"/>
            <a:ext cx="8153400" cy="4038600"/>
          </a:xfrm>
        </p:spPr>
        <p:txBody>
          <a:bodyPr>
            <a:normAutofit/>
          </a:bodyPr>
          <a:lstStyle/>
          <a:p>
            <a:pPr>
              <a:spcBef>
                <a:spcPts val="0"/>
              </a:spcBef>
              <a:spcAft>
                <a:spcPts val="1800"/>
              </a:spcAft>
              <a:defRPr/>
            </a:pPr>
            <a:r>
              <a:rPr lang="en-US" dirty="0"/>
              <a:t>Productivity software features</a:t>
            </a:r>
          </a:p>
          <a:p>
            <a:pPr lvl="1">
              <a:spcBef>
                <a:spcPts val="0"/>
              </a:spcBef>
              <a:spcAft>
                <a:spcPts val="1800"/>
              </a:spcAft>
              <a:defRPr/>
            </a:pPr>
            <a:r>
              <a:rPr lang="en-US" dirty="0"/>
              <a:t>A wizard walks through the steps necessary to complete a task</a:t>
            </a:r>
          </a:p>
          <a:p>
            <a:pPr lvl="1">
              <a:spcBef>
                <a:spcPts val="0"/>
              </a:spcBef>
              <a:spcAft>
                <a:spcPts val="1800"/>
              </a:spcAft>
              <a:defRPr/>
            </a:pPr>
            <a:r>
              <a:rPr lang="en-US" dirty="0"/>
              <a:t>A template is a predesigned form</a:t>
            </a:r>
          </a:p>
          <a:p>
            <a:pPr lvl="1">
              <a:spcBef>
                <a:spcPts val="0"/>
              </a:spcBef>
              <a:spcAft>
                <a:spcPts val="1800"/>
              </a:spcAft>
              <a:defRPr/>
            </a:pPr>
            <a:r>
              <a:rPr lang="en-US" dirty="0"/>
              <a:t>A macro is a small program that groups a series of commands</a:t>
            </a:r>
          </a:p>
        </p:txBody>
      </p:sp>
    </p:spTree>
    <p:extLst>
      <p:ext uri="{BB962C8B-B14F-4D97-AF65-F5344CB8AC3E}">
        <p14:creationId xmlns:p14="http://schemas.microsoft.com/office/powerpoint/2010/main" val="2650209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descr="The Mint window has tabs for Accounts and alerts. The Accounts tab shows cash $3,824.72 with related data, credit cards $-4,343.32, loans $0.00, investments  $18,908.27, property $0.00, and also shows the trends between cash and credit card debt. The Alerts tab has notifications regarding the last payment. The Free credit score tab shows the points 748 as excellent. Advice reads, Find out when you can retire with your current investment account, along with some text.">
            <a:extLst>
              <a:ext uri="{FF2B5EF4-FFF2-40B4-BE49-F238E27FC236}">
                <a16:creationId xmlns:a16="http://schemas.microsoft.com/office/drawing/2014/main" id="{90A10A29-1E77-45EA-8AF2-01246352610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65"/>
          <a:stretch/>
        </p:blipFill>
        <p:spPr>
          <a:xfrm>
            <a:off x="5105400" y="3886201"/>
            <a:ext cx="3897929" cy="2438400"/>
          </a:xfrm>
          <a:prstGeom prst="rect">
            <a:avLst/>
          </a:prstGeom>
        </p:spPr>
      </p:pic>
      <p:sp>
        <p:nvSpPr>
          <p:cNvPr id="90114" name="Rectangle 2"/>
          <p:cNvSpPr>
            <a:spLocks noGrp="1" noChangeArrowheads="1"/>
          </p:cNvSpPr>
          <p:nvPr>
            <p:ph type="title"/>
          </p:nvPr>
        </p:nvSpPr>
        <p:spPr>
          <a:xfrm>
            <a:off x="457200" y="0"/>
            <a:ext cx="8229600" cy="1600200"/>
          </a:xfrm>
        </p:spPr>
        <p:txBody>
          <a:bodyPr>
            <a:normAutofit/>
          </a:bodyPr>
          <a:lstStyle/>
          <a:p>
            <a:pPr>
              <a:defRPr/>
            </a:pPr>
            <a:r>
              <a:rPr lang="en-US" dirty="0"/>
              <a:t>Productivity and Business Software</a:t>
            </a:r>
            <a:br>
              <a:rPr lang="en-US" dirty="0"/>
            </a:br>
            <a:r>
              <a:rPr lang="en-US" sz="3200" dirty="0"/>
              <a:t>Productivity Software (9 of 9)</a:t>
            </a:r>
            <a:br>
              <a:rPr lang="en-US" sz="3200" dirty="0"/>
            </a:br>
            <a:r>
              <a:rPr lang="en-US" sz="2000" dirty="0"/>
              <a:t>(Objective 4.7)</a:t>
            </a:r>
            <a:endParaRPr lang="en-US" dirty="0">
              <a:effectLst/>
            </a:endParaRPr>
          </a:p>
        </p:txBody>
      </p:sp>
      <p:sp>
        <p:nvSpPr>
          <p:cNvPr id="90115" name="Rectangle 3"/>
          <p:cNvSpPr>
            <a:spLocks noGrp="1" noChangeArrowheads="1"/>
          </p:cNvSpPr>
          <p:nvPr>
            <p:ph idx="1"/>
          </p:nvPr>
        </p:nvSpPr>
        <p:spPr>
          <a:xfrm>
            <a:off x="457201" y="1600200"/>
            <a:ext cx="8000999" cy="4648200"/>
          </a:xfrm>
        </p:spPr>
        <p:txBody>
          <a:bodyPr>
            <a:normAutofit/>
          </a:bodyPr>
          <a:lstStyle/>
          <a:p>
            <a:pPr>
              <a:spcBef>
                <a:spcPts val="0"/>
              </a:spcBef>
              <a:spcAft>
                <a:spcPts val="600"/>
              </a:spcAft>
              <a:defRPr/>
            </a:pPr>
            <a:r>
              <a:rPr lang="en-US" dirty="0"/>
              <a:t>Personal financial software—manages daily finances</a:t>
            </a:r>
          </a:p>
          <a:p>
            <a:pPr lvl="1">
              <a:spcBef>
                <a:spcPts val="0"/>
              </a:spcBef>
              <a:spcAft>
                <a:spcPts val="600"/>
              </a:spcAft>
              <a:defRPr/>
            </a:pPr>
            <a:r>
              <a:rPr lang="en-US" dirty="0"/>
              <a:t>Electronic checkbook registers</a:t>
            </a:r>
          </a:p>
          <a:p>
            <a:pPr lvl="1">
              <a:spcBef>
                <a:spcPts val="0"/>
              </a:spcBef>
              <a:spcAft>
                <a:spcPts val="600"/>
              </a:spcAft>
              <a:defRPr/>
            </a:pPr>
            <a:r>
              <a:rPr lang="en-US" dirty="0"/>
              <a:t>Automatic bill payment tools</a:t>
            </a:r>
          </a:p>
          <a:p>
            <a:pPr lvl="1">
              <a:spcBef>
                <a:spcPts val="0"/>
              </a:spcBef>
              <a:spcAft>
                <a:spcPts val="600"/>
              </a:spcAft>
              <a:defRPr/>
            </a:pPr>
            <a:r>
              <a:rPr lang="en-US" dirty="0"/>
              <a:t>Tax preparation software</a:t>
            </a:r>
          </a:p>
          <a:p>
            <a:pPr lvl="2">
              <a:spcBef>
                <a:spcPts val="0"/>
              </a:spcBef>
              <a:spcAft>
                <a:spcPts val="1200"/>
              </a:spcAft>
              <a:defRPr/>
            </a:pPr>
            <a:r>
              <a:rPr lang="en-US" dirty="0"/>
              <a:t>Intuit TurboTax</a:t>
            </a:r>
          </a:p>
          <a:p>
            <a:pPr lvl="2">
              <a:spcBef>
                <a:spcPts val="0"/>
              </a:spcBef>
              <a:spcAft>
                <a:spcPts val="1200"/>
              </a:spcAft>
              <a:defRPr/>
            </a:pPr>
            <a:r>
              <a:rPr lang="en-US" dirty="0"/>
              <a:t>H&amp;R Block Tax</a:t>
            </a:r>
          </a:p>
        </p:txBody>
      </p:sp>
    </p:spTree>
    <p:extLst>
      <p:ext uri="{BB962C8B-B14F-4D97-AF65-F5344CB8AC3E}">
        <p14:creationId xmlns:p14="http://schemas.microsoft.com/office/powerpoint/2010/main" val="1683644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0"/>
            <a:ext cx="8382000" cy="1600200"/>
          </a:xfrm>
        </p:spPr>
        <p:txBody>
          <a:bodyPr>
            <a:normAutofit/>
          </a:bodyPr>
          <a:lstStyle/>
          <a:p>
            <a:pPr>
              <a:defRPr/>
            </a:pPr>
            <a:r>
              <a:rPr lang="en-US" dirty="0"/>
              <a:t>Productivity and Business Software</a:t>
            </a:r>
            <a:br>
              <a:rPr lang="en-US" dirty="0"/>
            </a:br>
            <a:r>
              <a:rPr lang="en-US" sz="3200" dirty="0"/>
              <a:t>Business Software (1 of 2)</a:t>
            </a:r>
            <a:br>
              <a:rPr lang="en-US" sz="3200" dirty="0"/>
            </a:br>
            <a:r>
              <a:rPr lang="en-US" sz="2000" dirty="0"/>
              <a:t>(Objective 4.8)</a:t>
            </a:r>
            <a:endParaRPr lang="en-US" sz="2700" dirty="0"/>
          </a:p>
        </p:txBody>
      </p:sp>
      <p:sp>
        <p:nvSpPr>
          <p:cNvPr id="90115" name="Rectangle 3"/>
          <p:cNvSpPr>
            <a:spLocks noGrp="1" noChangeArrowheads="1"/>
          </p:cNvSpPr>
          <p:nvPr>
            <p:ph idx="1"/>
          </p:nvPr>
        </p:nvSpPr>
        <p:spPr>
          <a:xfrm>
            <a:off x="457200" y="1600200"/>
            <a:ext cx="8229600" cy="5029200"/>
          </a:xfrm>
        </p:spPr>
        <p:txBody>
          <a:bodyPr>
            <a:normAutofit/>
          </a:bodyPr>
          <a:lstStyle/>
          <a:p>
            <a:pPr>
              <a:spcBef>
                <a:spcPts val="0"/>
              </a:spcBef>
              <a:spcAft>
                <a:spcPts val="1200"/>
              </a:spcAft>
              <a:defRPr/>
            </a:pPr>
            <a:r>
              <a:rPr lang="en-US" dirty="0"/>
              <a:t>Small business software</a:t>
            </a:r>
          </a:p>
          <a:p>
            <a:pPr lvl="1">
              <a:spcBef>
                <a:spcPts val="0"/>
              </a:spcBef>
              <a:spcAft>
                <a:spcPts val="1200"/>
              </a:spcAft>
              <a:defRPr/>
            </a:pPr>
            <a:r>
              <a:rPr lang="en-US" dirty="0"/>
              <a:t>Accounting software</a:t>
            </a:r>
          </a:p>
          <a:p>
            <a:pPr lvl="2">
              <a:spcBef>
                <a:spcPts val="0"/>
              </a:spcBef>
              <a:spcAft>
                <a:spcPts val="300"/>
              </a:spcAft>
              <a:defRPr/>
            </a:pPr>
            <a:r>
              <a:rPr lang="en-US" dirty="0"/>
              <a:t>Track accounts receivable and payable</a:t>
            </a:r>
          </a:p>
          <a:p>
            <a:pPr lvl="2">
              <a:spcBef>
                <a:spcPts val="0"/>
              </a:spcBef>
              <a:spcAft>
                <a:spcPts val="300"/>
              </a:spcAft>
              <a:defRPr/>
            </a:pPr>
            <a:r>
              <a:rPr lang="en-US" dirty="0"/>
              <a:t>Inventory management, payroll, and billing</a:t>
            </a:r>
          </a:p>
          <a:p>
            <a:pPr lvl="1">
              <a:spcBef>
                <a:spcPts val="0"/>
              </a:spcBef>
              <a:spcAft>
                <a:spcPts val="1200"/>
              </a:spcAft>
              <a:defRPr/>
            </a:pPr>
            <a:r>
              <a:rPr lang="en-US" dirty="0"/>
              <a:t>Desktop publishing (DTP) software</a:t>
            </a:r>
          </a:p>
          <a:p>
            <a:pPr lvl="2">
              <a:spcBef>
                <a:spcPts val="0"/>
              </a:spcBef>
              <a:spcAft>
                <a:spcPts val="300"/>
              </a:spcAft>
              <a:defRPr/>
            </a:pPr>
            <a:r>
              <a:rPr lang="en-US" dirty="0"/>
              <a:t>Design books and publications</a:t>
            </a:r>
          </a:p>
          <a:p>
            <a:pPr lvl="1">
              <a:spcBef>
                <a:spcPts val="0"/>
              </a:spcBef>
              <a:spcAft>
                <a:spcPts val="1200"/>
              </a:spcAft>
              <a:defRPr/>
            </a:pPr>
            <a:r>
              <a:rPr lang="en-US" dirty="0"/>
              <a:t>Web authoring software</a:t>
            </a:r>
          </a:p>
          <a:p>
            <a:pPr lvl="2">
              <a:spcBef>
                <a:spcPts val="0"/>
              </a:spcBef>
              <a:spcAft>
                <a:spcPts val="300"/>
              </a:spcAft>
              <a:defRPr/>
            </a:pPr>
            <a:r>
              <a:rPr lang="en-US" dirty="0"/>
              <a:t>Design web pages</a:t>
            </a:r>
          </a:p>
        </p:txBody>
      </p:sp>
    </p:spTree>
    <p:extLst>
      <p:ext uri="{BB962C8B-B14F-4D97-AF65-F5344CB8AC3E}">
        <p14:creationId xmlns:p14="http://schemas.microsoft.com/office/powerpoint/2010/main" val="3597335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0"/>
            <a:ext cx="8382000" cy="1600200"/>
          </a:xfrm>
        </p:spPr>
        <p:txBody>
          <a:bodyPr>
            <a:normAutofit/>
          </a:bodyPr>
          <a:lstStyle/>
          <a:p>
            <a:pPr>
              <a:defRPr/>
            </a:pPr>
            <a:r>
              <a:rPr lang="en-US" dirty="0"/>
              <a:t>Productivity and Business Software</a:t>
            </a:r>
            <a:br>
              <a:rPr lang="en-US" dirty="0"/>
            </a:br>
            <a:r>
              <a:rPr lang="en-US" sz="3200" dirty="0"/>
              <a:t>Business Software (2 of 2)</a:t>
            </a:r>
            <a:br>
              <a:rPr lang="en-US" sz="3200" dirty="0"/>
            </a:br>
            <a:r>
              <a:rPr lang="en-US" sz="2000" dirty="0"/>
              <a:t>(Objective 4.8)</a:t>
            </a:r>
            <a:endParaRPr lang="en-US" sz="2700" dirty="0"/>
          </a:p>
        </p:txBody>
      </p:sp>
      <p:sp>
        <p:nvSpPr>
          <p:cNvPr id="90115" name="Rectangle 3"/>
          <p:cNvSpPr>
            <a:spLocks noGrp="1" noChangeArrowheads="1"/>
          </p:cNvSpPr>
          <p:nvPr>
            <p:ph idx="1"/>
          </p:nvPr>
        </p:nvSpPr>
        <p:spPr>
          <a:xfrm>
            <a:off x="457200" y="1600200"/>
            <a:ext cx="8229600" cy="5029200"/>
          </a:xfrm>
        </p:spPr>
        <p:txBody>
          <a:bodyPr>
            <a:normAutofit/>
          </a:bodyPr>
          <a:lstStyle/>
          <a:p>
            <a:pPr>
              <a:spcBef>
                <a:spcPts val="0"/>
              </a:spcBef>
              <a:spcAft>
                <a:spcPts val="1200"/>
              </a:spcAft>
              <a:defRPr/>
            </a:pPr>
            <a:r>
              <a:rPr lang="en-US" dirty="0"/>
              <a:t>Software for large and specialized businesses</a:t>
            </a:r>
          </a:p>
          <a:p>
            <a:pPr lvl="1">
              <a:spcBef>
                <a:spcPts val="0"/>
              </a:spcBef>
              <a:spcAft>
                <a:spcPts val="1200"/>
              </a:spcAft>
              <a:defRPr/>
            </a:pPr>
            <a:r>
              <a:rPr lang="en-US" dirty="0"/>
              <a:t>Vertical market software is designed for a specific industry</a:t>
            </a:r>
          </a:p>
          <a:p>
            <a:pPr lvl="1">
              <a:spcBef>
                <a:spcPts val="0"/>
              </a:spcBef>
              <a:spcAft>
                <a:spcPts val="1200"/>
              </a:spcAft>
              <a:defRPr/>
            </a:pPr>
            <a:r>
              <a:rPr lang="en-US" dirty="0"/>
              <a:t>Computer-aided design (CAD) programs create automated designs, technical drawings, and 3D model visualizations</a:t>
            </a:r>
          </a:p>
          <a:p>
            <a:pPr lvl="1">
              <a:spcBef>
                <a:spcPts val="0"/>
              </a:spcBef>
              <a:spcAft>
                <a:spcPts val="1200"/>
              </a:spcAft>
              <a:defRPr/>
            </a:pPr>
            <a:r>
              <a:rPr lang="en-US" dirty="0"/>
              <a:t>Home or landscape planning</a:t>
            </a:r>
          </a:p>
        </p:txBody>
      </p:sp>
    </p:spTree>
    <p:extLst>
      <p:ext uri="{BB962C8B-B14F-4D97-AF65-F5344CB8AC3E}">
        <p14:creationId xmlns:p14="http://schemas.microsoft.com/office/powerpoint/2010/main" val="1857329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web shows 5 types of multimedia and educational software. The center circle, labeled multimedia and educational software, has 5 other circles branching from it. Digital Image and Video Editing Software. Digital Audio Software. Educational and Reference Software. Drawing Software. App Creation Software.">
            <a:extLst>
              <a:ext uri="{FF2B5EF4-FFF2-40B4-BE49-F238E27FC236}">
                <a16:creationId xmlns:a16="http://schemas.microsoft.com/office/drawing/2014/main" id="{291BC396-0FFF-432A-A521-C354F067D1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1905000"/>
            <a:ext cx="3974592" cy="3861816"/>
          </a:xfrm>
          <a:prstGeom prst="rect">
            <a:avLst/>
          </a:prstGeom>
        </p:spPr>
      </p:pic>
      <p:sp>
        <p:nvSpPr>
          <p:cNvPr id="100354" name="Rectangle 2"/>
          <p:cNvSpPr>
            <a:spLocks noGrp="1" noChangeArrowheads="1"/>
          </p:cNvSpPr>
          <p:nvPr>
            <p:ph type="title"/>
          </p:nvPr>
        </p:nvSpPr>
        <p:spPr>
          <a:xfrm>
            <a:off x="457200" y="0"/>
            <a:ext cx="8534320" cy="1600200"/>
          </a:xfrm>
        </p:spPr>
        <p:txBody>
          <a:bodyPr>
            <a:normAutofit/>
          </a:bodyPr>
          <a:lstStyle/>
          <a:p>
            <a:pPr>
              <a:defRPr/>
            </a:pPr>
            <a:r>
              <a:rPr lang="en-US" dirty="0"/>
              <a:t>Multimedia and Educational Software</a:t>
            </a:r>
            <a:br>
              <a:rPr lang="en-US" sz="2100" dirty="0"/>
            </a:br>
            <a:r>
              <a:rPr lang="en-US" sz="3200" dirty="0"/>
              <a:t>Digital Multimedia Software (1 of 3)</a:t>
            </a:r>
            <a:br>
              <a:rPr lang="en-US" sz="3200" dirty="0"/>
            </a:br>
            <a:r>
              <a:rPr lang="en-US" sz="2000" dirty="0"/>
              <a:t>(Objective 4.9)</a:t>
            </a:r>
            <a:endParaRPr lang="en-US" sz="2700" dirty="0"/>
          </a:p>
        </p:txBody>
      </p:sp>
      <p:sp>
        <p:nvSpPr>
          <p:cNvPr id="100355" name="Rectangle 3"/>
          <p:cNvSpPr>
            <a:spLocks noGrp="1" noChangeArrowheads="1"/>
          </p:cNvSpPr>
          <p:nvPr>
            <p:ph idx="1"/>
          </p:nvPr>
        </p:nvSpPr>
        <p:spPr>
          <a:xfrm>
            <a:off x="457200" y="1600200"/>
            <a:ext cx="4800600" cy="5029200"/>
          </a:xfrm>
        </p:spPr>
        <p:txBody>
          <a:bodyPr>
            <a:normAutofit/>
          </a:bodyPr>
          <a:lstStyle/>
          <a:p>
            <a:pPr>
              <a:spcBef>
                <a:spcPts val="0"/>
              </a:spcBef>
              <a:spcAft>
                <a:spcPts val="1500"/>
              </a:spcAft>
              <a:defRPr/>
            </a:pPr>
            <a:r>
              <a:rPr lang="en-US" dirty="0"/>
              <a:t>Multimedia software</a:t>
            </a:r>
          </a:p>
          <a:p>
            <a:pPr lvl="1">
              <a:spcBef>
                <a:spcPts val="0"/>
              </a:spcBef>
              <a:spcAft>
                <a:spcPts val="1500"/>
              </a:spcAft>
              <a:defRPr/>
            </a:pPr>
            <a:r>
              <a:rPr lang="en-US" dirty="0"/>
              <a:t>Includes digital image, video-editing, and digital audio software</a:t>
            </a:r>
          </a:p>
          <a:p>
            <a:pPr lvl="1">
              <a:spcBef>
                <a:spcPts val="0"/>
              </a:spcBef>
              <a:spcAft>
                <a:spcPts val="1500"/>
              </a:spcAft>
              <a:defRPr/>
            </a:pPr>
            <a:r>
              <a:rPr lang="en-US" dirty="0"/>
              <a:t>Used to produce computer games, animations, and movies</a:t>
            </a:r>
          </a:p>
        </p:txBody>
      </p:sp>
    </p:spTree>
    <p:extLst>
      <p:ext uri="{BB962C8B-B14F-4D97-AF65-F5344CB8AC3E}">
        <p14:creationId xmlns:p14="http://schemas.microsoft.com/office/powerpoint/2010/main" val="25446687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0"/>
            <a:ext cx="8534320" cy="1600200"/>
          </a:xfrm>
        </p:spPr>
        <p:txBody>
          <a:bodyPr>
            <a:normAutofit/>
          </a:bodyPr>
          <a:lstStyle/>
          <a:p>
            <a:pPr>
              <a:defRPr/>
            </a:pPr>
            <a:r>
              <a:rPr lang="en-US" dirty="0"/>
              <a:t>Multimedia and Educational Software</a:t>
            </a:r>
            <a:br>
              <a:rPr lang="en-US" sz="2100" dirty="0"/>
            </a:br>
            <a:r>
              <a:rPr lang="en-US" sz="3200" dirty="0"/>
              <a:t>Digital Multimedia Software (2 of 3)</a:t>
            </a:r>
            <a:br>
              <a:rPr lang="en-US" sz="3200" dirty="0"/>
            </a:br>
            <a:r>
              <a:rPr lang="en-US" sz="2000" dirty="0"/>
              <a:t>(Objective 4.9)</a:t>
            </a:r>
            <a:endParaRPr lang="en-US" sz="2700" dirty="0"/>
          </a:p>
        </p:txBody>
      </p:sp>
      <p:sp>
        <p:nvSpPr>
          <p:cNvPr id="100355" name="Rectangle 3"/>
          <p:cNvSpPr>
            <a:spLocks noGrp="1" noChangeArrowheads="1"/>
          </p:cNvSpPr>
          <p:nvPr>
            <p:ph idx="1"/>
          </p:nvPr>
        </p:nvSpPr>
        <p:spPr>
          <a:xfrm>
            <a:off x="457200" y="1600200"/>
            <a:ext cx="7924800" cy="5029200"/>
          </a:xfrm>
        </p:spPr>
        <p:txBody>
          <a:bodyPr>
            <a:normAutofit/>
          </a:bodyPr>
          <a:lstStyle/>
          <a:p>
            <a:pPr>
              <a:spcBef>
                <a:spcPts val="0"/>
              </a:spcBef>
              <a:spcAft>
                <a:spcPts val="1500"/>
              </a:spcAft>
              <a:defRPr/>
            </a:pPr>
            <a:r>
              <a:rPr lang="en-US" dirty="0"/>
              <a:t>Multimedia software</a:t>
            </a:r>
          </a:p>
          <a:p>
            <a:pPr lvl="1">
              <a:spcBef>
                <a:spcPts val="0"/>
              </a:spcBef>
              <a:spcAft>
                <a:spcPts val="1500"/>
              </a:spcAft>
              <a:defRPr/>
            </a:pPr>
            <a:r>
              <a:rPr lang="en-US" dirty="0"/>
              <a:t>Image-editing software used to edit photos</a:t>
            </a:r>
          </a:p>
          <a:p>
            <a:pPr lvl="1">
              <a:spcBef>
                <a:spcPts val="0"/>
              </a:spcBef>
              <a:spcAft>
                <a:spcPts val="1500"/>
              </a:spcAft>
              <a:defRPr/>
            </a:pPr>
            <a:r>
              <a:rPr lang="en-US" dirty="0"/>
              <a:t>Video-editing software used to refine videos</a:t>
            </a:r>
          </a:p>
        </p:txBody>
      </p:sp>
    </p:spTree>
    <p:extLst>
      <p:ext uri="{BB962C8B-B14F-4D97-AF65-F5344CB8AC3E}">
        <p14:creationId xmlns:p14="http://schemas.microsoft.com/office/powerpoint/2010/main" val="1622469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0"/>
            <a:ext cx="8686800" cy="1600200"/>
          </a:xfrm>
        </p:spPr>
        <p:txBody>
          <a:bodyPr>
            <a:normAutofit fontScale="90000"/>
          </a:bodyPr>
          <a:lstStyle/>
          <a:p>
            <a:pPr>
              <a:defRPr/>
            </a:pPr>
            <a:r>
              <a:rPr lang="en-US" sz="3800" dirty="0"/>
              <a:t>Multimedia and Educational Software</a:t>
            </a:r>
            <a:br>
              <a:rPr lang="en-US" sz="3200" dirty="0"/>
            </a:br>
            <a:r>
              <a:rPr lang="en-US" sz="3600" dirty="0"/>
              <a:t>Digital Multimedia Software (3 of 3)</a:t>
            </a:r>
            <a:br>
              <a:rPr lang="en-US" sz="3600" dirty="0"/>
            </a:br>
            <a:r>
              <a:rPr lang="en-US" sz="2200" dirty="0"/>
              <a:t>(Objective 4.9)</a:t>
            </a:r>
            <a:endParaRPr lang="en-US" sz="3600" dirty="0">
              <a:effectLst/>
            </a:endParaRPr>
          </a:p>
        </p:txBody>
      </p:sp>
      <p:sp>
        <p:nvSpPr>
          <p:cNvPr id="102403" name="Rectangle 3"/>
          <p:cNvSpPr>
            <a:spLocks noGrp="1" noChangeArrowheads="1"/>
          </p:cNvSpPr>
          <p:nvPr>
            <p:ph idx="1"/>
          </p:nvPr>
        </p:nvSpPr>
        <p:spPr>
          <a:xfrm>
            <a:off x="457200" y="1655618"/>
            <a:ext cx="8000999" cy="4648200"/>
          </a:xfrm>
        </p:spPr>
        <p:txBody>
          <a:bodyPr>
            <a:normAutofit/>
          </a:bodyPr>
          <a:lstStyle/>
          <a:p>
            <a:pPr>
              <a:spcBef>
                <a:spcPts val="0"/>
              </a:spcBef>
              <a:spcAft>
                <a:spcPts val="1800"/>
              </a:spcAft>
              <a:defRPr/>
            </a:pPr>
            <a:r>
              <a:rPr lang="en-US" dirty="0"/>
              <a:t>Multimedia software</a:t>
            </a:r>
          </a:p>
          <a:p>
            <a:pPr lvl="1">
              <a:spcBef>
                <a:spcPts val="0"/>
              </a:spcBef>
              <a:spcAft>
                <a:spcPts val="600"/>
              </a:spcAft>
              <a:defRPr/>
            </a:pPr>
            <a:r>
              <a:rPr lang="en-US" dirty="0"/>
              <a:t>Drawing software lets you create</a:t>
            </a:r>
          </a:p>
          <a:p>
            <a:pPr lvl="2">
              <a:spcBef>
                <a:spcPts val="0"/>
              </a:spcBef>
              <a:spcAft>
                <a:spcPts val="300"/>
              </a:spcAft>
              <a:defRPr/>
            </a:pPr>
            <a:r>
              <a:rPr lang="en-US" dirty="0">
                <a:effectLst/>
              </a:rPr>
              <a:t>Two-dimensional, </a:t>
            </a:r>
            <a:br>
              <a:rPr lang="en-US" dirty="0">
                <a:effectLst/>
              </a:rPr>
            </a:br>
            <a:r>
              <a:rPr lang="en-US" dirty="0">
                <a:effectLst/>
              </a:rPr>
              <a:t> line-based drawings</a:t>
            </a:r>
          </a:p>
          <a:p>
            <a:pPr lvl="2">
              <a:spcBef>
                <a:spcPts val="0"/>
              </a:spcBef>
              <a:spcAft>
                <a:spcPts val="300"/>
              </a:spcAft>
              <a:defRPr/>
            </a:pPr>
            <a:r>
              <a:rPr lang="en-US" dirty="0">
                <a:effectLst/>
              </a:rPr>
              <a:t>Technical diagrams</a:t>
            </a:r>
          </a:p>
          <a:p>
            <a:pPr lvl="2">
              <a:spcBef>
                <a:spcPts val="0"/>
              </a:spcBef>
              <a:spcAft>
                <a:spcPts val="300"/>
              </a:spcAft>
              <a:defRPr/>
            </a:pPr>
            <a:r>
              <a:rPr lang="en-US" dirty="0">
                <a:effectLst/>
              </a:rPr>
              <a:t>Animations</a:t>
            </a:r>
          </a:p>
          <a:p>
            <a:pPr lvl="1">
              <a:spcBef>
                <a:spcPts val="0"/>
              </a:spcBef>
              <a:spcAft>
                <a:spcPts val="600"/>
              </a:spcAft>
              <a:defRPr/>
            </a:pPr>
            <a:r>
              <a:rPr lang="en-US" dirty="0"/>
              <a:t>Professional-level</a:t>
            </a:r>
          </a:p>
          <a:p>
            <a:pPr lvl="2">
              <a:spcBef>
                <a:spcPts val="0"/>
              </a:spcBef>
              <a:spcAft>
                <a:spcPts val="1800"/>
              </a:spcAft>
              <a:defRPr/>
            </a:pPr>
            <a:r>
              <a:rPr lang="en-US" dirty="0">
                <a:effectLst/>
              </a:rPr>
              <a:t>Adobe Illustrator</a:t>
            </a:r>
          </a:p>
        </p:txBody>
      </p:sp>
      <p:pic>
        <p:nvPicPr>
          <p:cNvPr id="4" name="Picture 3" descr="A screenshot from Adobe Illustrator shows a piece of vector art that looks like a pattern of stems and leaves. A section is highlighted for editing.">
            <a:extLst>
              <a:ext uri="{FF2B5EF4-FFF2-40B4-BE49-F238E27FC236}">
                <a16:creationId xmlns:a16="http://schemas.microsoft.com/office/drawing/2014/main" id="{7E1B0624-CECB-499B-AE89-DFF3B728BE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10"/>
          <a:stretch/>
        </p:blipFill>
        <p:spPr>
          <a:xfrm>
            <a:off x="4724400" y="3249855"/>
            <a:ext cx="4181021" cy="2922345"/>
          </a:xfrm>
          <a:prstGeom prst="rect">
            <a:avLst/>
          </a:prstGeom>
        </p:spPr>
      </p:pic>
    </p:spTree>
    <p:extLst>
      <p:ext uri="{BB962C8B-B14F-4D97-AF65-F5344CB8AC3E}">
        <p14:creationId xmlns:p14="http://schemas.microsoft.com/office/powerpoint/2010/main" val="22416409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0"/>
            <a:ext cx="8458200" cy="1600200"/>
          </a:xfrm>
        </p:spPr>
        <p:txBody>
          <a:bodyPr>
            <a:normAutofit/>
          </a:bodyPr>
          <a:lstStyle/>
          <a:p>
            <a:pPr>
              <a:defRPr/>
            </a:pPr>
            <a:r>
              <a:rPr lang="en-US" dirty="0"/>
              <a:t>Multimedia and Educational Software</a:t>
            </a:r>
            <a:br>
              <a:rPr lang="en-US" dirty="0">
                <a:effectLst/>
              </a:rPr>
            </a:br>
            <a:r>
              <a:rPr lang="en-US" sz="3200" dirty="0"/>
              <a:t>Digital Audio Software</a:t>
            </a:r>
            <a:br>
              <a:rPr lang="en-US" sz="3200" dirty="0"/>
            </a:br>
            <a:r>
              <a:rPr lang="en-US" sz="2000" dirty="0"/>
              <a:t>(Objective 4.10)</a:t>
            </a:r>
            <a:endParaRPr lang="en-US" dirty="0">
              <a:effectLst/>
            </a:endParaRPr>
          </a:p>
        </p:txBody>
      </p:sp>
      <p:sp>
        <p:nvSpPr>
          <p:cNvPr id="106499" name="Rectangle 3"/>
          <p:cNvSpPr>
            <a:spLocks noGrp="1" noChangeArrowheads="1"/>
          </p:cNvSpPr>
          <p:nvPr>
            <p:ph idx="1"/>
          </p:nvPr>
        </p:nvSpPr>
        <p:spPr>
          <a:xfrm>
            <a:off x="457200" y="1600200"/>
            <a:ext cx="8229600" cy="4724400"/>
          </a:xfrm>
        </p:spPr>
        <p:txBody>
          <a:bodyPr>
            <a:normAutofit/>
          </a:bodyPr>
          <a:lstStyle/>
          <a:p>
            <a:pPr>
              <a:spcBef>
                <a:spcPts val="0"/>
              </a:spcBef>
              <a:spcAft>
                <a:spcPts val="1800"/>
              </a:spcAft>
              <a:defRPr/>
            </a:pPr>
            <a:r>
              <a:rPr lang="en-US" dirty="0"/>
              <a:t>Digital audio files</a:t>
            </a:r>
          </a:p>
          <a:p>
            <a:pPr>
              <a:spcBef>
                <a:spcPts val="0"/>
              </a:spcBef>
              <a:spcAft>
                <a:spcPts val="600"/>
              </a:spcAft>
              <a:defRPr/>
            </a:pPr>
            <a:r>
              <a:rPr lang="en-US" dirty="0"/>
              <a:t>Downloaded music files, audiobooks, or podcasts</a:t>
            </a:r>
          </a:p>
          <a:p>
            <a:pPr lvl="1">
              <a:spcBef>
                <a:spcPts val="0"/>
              </a:spcBef>
              <a:defRPr/>
            </a:pPr>
            <a:r>
              <a:rPr lang="en-US" dirty="0">
                <a:effectLst/>
              </a:rPr>
              <a:t>Compressed: MP3, AAC, WMA</a:t>
            </a:r>
            <a:endParaRPr lang="en-US" dirty="0"/>
          </a:p>
          <a:p>
            <a:pPr lvl="1">
              <a:spcBef>
                <a:spcPts val="0"/>
              </a:spcBef>
              <a:defRPr/>
            </a:pPr>
            <a:r>
              <a:rPr lang="en-US" dirty="0">
                <a:effectLst/>
              </a:rPr>
              <a:t>Uncompressed: WAV, AIFF</a:t>
            </a:r>
          </a:p>
          <a:p>
            <a:pPr>
              <a:spcBef>
                <a:spcPts val="600"/>
              </a:spcBef>
              <a:spcAft>
                <a:spcPts val="1800"/>
              </a:spcAft>
              <a:defRPr/>
            </a:pPr>
            <a:r>
              <a:rPr lang="en-US" dirty="0"/>
              <a:t>Digital audio workstation software (DAWs)</a:t>
            </a:r>
          </a:p>
          <a:p>
            <a:pPr>
              <a:spcBef>
                <a:spcPts val="0"/>
              </a:spcBef>
              <a:spcAft>
                <a:spcPts val="1800"/>
              </a:spcAft>
              <a:defRPr/>
            </a:pPr>
            <a:r>
              <a:rPr lang="en-US" dirty="0"/>
              <a:t>Audio-editing software</a:t>
            </a:r>
          </a:p>
        </p:txBody>
      </p:sp>
    </p:spTree>
    <p:extLst>
      <p:ext uri="{BB962C8B-B14F-4D97-AF65-F5344CB8AC3E}">
        <p14:creationId xmlns:p14="http://schemas.microsoft.com/office/powerpoint/2010/main" val="1811569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458200" cy="1600200"/>
          </a:xfrm>
        </p:spPr>
        <p:txBody>
          <a:bodyPr>
            <a:normAutofit/>
          </a:bodyPr>
          <a:lstStyle/>
          <a:p>
            <a:r>
              <a:rPr lang="en-US" dirty="0"/>
              <a:t>Multimedia and Educational Software</a:t>
            </a:r>
            <a:br>
              <a:rPr lang="en-US" dirty="0">
                <a:effectLst/>
              </a:rPr>
            </a:br>
            <a:r>
              <a:rPr lang="en-US" sz="3200" dirty="0"/>
              <a:t>App Creation Software</a:t>
            </a:r>
            <a:br>
              <a:rPr lang="en-US" sz="3200" dirty="0"/>
            </a:br>
            <a:r>
              <a:rPr lang="en-US" sz="2000" dirty="0"/>
              <a:t>(Objective 4.11)</a:t>
            </a:r>
            <a:endParaRPr lang="en-US" dirty="0">
              <a:effectLst/>
            </a:endParaRPr>
          </a:p>
        </p:txBody>
      </p:sp>
      <p:sp>
        <p:nvSpPr>
          <p:cNvPr id="8" name="Content Placeholder 7"/>
          <p:cNvSpPr>
            <a:spLocks noGrp="1"/>
          </p:cNvSpPr>
          <p:nvPr>
            <p:ph idx="1"/>
          </p:nvPr>
        </p:nvSpPr>
        <p:spPr>
          <a:xfrm>
            <a:off x="482930" y="1600200"/>
            <a:ext cx="7975270" cy="4419600"/>
          </a:xfrm>
        </p:spPr>
        <p:txBody>
          <a:bodyPr>
            <a:normAutofit/>
          </a:bodyPr>
          <a:lstStyle/>
          <a:p>
            <a:r>
              <a:rPr lang="en-US" dirty="0"/>
              <a:t>App creation software—programming environments that produce apps that run on mobile devices</a:t>
            </a:r>
            <a:endParaRPr lang="it-IT" dirty="0"/>
          </a:p>
          <a:p>
            <a:pPr lvl="1"/>
            <a:r>
              <a:rPr lang="en-US" dirty="0"/>
              <a:t>App Inventor</a:t>
            </a:r>
          </a:p>
          <a:p>
            <a:pPr lvl="1"/>
            <a:r>
              <a:rPr lang="en-US" dirty="0"/>
              <a:t>Thunkable</a:t>
            </a:r>
          </a:p>
          <a:p>
            <a:pPr lvl="1"/>
            <a:r>
              <a:rPr lang="en-US" dirty="0"/>
              <a:t>Corona SDK</a:t>
            </a:r>
          </a:p>
          <a:p>
            <a:pPr lvl="1"/>
            <a:r>
              <a:rPr lang="en-US" dirty="0"/>
              <a:t>Unity</a:t>
            </a:r>
          </a:p>
          <a:p>
            <a:pPr lvl="1"/>
            <a:r>
              <a:rPr lang="en-US" dirty="0"/>
              <a:t>RPG Maker </a:t>
            </a:r>
            <a:endParaRPr lang="it-IT" dirty="0"/>
          </a:p>
        </p:txBody>
      </p:sp>
      <p:pic>
        <p:nvPicPr>
          <p:cNvPr id="4" name="Picture 3" descr="A screenshot from M I T’s app inventor software shows blocks of code on the main screen. The app also has a ribbon across the top, and a sidebar on the left.">
            <a:extLst>
              <a:ext uri="{FF2B5EF4-FFF2-40B4-BE49-F238E27FC236}">
                <a16:creationId xmlns:a16="http://schemas.microsoft.com/office/drawing/2014/main" id="{F519DDEC-97BD-4743-95DD-419448363B5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015"/>
          <a:stretch/>
        </p:blipFill>
        <p:spPr>
          <a:xfrm>
            <a:off x="3657600" y="3429000"/>
            <a:ext cx="5110757" cy="2819400"/>
          </a:xfrm>
          <a:prstGeom prst="rect">
            <a:avLst/>
          </a:prstGeom>
        </p:spPr>
      </p:pic>
    </p:spTree>
    <p:extLst>
      <p:ext uri="{BB962C8B-B14F-4D97-AF65-F5344CB8AC3E}">
        <p14:creationId xmlns:p14="http://schemas.microsoft.com/office/powerpoint/2010/main" val="22759322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458200" cy="1600200"/>
          </a:xfrm>
        </p:spPr>
        <p:txBody>
          <a:bodyPr>
            <a:normAutofit/>
          </a:bodyPr>
          <a:lstStyle/>
          <a:p>
            <a:r>
              <a:rPr lang="en-US" dirty="0"/>
              <a:t>Multimedia and Educational Software</a:t>
            </a:r>
            <a:br>
              <a:rPr lang="en-US" sz="2400" dirty="0"/>
            </a:br>
            <a:r>
              <a:rPr lang="en-US" sz="3200" dirty="0"/>
              <a:t>Educational and Reference Software</a:t>
            </a:r>
            <a:br>
              <a:rPr lang="en-US" sz="3200" dirty="0"/>
            </a:br>
            <a:r>
              <a:rPr lang="en-US" sz="2000" dirty="0"/>
              <a:t>(Objective 4.12)</a:t>
            </a:r>
            <a:endParaRPr lang="en-US" dirty="0">
              <a:effectLst/>
            </a:endParaRPr>
          </a:p>
        </p:txBody>
      </p:sp>
      <p:sp>
        <p:nvSpPr>
          <p:cNvPr id="8" name="Content Placeholder 7"/>
          <p:cNvSpPr>
            <a:spLocks noGrp="1"/>
          </p:cNvSpPr>
          <p:nvPr>
            <p:ph idx="1"/>
          </p:nvPr>
        </p:nvSpPr>
        <p:spPr>
          <a:xfrm>
            <a:off x="482930" y="1600200"/>
            <a:ext cx="7975270" cy="4419600"/>
          </a:xfrm>
        </p:spPr>
        <p:txBody>
          <a:bodyPr>
            <a:normAutofit/>
          </a:bodyPr>
          <a:lstStyle/>
          <a:p>
            <a:pPr marL="101600">
              <a:spcAft>
                <a:spcPts val="300"/>
              </a:spcAft>
              <a:defRPr/>
            </a:pPr>
            <a:r>
              <a:rPr lang="en-US" dirty="0"/>
              <a:t>Educational</a:t>
            </a:r>
            <a:r>
              <a:rPr lang="en-US" sz="1600" dirty="0"/>
              <a:t> </a:t>
            </a:r>
            <a:r>
              <a:rPr lang="en-US" dirty="0"/>
              <a:t>and</a:t>
            </a:r>
            <a:r>
              <a:rPr lang="en-US" sz="1600" dirty="0"/>
              <a:t> </a:t>
            </a:r>
            <a:r>
              <a:rPr lang="en-US" dirty="0"/>
              <a:t>reference</a:t>
            </a:r>
            <a:r>
              <a:rPr lang="en-US" sz="1600" dirty="0"/>
              <a:t> </a:t>
            </a:r>
            <a:r>
              <a:rPr lang="en-US" dirty="0"/>
              <a:t>software</a:t>
            </a:r>
            <a:r>
              <a:rPr lang="en-US" sz="1600" dirty="0"/>
              <a:t> </a:t>
            </a:r>
            <a:r>
              <a:rPr lang="en-US" dirty="0"/>
              <a:t>examples</a:t>
            </a:r>
          </a:p>
          <a:p>
            <a:pPr marL="685800" lvl="1">
              <a:spcAft>
                <a:spcPts val="300"/>
              </a:spcAft>
              <a:defRPr/>
            </a:pPr>
            <a:r>
              <a:rPr lang="en-US" dirty="0">
                <a:solidFill>
                  <a:schemeClr val="tx1"/>
                </a:solidFill>
              </a:rPr>
              <a:t>Test preparation</a:t>
            </a:r>
          </a:p>
          <a:p>
            <a:pPr marL="685800" lvl="1">
              <a:spcAft>
                <a:spcPts val="300"/>
              </a:spcAft>
              <a:defRPr/>
            </a:pPr>
            <a:r>
              <a:rPr lang="en-US" dirty="0">
                <a:solidFill>
                  <a:schemeClr val="tx1"/>
                </a:solidFill>
              </a:rPr>
              <a:t>Simulation</a:t>
            </a:r>
          </a:p>
          <a:p>
            <a:pPr marL="685800" lvl="1">
              <a:spcAft>
                <a:spcPts val="300"/>
              </a:spcAft>
              <a:defRPr/>
            </a:pPr>
            <a:r>
              <a:rPr lang="en-US" dirty="0">
                <a:solidFill>
                  <a:schemeClr val="tx1"/>
                </a:solidFill>
              </a:rPr>
              <a:t>Trip planning</a:t>
            </a:r>
          </a:p>
          <a:p>
            <a:pPr marL="685800" lvl="1">
              <a:spcAft>
                <a:spcPts val="300"/>
              </a:spcAft>
              <a:defRPr/>
            </a:pPr>
            <a:r>
              <a:rPr lang="en-US" dirty="0">
                <a:solidFill>
                  <a:schemeClr val="tx1"/>
                </a:solidFill>
              </a:rPr>
              <a:t>Home design/improvement</a:t>
            </a:r>
          </a:p>
          <a:p>
            <a:pPr marL="685800" lvl="1">
              <a:spcAft>
                <a:spcPts val="300"/>
              </a:spcAft>
              <a:defRPr/>
            </a:pPr>
            <a:r>
              <a:rPr lang="en-US" dirty="0">
                <a:solidFill>
                  <a:schemeClr val="tx1"/>
                </a:solidFill>
              </a:rPr>
              <a:t>Course management</a:t>
            </a:r>
          </a:p>
          <a:p>
            <a:pPr marL="685800" lvl="1">
              <a:spcAft>
                <a:spcPts val="300"/>
              </a:spcAft>
              <a:defRPr/>
            </a:pPr>
            <a:r>
              <a:rPr lang="en-US" dirty="0">
                <a:solidFill>
                  <a:schemeClr val="tx1"/>
                </a:solidFill>
              </a:rPr>
              <a:t>Genealogy</a:t>
            </a:r>
          </a:p>
        </p:txBody>
      </p:sp>
    </p:spTree>
    <p:extLst>
      <p:ext uri="{BB962C8B-B14F-4D97-AF65-F5344CB8AC3E}">
        <p14:creationId xmlns:p14="http://schemas.microsoft.com/office/powerpoint/2010/main" val="332844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8243765"/>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2498</Words>
  <Application>Microsoft Macintosh PowerPoint</Application>
  <PresentationFormat>On-screen Show (4:3)</PresentationFormat>
  <Paragraphs>301</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Arial Narrow</vt:lpstr>
      <vt:lpstr>Noto Sans Symbols</vt:lpstr>
      <vt:lpstr>Times New Roman</vt:lpstr>
      <vt:lpstr>Verdana</vt:lpstr>
      <vt:lpstr>508 Lecture</vt:lpstr>
      <vt:lpstr>Technology in Action</vt:lpstr>
      <vt:lpstr>Learning Objectives (1 of 3)</vt:lpstr>
      <vt:lpstr>Learning Objectives (2 of 3)</vt:lpstr>
      <vt:lpstr>Learning Objectives (3 of 3)</vt:lpstr>
      <vt:lpstr>Software Basics Application vs. System Software (Objective 4.1)</vt:lpstr>
      <vt:lpstr>Software Basics Distributing Software (Objective 4.2)</vt:lpstr>
      <vt:lpstr>Managing Your Software Purchasing Software (Objective 4.3)</vt:lpstr>
      <vt:lpstr>Managing Your Software Installing and Uninstalling Software (Objective 4.4)</vt:lpstr>
      <vt:lpstr>Managing Your Software Upgrading Software (Objective 4.5)</vt:lpstr>
      <vt:lpstr>Managing Your Software Software Licenses (Objective 4.6)</vt:lpstr>
      <vt:lpstr>Productivity and Business Software Productivity Software (1 of 9) (Objective 4.7)</vt:lpstr>
      <vt:lpstr>Productivity and Business Software Productivity Software (2 of 9) (Objective 4.7)</vt:lpstr>
      <vt:lpstr>Productivity and Business Software Productivity Software (3 of 9) (Objective 4.7)</vt:lpstr>
      <vt:lpstr>Productivity and Business Software Productivity Software (4 of 9) (Objective 4.7)</vt:lpstr>
      <vt:lpstr>Productivity and Business Software Productivity Software (5 of 9) (Objective 4.7)</vt:lpstr>
      <vt:lpstr>Productivity and Business Software Productivity Software (6 of 9) (Objective 4.7)</vt:lpstr>
      <vt:lpstr>Productivity and Business Software Productivity Software (7 of 9) (Objective 4.7)</vt:lpstr>
      <vt:lpstr>Productivity and Business Software Productivity Software (8 of 9) (Objective 4.7)</vt:lpstr>
      <vt:lpstr>Productivity and Business Software Productivity Software (9 of 9) (Objective 4.7)</vt:lpstr>
      <vt:lpstr>Productivity and Business Software Business Software (1 of 2) (Objective 4.8)</vt:lpstr>
      <vt:lpstr>Productivity and Business Software Business Software (2 of 2) (Objective 4.8)</vt:lpstr>
      <vt:lpstr>Multimedia and Educational Software Digital Multimedia Software (1 of 3) (Objective 4.9)</vt:lpstr>
      <vt:lpstr>Multimedia and Educational Software Digital Multimedia Software (2 of 3) (Objective 4.9)</vt:lpstr>
      <vt:lpstr>Multimedia and Educational Software Digital Multimedia Software (3 of 3) (Objective 4.9)</vt:lpstr>
      <vt:lpstr>Multimedia and Educational Software Digital Audio Software (Objective 4.10)</vt:lpstr>
      <vt:lpstr>Multimedia and Educational Software App Creation Software (Objective 4.11)</vt:lpstr>
      <vt:lpstr>Multimedia and Educational Software Educational and Reference Software (Objective 4.12)</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4</dc:subject>
  <dc:creator/>
  <cp:lastModifiedBy/>
  <cp:revision>1</cp:revision>
  <dcterms:created xsi:type="dcterms:W3CDTF">2017-01-24T02:43:43Z</dcterms:created>
  <dcterms:modified xsi:type="dcterms:W3CDTF">2019-02-12T16:57:10Z</dcterms:modified>
</cp:coreProperties>
</file>