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37"/>
  </p:notesMasterIdLst>
  <p:handoutMasterIdLst>
    <p:handoutMasterId r:id="rId38"/>
  </p:handoutMasterIdLst>
  <p:sldIdLst>
    <p:sldId id="394" r:id="rId2"/>
    <p:sldId id="352" r:id="rId3"/>
    <p:sldId id="389" r:id="rId4"/>
    <p:sldId id="427" r:id="rId5"/>
    <p:sldId id="428" r:id="rId6"/>
    <p:sldId id="461" r:id="rId7"/>
    <p:sldId id="430" r:id="rId8"/>
    <p:sldId id="459" r:id="rId9"/>
    <p:sldId id="431" r:id="rId10"/>
    <p:sldId id="462" r:id="rId11"/>
    <p:sldId id="433" r:id="rId12"/>
    <p:sldId id="434" r:id="rId13"/>
    <p:sldId id="435" r:id="rId14"/>
    <p:sldId id="436" r:id="rId15"/>
    <p:sldId id="437" r:id="rId16"/>
    <p:sldId id="438" r:id="rId17"/>
    <p:sldId id="463" r:id="rId18"/>
    <p:sldId id="439" r:id="rId19"/>
    <p:sldId id="444" r:id="rId20"/>
    <p:sldId id="445" r:id="rId21"/>
    <p:sldId id="446" r:id="rId22"/>
    <p:sldId id="464" r:id="rId23"/>
    <p:sldId id="447" r:id="rId24"/>
    <p:sldId id="448" r:id="rId25"/>
    <p:sldId id="466" r:id="rId26"/>
    <p:sldId id="465" r:id="rId27"/>
    <p:sldId id="450" r:id="rId28"/>
    <p:sldId id="460" r:id="rId29"/>
    <p:sldId id="451" r:id="rId30"/>
    <p:sldId id="452" r:id="rId31"/>
    <p:sldId id="453" r:id="rId32"/>
    <p:sldId id="454" r:id="rId33"/>
    <p:sldId id="455" r:id="rId34"/>
    <p:sldId id="456" r:id="rId35"/>
    <p:sldId id="458" r:id="rId3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596" autoAdjust="0"/>
    <p:restoredTop sz="67487" autoAdjust="0"/>
  </p:normalViewPr>
  <p:slideViewPr>
    <p:cSldViewPr>
      <p:cViewPr varScale="1">
        <p:scale>
          <a:sx n="63" d="100"/>
          <a:sy n="63" d="100"/>
        </p:scale>
        <p:origin x="360" y="184"/>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The learning objectives are:</a:t>
            </a:r>
          </a:p>
          <a:p>
            <a:pPr marL="1149350" lvl="1" indent="-692150">
              <a:buNone/>
            </a:pPr>
            <a:r>
              <a:rPr lang="en-US" sz="1200" dirty="0">
                <a:latin typeface="Arial" panose="020B0604020202020204" pitchFamily="34" charset="0"/>
                <a:cs typeface="Arial" panose="020B0604020202020204" pitchFamily="34" charset="0"/>
              </a:rPr>
              <a:t>5.1  Discuss the functions of the operating system.</a:t>
            </a:r>
          </a:p>
          <a:p>
            <a:pPr marL="1149350" lvl="1" indent="-692150">
              <a:buNone/>
            </a:pPr>
            <a:r>
              <a:rPr lang="en-US" sz="1200" dirty="0">
                <a:latin typeface="Arial" panose="020B0604020202020204" pitchFamily="34" charset="0"/>
                <a:cs typeface="Arial" panose="020B0604020202020204" pitchFamily="34" charset="0"/>
              </a:rPr>
              <a:t>5.2  Explain the most popular operating systems for personal use.</a:t>
            </a:r>
          </a:p>
          <a:p>
            <a:pPr marL="1149350" lvl="1" indent="-692150">
              <a:buNone/>
            </a:pPr>
            <a:r>
              <a:rPr lang="en-US" sz="1200" dirty="0">
                <a:latin typeface="Arial" panose="020B0604020202020204" pitchFamily="34" charset="0"/>
                <a:cs typeface="Arial" panose="020B0604020202020204" pitchFamily="34" charset="0"/>
              </a:rPr>
              <a:t>5.3  Explain the different kinds of operating systems for machines, networks, and business.</a:t>
            </a:r>
          </a:p>
          <a:p>
            <a:pPr marL="1149350" lvl="1" indent="-692150">
              <a:buNone/>
            </a:pPr>
            <a:r>
              <a:rPr lang="en-US" sz="1200" dirty="0">
                <a:latin typeface="Arial" panose="020B0604020202020204" pitchFamily="34" charset="0"/>
                <a:cs typeface="Arial" panose="020B0604020202020204" pitchFamily="34" charset="0"/>
              </a:rPr>
              <a:t>5.4  Explain how the operating system provides a means for users to interact with the computer.</a:t>
            </a:r>
          </a:p>
          <a:p>
            <a:pPr marL="1149350" lvl="1" indent="-692150">
              <a:buNone/>
            </a:pPr>
            <a:r>
              <a:rPr lang="en-US" sz="1200" dirty="0">
                <a:latin typeface="Arial" panose="020B0604020202020204" pitchFamily="34" charset="0"/>
                <a:cs typeface="Arial" panose="020B0604020202020204" pitchFamily="34" charset="0"/>
              </a:rPr>
              <a:t>5.5  Explain how the operating system helps manage hardware such as the processor, memory, storage, and peripheral devices.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5.6  Explain how the operating system interacts with application software.</a:t>
            </a:r>
          </a:p>
          <a:p>
            <a:pPr marL="1149350" lvl="1" indent="-692150">
              <a:buNone/>
            </a:pPr>
            <a:r>
              <a:rPr lang="en-US" sz="1200" dirty="0">
                <a:latin typeface="Arial" panose="020B0604020202020204" pitchFamily="34" charset="0"/>
                <a:cs typeface="Arial" panose="020B0604020202020204" pitchFamily="34" charset="0"/>
              </a:rPr>
              <a:t>5.7  Discuss the process the operating system uses to start up the computer and how errors in the boot process are handled.</a:t>
            </a:r>
          </a:p>
          <a:p>
            <a:pPr marL="1149350" lvl="1" indent="-692150">
              <a:buNone/>
            </a:pPr>
            <a:r>
              <a:rPr lang="en-US" sz="1200" dirty="0">
                <a:latin typeface="Arial" panose="020B0604020202020204" pitchFamily="34" charset="0"/>
                <a:cs typeface="Arial" panose="020B0604020202020204" pitchFamily="34" charset="0"/>
              </a:rPr>
              <a:t>5.8  Describe the main features of the Windows interface.</a:t>
            </a:r>
          </a:p>
          <a:p>
            <a:pPr marL="1149350" lvl="1" indent="-692150">
              <a:buNone/>
            </a:pPr>
            <a:r>
              <a:rPr lang="en-US" sz="1200" dirty="0">
                <a:latin typeface="Arial" panose="020B0604020202020204" pitchFamily="34" charset="0"/>
                <a:cs typeface="Arial" panose="020B0604020202020204" pitchFamily="34" charset="0"/>
              </a:rPr>
              <a:t>5.9  Summarize how the operating system helps keep your computer organized and manages files and folders.</a:t>
            </a:r>
          </a:p>
          <a:p>
            <a:pPr marL="1149350" lvl="1" indent="-692150">
              <a:buNone/>
            </a:pPr>
            <a:r>
              <a:rPr lang="en-US" sz="1200" dirty="0">
                <a:latin typeface="Arial" panose="020B0604020202020204" pitchFamily="34" charset="0"/>
                <a:cs typeface="Arial" panose="020B0604020202020204" pitchFamily="34" charset="0"/>
              </a:rPr>
              <a:t>5.10 Outline the tools used to enhance system productivity, back up files, and provide accessibility.</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CACD118E-A2C9-47E2-9CA8-88D48E73405C}" type="slidenum">
              <a:rPr lang="en-US" smtClean="0"/>
              <a:pPr/>
              <a:t>4</a:t>
            </a:fld>
            <a:endParaRPr lang="en-US" dirty="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mn-lt"/>
                <a:ea typeface="+mn-ea"/>
                <a:cs typeface="+mn-cs"/>
              </a:rPr>
              <a:t>System software consists of two primary types of programs: the operating system (OS) and utility programs.</a:t>
            </a:r>
          </a:p>
          <a:p>
            <a:r>
              <a:rPr lang="en-US" sz="1200" b="0" i="0" u="none" strike="noStrike" kern="1200" baseline="0" dirty="0">
                <a:solidFill>
                  <a:schemeClr val="tx1"/>
                </a:solidFill>
                <a:latin typeface="+mn-lt"/>
                <a:ea typeface="+mn-ea"/>
                <a:cs typeface="+mn-cs"/>
              </a:rPr>
              <a:t>The operating system has three primary functions:</a:t>
            </a:r>
          </a:p>
          <a:p>
            <a:pPr marL="228600" indent="-114300"/>
            <a:r>
              <a:rPr lang="en-US" sz="1200" b="0" i="0" u="none" strike="noStrike" kern="1200" baseline="0" dirty="0">
                <a:solidFill>
                  <a:schemeClr val="tx1"/>
                </a:solidFill>
                <a:latin typeface="+mn-lt"/>
                <a:ea typeface="+mn-ea"/>
                <a:cs typeface="+mn-cs"/>
              </a:rPr>
              <a:t>• It manages the computer’s hardware.</a:t>
            </a:r>
          </a:p>
          <a:p>
            <a:pPr marL="228600" indent="-114300"/>
            <a:r>
              <a:rPr lang="en-US" sz="1200" b="0" i="0" u="none" strike="noStrike" kern="1200" baseline="0" dirty="0">
                <a:solidFill>
                  <a:schemeClr val="tx1"/>
                </a:solidFill>
                <a:latin typeface="+mn-lt"/>
                <a:ea typeface="+mn-ea"/>
                <a:cs typeface="+mn-cs"/>
              </a:rPr>
              <a:t>• It provides a consistent means for application software to work with the central processing unit.</a:t>
            </a:r>
          </a:p>
          <a:p>
            <a:pPr marL="228600" indent="-114300"/>
            <a:r>
              <a:rPr lang="en-US" sz="1200" b="0" i="0" u="none" strike="noStrike" kern="1200" baseline="0" dirty="0">
                <a:solidFill>
                  <a:schemeClr val="tx1"/>
                </a:solidFill>
                <a:latin typeface="+mn-lt"/>
                <a:ea typeface="+mn-ea"/>
                <a:cs typeface="+mn-cs"/>
              </a:rPr>
              <a:t>• It is responsible for the management, scheduling, and coordination of tasks.</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3232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CACD118E-A2C9-47E2-9CA8-88D48E73405C}" type="slidenum">
              <a:rPr lang="en-US" smtClean="0"/>
              <a:pPr/>
              <a:t>5</a:t>
            </a:fld>
            <a:endParaRPr lang="en-US" dirty="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dirty="0"/>
              <a:t>Other functions</a:t>
            </a:r>
            <a:r>
              <a:rPr lang="en-US" baseline="0" dirty="0"/>
              <a:t> of the operating system include the u</a:t>
            </a:r>
            <a:r>
              <a:rPr lang="en-US" dirty="0"/>
              <a:t>ser interface, which is how users interact with the computer.</a:t>
            </a:r>
            <a:r>
              <a:rPr lang="en-US" baseline="0" dirty="0"/>
              <a:t> It includes d</a:t>
            </a:r>
            <a:r>
              <a:rPr lang="en-US" dirty="0"/>
              <a:t>esktop, icons, and menus.</a:t>
            </a:r>
          </a:p>
          <a:p>
            <a:pPr marL="171450" indent="-171450">
              <a:buFont typeface="Arial" panose="020B0604020202020204" pitchFamily="34" charset="0"/>
              <a:buChar char="•"/>
            </a:pPr>
            <a:r>
              <a:rPr lang="en-US" sz="1200" b="0" i="0" u="none" strike="noStrike" kern="1200" baseline="0" dirty="0">
                <a:latin typeface="+mn-lt"/>
                <a:ea typeface="+mn-ea"/>
                <a:cs typeface="+mn-cs"/>
              </a:rPr>
              <a:t>When operating systems were originally developed, they were designed for a single user performing one task at a time. </a:t>
            </a:r>
            <a:r>
              <a:rPr lang="en-US" dirty="0"/>
              <a:t>Modern operating systems</a:t>
            </a:r>
            <a:r>
              <a:rPr lang="en-US" baseline="0" dirty="0"/>
              <a:t> provide the ability to m</a:t>
            </a:r>
            <a:r>
              <a:rPr lang="en-US" dirty="0"/>
              <a:t>ultitask, which</a:t>
            </a:r>
            <a:r>
              <a:rPr lang="en-US" baseline="0" dirty="0"/>
              <a:t> means that the computer can p</a:t>
            </a:r>
            <a:r>
              <a:rPr lang="en-US" dirty="0"/>
              <a:t>erform more than one process at a time and accommodate multiple users.</a:t>
            </a:r>
          </a:p>
        </p:txBody>
      </p:sp>
    </p:spTree>
    <p:extLst>
      <p:ext uri="{BB962C8B-B14F-4D97-AF65-F5344CB8AC3E}">
        <p14:creationId xmlns:p14="http://schemas.microsoft.com/office/powerpoint/2010/main" val="43778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Common operating systems for a variety of devices.</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6</a:t>
            </a:fld>
            <a:endParaRPr lang="en-US" dirty="0"/>
          </a:p>
        </p:txBody>
      </p:sp>
    </p:spTree>
    <p:extLst>
      <p:ext uri="{BB962C8B-B14F-4D97-AF65-F5344CB8AC3E}">
        <p14:creationId xmlns:p14="http://schemas.microsoft.com/office/powerpoint/2010/main" val="2840432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kern="1200" baseline="0" dirty="0">
                <a:solidFill>
                  <a:schemeClr val="tx1"/>
                </a:solidFill>
                <a:effectLst/>
                <a:latin typeface="+mn-lt"/>
                <a:ea typeface="+mn-ea"/>
                <a:cs typeface="+mn-cs"/>
              </a:rPr>
              <a:t>The top three operating systems for personal computers are:</a:t>
            </a:r>
          </a:p>
          <a:p>
            <a:pPr marL="342900" lvl="1"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Microsoft Windows</a:t>
            </a:r>
          </a:p>
          <a:p>
            <a:pPr marL="342900" lvl="1"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Apple’s macOS</a:t>
            </a:r>
          </a:p>
          <a:p>
            <a:pPr marL="342900" lvl="1"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Linux</a:t>
            </a:r>
          </a:p>
          <a:p>
            <a:pPr marL="0" indent="0">
              <a:buFont typeface="Arial" panose="020B0604020202020204" pitchFamily="34" charset="0"/>
              <a:buNone/>
            </a:pPr>
            <a:r>
              <a:rPr lang="en-US" sz="1200" b="0" i="0" u="none" strike="noStrike" kern="1200" baseline="0" dirty="0">
                <a:solidFill>
                  <a:schemeClr val="tx1"/>
                </a:solidFill>
                <a:effectLst/>
                <a:latin typeface="+mn-lt"/>
                <a:ea typeface="+mn-ea"/>
                <a:cs typeface="+mn-cs"/>
              </a:rPr>
              <a:t>Personal devices require special operating systems as well. These include:</a:t>
            </a:r>
          </a:p>
          <a:p>
            <a:pPr marL="342900" lvl="1"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Android</a:t>
            </a:r>
          </a:p>
          <a:p>
            <a:pPr marL="342900" lvl="1"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iOS</a:t>
            </a:r>
          </a:p>
          <a:p>
            <a:pPr marL="342900" lvl="1"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Microsoft Windows</a:t>
            </a:r>
          </a:p>
          <a:p>
            <a:r>
              <a:rPr lang="en-US" sz="1200" b="0" i="0" u="none" strike="noStrike" kern="1200" baseline="0" dirty="0">
                <a:solidFill>
                  <a:schemeClr val="tx1"/>
                </a:solidFill>
                <a:latin typeface="+mn-lt"/>
                <a:ea typeface="+mn-ea"/>
                <a:cs typeface="+mn-cs"/>
              </a:rPr>
              <a:t>Google Chrome OS is a web-based OS. With the Chrome OS, virtually no files are installed on your computing device. Rather, the main functionality of the OS is provided through a web browser.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7</a:t>
            </a:fld>
            <a:endParaRPr lang="en-US" dirty="0"/>
          </a:p>
        </p:txBody>
      </p:sp>
    </p:spTree>
    <p:extLst>
      <p:ext uri="{BB962C8B-B14F-4D97-AF65-F5344CB8AC3E}">
        <p14:creationId xmlns:p14="http://schemas.microsoft.com/office/powerpoint/2010/main" val="1550765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Linux is an open source OS designed for use on personal computers and web servers.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Linux is available for download in various packages known as distributions or distros.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combination of an OS and a specific processor is referred to as a computer’s platform.</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decision to update to the newest features of your OS depends on which OS you’re using.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8</a:t>
            </a:fld>
            <a:endParaRPr lang="en-US" dirty="0"/>
          </a:p>
        </p:txBody>
      </p:sp>
    </p:spTree>
    <p:extLst>
      <p:ext uri="{BB962C8B-B14F-4D97-AF65-F5344CB8AC3E}">
        <p14:creationId xmlns:p14="http://schemas.microsoft.com/office/powerpoint/2010/main" val="4156236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Specialized operating systems are needed for machinery, networks, and business.</a:t>
            </a:r>
          </a:p>
          <a:p>
            <a:pPr marL="34290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Machinery that performs a repetitive series of specific tasks in an exact amount of time requires a real-time operating system</a:t>
            </a:r>
            <a:r>
              <a:rPr lang="en-US" sz="1200" b="0" i="0" u="none" strike="noStrike" kern="120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RTOS).</a:t>
            </a:r>
          </a:p>
          <a:p>
            <a:pPr marL="171450" lvl="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Multiuser operating systems allow multiple users access to the computer at the same time.</a:t>
            </a:r>
          </a:p>
          <a:p>
            <a:pPr marL="34290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UNIX is a multiuser, multitasking OS that is used as a network OS.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9</a:t>
            </a:fld>
            <a:endParaRPr lang="en-US" dirty="0"/>
          </a:p>
        </p:txBody>
      </p:sp>
    </p:spTree>
    <p:extLst>
      <p:ext uri="{BB962C8B-B14F-4D97-AF65-F5344CB8AC3E}">
        <p14:creationId xmlns:p14="http://schemas.microsoft.com/office/powerpoint/2010/main" val="530686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The operating system is like an orchestra's conductor. It coordinates and directs the flow of data and information through the computer system.</a:t>
            </a:r>
            <a:r>
              <a:rPr lang="en-US" sz="1200" kern="1200" baseline="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10</a:t>
            </a:fld>
            <a:endParaRPr lang="en-US" dirty="0"/>
          </a:p>
        </p:txBody>
      </p:sp>
    </p:spTree>
    <p:extLst>
      <p:ext uri="{BB962C8B-B14F-4D97-AF65-F5344CB8AC3E}">
        <p14:creationId xmlns:p14="http://schemas.microsoft.com/office/powerpoint/2010/main" val="4190893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p:spPr>
        <p:txBody>
          <a:bodyPr/>
          <a:lstStyle/>
          <a:p>
            <a:fld id="{5D732677-7D95-4702-BF86-47DC750301F3}" type="slidenum">
              <a:rPr lang="en-US" smtClean="0"/>
              <a:pPr/>
              <a:t>11</a:t>
            </a:fld>
            <a:endParaRPr lang="en-US" dirty="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OS provides a user interface that lets you interact with the computer.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a command-driven interface, you enter commands to communicate with the computer system.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menu-driven interface is one in which you choose commands from menus displayed on the screen. This eliminated the need for users to know every command.</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Current operating systems use a graphical user interface (GUI). GUIs display graphics and use the point-and-click technology of the mouse and cursor.</a:t>
            </a:r>
          </a:p>
        </p:txBody>
      </p:sp>
    </p:spTree>
    <p:extLst>
      <p:ext uri="{BB962C8B-B14F-4D97-AF65-F5344CB8AC3E}">
        <p14:creationId xmlns:p14="http://schemas.microsoft.com/office/powerpoint/2010/main" val="2602234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654072D2-C042-474B-883F-32164FCD4BB7}" type="slidenum">
              <a:rPr lang="en-US" smtClean="0"/>
              <a:pPr/>
              <a:t>12</a:t>
            </a:fld>
            <a:endParaRPr lang="en-US" dirty="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Every keystroke, every mouse click (or touch on the screen), and each signal to the printer and from the Blu-ray drive creates an action, or event, in the respective device to which the OS responds.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Every device has its own type of interrupt, which is associated with an interrupt handler, a special numerical code that prioritizes the requests.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These requests are placed in the interrupt table in the computer’s primary memory (RAM). The OS processes the task assigned a higher priority before processing a task assigned a lower priority. This is called preemptive multitasking.</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spooler is a program that helps coordinate all print jobs currently being sent to the printer.</a:t>
            </a:r>
          </a:p>
        </p:txBody>
      </p:sp>
    </p:spTree>
    <p:extLst>
      <p:ext uri="{BB962C8B-B14F-4D97-AF65-F5344CB8AC3E}">
        <p14:creationId xmlns:p14="http://schemas.microsoft.com/office/powerpoint/2010/main" val="4242099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p:spPr>
        <p:txBody>
          <a:bodyPr/>
          <a:lstStyle/>
          <a:p>
            <a:fld id="{EFFD786F-B274-4476-A1E8-9240F6E22CFB}" type="slidenum">
              <a:rPr lang="en-US" smtClean="0"/>
              <a:pPr/>
              <a:t>13</a:t>
            </a:fld>
            <a:endParaRPr lang="en-US" dirty="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RAM has limited capacity.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there isn’t enough room in RAM, it borrows room from the hard drive.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Borrowing hard drive space is called virtual memory.</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When more RAM is needed, the OS swaps out from RAM the data or instructions that haven't been used recently and moves them to a temporary storage area on the hard drive.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Increasing the amount of RAM helps the computer to avoid having to send data and instructions to virtual memory.</a:t>
            </a:r>
          </a:p>
          <a:p>
            <a:pPr marL="171450" lvl="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process of swapping is known as paging.</a:t>
            </a:r>
          </a:p>
          <a:p>
            <a:pPr marL="171450" lvl="0"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Excessive paging is called thrashing.</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7698222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p:spPr>
        <p:txBody>
          <a:bodyPr/>
          <a:lstStyle/>
          <a:p>
            <a:fld id="{EFFD786F-B274-4476-A1E8-9240F6E22CFB}" type="slidenum">
              <a:rPr lang="en-US" smtClean="0"/>
              <a:pPr/>
              <a:t>14</a:t>
            </a:fld>
            <a:endParaRPr lang="en-US" dirty="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Each device attached to your computer comes with a special program called a device driver that facilitates communication between the device and the OS.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Plug and Play (PnP) is a software and hardware standard designed to facilitate the installation of new hardware in PCs by including in the OS the drivers these devices need in order to run.</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Windows has a Roll Back Driver feature that removes a newly installed driver and replaces it with the last one that worked.</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387230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p:spPr>
        <p:txBody>
          <a:bodyPr/>
          <a:lstStyle/>
          <a:p>
            <a:fld id="{EFFD786F-B274-4476-A1E8-9240F6E22CFB}" type="slidenum">
              <a:rPr lang="en-US" smtClean="0"/>
              <a:pPr/>
              <a:t>15</a:t>
            </a:fld>
            <a:endParaRPr lang="en-US" dirty="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Every computer program, no matter what its type or manufacturer, needs to interact with the CPU using computer code.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Rather than having the same blocks of code for similar procedures in each program, the OS includes the blocks of code, called an application programming interface.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Microsoft DirectX, for example, is a group of multimedia APIs built into the Windows OS that improves graphics and sounds.</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008793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p:spPr>
        <p:txBody>
          <a:bodyPr/>
          <a:lstStyle/>
          <a:p>
            <a:fld id="{01C3B9EC-1A57-45E3-AF9C-17CABA70E925}" type="slidenum">
              <a:rPr lang="en-US" smtClean="0"/>
              <a:pPr/>
              <a:t>16</a:t>
            </a:fld>
            <a:endParaRPr lang="en-US" dirty="0"/>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pPr marL="0" indent="0">
              <a:buFont typeface="Arial" panose="020B0604020202020204" pitchFamily="34" charset="0"/>
              <a:buNone/>
            </a:pPr>
            <a:r>
              <a:rPr lang="en-US" sz="1200" b="0" i="0" u="none" strike="noStrike" kern="1200" baseline="0" dirty="0">
                <a:latin typeface="+mn-lt"/>
                <a:ea typeface="+mn-ea"/>
                <a:cs typeface="+mn-cs"/>
              </a:rPr>
              <a:t>The boot process consists of four basic steps.</a:t>
            </a:r>
            <a:endParaRPr lang="en-US" dirty="0"/>
          </a:p>
        </p:txBody>
      </p:sp>
    </p:spTree>
    <p:extLst>
      <p:ext uri="{BB962C8B-B14F-4D97-AF65-F5344CB8AC3E}">
        <p14:creationId xmlns:p14="http://schemas.microsoft.com/office/powerpoint/2010/main" val="832214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p:spPr>
        <p:txBody>
          <a:bodyPr/>
          <a:lstStyle/>
          <a:p>
            <a:fld id="{01C3B9EC-1A57-45E3-AF9C-17CABA70E925}" type="slidenum">
              <a:rPr lang="en-US" smtClean="0"/>
              <a:pPr/>
              <a:t>17</a:t>
            </a:fld>
            <a:endParaRPr lang="en-US" dirty="0"/>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pPr marL="0" indent="0">
              <a:buNone/>
            </a:pPr>
            <a:r>
              <a:rPr lang="en-US" dirty="0"/>
              <a:t>Step 1: Activating BIOS</a:t>
            </a:r>
          </a:p>
          <a:p>
            <a:pPr marL="285750" lvl="1" indent="-171450">
              <a:buFont typeface="Arial" panose="020B0604020202020204" pitchFamily="34" charset="0"/>
              <a:buChar char="•"/>
            </a:pPr>
            <a:r>
              <a:rPr lang="en-US" dirty="0"/>
              <a:t>This manages the exchange of data between the OS and the input and output devices.</a:t>
            </a:r>
          </a:p>
          <a:p>
            <a:pPr marL="285750" lvl="1" indent="-171450">
              <a:buFont typeface="Arial" panose="020B0604020202020204" pitchFamily="34" charset="0"/>
              <a:buChar char="•"/>
            </a:pPr>
            <a:r>
              <a:rPr lang="en-US" dirty="0"/>
              <a:t>BIOS is also responsible for loading the OS into RAM.</a:t>
            </a:r>
          </a:p>
          <a:p>
            <a:pPr marL="0" indent="0">
              <a:buNone/>
            </a:pPr>
            <a:r>
              <a:rPr lang="en-US" dirty="0"/>
              <a:t>Step 2: Performing the Power-On Self-Test</a:t>
            </a:r>
          </a:p>
          <a:p>
            <a:pPr marL="285750" lvl="1" indent="-171450">
              <a:buFont typeface="Arial" panose="020B0604020202020204" pitchFamily="34" charset="0"/>
              <a:buChar char="•"/>
            </a:pPr>
            <a:r>
              <a:rPr lang="en-US" dirty="0"/>
              <a:t>This ensures that essential peripheral devices are attached and operational.</a:t>
            </a:r>
          </a:p>
        </p:txBody>
      </p:sp>
    </p:spTree>
    <p:extLst>
      <p:ext uri="{BB962C8B-B14F-4D97-AF65-F5344CB8AC3E}">
        <p14:creationId xmlns:p14="http://schemas.microsoft.com/office/powerpoint/2010/main" val="3794296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p:spPr>
        <p:txBody>
          <a:bodyPr/>
          <a:lstStyle/>
          <a:p>
            <a:fld id="{01C3B9EC-1A57-45E3-AF9C-17CABA70E925}" type="slidenum">
              <a:rPr lang="en-US" smtClean="0"/>
              <a:pPr/>
              <a:t>18</a:t>
            </a:fld>
            <a:endParaRPr lang="en-US" dirty="0"/>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pPr marL="0" indent="0">
              <a:buNone/>
            </a:pPr>
            <a:r>
              <a:rPr lang="en-US" dirty="0"/>
              <a:t>Step 3: Loading the OS</a:t>
            </a:r>
          </a:p>
          <a:p>
            <a:pPr marL="285750" lvl="1" indent="-171450">
              <a:buFont typeface="Arial" panose="020B0604020202020204" pitchFamily="34" charset="0"/>
              <a:buChar char="•"/>
            </a:pPr>
            <a:r>
              <a:rPr lang="en-US" dirty="0"/>
              <a:t>System files are loaded into RAM.</a:t>
            </a:r>
          </a:p>
          <a:p>
            <a:pPr marL="285750" lvl="1" indent="-171450">
              <a:buFont typeface="Arial" panose="020B0604020202020204" pitchFamily="34" charset="0"/>
              <a:buChar char="•"/>
            </a:pPr>
            <a:r>
              <a:rPr lang="en-US" dirty="0"/>
              <a:t>The kernel, the essential component of the OS, is then loaded.</a:t>
            </a:r>
          </a:p>
          <a:p>
            <a:pPr marL="457200" indent="-457200">
              <a:buNone/>
            </a:pPr>
            <a:r>
              <a:rPr lang="en-US" dirty="0"/>
              <a:t>Step 4: Checking Further Configurations and Customizations</a:t>
            </a:r>
          </a:p>
          <a:p>
            <a:pPr marL="285750" lvl="1" indent="-171450">
              <a:buFont typeface="Arial" panose="020B0604020202020204" pitchFamily="34" charset="0"/>
              <a:buChar char="•"/>
            </a:pPr>
            <a:r>
              <a:rPr lang="en-US" dirty="0"/>
              <a:t>The registry contains configurations used by the OS and applications.</a:t>
            </a:r>
          </a:p>
        </p:txBody>
      </p:sp>
    </p:spTree>
    <p:extLst>
      <p:ext uri="{BB962C8B-B14F-4D97-AF65-F5344CB8AC3E}">
        <p14:creationId xmlns:p14="http://schemas.microsoft.com/office/powerpoint/2010/main" val="4225311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effectLst/>
                <a:latin typeface="+mn-lt"/>
                <a:ea typeface="+mn-ea"/>
                <a:cs typeface="+mn-cs"/>
              </a:rPr>
              <a:t>The desktop is the primary working area on the computer.</a:t>
            </a:r>
          </a:p>
          <a:p>
            <a:pPr marL="171450" lvl="0" indent="-171450">
              <a:buFont typeface="Arial" panose="020B0604020202020204" pitchFamily="34" charset="0"/>
              <a:buChar char="•"/>
            </a:pPr>
            <a:r>
              <a:rPr lang="en-US" sz="1200" kern="1200" dirty="0">
                <a:effectLst/>
                <a:latin typeface="+mn-lt"/>
                <a:ea typeface="+mn-ea"/>
                <a:cs typeface="+mn-cs"/>
              </a:rPr>
              <a:t>The</a:t>
            </a:r>
            <a:r>
              <a:rPr lang="en-US" sz="1200" kern="1200" baseline="0" dirty="0">
                <a:effectLst/>
                <a:latin typeface="+mn-lt"/>
                <a:ea typeface="+mn-ea"/>
                <a:cs typeface="+mn-cs"/>
              </a:rPr>
              <a:t> taskbar displays open </a:t>
            </a:r>
            <a:r>
              <a:rPr lang="en-US" dirty="0"/>
              <a:t>and favorite applications for easy access.</a:t>
            </a:r>
          </a:p>
          <a:p>
            <a:pPr marL="171450" lvl="0" indent="-171450">
              <a:buFont typeface="Arial" panose="020B0604020202020204" pitchFamily="34" charset="0"/>
              <a:buChar char="•"/>
            </a:pPr>
            <a:r>
              <a:rPr lang="en-US" dirty="0"/>
              <a:t>The</a:t>
            </a:r>
            <a:r>
              <a:rPr lang="en-US" baseline="0" dirty="0"/>
              <a:t> </a:t>
            </a:r>
            <a:r>
              <a:rPr lang="en-US" dirty="0"/>
              <a:t>Start menu provides access to all applications and apps installed on your device.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19</a:t>
            </a:fld>
            <a:endParaRPr lang="en-US" dirty="0"/>
          </a:p>
        </p:txBody>
      </p:sp>
    </p:spTree>
    <p:extLst>
      <p:ext uri="{BB962C8B-B14F-4D97-AF65-F5344CB8AC3E}">
        <p14:creationId xmlns:p14="http://schemas.microsoft.com/office/powerpoint/2010/main" val="24894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anose="020B0604020202020204" pitchFamily="34" charset="0"/>
              <a:buChar char="•"/>
            </a:pPr>
            <a:r>
              <a:rPr lang="en-US" dirty="0"/>
              <a:t>Pinning is the process of choosing which applications are tiles on the Start menu.</a:t>
            </a:r>
          </a:p>
          <a:p>
            <a:pPr marL="171450" indent="-171450">
              <a:spcBef>
                <a:spcPts val="0"/>
              </a:spcBef>
              <a:buFont typeface="Arial" panose="020B0604020202020204" pitchFamily="34" charset="0"/>
              <a:buChar char="•"/>
            </a:pPr>
            <a:r>
              <a:rPr lang="en-US" dirty="0"/>
              <a:t>Virtual desktops allow you to organize groups of windows into different displays.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20</a:t>
            </a:fld>
            <a:endParaRPr lang="en-US" dirty="0"/>
          </a:p>
        </p:txBody>
      </p:sp>
    </p:spTree>
    <p:extLst>
      <p:ext uri="{BB962C8B-B14F-4D97-AF65-F5344CB8AC3E}">
        <p14:creationId xmlns:p14="http://schemas.microsoft.com/office/powerpoint/2010/main" val="16992034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Although the </a:t>
            </a:r>
            <a:r>
              <a:rPr lang="en-US" dirty="0"/>
              <a:t>m</a:t>
            </a:r>
            <a:r>
              <a:rPr lang="en-US" sz="1200" kern="1200" dirty="0">
                <a:solidFill>
                  <a:schemeClr val="tx1"/>
                </a:solidFill>
                <a:effectLst/>
                <a:latin typeface="+mn-lt"/>
                <a:ea typeface="+mn-ea"/>
                <a:cs typeface="+mn-cs"/>
              </a:rPr>
              <a:t>acOS and the Windows operating systems aren’t compatible, they’re extremely similar in terms of functionality. </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21</a:t>
            </a:fld>
            <a:endParaRPr lang="en-US" dirty="0"/>
          </a:p>
        </p:txBody>
      </p:sp>
    </p:spTree>
    <p:extLst>
      <p:ext uri="{BB962C8B-B14F-4D97-AF65-F5344CB8AC3E}">
        <p14:creationId xmlns:p14="http://schemas.microsoft.com/office/powerpoint/2010/main" val="2782464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Different versions of Linux feature different user interfaces, but most of them, like Ubuntu, are based on familiar Windows and macOS paradigms such as using icons to launch programs and having apps run in a window environment.</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22</a:t>
            </a:fld>
            <a:endParaRPr lang="en-US" dirty="0"/>
          </a:p>
        </p:txBody>
      </p:sp>
    </p:spTree>
    <p:extLst>
      <p:ext uri="{BB962C8B-B14F-4D97-AF65-F5344CB8AC3E}">
        <p14:creationId xmlns:p14="http://schemas.microsoft.com/office/powerpoint/2010/main" val="4197159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p:spPr>
        <p:txBody>
          <a:bodyPr/>
          <a:lstStyle/>
          <a:p>
            <a:fld id="{FA09B3BB-AC22-460D-B1B1-E21A9B1509F1}" type="slidenum">
              <a:rPr lang="en-US" smtClean="0"/>
              <a:pPr/>
              <a:t>23</a:t>
            </a:fld>
            <a:endParaRPr lang="en-US" dirty="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 additional function of the OS is to enable file management, which provides an organizational structure to the computer’s contents.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Windows organizes your computer in a hierarchical directory structure composed of drives, libraries, folders, subfolders, and files.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 drive is like a large filing cabinet in which all files are stored. The C: drive is the top of the filing structure of your computer, referred to as the root directory.</a:t>
            </a:r>
          </a:p>
        </p:txBody>
      </p:sp>
    </p:spTree>
    <p:extLst>
      <p:ext uri="{BB962C8B-B14F-4D97-AF65-F5344CB8AC3E}">
        <p14:creationId xmlns:p14="http://schemas.microsoft.com/office/powerpoint/2010/main" val="22160531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In an OS, a file is a collection of program instructions or data that is stored and treated as a single unit.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folder is a collection of files.</a:t>
            </a:r>
          </a:p>
          <a:p>
            <a:pPr marL="171450" indent="-171450">
              <a:buFont typeface="Arial" panose="020B0604020202020204" pitchFamily="34" charset="0"/>
              <a:buChar char="•"/>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24</a:t>
            </a:fld>
            <a:endParaRPr lang="en-US" dirty="0"/>
          </a:p>
        </p:txBody>
      </p:sp>
    </p:spTree>
    <p:extLst>
      <p:ext uri="{BB962C8B-B14F-4D97-AF65-F5344CB8AC3E}">
        <p14:creationId xmlns:p14="http://schemas.microsoft.com/office/powerpoint/2010/main" val="23251352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location of a file is determined by its file path. When specifying the path, Windows uses the backslash (\), Linux uses the forward slash (/), and macOS uses the colon (:).</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25</a:t>
            </a:fld>
            <a:endParaRPr lang="en-US" dirty="0"/>
          </a:p>
        </p:txBody>
      </p:sp>
    </p:spTree>
    <p:extLst>
      <p:ext uri="{BB962C8B-B14F-4D97-AF65-F5344CB8AC3E}">
        <p14:creationId xmlns:p14="http://schemas.microsoft.com/office/powerpoint/2010/main" val="41306979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 Windows, File Explorer is the main tool for finding, viewing, and managing the contents of your computer. It shows the</a:t>
            </a:r>
          </a:p>
          <a:p>
            <a:r>
              <a:rPr lang="en-US" sz="1200" b="0" i="0" u="none" strike="noStrike" kern="1200" baseline="0" dirty="0">
                <a:solidFill>
                  <a:schemeClr val="tx1"/>
                </a:solidFill>
                <a:latin typeface="+mn-lt"/>
                <a:ea typeface="+mn-ea"/>
                <a:cs typeface="+mn-cs"/>
              </a:rPr>
              <a:t>location and contents of every drive, folder, and file.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26</a:t>
            </a:fld>
            <a:endParaRPr lang="en-US" dirty="0"/>
          </a:p>
        </p:txBody>
      </p:sp>
    </p:spTree>
    <p:extLst>
      <p:ext uri="{BB962C8B-B14F-4D97-AF65-F5344CB8AC3E}">
        <p14:creationId xmlns:p14="http://schemas.microsoft.com/office/powerpoint/2010/main" val="2833187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p:spPr>
        <p:txBody>
          <a:bodyPr/>
          <a:lstStyle/>
          <a:p>
            <a:fld id="{FA09B3BB-AC22-460D-B1B1-E21A9B1509F1}" type="slidenum">
              <a:rPr lang="en-US" smtClean="0"/>
              <a:pPr/>
              <a:t>27</a:t>
            </a:fld>
            <a:endParaRPr lang="en-US" dirty="0"/>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mn-lt"/>
                <a:ea typeface="+mn-ea"/>
                <a:cs typeface="+mn-cs"/>
              </a:rPr>
              <a:t>This figure illustrates that the Large Icons view is a good way to display the contents of files and folders. The Preview pane on the right lets you see the first page of your document without first opening it. Large Icons is a good way to view files and folders, especially images.</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366654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first part of a file, or the file name, is generally the name you assign to the file when you save it.</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 a Windows application, an extension, or file type, follows the file name and a period or dot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The table lists some common file extensions and the types of documents they indicate.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28</a:t>
            </a:fld>
            <a:endParaRPr lang="en-US" dirty="0"/>
          </a:p>
        </p:txBody>
      </p:sp>
    </p:spTree>
    <p:extLst>
      <p:ext uri="{BB962C8B-B14F-4D97-AF65-F5344CB8AC3E}">
        <p14:creationId xmlns:p14="http://schemas.microsoft.com/office/powerpoint/2010/main" val="21365339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can perform many file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management actions.</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You can open a file by double-clicking the file from its storage location.</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You can copy a file to another location using the Copy command.</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To move a file from one location to another, use the Cut command.</a:t>
            </a: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You</a:t>
            </a:r>
            <a:r>
              <a:rPr lang="en-US" sz="1200" kern="1200" baseline="0" dirty="0">
                <a:solidFill>
                  <a:schemeClr val="tx1"/>
                </a:solidFill>
                <a:effectLst/>
                <a:latin typeface="+mn-lt"/>
                <a:ea typeface="+mn-ea"/>
                <a:cs typeface="+mn-cs"/>
              </a:rPr>
              <a:t> can rename a file.</a:t>
            </a:r>
          </a:p>
          <a:p>
            <a:pPr marL="285750" lvl="1" indent="-171450">
              <a:buFont typeface="Arial" panose="020B0604020202020204" pitchFamily="34" charset="0"/>
              <a:buChar char="•"/>
            </a:pPr>
            <a:r>
              <a:rPr lang="en-US" sz="1200" kern="1200" baseline="0" dirty="0">
                <a:solidFill>
                  <a:schemeClr val="tx1"/>
                </a:solidFill>
                <a:effectLst/>
                <a:latin typeface="+mn-lt"/>
                <a:ea typeface="+mn-ea"/>
                <a:cs typeface="+mn-cs"/>
              </a:rPr>
              <a:t>You can delete files or folders.</a:t>
            </a:r>
            <a:endParaRPr lang="en-US" sz="1200" kern="1200" dirty="0">
              <a:solidFill>
                <a:schemeClr val="tx1"/>
              </a:solidFill>
              <a:effectLst/>
              <a:latin typeface="+mn-lt"/>
              <a:ea typeface="+mn-ea"/>
              <a:cs typeface="+mn-cs"/>
            </a:endParaRPr>
          </a:p>
          <a:p>
            <a:pPr marL="285750" lvl="1" indent="-171450">
              <a:buFont typeface="Arial" panose="020B0604020202020204" pitchFamily="34" charset="0"/>
              <a:buChar char="•"/>
            </a:pPr>
            <a:r>
              <a:rPr lang="en-US" sz="1200" kern="1200" dirty="0">
                <a:solidFill>
                  <a:schemeClr val="tx1"/>
                </a:solidFill>
                <a:effectLst/>
                <a:latin typeface="+mn-lt"/>
                <a:ea typeface="+mn-ea"/>
                <a:cs typeface="+mn-cs"/>
              </a:rPr>
              <a:t>The Recycle Bin</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represented by an icon that looks like a recycling bin, where files deleted from the hard drive reside until you permanently purge them from your system.</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29</a:t>
            </a:fld>
            <a:endParaRPr lang="en-US" dirty="0"/>
          </a:p>
        </p:txBody>
      </p:sp>
    </p:spTree>
    <p:extLst>
      <p:ext uri="{BB962C8B-B14F-4D97-AF65-F5344CB8AC3E}">
        <p14:creationId xmlns:p14="http://schemas.microsoft.com/office/powerpoint/2010/main" val="22355271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p:spPr>
        <p:txBody>
          <a:bodyPr/>
          <a:lstStyle/>
          <a:p>
            <a:fld id="{DB0AC97B-8039-48D7-A4F5-5D6A35A92B83}" type="slidenum">
              <a:rPr lang="en-US" smtClean="0"/>
              <a:pPr/>
              <a:t>30</a:t>
            </a:fld>
            <a:endParaRPr lang="en-US" dirty="0"/>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File compression makes a large file more compact, making it easier and faster to send large attachments by e-mail, upload them to the web, or save them to a disc.</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Windows has a built-in file compression utility that takes out redundancies in a file to reduce the file size. You can also obtain several standalone freeware and shareware programs, such as WinZip and StuffIt, to compress your files.</a:t>
            </a:r>
          </a:p>
        </p:txBody>
      </p:sp>
    </p:spTree>
    <p:extLst>
      <p:ext uri="{BB962C8B-B14F-4D97-AF65-F5344CB8AC3E}">
        <p14:creationId xmlns:p14="http://schemas.microsoft.com/office/powerpoint/2010/main" val="34303753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Utility programs are small applications that perform special functions and come in three flavors:</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Those that are included with the OS.</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Those sold as standalone programs.</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Those offered as freeware—anti-malware software like Ad-Aware from Lavasoft.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general, the basic utilities designed to manage and tune the computer hardware are incorporated into the operating system.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standalone utility programs typically offer more features or an easier user interface for backup, security, diagnostic, or recovery functions.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31</a:t>
            </a:fld>
            <a:endParaRPr lang="en-US" dirty="0"/>
          </a:p>
        </p:txBody>
      </p:sp>
    </p:spTree>
    <p:extLst>
      <p:ext uri="{BB962C8B-B14F-4D97-AF65-F5344CB8AC3E}">
        <p14:creationId xmlns:p14="http://schemas.microsoft.com/office/powerpoint/2010/main" val="1766702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p:spPr>
        <p:txBody>
          <a:bodyPr/>
          <a:lstStyle/>
          <a:p>
            <a:fld id="{B734CBF9-36E7-441F-92D5-B30CF990F84F}" type="slidenum">
              <a:rPr lang="en-US" smtClean="0"/>
              <a:pPr/>
              <a:t>32</a:t>
            </a:fld>
            <a:endParaRPr lang="en-US" dirty="0"/>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Disk Cleanup removes </a:t>
            </a:r>
            <a:r>
              <a:rPr lang="en-US" sz="1200" b="0" u="none" strike="noStrike" kern="1200" baseline="0" dirty="0">
                <a:solidFill>
                  <a:schemeClr val="tx1"/>
                </a:solidFill>
                <a:latin typeface="+mn-lt"/>
                <a:ea typeface="+mn-ea"/>
                <a:cs typeface="+mn-cs"/>
              </a:rPr>
              <a:t>unnecessary files from your hard drive.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a program has stopped working, you can use the Windows Task Manager utility to check on the program or to exit the nonresponsive program.</a:t>
            </a:r>
          </a:p>
          <a:p>
            <a:pPr marL="171450" indent="-171450">
              <a:buFont typeface="Arial" panose="020B0604020202020204" pitchFamily="34" charset="0"/>
              <a:buChar char="•"/>
            </a:pPr>
            <a:r>
              <a:rPr lang="en-US" sz="1200" b="0" u="none" strike="noStrike" kern="1200" baseline="0" dirty="0">
                <a:solidFill>
                  <a:schemeClr val="tx1"/>
                </a:solidFill>
                <a:latin typeface="+mn-lt"/>
                <a:ea typeface="+mn-ea"/>
                <a:cs typeface="+mn-cs"/>
              </a:rPr>
              <a:t>Disk defragmentation rearranges fragmented data so that related file pieces are unified.</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3998594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p:spPr>
        <p:txBody>
          <a:bodyPr/>
          <a:lstStyle/>
          <a:p>
            <a:fld id="{B734CBF9-36E7-441F-92D5-B30CF990F84F}" type="slidenum">
              <a:rPr lang="en-US" smtClean="0"/>
              <a:pPr/>
              <a:t>33</a:t>
            </a:fld>
            <a:endParaRPr lang="en-US" dirty="0"/>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When you use the File History utility, you can have Windows automatically create a duplicate of your libraries, desktop, contacts, and favorites and copy it to another storage device.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Windows has a utility called System Restore that lets you roll your system settings back to a specific date when everything was working properly.</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4353127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a:noFill/>
        </p:spPr>
        <p:txBody>
          <a:bodyPr/>
          <a:lstStyle/>
          <a:p>
            <a:fld id="{A0D40989-5947-4896-8621-DA07961ED946}" type="slidenum">
              <a:rPr lang="en-US" smtClean="0"/>
              <a:pPr/>
              <a:t>34</a:t>
            </a:fld>
            <a:endParaRPr lang="en-US" dirty="0"/>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Microsoft Windows includes Ease of Access settings, which is a centralized location for assistive technology and tools to adjust accessibility settings.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Ease of Access, you can find tools to help users with disabilities. If you’re not sure where to start or what settings might help, a questionnaire asks you about routine tasks and provides a personalized recommendation for settings that will allow you to better use your computer.</a:t>
            </a:r>
          </a:p>
        </p:txBody>
      </p:sp>
    </p:spTree>
    <p:extLst>
      <p:ext uri="{BB962C8B-B14F-4D97-AF65-F5344CB8AC3E}">
        <p14:creationId xmlns:p14="http://schemas.microsoft.com/office/powerpoint/2010/main" val="1165296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3D6722-9B4D-4E29-B226-C325925A8118}" type="slidenum">
              <a:rPr lang="en-US" smtClean="0"/>
              <a:t>35</a:t>
            </a:fld>
            <a:endParaRPr lang="en-US" dirty="0"/>
          </a:p>
        </p:txBody>
      </p:sp>
    </p:spTree>
    <p:extLst>
      <p:ext uri="{BB962C8B-B14F-4D97-AF65-F5344CB8AC3E}">
        <p14:creationId xmlns:p14="http://schemas.microsoft.com/office/powerpoint/2010/main" val="1355188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8">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182879"/>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57" r:id="rId9"/>
    <p:sldLayoutId id="2147483656" r:id="rId10"/>
    <p:sldLayoutId id="2147483650" r:id="rId11"/>
    <p:sldLayoutId id="2147483659" r:id="rId12"/>
    <p:sldLayoutId id="2147483658" r:id="rId13"/>
    <p:sldLayoutId id="2147483660" r:id="rId14"/>
    <p:sldLayoutId id="2147483654" r:id="rId15"/>
    <p:sldLayoutId id="2147483655" r:id="rId1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a:t>
            </a:r>
            <a:r>
              <a:rPr lang="en-US" sz="3000" dirty="0"/>
              <a:t>5</a:t>
            </a:r>
            <a:endParaRPr lang="en-US" sz="3000" b="0" i="0" u="none" strike="noStrike" cap="none" dirty="0">
              <a:solidFill>
                <a:schemeClr val="dk1"/>
              </a:solidFill>
              <a:latin typeface="Arial"/>
              <a:ea typeface="Arial"/>
              <a:cs typeface="Arial"/>
              <a:sym typeface="Arial"/>
            </a:endParaRP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System Software: The Operating System, Utility Programs, and File Management</a:t>
            </a:r>
          </a:p>
        </p:txBody>
      </p:sp>
      <p:pic>
        <p:nvPicPr>
          <p:cNvPr id="8" name="Picture 7">
            <a:extLst>
              <a:ext uri="{FF2B5EF4-FFF2-40B4-BE49-F238E27FC236}">
                <a16:creationId xmlns:a16="http://schemas.microsoft.com/office/drawing/2014/main" id="{23C44F94-9116-4785-9DB2-9D6390F7D3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2)</a:t>
            </a:r>
          </a:p>
        </p:txBody>
      </p:sp>
      <p:sp>
        <p:nvSpPr>
          <p:cNvPr id="7" name="Subtitle 6"/>
          <p:cNvSpPr>
            <a:spLocks noGrp="1"/>
          </p:cNvSpPr>
          <p:nvPr>
            <p:ph type="body" idx="1"/>
          </p:nvPr>
        </p:nvSpPr>
        <p:spPr>
          <a:xfrm>
            <a:off x="457200" y="1600200"/>
            <a:ext cx="8458200" cy="4800600"/>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5.1  Discuss the functions of the operating system.</a:t>
            </a:r>
          </a:p>
          <a:p>
            <a:pPr marL="692150" indent="-692150">
              <a:buNone/>
            </a:pPr>
            <a:r>
              <a:rPr lang="en-US" sz="2400" dirty="0">
                <a:latin typeface="Arial" panose="020B0604020202020204" pitchFamily="34" charset="0"/>
                <a:cs typeface="Arial" panose="020B0604020202020204" pitchFamily="34" charset="0"/>
              </a:rPr>
              <a:t>5.2  Explain the most popular operating systems for personal use.</a:t>
            </a:r>
          </a:p>
          <a:p>
            <a:pPr marL="692150" indent="-692150">
              <a:buNone/>
            </a:pPr>
            <a:r>
              <a:rPr lang="en-US" sz="2400" dirty="0">
                <a:latin typeface="Arial" panose="020B0604020202020204" pitchFamily="34" charset="0"/>
                <a:cs typeface="Arial" panose="020B0604020202020204" pitchFamily="34" charset="0"/>
              </a:rPr>
              <a:t>5.3  Explain the different kinds of operating systems for machines, networks, and business.</a:t>
            </a:r>
          </a:p>
          <a:p>
            <a:pPr marL="692150" indent="-692150">
              <a:buNone/>
            </a:pPr>
            <a:r>
              <a:rPr lang="en-US" sz="2400" dirty="0">
                <a:latin typeface="Arial" panose="020B0604020202020204" pitchFamily="34" charset="0"/>
                <a:cs typeface="Arial" panose="020B0604020202020204" pitchFamily="34" charset="0"/>
              </a:rPr>
              <a:t>5.4  Explain how the operating system provides a means for users to interact with the computer.</a:t>
            </a:r>
          </a:p>
          <a:p>
            <a:pPr marL="692150" indent="-692150">
              <a:buNone/>
            </a:pPr>
            <a:r>
              <a:rPr lang="en-US" sz="2400" dirty="0">
                <a:latin typeface="Arial" panose="020B0604020202020204" pitchFamily="34" charset="0"/>
                <a:cs typeface="Arial" panose="020B0604020202020204" pitchFamily="34" charset="0"/>
              </a:rPr>
              <a:t>5.5  Explain how the operating system helps manage hardware such as the processor, memory, storage, and peripheral devices.</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2)</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5.6  Explain how the operating system interacts with application software.</a:t>
            </a:r>
          </a:p>
          <a:p>
            <a:pPr marL="692150" indent="-692150">
              <a:buNone/>
            </a:pPr>
            <a:r>
              <a:rPr lang="en-US" sz="2400" dirty="0">
                <a:latin typeface="Arial" panose="020B0604020202020204" pitchFamily="34" charset="0"/>
                <a:cs typeface="Arial" panose="020B0604020202020204" pitchFamily="34" charset="0"/>
              </a:rPr>
              <a:t>5.7  Discuss the process the operating system uses to start up the computer and how errors in the boot process are handled.</a:t>
            </a:r>
          </a:p>
          <a:p>
            <a:pPr marL="692150" indent="-692150">
              <a:buNone/>
            </a:pPr>
            <a:r>
              <a:rPr lang="en-US" sz="2400" dirty="0">
                <a:latin typeface="Arial" panose="020B0604020202020204" pitchFamily="34" charset="0"/>
                <a:cs typeface="Arial" panose="020B0604020202020204" pitchFamily="34" charset="0"/>
              </a:rPr>
              <a:t>5.8  Describe the main features of the Windows interface.</a:t>
            </a:r>
          </a:p>
          <a:p>
            <a:pPr marL="692150" indent="-692150">
              <a:buNone/>
            </a:pPr>
            <a:r>
              <a:rPr lang="en-US" sz="2400" dirty="0">
                <a:latin typeface="Arial" panose="020B0604020202020204" pitchFamily="34" charset="0"/>
                <a:cs typeface="Arial" panose="020B0604020202020204" pitchFamily="34" charset="0"/>
              </a:rPr>
              <a:t>5.9  Summarize how the operating system helps keep your computer organized and manages files and folders.</a:t>
            </a:r>
          </a:p>
          <a:p>
            <a:pPr marL="692150" indent="-692150">
              <a:buNone/>
            </a:pPr>
            <a:r>
              <a:rPr lang="en-US" sz="2400" dirty="0">
                <a:latin typeface="Arial" panose="020B0604020202020204" pitchFamily="34" charset="0"/>
                <a:cs typeface="Arial" panose="020B0604020202020204" pitchFamily="34" charset="0"/>
              </a:rPr>
              <a:t>5.10 Outline the tools used to enhance system productivity, back up files, and provide accessibility.</a:t>
            </a:r>
          </a:p>
        </p:txBody>
      </p:sp>
    </p:spTree>
    <p:extLst>
      <p:ext uri="{BB962C8B-B14F-4D97-AF65-F5344CB8AC3E}">
        <p14:creationId xmlns:p14="http://schemas.microsoft.com/office/powerpoint/2010/main" val="287709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0"/>
            <a:ext cx="8686800" cy="1600200"/>
          </a:xfrm>
        </p:spPr>
        <p:txBody>
          <a:bodyPr>
            <a:normAutofit/>
          </a:bodyPr>
          <a:lstStyle/>
          <a:p>
            <a:pPr>
              <a:defRPr/>
            </a:pPr>
            <a:r>
              <a:rPr lang="en-US" dirty="0"/>
              <a:t>Operating System Fundamentals</a:t>
            </a:r>
            <a:br>
              <a:rPr lang="en-US" dirty="0"/>
            </a:br>
            <a:r>
              <a:rPr lang="en-US" sz="3200" dirty="0"/>
              <a:t>Operating System Basics (1 of 2)</a:t>
            </a:r>
            <a:br>
              <a:rPr lang="en-US" sz="3200" dirty="0"/>
            </a:br>
            <a:r>
              <a:rPr lang="en-US" sz="2000" dirty="0"/>
              <a:t>(Objective 5.1)</a:t>
            </a:r>
            <a:endParaRPr lang="en-US" dirty="0"/>
          </a:p>
        </p:txBody>
      </p:sp>
      <p:sp>
        <p:nvSpPr>
          <p:cNvPr id="67587" name="Rectangle 3"/>
          <p:cNvSpPr>
            <a:spLocks noGrp="1" noChangeArrowheads="1"/>
          </p:cNvSpPr>
          <p:nvPr>
            <p:ph idx="1"/>
          </p:nvPr>
        </p:nvSpPr>
        <p:spPr/>
        <p:txBody>
          <a:bodyPr>
            <a:normAutofit lnSpcReduction="10000"/>
          </a:bodyPr>
          <a:lstStyle/>
          <a:p>
            <a:pPr>
              <a:spcBef>
                <a:spcPts val="0"/>
              </a:spcBef>
              <a:spcAft>
                <a:spcPts val="1800"/>
              </a:spcAft>
            </a:pPr>
            <a:r>
              <a:rPr lang="en-US" dirty="0"/>
              <a:t>System basics</a:t>
            </a:r>
          </a:p>
          <a:p>
            <a:pPr lvl="1">
              <a:spcBef>
                <a:spcPts val="0"/>
              </a:spcBef>
              <a:spcAft>
                <a:spcPts val="1800"/>
              </a:spcAft>
            </a:pPr>
            <a:r>
              <a:rPr lang="en-US" dirty="0"/>
              <a:t>Operating system (OS)</a:t>
            </a:r>
          </a:p>
          <a:p>
            <a:pPr lvl="1">
              <a:spcBef>
                <a:spcPts val="0"/>
              </a:spcBef>
              <a:spcAft>
                <a:spcPts val="1800"/>
              </a:spcAft>
            </a:pPr>
            <a:r>
              <a:rPr lang="en-US" dirty="0"/>
              <a:t>Utility programs</a:t>
            </a:r>
          </a:p>
          <a:p>
            <a:pPr>
              <a:spcBef>
                <a:spcPts val="0"/>
              </a:spcBef>
              <a:spcAft>
                <a:spcPts val="1800"/>
              </a:spcAft>
            </a:pPr>
            <a:r>
              <a:rPr lang="en-US" dirty="0"/>
              <a:t>Operating system functions</a:t>
            </a:r>
          </a:p>
          <a:p>
            <a:pPr lvl="1">
              <a:spcBef>
                <a:spcPts val="0"/>
              </a:spcBef>
              <a:spcAft>
                <a:spcPts val="1800"/>
              </a:spcAft>
            </a:pPr>
            <a:r>
              <a:rPr lang="en-US" dirty="0"/>
              <a:t>Manages computer’s hardware</a:t>
            </a:r>
          </a:p>
          <a:p>
            <a:pPr lvl="1">
              <a:spcBef>
                <a:spcPts val="0"/>
              </a:spcBef>
              <a:spcAft>
                <a:spcPts val="1800"/>
              </a:spcAft>
            </a:pPr>
            <a:r>
              <a:rPr lang="en-US" dirty="0"/>
              <a:t>Allows application software to work with CPU</a:t>
            </a:r>
          </a:p>
          <a:p>
            <a:pPr lvl="1">
              <a:spcBef>
                <a:spcPts val="0"/>
              </a:spcBef>
              <a:spcAft>
                <a:spcPts val="1800"/>
              </a:spcAft>
            </a:pPr>
            <a:r>
              <a:rPr lang="en-US" dirty="0"/>
              <a:t>Manage, schedule, coordinate tasks</a:t>
            </a:r>
          </a:p>
        </p:txBody>
      </p:sp>
    </p:spTree>
    <p:extLst>
      <p:ext uri="{BB962C8B-B14F-4D97-AF65-F5344CB8AC3E}">
        <p14:creationId xmlns:p14="http://schemas.microsoft.com/office/powerpoint/2010/main" val="37874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0"/>
            <a:ext cx="8686800" cy="1600200"/>
          </a:xfrm>
        </p:spPr>
        <p:txBody>
          <a:bodyPr>
            <a:normAutofit/>
          </a:bodyPr>
          <a:lstStyle/>
          <a:p>
            <a:pPr>
              <a:defRPr/>
            </a:pPr>
            <a:r>
              <a:rPr lang="en-US" dirty="0"/>
              <a:t>Operating System Fundamentals</a:t>
            </a:r>
            <a:br>
              <a:rPr lang="en-US" dirty="0"/>
            </a:br>
            <a:r>
              <a:rPr lang="en-US" sz="3200" dirty="0"/>
              <a:t>Operating System Basics (2 of 2)</a:t>
            </a:r>
            <a:br>
              <a:rPr lang="en-US" sz="3200" dirty="0"/>
            </a:br>
            <a:r>
              <a:rPr lang="en-US" sz="2000" dirty="0"/>
              <a:t>(Objective 5.1)</a:t>
            </a:r>
            <a:endParaRPr lang="en-US" dirty="0"/>
          </a:p>
        </p:txBody>
      </p:sp>
      <p:sp>
        <p:nvSpPr>
          <p:cNvPr id="67587" name="Rectangle 3"/>
          <p:cNvSpPr>
            <a:spLocks noGrp="1" noChangeArrowheads="1"/>
          </p:cNvSpPr>
          <p:nvPr>
            <p:ph idx="1"/>
          </p:nvPr>
        </p:nvSpPr>
        <p:spPr>
          <a:xfrm>
            <a:off x="457200" y="1600200"/>
            <a:ext cx="8229600" cy="4876800"/>
          </a:xfrm>
        </p:spPr>
        <p:txBody>
          <a:bodyPr>
            <a:normAutofit/>
          </a:bodyPr>
          <a:lstStyle/>
          <a:p>
            <a:pPr>
              <a:spcBef>
                <a:spcPts val="0"/>
              </a:spcBef>
              <a:spcAft>
                <a:spcPts val="1800"/>
              </a:spcAft>
            </a:pPr>
            <a:r>
              <a:rPr lang="en-US" dirty="0"/>
              <a:t>User interface</a:t>
            </a:r>
          </a:p>
          <a:p>
            <a:pPr lvl="1">
              <a:spcBef>
                <a:spcPts val="0"/>
              </a:spcBef>
              <a:spcAft>
                <a:spcPts val="1800"/>
              </a:spcAft>
            </a:pPr>
            <a:r>
              <a:rPr lang="en-US" dirty="0"/>
              <a:t>How user interacts with computer</a:t>
            </a:r>
          </a:p>
          <a:p>
            <a:pPr lvl="1">
              <a:spcBef>
                <a:spcPts val="0"/>
              </a:spcBef>
              <a:spcAft>
                <a:spcPts val="1800"/>
              </a:spcAft>
            </a:pPr>
            <a:r>
              <a:rPr lang="en-US" dirty="0"/>
              <a:t>Desktop, icons, and menus</a:t>
            </a:r>
          </a:p>
          <a:p>
            <a:pPr>
              <a:spcBef>
                <a:spcPts val="0"/>
              </a:spcBef>
              <a:spcAft>
                <a:spcPts val="1800"/>
              </a:spcAft>
            </a:pPr>
            <a:r>
              <a:rPr lang="en-US" dirty="0"/>
              <a:t>OS categories</a:t>
            </a:r>
          </a:p>
          <a:p>
            <a:pPr lvl="1">
              <a:spcBef>
                <a:spcPts val="0"/>
              </a:spcBef>
              <a:spcAft>
                <a:spcPts val="1800"/>
              </a:spcAft>
            </a:pPr>
            <a:r>
              <a:rPr lang="en-US" dirty="0"/>
              <a:t>Single- or multi-user</a:t>
            </a:r>
          </a:p>
          <a:p>
            <a:pPr lvl="1">
              <a:spcBef>
                <a:spcPts val="0"/>
              </a:spcBef>
              <a:spcAft>
                <a:spcPts val="1800"/>
              </a:spcAft>
            </a:pPr>
            <a:r>
              <a:rPr lang="en-US" dirty="0"/>
              <a:t>Single- or multi-task</a:t>
            </a:r>
          </a:p>
        </p:txBody>
      </p:sp>
    </p:spTree>
    <p:extLst>
      <p:ext uri="{BB962C8B-B14F-4D97-AF65-F5344CB8AC3E}">
        <p14:creationId xmlns:p14="http://schemas.microsoft.com/office/powerpoint/2010/main" val="692646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610600" cy="1600200"/>
          </a:xfrm>
        </p:spPr>
        <p:txBody>
          <a:bodyPr>
            <a:normAutofit/>
          </a:bodyPr>
          <a:lstStyle/>
          <a:p>
            <a:r>
              <a:rPr lang="en-US" dirty="0"/>
              <a:t>Understanding System Software</a:t>
            </a:r>
            <a:br>
              <a:rPr lang="en-US" dirty="0"/>
            </a:br>
            <a:r>
              <a:rPr lang="en-US" sz="3200" dirty="0"/>
              <a:t>Operating Systems for Personal Use (1 of 3)</a:t>
            </a:r>
            <a:br>
              <a:rPr lang="en-US" sz="3200" dirty="0"/>
            </a:br>
            <a:r>
              <a:rPr lang="en-US" sz="2000" dirty="0"/>
              <a:t>(Objective 5.2)</a:t>
            </a:r>
            <a:endParaRPr lang="en-US" sz="3000" dirty="0"/>
          </a:p>
        </p:txBody>
      </p:sp>
      <p:pic>
        <p:nvPicPr>
          <p:cNvPr id="3" name="Picture 2" descr="A table shows common operating systems. Windows, mac O S, i O S, Android, Linux, and Chrome O S.">
            <a:extLst>
              <a:ext uri="{FF2B5EF4-FFF2-40B4-BE49-F238E27FC236}">
                <a16:creationId xmlns:a16="http://schemas.microsoft.com/office/drawing/2014/main" id="{71117C4E-46F0-4B5E-81B0-3CB3AE8350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714" y="2362200"/>
            <a:ext cx="8178571" cy="2450592"/>
          </a:xfrm>
          <a:prstGeom prst="rect">
            <a:avLst/>
          </a:prstGeom>
        </p:spPr>
      </p:pic>
    </p:spTree>
    <p:extLst>
      <p:ext uri="{BB962C8B-B14F-4D97-AF65-F5344CB8AC3E}">
        <p14:creationId xmlns:p14="http://schemas.microsoft.com/office/powerpoint/2010/main" val="3294427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610600" cy="1600200"/>
          </a:xfrm>
        </p:spPr>
        <p:txBody>
          <a:bodyPr>
            <a:normAutofit/>
          </a:bodyPr>
          <a:lstStyle/>
          <a:p>
            <a:r>
              <a:rPr lang="en-US" dirty="0"/>
              <a:t>Understanding System Software</a:t>
            </a:r>
            <a:br>
              <a:rPr lang="en-US" dirty="0"/>
            </a:br>
            <a:r>
              <a:rPr lang="en-US" sz="3200" dirty="0"/>
              <a:t>Operating Systems for Personal Use (2 of 3)</a:t>
            </a:r>
            <a:br>
              <a:rPr lang="en-US" sz="3200" dirty="0"/>
            </a:br>
            <a:r>
              <a:rPr lang="en-US" sz="2000" dirty="0"/>
              <a:t>(Objective 5.2)</a:t>
            </a:r>
            <a:endParaRPr lang="en-US" sz="3000" dirty="0"/>
          </a:p>
        </p:txBody>
      </p:sp>
      <p:sp>
        <p:nvSpPr>
          <p:cNvPr id="6" name="Content Placeholder 5"/>
          <p:cNvSpPr>
            <a:spLocks noGrp="1"/>
          </p:cNvSpPr>
          <p:nvPr>
            <p:ph idx="1"/>
          </p:nvPr>
        </p:nvSpPr>
        <p:spPr>
          <a:xfrm>
            <a:off x="457200" y="1600200"/>
            <a:ext cx="8686799" cy="5257800"/>
          </a:xfrm>
        </p:spPr>
        <p:txBody>
          <a:bodyPr>
            <a:normAutofit lnSpcReduction="10000"/>
          </a:bodyPr>
          <a:lstStyle/>
          <a:p>
            <a:pPr>
              <a:lnSpc>
                <a:spcPct val="110000"/>
              </a:lnSpc>
              <a:spcBef>
                <a:spcPts val="0"/>
              </a:spcBef>
              <a:spcAft>
                <a:spcPts val="300"/>
              </a:spcAft>
            </a:pPr>
            <a:r>
              <a:rPr lang="en-US" dirty="0"/>
              <a:t>Top three for personal computers</a:t>
            </a:r>
          </a:p>
          <a:p>
            <a:pPr lvl="1">
              <a:lnSpc>
                <a:spcPct val="110000"/>
              </a:lnSpc>
              <a:spcBef>
                <a:spcPts val="0"/>
              </a:spcBef>
            </a:pPr>
            <a:r>
              <a:rPr lang="en-US" dirty="0"/>
              <a:t>Windows</a:t>
            </a:r>
          </a:p>
          <a:p>
            <a:pPr lvl="1">
              <a:lnSpc>
                <a:spcPct val="110000"/>
              </a:lnSpc>
              <a:spcBef>
                <a:spcPts val="0"/>
              </a:spcBef>
            </a:pPr>
            <a:r>
              <a:rPr lang="en-US" dirty="0"/>
              <a:t>macOS</a:t>
            </a:r>
          </a:p>
          <a:p>
            <a:pPr lvl="1">
              <a:lnSpc>
                <a:spcPct val="110000"/>
              </a:lnSpc>
              <a:spcBef>
                <a:spcPts val="0"/>
              </a:spcBef>
            </a:pPr>
            <a:r>
              <a:rPr lang="en-US" dirty="0"/>
              <a:t>Linux</a:t>
            </a:r>
          </a:p>
          <a:p>
            <a:pPr>
              <a:lnSpc>
                <a:spcPct val="110000"/>
              </a:lnSpc>
              <a:spcBef>
                <a:spcPts val="0"/>
              </a:spcBef>
              <a:spcAft>
                <a:spcPts val="300"/>
              </a:spcAft>
            </a:pPr>
            <a:r>
              <a:rPr lang="en-US" dirty="0"/>
              <a:t>Mobile OS</a:t>
            </a:r>
          </a:p>
          <a:p>
            <a:pPr lvl="1">
              <a:lnSpc>
                <a:spcPct val="110000"/>
              </a:lnSpc>
              <a:spcBef>
                <a:spcPts val="0"/>
              </a:spcBef>
              <a:spcAft>
                <a:spcPts val="300"/>
              </a:spcAft>
            </a:pPr>
            <a:r>
              <a:rPr lang="en-US" dirty="0"/>
              <a:t>Android</a:t>
            </a:r>
          </a:p>
          <a:p>
            <a:pPr lvl="1">
              <a:lnSpc>
                <a:spcPct val="110000"/>
              </a:lnSpc>
              <a:spcBef>
                <a:spcPts val="0"/>
              </a:spcBef>
              <a:spcAft>
                <a:spcPts val="300"/>
              </a:spcAft>
            </a:pPr>
            <a:r>
              <a:rPr lang="en-US" dirty="0"/>
              <a:t>iOS</a:t>
            </a:r>
          </a:p>
          <a:p>
            <a:pPr lvl="1">
              <a:lnSpc>
                <a:spcPct val="110000"/>
              </a:lnSpc>
              <a:spcBef>
                <a:spcPts val="0"/>
              </a:spcBef>
              <a:spcAft>
                <a:spcPts val="300"/>
              </a:spcAft>
            </a:pPr>
            <a:r>
              <a:rPr lang="en-US" dirty="0"/>
              <a:t>Windows</a:t>
            </a:r>
          </a:p>
          <a:p>
            <a:pPr>
              <a:lnSpc>
                <a:spcPct val="110000"/>
              </a:lnSpc>
              <a:spcBef>
                <a:spcPts val="0"/>
              </a:spcBef>
              <a:spcAft>
                <a:spcPts val="300"/>
              </a:spcAft>
            </a:pPr>
            <a:r>
              <a:rPr lang="en-US" dirty="0"/>
              <a:t>Web-based</a:t>
            </a:r>
          </a:p>
          <a:p>
            <a:pPr lvl="1">
              <a:lnSpc>
                <a:spcPct val="110000"/>
              </a:lnSpc>
              <a:spcBef>
                <a:spcPts val="0"/>
              </a:spcBef>
              <a:spcAft>
                <a:spcPts val="300"/>
              </a:spcAft>
            </a:pPr>
            <a:r>
              <a:rPr lang="en-US" dirty="0"/>
              <a:t>Google Chrome OS</a:t>
            </a:r>
          </a:p>
        </p:txBody>
      </p:sp>
      <p:pic>
        <p:nvPicPr>
          <p:cNvPr id="4" name="Picture 3" descr="The Google Chrome O S is shown on a smartphone and on an ultra book.">
            <a:extLst>
              <a:ext uri="{FF2B5EF4-FFF2-40B4-BE49-F238E27FC236}">
                <a16:creationId xmlns:a16="http://schemas.microsoft.com/office/drawing/2014/main" id="{F0539E08-6200-4557-8779-A8EEAF0C0EFD}"/>
              </a:ext>
            </a:extLst>
          </p:cNvPr>
          <p:cNvPicPr>
            <a:picLocks noChangeAspect="1"/>
          </p:cNvPicPr>
          <p:nvPr/>
        </p:nvPicPr>
        <p:blipFill rotWithShape="1">
          <a:blip r:embed="rId3">
            <a:extLst>
              <a:ext uri="{28A0092B-C50C-407E-A947-70E740481C1C}">
                <a14:useLocalDpi xmlns:a14="http://schemas.microsoft.com/office/drawing/2010/main" val="0"/>
              </a:ext>
            </a:extLst>
          </a:blip>
          <a:srcRect b="17391"/>
          <a:stretch/>
        </p:blipFill>
        <p:spPr>
          <a:xfrm>
            <a:off x="3581400" y="2376376"/>
            <a:ext cx="5091830" cy="3186223"/>
          </a:xfrm>
          <a:prstGeom prst="rect">
            <a:avLst/>
          </a:prstGeom>
        </p:spPr>
      </p:pic>
    </p:spTree>
    <p:extLst>
      <p:ext uri="{BB962C8B-B14F-4D97-AF65-F5344CB8AC3E}">
        <p14:creationId xmlns:p14="http://schemas.microsoft.com/office/powerpoint/2010/main" val="15001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610600" cy="1600200"/>
          </a:xfrm>
        </p:spPr>
        <p:txBody>
          <a:bodyPr>
            <a:normAutofit/>
          </a:bodyPr>
          <a:lstStyle/>
          <a:p>
            <a:r>
              <a:rPr lang="en-US" dirty="0"/>
              <a:t>Understanding System Software</a:t>
            </a:r>
            <a:br>
              <a:rPr lang="en-US" dirty="0"/>
            </a:br>
            <a:r>
              <a:rPr lang="en-US" sz="3200" dirty="0"/>
              <a:t>Operating Systems for Personal Use (3 of 3)</a:t>
            </a:r>
            <a:br>
              <a:rPr lang="en-US" sz="3200" dirty="0"/>
            </a:br>
            <a:r>
              <a:rPr lang="en-US" sz="2000" dirty="0"/>
              <a:t>(Objective 5.2)</a:t>
            </a:r>
            <a:endParaRPr lang="en-US" sz="3000" dirty="0"/>
          </a:p>
        </p:txBody>
      </p:sp>
      <p:sp>
        <p:nvSpPr>
          <p:cNvPr id="6" name="Content Placeholder 5"/>
          <p:cNvSpPr>
            <a:spLocks noGrp="1"/>
          </p:cNvSpPr>
          <p:nvPr>
            <p:ph idx="1"/>
          </p:nvPr>
        </p:nvSpPr>
        <p:spPr>
          <a:xfrm>
            <a:off x="457200" y="1600200"/>
            <a:ext cx="8686799" cy="5257800"/>
          </a:xfrm>
        </p:spPr>
        <p:txBody>
          <a:bodyPr>
            <a:normAutofit/>
          </a:bodyPr>
          <a:lstStyle/>
          <a:p>
            <a:pPr>
              <a:spcBef>
                <a:spcPts val="0"/>
              </a:spcBef>
              <a:spcAft>
                <a:spcPts val="1200"/>
              </a:spcAft>
            </a:pPr>
            <a:r>
              <a:rPr lang="en-US" dirty="0"/>
              <a:t>Linux</a:t>
            </a:r>
          </a:p>
          <a:p>
            <a:pPr lvl="1">
              <a:spcBef>
                <a:spcPts val="0"/>
              </a:spcBef>
              <a:spcAft>
                <a:spcPts val="1200"/>
              </a:spcAft>
            </a:pPr>
            <a:r>
              <a:rPr lang="en-US" dirty="0"/>
              <a:t>Open source</a:t>
            </a:r>
          </a:p>
          <a:p>
            <a:pPr lvl="1">
              <a:spcBef>
                <a:spcPts val="0"/>
              </a:spcBef>
              <a:spcAft>
                <a:spcPts val="1200"/>
              </a:spcAft>
            </a:pPr>
            <a:r>
              <a:rPr lang="en-US" dirty="0"/>
              <a:t>Personal computers</a:t>
            </a:r>
          </a:p>
          <a:p>
            <a:pPr lvl="1">
              <a:spcBef>
                <a:spcPts val="0"/>
              </a:spcBef>
              <a:spcAft>
                <a:spcPts val="1200"/>
              </a:spcAft>
            </a:pPr>
            <a:r>
              <a:rPr lang="en-US" dirty="0"/>
              <a:t>Web servers</a:t>
            </a:r>
          </a:p>
          <a:p>
            <a:pPr lvl="1">
              <a:spcBef>
                <a:spcPts val="0"/>
              </a:spcBef>
              <a:spcAft>
                <a:spcPts val="1200"/>
              </a:spcAft>
            </a:pPr>
            <a:r>
              <a:rPr lang="en-US" dirty="0"/>
              <a:t>Distributions (distros)</a:t>
            </a:r>
          </a:p>
          <a:p>
            <a:pPr>
              <a:spcBef>
                <a:spcPts val="0"/>
              </a:spcBef>
              <a:spcAft>
                <a:spcPts val="1200"/>
              </a:spcAft>
            </a:pPr>
            <a:r>
              <a:rPr lang="en-US" dirty="0"/>
              <a:t>Platform</a:t>
            </a:r>
          </a:p>
          <a:p>
            <a:pPr>
              <a:spcBef>
                <a:spcPts val="0"/>
              </a:spcBef>
              <a:spcAft>
                <a:spcPts val="1200"/>
              </a:spcAft>
            </a:pPr>
            <a:r>
              <a:rPr lang="en-US" dirty="0"/>
              <a:t>Upgrade OS decision</a:t>
            </a:r>
          </a:p>
        </p:txBody>
      </p:sp>
    </p:spTree>
    <p:extLst>
      <p:ext uri="{BB962C8B-B14F-4D97-AF65-F5344CB8AC3E}">
        <p14:creationId xmlns:p14="http://schemas.microsoft.com/office/powerpoint/2010/main" val="408320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686800" cy="1600200"/>
          </a:xfrm>
        </p:spPr>
        <p:txBody>
          <a:bodyPr>
            <a:normAutofit fontScale="90000"/>
          </a:bodyPr>
          <a:lstStyle/>
          <a:p>
            <a:r>
              <a:rPr lang="en-US" sz="3800" dirty="0"/>
              <a:t>Understanding System Software</a:t>
            </a:r>
            <a:br>
              <a:rPr lang="en-US" dirty="0"/>
            </a:br>
            <a:r>
              <a:rPr lang="en-US" sz="2400" dirty="0"/>
              <a:t>Operating Systems for Machinery, Networks, and Business (1 of 2)</a:t>
            </a:r>
            <a:br>
              <a:rPr lang="en-US" sz="3200" dirty="0"/>
            </a:br>
            <a:r>
              <a:rPr lang="en-US" sz="2200" dirty="0"/>
              <a:t>(Objective 5.3)</a:t>
            </a:r>
            <a:endParaRPr lang="en-US" sz="3000" dirty="0"/>
          </a:p>
        </p:txBody>
      </p:sp>
      <p:sp>
        <p:nvSpPr>
          <p:cNvPr id="6" name="Content Placeholder 5"/>
          <p:cNvSpPr>
            <a:spLocks noGrp="1"/>
          </p:cNvSpPr>
          <p:nvPr>
            <p:ph idx="1"/>
          </p:nvPr>
        </p:nvSpPr>
        <p:spPr>
          <a:xfrm>
            <a:off x="457200" y="1600200"/>
            <a:ext cx="6934199" cy="5257800"/>
          </a:xfrm>
        </p:spPr>
        <p:txBody>
          <a:bodyPr>
            <a:normAutofit/>
          </a:bodyPr>
          <a:lstStyle/>
          <a:p>
            <a:pPr>
              <a:spcBef>
                <a:spcPts val="0"/>
              </a:spcBef>
              <a:spcAft>
                <a:spcPts val="600"/>
              </a:spcAft>
            </a:pPr>
            <a:r>
              <a:rPr lang="en-US" dirty="0"/>
              <a:t>Real-time OS (RTOS)</a:t>
            </a:r>
          </a:p>
          <a:p>
            <a:pPr lvl="1">
              <a:spcBef>
                <a:spcPts val="0"/>
              </a:spcBef>
              <a:spcAft>
                <a:spcPts val="600"/>
              </a:spcAft>
            </a:pPr>
            <a:r>
              <a:rPr lang="en-US" dirty="0"/>
              <a:t>Machine that performs </a:t>
            </a:r>
            <a:br>
              <a:rPr lang="en-US" dirty="0"/>
            </a:br>
            <a:r>
              <a:rPr lang="en-US" dirty="0"/>
              <a:t>repetitive series of specific</a:t>
            </a:r>
            <a:br>
              <a:rPr lang="en-US" dirty="0"/>
            </a:br>
            <a:r>
              <a:rPr lang="en-US" dirty="0"/>
              <a:t>tasks in precise time</a:t>
            </a:r>
          </a:p>
          <a:p>
            <a:pPr>
              <a:spcBef>
                <a:spcPts val="0"/>
              </a:spcBef>
              <a:spcAft>
                <a:spcPts val="600"/>
              </a:spcAft>
            </a:pPr>
            <a:r>
              <a:rPr lang="en-US" dirty="0"/>
              <a:t>Multiuser operating system</a:t>
            </a:r>
          </a:p>
          <a:p>
            <a:pPr lvl="1">
              <a:spcBef>
                <a:spcPts val="0"/>
              </a:spcBef>
              <a:spcAft>
                <a:spcPts val="200"/>
              </a:spcAft>
            </a:pPr>
            <a:r>
              <a:rPr lang="en-US" dirty="0"/>
              <a:t>Known as network OS</a:t>
            </a:r>
          </a:p>
          <a:p>
            <a:pPr lvl="1">
              <a:spcBef>
                <a:spcPts val="0"/>
              </a:spcBef>
              <a:spcAft>
                <a:spcPts val="200"/>
              </a:spcAft>
            </a:pPr>
            <a:r>
              <a:rPr lang="en-US" dirty="0"/>
              <a:t>Allows multiple users access to the computer at the same time</a:t>
            </a:r>
          </a:p>
          <a:p>
            <a:pPr lvl="1">
              <a:spcBef>
                <a:spcPts val="0"/>
              </a:spcBef>
              <a:spcAft>
                <a:spcPts val="200"/>
              </a:spcAft>
            </a:pPr>
            <a:r>
              <a:rPr lang="en-US" dirty="0"/>
              <a:t>Unix</a:t>
            </a:r>
          </a:p>
        </p:txBody>
      </p:sp>
      <p:pic>
        <p:nvPicPr>
          <p:cNvPr id="4" name="Picture 3" descr="4 images depict a drone in an auditorium, an electronic temperature screen in a car, a monitor of a sonogram in a surgical suite, and a credit debit card reader.">
            <a:extLst>
              <a:ext uri="{FF2B5EF4-FFF2-40B4-BE49-F238E27FC236}">
                <a16:creationId xmlns:a16="http://schemas.microsoft.com/office/drawing/2014/main" id="{04D38161-F254-4C95-B9FF-FBFA4CDD76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555"/>
          <a:stretch/>
        </p:blipFill>
        <p:spPr>
          <a:xfrm>
            <a:off x="6019800" y="1820318"/>
            <a:ext cx="2973325" cy="2760164"/>
          </a:xfrm>
          <a:prstGeom prst="rect">
            <a:avLst/>
          </a:prstGeom>
        </p:spPr>
      </p:pic>
    </p:spTree>
    <p:extLst>
      <p:ext uri="{BB962C8B-B14F-4D97-AF65-F5344CB8AC3E}">
        <p14:creationId xmlns:p14="http://schemas.microsoft.com/office/powerpoint/2010/main" val="3439934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web shows 5 functions of the operating system, or O S. A web shows 5 functions of the operating system, or O S. The center image, which is of a person gesturing, reads, The Operating System. The 5 functions branching off it are described as follows. Manages computer hardware and peripherals. A photo of a printer is shown. Manages the processor. A C P U chip is shown. Manages memory and storage. A traditional hard drive and two sticks of RAM are shown. Provides a user interface. A person using a tablet is shown. Provides a consistent interaction between applications and the C P U. A software install C D is shown.">
            <a:extLst>
              <a:ext uri="{FF2B5EF4-FFF2-40B4-BE49-F238E27FC236}">
                <a16:creationId xmlns:a16="http://schemas.microsoft.com/office/drawing/2014/main" id="{2AD81A75-6274-45B3-845A-70D2BA12A41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367"/>
          <a:stretch/>
        </p:blipFill>
        <p:spPr>
          <a:xfrm>
            <a:off x="3581400" y="2362200"/>
            <a:ext cx="4695444" cy="3886200"/>
          </a:xfrm>
          <a:prstGeom prst="rect">
            <a:avLst/>
          </a:prstGeom>
        </p:spPr>
      </p:pic>
      <p:sp>
        <p:nvSpPr>
          <p:cNvPr id="5" name="Title 4"/>
          <p:cNvSpPr>
            <a:spLocks noGrp="1"/>
          </p:cNvSpPr>
          <p:nvPr>
            <p:ph type="title"/>
          </p:nvPr>
        </p:nvSpPr>
        <p:spPr>
          <a:xfrm>
            <a:off x="457200" y="0"/>
            <a:ext cx="8686800" cy="1600200"/>
          </a:xfrm>
        </p:spPr>
        <p:txBody>
          <a:bodyPr>
            <a:normAutofit fontScale="90000"/>
          </a:bodyPr>
          <a:lstStyle/>
          <a:p>
            <a:r>
              <a:rPr lang="en-US" sz="3800" dirty="0"/>
              <a:t>Understanding System Software</a:t>
            </a:r>
            <a:br>
              <a:rPr lang="en-US" dirty="0"/>
            </a:br>
            <a:r>
              <a:rPr lang="en-US" sz="2400" dirty="0"/>
              <a:t>Operating Systems for Machinery, Networks, and Business (2 of 2)</a:t>
            </a:r>
            <a:br>
              <a:rPr lang="en-US" sz="3200" dirty="0"/>
            </a:br>
            <a:r>
              <a:rPr lang="en-US" sz="2200" dirty="0"/>
              <a:t>(Objective 5.3)</a:t>
            </a:r>
            <a:endParaRPr lang="en-US" sz="3000" dirty="0"/>
          </a:p>
        </p:txBody>
      </p:sp>
      <p:sp>
        <p:nvSpPr>
          <p:cNvPr id="6" name="Content Placeholder 5"/>
          <p:cNvSpPr>
            <a:spLocks noGrp="1"/>
          </p:cNvSpPr>
          <p:nvPr>
            <p:ph idx="1"/>
          </p:nvPr>
        </p:nvSpPr>
        <p:spPr>
          <a:xfrm>
            <a:off x="457200" y="1600200"/>
            <a:ext cx="7924800" cy="5257800"/>
          </a:xfrm>
        </p:spPr>
        <p:txBody>
          <a:bodyPr>
            <a:normAutofit/>
          </a:bodyPr>
          <a:lstStyle/>
          <a:p>
            <a:pPr>
              <a:spcBef>
                <a:spcPts val="0"/>
              </a:spcBef>
              <a:spcAft>
                <a:spcPts val="600"/>
              </a:spcAft>
            </a:pPr>
            <a:r>
              <a:rPr lang="en-US" dirty="0"/>
              <a:t>OS—coordinates and directs the flow of data and information</a:t>
            </a:r>
          </a:p>
          <a:p>
            <a:pPr marL="101600" indent="0">
              <a:spcBef>
                <a:spcPts val="0"/>
              </a:spcBef>
              <a:spcAft>
                <a:spcPts val="600"/>
              </a:spcAft>
              <a:buNone/>
            </a:pPr>
            <a:endParaRPr lang="en-US" dirty="0"/>
          </a:p>
        </p:txBody>
      </p:sp>
    </p:spTree>
    <p:extLst>
      <p:ext uri="{BB962C8B-B14F-4D97-AF65-F5344CB8AC3E}">
        <p14:creationId xmlns:p14="http://schemas.microsoft.com/office/powerpoint/2010/main" val="830037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0"/>
            <a:ext cx="8458200" cy="1600200"/>
          </a:xfrm>
        </p:spPr>
        <p:txBody>
          <a:bodyPr>
            <a:normAutofit/>
          </a:bodyPr>
          <a:lstStyle/>
          <a:p>
            <a:pPr>
              <a:defRPr/>
            </a:pPr>
            <a:r>
              <a:rPr lang="en-US" dirty="0"/>
              <a:t>What the Operating System Does</a:t>
            </a:r>
            <a:br>
              <a:rPr lang="en-US" dirty="0"/>
            </a:br>
            <a:r>
              <a:rPr lang="en-US" sz="3200" dirty="0"/>
              <a:t>The User Interface</a:t>
            </a:r>
            <a:br>
              <a:rPr lang="en-US" sz="3200" dirty="0"/>
            </a:br>
            <a:r>
              <a:rPr lang="en-US" sz="2000" dirty="0"/>
              <a:t>(Objective 5.4)</a:t>
            </a:r>
            <a:endParaRPr lang="en-US" sz="3000" dirty="0"/>
          </a:p>
        </p:txBody>
      </p:sp>
      <p:sp>
        <p:nvSpPr>
          <p:cNvPr id="77827" name="Rectangle 3"/>
          <p:cNvSpPr>
            <a:spLocks noGrp="1" noChangeArrowheads="1"/>
          </p:cNvSpPr>
          <p:nvPr>
            <p:ph idx="1"/>
          </p:nvPr>
        </p:nvSpPr>
        <p:spPr>
          <a:xfrm>
            <a:off x="457201" y="1600200"/>
            <a:ext cx="5715000" cy="3943713"/>
          </a:xfrm>
        </p:spPr>
        <p:txBody>
          <a:bodyPr>
            <a:normAutofit/>
          </a:bodyPr>
          <a:lstStyle/>
          <a:p>
            <a:pPr>
              <a:spcBef>
                <a:spcPts val="0"/>
              </a:spcBef>
              <a:spcAft>
                <a:spcPts val="1800"/>
              </a:spcAft>
              <a:defRPr/>
            </a:pPr>
            <a:r>
              <a:rPr lang="en-US" dirty="0"/>
              <a:t>Enables user to interact</a:t>
            </a:r>
            <a:br>
              <a:rPr lang="en-US" dirty="0"/>
            </a:br>
            <a:r>
              <a:rPr lang="en-US" dirty="0"/>
              <a:t>with the computer</a:t>
            </a:r>
          </a:p>
          <a:p>
            <a:pPr>
              <a:spcBef>
                <a:spcPts val="0"/>
              </a:spcBef>
              <a:spcAft>
                <a:spcPts val="1800"/>
              </a:spcAft>
              <a:defRPr/>
            </a:pPr>
            <a:r>
              <a:rPr lang="en-US" dirty="0"/>
              <a:t>Types of interfaces</a:t>
            </a:r>
          </a:p>
          <a:p>
            <a:pPr lvl="1">
              <a:spcBef>
                <a:spcPts val="0"/>
              </a:spcBef>
              <a:spcAft>
                <a:spcPts val="1800"/>
              </a:spcAft>
              <a:defRPr/>
            </a:pPr>
            <a:r>
              <a:rPr lang="en-US" dirty="0"/>
              <a:t>Command-driven interface</a:t>
            </a:r>
          </a:p>
          <a:p>
            <a:pPr lvl="1">
              <a:spcBef>
                <a:spcPts val="0"/>
              </a:spcBef>
              <a:spcAft>
                <a:spcPts val="1800"/>
              </a:spcAft>
              <a:defRPr/>
            </a:pPr>
            <a:r>
              <a:rPr lang="en-US" dirty="0"/>
              <a:t>Menu-driven interface</a:t>
            </a:r>
          </a:p>
          <a:p>
            <a:pPr lvl="1">
              <a:spcBef>
                <a:spcPts val="0"/>
              </a:spcBef>
              <a:spcAft>
                <a:spcPts val="1800"/>
              </a:spcAft>
              <a:defRPr/>
            </a:pPr>
            <a:r>
              <a:rPr lang="en-US" dirty="0"/>
              <a:t>Graphical user interface (GUI)</a:t>
            </a:r>
          </a:p>
        </p:txBody>
      </p:sp>
      <p:pic>
        <p:nvPicPr>
          <p:cNvPr id="4" name="Picture 3" descr="An image of a command driven interface and a menu driven interface. The command-driven interface shows several lines of code on a black screen. The menu-driven interface image shows an old Microsoft file menu with the options new, open, save, save as, close, print, and exit.">
            <a:extLst>
              <a:ext uri="{FF2B5EF4-FFF2-40B4-BE49-F238E27FC236}">
                <a16:creationId xmlns:a16="http://schemas.microsoft.com/office/drawing/2014/main" id="{5A229A0E-9F71-4A28-A96B-D72D7353A7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208"/>
          <a:stretch/>
        </p:blipFill>
        <p:spPr>
          <a:xfrm>
            <a:off x="6469888" y="1447801"/>
            <a:ext cx="2420112" cy="4724400"/>
          </a:xfrm>
          <a:prstGeom prst="rect">
            <a:avLst/>
          </a:prstGeom>
        </p:spPr>
      </p:pic>
    </p:spTree>
    <p:extLst>
      <p:ext uri="{BB962C8B-B14F-4D97-AF65-F5344CB8AC3E}">
        <p14:creationId xmlns:p14="http://schemas.microsoft.com/office/powerpoint/2010/main" val="1072084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8" name="Rectangle 6"/>
          <p:cNvSpPr>
            <a:spLocks noGrp="1" noChangeArrowheads="1"/>
          </p:cNvSpPr>
          <p:nvPr>
            <p:ph type="title"/>
          </p:nvPr>
        </p:nvSpPr>
        <p:spPr>
          <a:xfrm>
            <a:off x="457200" y="0"/>
            <a:ext cx="8686800" cy="1600200"/>
          </a:xfrm>
        </p:spPr>
        <p:txBody>
          <a:bodyPr>
            <a:normAutofit/>
          </a:bodyPr>
          <a:lstStyle/>
          <a:p>
            <a:pPr eaLnBrk="1" hangingPunct="1">
              <a:defRPr/>
            </a:pPr>
            <a:r>
              <a:rPr lang="en-US" dirty="0"/>
              <a:t>What the Operating System Does</a:t>
            </a:r>
            <a:br>
              <a:rPr lang="en-US" sz="4500" dirty="0"/>
            </a:br>
            <a:r>
              <a:rPr lang="en-US" sz="3200" dirty="0"/>
              <a:t>Hardware Coordination (1 of 3)</a:t>
            </a:r>
            <a:br>
              <a:rPr lang="en-US" sz="3200" dirty="0"/>
            </a:br>
            <a:r>
              <a:rPr lang="en-US" sz="2000" dirty="0"/>
              <a:t>(Objective 5.5)</a:t>
            </a:r>
            <a:endParaRPr lang="en-US" dirty="0"/>
          </a:p>
        </p:txBody>
      </p:sp>
      <p:sp>
        <p:nvSpPr>
          <p:cNvPr id="79879" name="Rectangle 7"/>
          <p:cNvSpPr>
            <a:spLocks noGrp="1" noChangeArrowheads="1"/>
          </p:cNvSpPr>
          <p:nvPr>
            <p:ph idx="1"/>
          </p:nvPr>
        </p:nvSpPr>
        <p:spPr>
          <a:xfrm>
            <a:off x="457200" y="1600200"/>
            <a:ext cx="3925615" cy="3913272"/>
          </a:xfrm>
        </p:spPr>
        <p:txBody>
          <a:bodyPr>
            <a:normAutofit/>
          </a:bodyPr>
          <a:lstStyle/>
          <a:p>
            <a:pPr>
              <a:spcBef>
                <a:spcPts val="0"/>
              </a:spcBef>
              <a:spcAft>
                <a:spcPts val="1800"/>
              </a:spcAft>
              <a:defRPr/>
            </a:pPr>
            <a:r>
              <a:rPr lang="en-US" dirty="0"/>
              <a:t>Event</a:t>
            </a:r>
          </a:p>
          <a:p>
            <a:pPr>
              <a:spcBef>
                <a:spcPts val="0"/>
              </a:spcBef>
              <a:spcAft>
                <a:spcPts val="1800"/>
              </a:spcAft>
              <a:defRPr/>
            </a:pPr>
            <a:r>
              <a:rPr lang="en-US" dirty="0"/>
              <a:t>Interrupt handler</a:t>
            </a:r>
          </a:p>
          <a:p>
            <a:pPr>
              <a:spcBef>
                <a:spcPts val="0"/>
              </a:spcBef>
              <a:spcAft>
                <a:spcPts val="1800"/>
              </a:spcAft>
              <a:defRPr/>
            </a:pPr>
            <a:r>
              <a:rPr lang="en-US" dirty="0"/>
              <a:t>Preemptive multitasking</a:t>
            </a:r>
          </a:p>
          <a:p>
            <a:pPr>
              <a:spcBef>
                <a:spcPts val="0"/>
              </a:spcBef>
              <a:spcAft>
                <a:spcPts val="1800"/>
              </a:spcAft>
              <a:defRPr/>
            </a:pPr>
            <a:r>
              <a:rPr lang="en-US" dirty="0"/>
              <a:t>Spooler</a:t>
            </a:r>
          </a:p>
        </p:txBody>
      </p:sp>
      <p:pic>
        <p:nvPicPr>
          <p:cNvPr id="4" name="Picture 3" descr="A diagram illustrates pre-emptive multitasking. The steps, and where they happen, are described as follows. Step 1. In C P R processing activity. C P U is streaming music. Step 2. C P U receives an interrupt request from the printer. Step 3. In RAM stack. Note written to stack that remembers where we were in streaming. Step 4. In C P R processing activity. C P U executes printing. Step 5. In RAM stack. Note retrieved from stack so we can resume streaming music. Step 6. In C P R processing activity. C P U continues streaming music. An image of the stack between steps 3 and 5 interacts with the C P U processing activity line underneath steps 1, 4, 6.">
            <a:extLst>
              <a:ext uri="{FF2B5EF4-FFF2-40B4-BE49-F238E27FC236}">
                <a16:creationId xmlns:a16="http://schemas.microsoft.com/office/drawing/2014/main" id="{FAAA0133-6E3C-4B2D-8FF2-A261CDA1758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097"/>
          <a:stretch/>
        </p:blipFill>
        <p:spPr>
          <a:xfrm>
            <a:off x="3733800" y="2133600"/>
            <a:ext cx="5273040" cy="3913272"/>
          </a:xfrm>
          <a:prstGeom prst="rect">
            <a:avLst/>
          </a:prstGeom>
        </p:spPr>
      </p:pic>
    </p:spTree>
    <p:extLst>
      <p:ext uri="{BB962C8B-B14F-4D97-AF65-F5344CB8AC3E}">
        <p14:creationId xmlns:p14="http://schemas.microsoft.com/office/powerpoint/2010/main" val="3723581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0"/>
            <a:ext cx="8686800" cy="1600200"/>
          </a:xfrm>
        </p:spPr>
        <p:txBody>
          <a:bodyPr>
            <a:normAutofit/>
          </a:bodyPr>
          <a:lstStyle/>
          <a:p>
            <a:pPr>
              <a:defRPr/>
            </a:pPr>
            <a:r>
              <a:rPr lang="en-US" dirty="0"/>
              <a:t>What the Operating System Does</a:t>
            </a:r>
            <a:br>
              <a:rPr lang="en-US" dirty="0"/>
            </a:br>
            <a:r>
              <a:rPr lang="en-US" sz="3200" dirty="0"/>
              <a:t>Hardware Coordination (2 of 3)</a:t>
            </a:r>
            <a:br>
              <a:rPr lang="en-US" sz="3200" dirty="0"/>
            </a:br>
            <a:r>
              <a:rPr lang="en-US" sz="2000" dirty="0"/>
              <a:t>(Objective 5.5)</a:t>
            </a:r>
            <a:endParaRPr lang="en-US" dirty="0"/>
          </a:p>
        </p:txBody>
      </p:sp>
      <p:sp>
        <p:nvSpPr>
          <p:cNvPr id="81923" name="Rectangle 3"/>
          <p:cNvSpPr>
            <a:spLocks noGrp="1" noChangeArrowheads="1"/>
          </p:cNvSpPr>
          <p:nvPr>
            <p:ph idx="1"/>
          </p:nvPr>
        </p:nvSpPr>
        <p:spPr>
          <a:xfrm>
            <a:off x="457200" y="1600201"/>
            <a:ext cx="8229600" cy="4495799"/>
          </a:xfrm>
        </p:spPr>
        <p:txBody>
          <a:bodyPr>
            <a:normAutofit/>
          </a:bodyPr>
          <a:lstStyle/>
          <a:p>
            <a:pPr>
              <a:spcBef>
                <a:spcPts val="0"/>
              </a:spcBef>
              <a:spcAft>
                <a:spcPts val="1200"/>
              </a:spcAft>
              <a:defRPr/>
            </a:pPr>
            <a:r>
              <a:rPr lang="en-US" dirty="0"/>
              <a:t>Memory and storage management</a:t>
            </a:r>
          </a:p>
          <a:p>
            <a:pPr lvl="1">
              <a:spcBef>
                <a:spcPts val="0"/>
              </a:spcBef>
              <a:spcAft>
                <a:spcPts val="600"/>
              </a:spcAft>
              <a:defRPr/>
            </a:pPr>
            <a:r>
              <a:rPr lang="en-US" dirty="0">
                <a:effectLst/>
              </a:rPr>
              <a:t>RAM—limited capacity</a:t>
            </a:r>
          </a:p>
          <a:p>
            <a:pPr lvl="1">
              <a:spcBef>
                <a:spcPts val="0"/>
              </a:spcBef>
              <a:spcAft>
                <a:spcPts val="600"/>
              </a:spcAft>
              <a:defRPr/>
            </a:pPr>
            <a:r>
              <a:rPr lang="en-US" dirty="0"/>
              <a:t>Borrowing drive space is called virtual memory</a:t>
            </a:r>
          </a:p>
          <a:p>
            <a:pPr lvl="1">
              <a:spcBef>
                <a:spcPts val="0"/>
              </a:spcBef>
              <a:spcAft>
                <a:spcPts val="600"/>
              </a:spcAft>
              <a:defRPr/>
            </a:pPr>
            <a:r>
              <a:rPr lang="en-US" dirty="0"/>
              <a:t>Increase RAM to avoid using virtual memory</a:t>
            </a:r>
          </a:p>
          <a:p>
            <a:pPr lvl="1">
              <a:spcBef>
                <a:spcPts val="0"/>
              </a:spcBef>
              <a:spcAft>
                <a:spcPts val="600"/>
              </a:spcAft>
              <a:defRPr/>
            </a:pPr>
            <a:r>
              <a:rPr lang="en-US" dirty="0"/>
              <a:t>Swap file</a:t>
            </a:r>
          </a:p>
          <a:p>
            <a:pPr lvl="2">
              <a:spcBef>
                <a:spcPts val="0"/>
              </a:spcBef>
              <a:spcAft>
                <a:spcPts val="1200"/>
              </a:spcAft>
              <a:defRPr/>
            </a:pPr>
            <a:r>
              <a:rPr lang="en-US" dirty="0"/>
              <a:t>Paging</a:t>
            </a:r>
          </a:p>
          <a:p>
            <a:pPr lvl="2">
              <a:spcBef>
                <a:spcPts val="0"/>
              </a:spcBef>
              <a:spcAft>
                <a:spcPts val="1200"/>
              </a:spcAft>
              <a:defRPr/>
            </a:pPr>
            <a:r>
              <a:rPr lang="en-US" dirty="0"/>
              <a:t>Thrashing	</a:t>
            </a:r>
          </a:p>
        </p:txBody>
      </p:sp>
      <p:pic>
        <p:nvPicPr>
          <p:cNvPr id="3" name="Picture 2" descr="A diagram illustrates the interchange between RAM and a hard drive. The diagram moves in a circle, starting from RAM on the left. The flow is as follows. From RAM, data and instructions not recently used, to hard drive’s swap file. From hard drive, data and instructions needed not needed now, to RAM. The cycle repeats.">
            <a:extLst>
              <a:ext uri="{FF2B5EF4-FFF2-40B4-BE49-F238E27FC236}">
                <a16:creationId xmlns:a16="http://schemas.microsoft.com/office/drawing/2014/main" id="{FF778F3C-320D-43F2-9C22-5D58A6B891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7200" y="4419600"/>
            <a:ext cx="4293693" cy="1863853"/>
          </a:xfrm>
          <a:prstGeom prst="rect">
            <a:avLst/>
          </a:prstGeom>
        </p:spPr>
      </p:pic>
    </p:spTree>
    <p:extLst>
      <p:ext uri="{BB962C8B-B14F-4D97-AF65-F5344CB8AC3E}">
        <p14:creationId xmlns:p14="http://schemas.microsoft.com/office/powerpoint/2010/main" val="1218208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0"/>
            <a:ext cx="8596770" cy="1600200"/>
          </a:xfrm>
        </p:spPr>
        <p:txBody>
          <a:bodyPr>
            <a:normAutofit/>
          </a:bodyPr>
          <a:lstStyle/>
          <a:p>
            <a:pPr>
              <a:defRPr/>
            </a:pPr>
            <a:r>
              <a:rPr lang="en-US" dirty="0"/>
              <a:t>What the Operating System Does</a:t>
            </a:r>
            <a:br>
              <a:rPr lang="en-US" dirty="0"/>
            </a:br>
            <a:r>
              <a:rPr lang="en-US" sz="3200" dirty="0"/>
              <a:t>Hardware Coordination (3 of 3)</a:t>
            </a:r>
            <a:br>
              <a:rPr lang="en-US" sz="3200" dirty="0"/>
            </a:br>
            <a:r>
              <a:rPr lang="en-US" sz="2000" dirty="0"/>
              <a:t>(Objective 5.5)</a:t>
            </a:r>
            <a:endParaRPr lang="en-US" sz="2475" dirty="0"/>
          </a:p>
        </p:txBody>
      </p:sp>
      <p:sp>
        <p:nvSpPr>
          <p:cNvPr id="81923" name="Rectangle 3"/>
          <p:cNvSpPr>
            <a:spLocks noGrp="1" noChangeArrowheads="1"/>
          </p:cNvSpPr>
          <p:nvPr>
            <p:ph idx="1"/>
          </p:nvPr>
        </p:nvSpPr>
        <p:spPr>
          <a:xfrm>
            <a:off x="457201" y="1600200"/>
            <a:ext cx="6400800" cy="3581400"/>
          </a:xfrm>
        </p:spPr>
        <p:txBody>
          <a:bodyPr>
            <a:normAutofit/>
          </a:bodyPr>
          <a:lstStyle/>
          <a:p>
            <a:pPr>
              <a:spcBef>
                <a:spcPts val="0"/>
              </a:spcBef>
              <a:spcAft>
                <a:spcPts val="1800"/>
              </a:spcAft>
              <a:defRPr/>
            </a:pPr>
            <a:r>
              <a:rPr lang="en-US" dirty="0"/>
              <a:t>Hardware and peripheral device management</a:t>
            </a:r>
          </a:p>
          <a:p>
            <a:pPr lvl="1">
              <a:spcBef>
                <a:spcPts val="0"/>
              </a:spcBef>
              <a:spcAft>
                <a:spcPts val="1800"/>
              </a:spcAft>
              <a:defRPr/>
            </a:pPr>
            <a:r>
              <a:rPr lang="en-US" dirty="0">
                <a:effectLst/>
              </a:rPr>
              <a:t>Device driver</a:t>
            </a:r>
          </a:p>
          <a:p>
            <a:pPr lvl="1">
              <a:spcBef>
                <a:spcPts val="0"/>
              </a:spcBef>
              <a:spcAft>
                <a:spcPts val="1800"/>
              </a:spcAft>
              <a:defRPr/>
            </a:pPr>
            <a:r>
              <a:rPr lang="en-US" dirty="0"/>
              <a:t>Plug and Play </a:t>
            </a:r>
            <a:br>
              <a:rPr lang="en-US" dirty="0"/>
            </a:br>
            <a:r>
              <a:rPr lang="en-US" dirty="0"/>
              <a:t>(PnP)</a:t>
            </a:r>
          </a:p>
          <a:p>
            <a:pPr lvl="1">
              <a:spcBef>
                <a:spcPts val="0"/>
              </a:spcBef>
              <a:spcAft>
                <a:spcPts val="1800"/>
              </a:spcAft>
              <a:defRPr/>
            </a:pPr>
            <a:r>
              <a:rPr lang="en-US" dirty="0"/>
              <a:t>Roll Back</a:t>
            </a:r>
          </a:p>
        </p:txBody>
      </p:sp>
      <p:pic>
        <p:nvPicPr>
          <p:cNvPr id="4" name="Picture 3" descr="A screenshot from Windows Device Manager shows the properties menu for a network adapter device. A callout points to a network device under the network adapters menu. It reads locate device in list. The properties menu box is open to the driver tab. A callout points to the middle button on left of the main screen labeled, roll back driver. It reads, click to revert to previous driver.">
            <a:extLst>
              <a:ext uri="{FF2B5EF4-FFF2-40B4-BE49-F238E27FC236}">
                <a16:creationId xmlns:a16="http://schemas.microsoft.com/office/drawing/2014/main" id="{A847CBF8-A039-4500-9653-75D763DB918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78"/>
          <a:stretch/>
        </p:blipFill>
        <p:spPr>
          <a:xfrm>
            <a:off x="3657601" y="2514600"/>
            <a:ext cx="5333802" cy="2999232"/>
          </a:xfrm>
          <a:prstGeom prst="rect">
            <a:avLst/>
          </a:prstGeom>
        </p:spPr>
      </p:pic>
    </p:spTree>
    <p:extLst>
      <p:ext uri="{BB962C8B-B14F-4D97-AF65-F5344CB8AC3E}">
        <p14:creationId xmlns:p14="http://schemas.microsoft.com/office/powerpoint/2010/main" val="3831785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0"/>
            <a:ext cx="8596770" cy="1600200"/>
          </a:xfrm>
        </p:spPr>
        <p:txBody>
          <a:bodyPr>
            <a:normAutofit/>
          </a:bodyPr>
          <a:lstStyle/>
          <a:p>
            <a:pPr>
              <a:defRPr/>
            </a:pPr>
            <a:r>
              <a:rPr lang="en-US" dirty="0"/>
              <a:t>What the Operating System Does</a:t>
            </a:r>
            <a:br>
              <a:rPr lang="en-US" dirty="0"/>
            </a:br>
            <a:r>
              <a:rPr lang="en-US" sz="3200" dirty="0"/>
              <a:t>Software Application Coordination</a:t>
            </a:r>
            <a:br>
              <a:rPr lang="en-US" sz="3200" dirty="0"/>
            </a:br>
            <a:r>
              <a:rPr lang="en-US" sz="2000" dirty="0"/>
              <a:t>(Objective 5.6)</a:t>
            </a:r>
            <a:endParaRPr lang="en-US" sz="2475" dirty="0"/>
          </a:p>
        </p:txBody>
      </p:sp>
      <p:sp>
        <p:nvSpPr>
          <p:cNvPr id="81923" name="Rectangle 3"/>
          <p:cNvSpPr>
            <a:spLocks noGrp="1" noChangeArrowheads="1"/>
          </p:cNvSpPr>
          <p:nvPr>
            <p:ph idx="1"/>
          </p:nvPr>
        </p:nvSpPr>
        <p:spPr>
          <a:xfrm>
            <a:off x="457200" y="1600200"/>
            <a:ext cx="8350973" cy="3581400"/>
          </a:xfrm>
        </p:spPr>
        <p:txBody>
          <a:bodyPr>
            <a:normAutofit/>
          </a:bodyPr>
          <a:lstStyle/>
          <a:p>
            <a:pPr>
              <a:spcBef>
                <a:spcPts val="0"/>
              </a:spcBef>
              <a:spcAft>
                <a:spcPts val="2400"/>
              </a:spcAft>
              <a:defRPr/>
            </a:pPr>
            <a:r>
              <a:rPr lang="en-US" dirty="0"/>
              <a:t>Application programming interface (API)</a:t>
            </a:r>
          </a:p>
          <a:p>
            <a:pPr lvl="1">
              <a:spcBef>
                <a:spcPts val="0"/>
              </a:spcBef>
              <a:spcAft>
                <a:spcPts val="2400"/>
              </a:spcAft>
              <a:defRPr/>
            </a:pPr>
            <a:r>
              <a:rPr lang="en-US" dirty="0"/>
              <a:t>Blocks of code the CPU recognizes</a:t>
            </a:r>
          </a:p>
          <a:p>
            <a:pPr lvl="1">
              <a:spcBef>
                <a:spcPts val="0"/>
              </a:spcBef>
              <a:spcAft>
                <a:spcPts val="2400"/>
              </a:spcAft>
              <a:defRPr/>
            </a:pPr>
            <a:r>
              <a:rPr lang="en-US" dirty="0"/>
              <a:t>Used for similar procedures</a:t>
            </a:r>
          </a:p>
          <a:p>
            <a:pPr lvl="1">
              <a:spcBef>
                <a:spcPts val="0"/>
              </a:spcBef>
              <a:spcAft>
                <a:spcPts val="2400"/>
              </a:spcAft>
              <a:defRPr/>
            </a:pPr>
            <a:r>
              <a:rPr lang="en-US" dirty="0"/>
              <a:t>Example: Microsoft Direct X</a:t>
            </a:r>
          </a:p>
        </p:txBody>
      </p:sp>
    </p:spTree>
    <p:extLst>
      <p:ext uri="{BB962C8B-B14F-4D97-AF65-F5344CB8AC3E}">
        <p14:creationId xmlns:p14="http://schemas.microsoft.com/office/powerpoint/2010/main" val="110266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dirty="0"/>
              <a:t>Starting Your Computer</a:t>
            </a:r>
            <a:br>
              <a:rPr lang="en-US" dirty="0"/>
            </a:br>
            <a:r>
              <a:rPr lang="en-US" sz="3200" dirty="0"/>
              <a:t>The Boot Process (1 of 3)</a:t>
            </a:r>
            <a:br>
              <a:rPr lang="en-US" sz="3200" dirty="0"/>
            </a:br>
            <a:r>
              <a:rPr lang="en-US" sz="2000" dirty="0"/>
              <a:t>(Objective 5.7)</a:t>
            </a:r>
            <a:endParaRPr lang="en-US" dirty="0"/>
          </a:p>
        </p:txBody>
      </p:sp>
      <p:pic>
        <p:nvPicPr>
          <p:cNvPr id="8" name="Picture 7" descr="A diagram illustrates the boot process. Above the diagram, a tower for a desktop computer is open, and two callouts point to the C P U and ROM chip. The steps in the boot process, and where they happen, are described as follows. Step 1. C P U activates BIOS. Basic input output system. Stored permanently in ROM. Step 2. Power on self-test, POST. Tests components of the computer. Compares results with conﬁguration information in C M O S. An image of a laptop is shown. Step 3. Load O S to RAM. O S loaded from hard drive. Kernel is memory resident. An image of a hard drive sending to a stack of drives is shown. Step 4. Conﬁguration and customization settings checked and Start screen displays. An image of the Start menu appears.">
            <a:extLst>
              <a:ext uri="{FF2B5EF4-FFF2-40B4-BE49-F238E27FC236}">
                <a16:creationId xmlns:a16="http://schemas.microsoft.com/office/drawing/2014/main" id="{8A2972E5-493F-4FC7-BB4C-14F247A20C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0056" y="1447800"/>
            <a:ext cx="6723888" cy="4840224"/>
          </a:xfrm>
          <a:prstGeom prst="rect">
            <a:avLst/>
          </a:prstGeom>
        </p:spPr>
      </p:pic>
    </p:spTree>
    <p:extLst>
      <p:ext uri="{BB962C8B-B14F-4D97-AF65-F5344CB8AC3E}">
        <p14:creationId xmlns:p14="http://schemas.microsoft.com/office/powerpoint/2010/main" val="2428102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0"/>
            <a:ext cx="8458200" cy="1600200"/>
          </a:xfrm>
        </p:spPr>
        <p:txBody>
          <a:bodyPr/>
          <a:lstStyle/>
          <a:p>
            <a:r>
              <a:rPr lang="en-US" dirty="0"/>
              <a:t>Starting Your Computer</a:t>
            </a:r>
            <a:br>
              <a:rPr lang="en-US" dirty="0"/>
            </a:br>
            <a:r>
              <a:rPr lang="en-US" sz="3200" dirty="0"/>
              <a:t>The Boot Process (2 of 3)</a:t>
            </a:r>
            <a:br>
              <a:rPr lang="en-US" sz="3200" dirty="0"/>
            </a:br>
            <a:r>
              <a:rPr lang="en-US" sz="2000" dirty="0"/>
              <a:t>(Objective 5.7)</a:t>
            </a:r>
            <a:endParaRPr lang="en-US" dirty="0"/>
          </a:p>
        </p:txBody>
      </p:sp>
      <p:sp>
        <p:nvSpPr>
          <p:cNvPr id="84995" name="Rectangle 3"/>
          <p:cNvSpPr>
            <a:spLocks noGrp="1" noChangeArrowheads="1"/>
          </p:cNvSpPr>
          <p:nvPr>
            <p:ph idx="1"/>
          </p:nvPr>
        </p:nvSpPr>
        <p:spPr>
          <a:xfrm>
            <a:off x="457200" y="1600200"/>
            <a:ext cx="8358649" cy="4648200"/>
          </a:xfrm>
        </p:spPr>
        <p:txBody>
          <a:bodyPr/>
          <a:lstStyle/>
          <a:p>
            <a:pPr marL="0" indent="0">
              <a:spcBef>
                <a:spcPts val="0"/>
              </a:spcBef>
              <a:spcAft>
                <a:spcPts val="1500"/>
              </a:spcAft>
              <a:buNone/>
            </a:pPr>
            <a:r>
              <a:rPr lang="en-US" dirty="0"/>
              <a:t>Step 1: Activating BIOS</a:t>
            </a:r>
          </a:p>
          <a:p>
            <a:pPr lvl="1">
              <a:spcBef>
                <a:spcPts val="0"/>
              </a:spcBef>
              <a:spcAft>
                <a:spcPts val="1500"/>
              </a:spcAft>
            </a:pPr>
            <a:r>
              <a:rPr lang="en-US" dirty="0"/>
              <a:t>Manages the exchange of data between the OS and the input and output devices</a:t>
            </a:r>
          </a:p>
          <a:p>
            <a:pPr lvl="1">
              <a:spcBef>
                <a:spcPts val="0"/>
              </a:spcBef>
              <a:spcAft>
                <a:spcPts val="1500"/>
              </a:spcAft>
            </a:pPr>
            <a:r>
              <a:rPr lang="en-US" dirty="0"/>
              <a:t>BIOS is also responsible for loading the OS into RAM</a:t>
            </a:r>
          </a:p>
          <a:p>
            <a:pPr marL="0" indent="0">
              <a:spcBef>
                <a:spcPts val="0"/>
              </a:spcBef>
              <a:spcAft>
                <a:spcPts val="1500"/>
              </a:spcAft>
              <a:buNone/>
            </a:pPr>
            <a:r>
              <a:rPr lang="en-US" dirty="0"/>
              <a:t>Step 2: Performing the Power-On Self-Test</a:t>
            </a:r>
          </a:p>
          <a:p>
            <a:pPr lvl="1">
              <a:spcBef>
                <a:spcPts val="0"/>
              </a:spcBef>
              <a:spcAft>
                <a:spcPts val="1500"/>
              </a:spcAft>
            </a:pPr>
            <a:r>
              <a:rPr lang="en-US" dirty="0"/>
              <a:t>Ensures that essential peripheral devices are attached and operational</a:t>
            </a:r>
          </a:p>
        </p:txBody>
      </p:sp>
    </p:spTree>
    <p:extLst>
      <p:ext uri="{BB962C8B-B14F-4D97-AF65-F5344CB8AC3E}">
        <p14:creationId xmlns:p14="http://schemas.microsoft.com/office/powerpoint/2010/main" val="2397504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0"/>
            <a:ext cx="8458200" cy="1600200"/>
          </a:xfrm>
        </p:spPr>
        <p:txBody>
          <a:bodyPr/>
          <a:lstStyle/>
          <a:p>
            <a:r>
              <a:rPr lang="en-US" dirty="0"/>
              <a:t>Starting Your Computer</a:t>
            </a:r>
            <a:br>
              <a:rPr lang="en-US" dirty="0"/>
            </a:br>
            <a:r>
              <a:rPr lang="en-US" sz="3200" dirty="0"/>
              <a:t>The Boot Process (3 of 3)</a:t>
            </a:r>
            <a:br>
              <a:rPr lang="en-US" sz="3200" dirty="0"/>
            </a:br>
            <a:r>
              <a:rPr lang="en-US" sz="2000" dirty="0"/>
              <a:t>(Objective 5.7)</a:t>
            </a:r>
            <a:endParaRPr lang="en-US" dirty="0"/>
          </a:p>
        </p:txBody>
      </p:sp>
      <p:sp>
        <p:nvSpPr>
          <p:cNvPr id="84995" name="Rectangle 3"/>
          <p:cNvSpPr>
            <a:spLocks noGrp="1" noChangeArrowheads="1"/>
          </p:cNvSpPr>
          <p:nvPr>
            <p:ph idx="1"/>
          </p:nvPr>
        </p:nvSpPr>
        <p:spPr>
          <a:xfrm>
            <a:off x="457200" y="1600200"/>
            <a:ext cx="8458199" cy="4648200"/>
          </a:xfrm>
        </p:spPr>
        <p:txBody>
          <a:bodyPr/>
          <a:lstStyle/>
          <a:p>
            <a:pPr marL="0" indent="0">
              <a:spcBef>
                <a:spcPts val="0"/>
              </a:spcBef>
              <a:spcAft>
                <a:spcPts val="1500"/>
              </a:spcAft>
              <a:buNone/>
            </a:pPr>
            <a:r>
              <a:rPr lang="en-US" dirty="0"/>
              <a:t>Step 3: Loading the OS</a:t>
            </a:r>
          </a:p>
          <a:p>
            <a:pPr lvl="1">
              <a:spcBef>
                <a:spcPts val="0"/>
              </a:spcBef>
              <a:spcAft>
                <a:spcPts val="1500"/>
              </a:spcAft>
            </a:pPr>
            <a:r>
              <a:rPr lang="en-US" dirty="0"/>
              <a:t>System files loaded into RAM</a:t>
            </a:r>
          </a:p>
          <a:p>
            <a:pPr lvl="1">
              <a:spcBef>
                <a:spcPts val="0"/>
              </a:spcBef>
              <a:spcAft>
                <a:spcPts val="1500"/>
              </a:spcAft>
            </a:pPr>
            <a:r>
              <a:rPr lang="en-US" dirty="0"/>
              <a:t>Kernel, essential component of the OS, is then loaded</a:t>
            </a:r>
          </a:p>
          <a:p>
            <a:pPr marL="0" indent="0">
              <a:spcBef>
                <a:spcPts val="0"/>
              </a:spcBef>
              <a:spcAft>
                <a:spcPts val="1500"/>
              </a:spcAft>
              <a:buNone/>
            </a:pPr>
            <a:r>
              <a:rPr lang="en-US" dirty="0"/>
              <a:t>Step 4: Checking Further Configurations and Customizations</a:t>
            </a:r>
          </a:p>
          <a:p>
            <a:pPr lvl="1">
              <a:spcBef>
                <a:spcPts val="0"/>
              </a:spcBef>
              <a:spcAft>
                <a:spcPts val="1500"/>
              </a:spcAft>
            </a:pPr>
            <a:r>
              <a:rPr lang="en-US" dirty="0"/>
              <a:t>Registry contains configurations used by the OS and applications</a:t>
            </a:r>
          </a:p>
        </p:txBody>
      </p:sp>
    </p:spTree>
    <p:extLst>
      <p:ext uri="{BB962C8B-B14F-4D97-AF65-F5344CB8AC3E}">
        <p14:creationId xmlns:p14="http://schemas.microsoft.com/office/powerpoint/2010/main" val="756015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the expanded Windows 10 start menu shows the traditional list of applications on the left, and pinned tiles and groups on the right.">
            <a:extLst>
              <a:ext uri="{FF2B5EF4-FFF2-40B4-BE49-F238E27FC236}">
                <a16:creationId xmlns:a16="http://schemas.microsoft.com/office/drawing/2014/main" id="{5943C47C-EBF8-4B53-BA86-AE85A6B90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990600"/>
            <a:ext cx="5892979" cy="3124200"/>
          </a:xfrm>
          <a:prstGeom prst="rect">
            <a:avLst/>
          </a:prstGeom>
        </p:spPr>
      </p:pic>
      <p:sp>
        <p:nvSpPr>
          <p:cNvPr id="5" name="Title 4"/>
          <p:cNvSpPr>
            <a:spLocks noGrp="1"/>
          </p:cNvSpPr>
          <p:nvPr>
            <p:ph type="title"/>
          </p:nvPr>
        </p:nvSpPr>
        <p:spPr>
          <a:xfrm>
            <a:off x="457200" y="0"/>
            <a:ext cx="8458200" cy="1600200"/>
          </a:xfrm>
        </p:spPr>
        <p:txBody>
          <a:bodyPr>
            <a:normAutofit/>
          </a:bodyPr>
          <a:lstStyle/>
          <a:p>
            <a:r>
              <a:rPr lang="en-US" dirty="0"/>
              <a:t>The Windows Interface</a:t>
            </a:r>
            <a:br>
              <a:rPr lang="en-US" sz="3000" dirty="0"/>
            </a:br>
            <a:r>
              <a:rPr lang="en-US" sz="3200" dirty="0"/>
              <a:t>Using Windows 10 (1 of 2)</a:t>
            </a:r>
            <a:br>
              <a:rPr lang="en-US" sz="2700" dirty="0"/>
            </a:br>
            <a:r>
              <a:rPr lang="en-US" sz="2000" dirty="0"/>
              <a:t>(Objective 5.8)</a:t>
            </a:r>
            <a:endParaRPr lang="en-US" sz="2700" dirty="0"/>
          </a:p>
        </p:txBody>
      </p:sp>
      <p:sp>
        <p:nvSpPr>
          <p:cNvPr id="6" name="Content Placeholder 5"/>
          <p:cNvSpPr>
            <a:spLocks noGrp="1"/>
          </p:cNvSpPr>
          <p:nvPr>
            <p:ph idx="1"/>
          </p:nvPr>
        </p:nvSpPr>
        <p:spPr>
          <a:xfrm>
            <a:off x="457200" y="1600200"/>
            <a:ext cx="7086599" cy="5029200"/>
          </a:xfrm>
        </p:spPr>
        <p:txBody>
          <a:bodyPr>
            <a:normAutofit fontScale="92500"/>
          </a:bodyPr>
          <a:lstStyle/>
          <a:p>
            <a:pPr>
              <a:spcBef>
                <a:spcPts val="0"/>
              </a:spcBef>
              <a:spcAft>
                <a:spcPts val="1500"/>
              </a:spcAft>
            </a:pPr>
            <a:r>
              <a:rPr lang="en-US" dirty="0"/>
              <a:t>Desktop</a:t>
            </a:r>
          </a:p>
          <a:p>
            <a:pPr lvl="1">
              <a:spcBef>
                <a:spcPts val="0"/>
              </a:spcBef>
              <a:spcAft>
                <a:spcPts val="1500"/>
              </a:spcAft>
            </a:pPr>
            <a:r>
              <a:rPr lang="en-US" dirty="0"/>
              <a:t>Primary working</a:t>
            </a:r>
            <a:br>
              <a:rPr lang="en-US" dirty="0"/>
            </a:br>
            <a:r>
              <a:rPr lang="en-US" dirty="0"/>
              <a:t>area</a:t>
            </a:r>
          </a:p>
          <a:p>
            <a:pPr>
              <a:spcBef>
                <a:spcPts val="0"/>
              </a:spcBef>
              <a:spcAft>
                <a:spcPts val="1500"/>
              </a:spcAft>
            </a:pPr>
            <a:r>
              <a:rPr lang="en-US" dirty="0"/>
              <a:t>Taskbar</a:t>
            </a:r>
          </a:p>
          <a:p>
            <a:pPr lvl="1">
              <a:spcBef>
                <a:spcPts val="0"/>
              </a:spcBef>
              <a:spcAft>
                <a:spcPts val="1500"/>
              </a:spcAft>
            </a:pPr>
            <a:r>
              <a:rPr lang="en-US" dirty="0"/>
              <a:t>Displays open</a:t>
            </a:r>
            <a:br>
              <a:rPr lang="en-US" dirty="0"/>
            </a:br>
            <a:r>
              <a:rPr lang="en-US" dirty="0"/>
              <a:t>and favorite applications for easy access</a:t>
            </a:r>
          </a:p>
          <a:p>
            <a:pPr>
              <a:spcBef>
                <a:spcPts val="0"/>
              </a:spcBef>
              <a:spcAft>
                <a:spcPts val="1500"/>
              </a:spcAft>
            </a:pPr>
            <a:r>
              <a:rPr lang="en-US" dirty="0"/>
              <a:t>Start menu</a:t>
            </a:r>
          </a:p>
          <a:p>
            <a:pPr lvl="1">
              <a:spcBef>
                <a:spcPts val="0"/>
              </a:spcBef>
              <a:spcAft>
                <a:spcPts val="1500"/>
              </a:spcAft>
            </a:pPr>
            <a:r>
              <a:rPr lang="en-US" dirty="0"/>
              <a:t>Provides access to all applications and apps installed on your device</a:t>
            </a:r>
          </a:p>
        </p:txBody>
      </p:sp>
    </p:spTree>
    <p:extLst>
      <p:ext uri="{BB962C8B-B14F-4D97-AF65-F5344CB8AC3E}">
        <p14:creationId xmlns:p14="http://schemas.microsoft.com/office/powerpoint/2010/main" val="2304916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458200" cy="1600200"/>
          </a:xfrm>
        </p:spPr>
        <p:txBody>
          <a:bodyPr>
            <a:normAutofit/>
          </a:bodyPr>
          <a:lstStyle/>
          <a:p>
            <a:r>
              <a:rPr lang="en-US" dirty="0"/>
              <a:t>The Windows Interface</a:t>
            </a:r>
            <a:br>
              <a:rPr lang="en-US" sz="3000" dirty="0"/>
            </a:br>
            <a:r>
              <a:rPr lang="en-US" sz="3200" dirty="0"/>
              <a:t>Using Windows 10 (2 of 2)</a:t>
            </a:r>
            <a:br>
              <a:rPr lang="en-US" sz="2700" dirty="0"/>
            </a:br>
            <a:r>
              <a:rPr lang="en-US" sz="2000" dirty="0"/>
              <a:t>(Objective 5.8)</a:t>
            </a:r>
            <a:endParaRPr lang="en-US" sz="2700" dirty="0"/>
          </a:p>
        </p:txBody>
      </p:sp>
      <p:sp>
        <p:nvSpPr>
          <p:cNvPr id="6" name="Content Placeholder 5"/>
          <p:cNvSpPr>
            <a:spLocks noGrp="1"/>
          </p:cNvSpPr>
          <p:nvPr>
            <p:ph idx="1"/>
          </p:nvPr>
        </p:nvSpPr>
        <p:spPr>
          <a:xfrm>
            <a:off x="457200" y="1600200"/>
            <a:ext cx="8458199" cy="5029200"/>
          </a:xfrm>
        </p:spPr>
        <p:txBody>
          <a:bodyPr>
            <a:normAutofit/>
          </a:bodyPr>
          <a:lstStyle/>
          <a:p>
            <a:pPr>
              <a:spcBef>
                <a:spcPts val="0"/>
              </a:spcBef>
              <a:spcAft>
                <a:spcPts val="1800"/>
              </a:spcAft>
            </a:pPr>
            <a:r>
              <a:rPr lang="en-US" dirty="0"/>
              <a:t>Pinning</a:t>
            </a:r>
          </a:p>
          <a:p>
            <a:pPr lvl="1">
              <a:spcBef>
                <a:spcPts val="0"/>
              </a:spcBef>
              <a:spcAft>
                <a:spcPts val="1800"/>
              </a:spcAft>
            </a:pPr>
            <a:r>
              <a:rPr lang="en-US" dirty="0"/>
              <a:t>Choosing which applications are tiles on the Start menu</a:t>
            </a:r>
          </a:p>
          <a:p>
            <a:pPr>
              <a:spcBef>
                <a:spcPts val="0"/>
              </a:spcBef>
              <a:spcAft>
                <a:spcPts val="1800"/>
              </a:spcAft>
            </a:pPr>
            <a:r>
              <a:rPr lang="en-US" dirty="0"/>
              <a:t>Virtual desktops</a:t>
            </a:r>
          </a:p>
          <a:p>
            <a:pPr lvl="1">
              <a:spcBef>
                <a:spcPts val="0"/>
              </a:spcBef>
              <a:spcAft>
                <a:spcPts val="1800"/>
              </a:spcAft>
            </a:pPr>
            <a:r>
              <a:rPr lang="en-US" dirty="0"/>
              <a:t>Allow you to organize</a:t>
            </a:r>
            <a:br>
              <a:rPr lang="en-US" dirty="0"/>
            </a:br>
            <a:r>
              <a:rPr lang="en-US" dirty="0"/>
              <a:t>groups of windows</a:t>
            </a:r>
            <a:br>
              <a:rPr lang="en-US" dirty="0"/>
            </a:br>
            <a:r>
              <a:rPr lang="en-US" dirty="0"/>
              <a:t>into different displays</a:t>
            </a:r>
          </a:p>
        </p:txBody>
      </p:sp>
      <p:pic>
        <p:nvPicPr>
          <p:cNvPr id="10" name="Picture 9" descr="A screenshot of Task View in Windows shows several groups of files organized under single thumbnails">
            <a:extLst>
              <a:ext uri="{FF2B5EF4-FFF2-40B4-BE49-F238E27FC236}">
                <a16:creationId xmlns:a16="http://schemas.microsoft.com/office/drawing/2014/main" id="{B6AE414F-CB90-45FE-883A-9E57ED2361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2204" y="3152552"/>
            <a:ext cx="4221837" cy="2638647"/>
          </a:xfrm>
          <a:prstGeom prst="rect">
            <a:avLst/>
          </a:prstGeom>
        </p:spPr>
      </p:pic>
    </p:spTree>
    <p:extLst>
      <p:ext uri="{BB962C8B-B14F-4D97-AF65-F5344CB8AC3E}">
        <p14:creationId xmlns:p14="http://schemas.microsoft.com/office/powerpoint/2010/main" val="319576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534400" cy="1600200"/>
          </a:xfrm>
        </p:spPr>
        <p:txBody>
          <a:bodyPr>
            <a:normAutofit/>
          </a:bodyPr>
          <a:lstStyle/>
          <a:p>
            <a:r>
              <a:rPr lang="en-US" dirty="0"/>
              <a:t>The Windows Interface</a:t>
            </a:r>
            <a:br>
              <a:rPr lang="en-US" dirty="0"/>
            </a:br>
            <a:r>
              <a:rPr lang="en-US" sz="3200" dirty="0"/>
              <a:t>User Interfaces for Other OSs (1 of 2)</a:t>
            </a:r>
            <a:br>
              <a:rPr lang="en-US" sz="3200" dirty="0"/>
            </a:br>
            <a:r>
              <a:rPr lang="en-US" sz="2000" dirty="0"/>
              <a:t>(Objective 5.8)</a:t>
            </a:r>
            <a:endParaRPr lang="en-US" sz="3000" dirty="0"/>
          </a:p>
        </p:txBody>
      </p:sp>
      <p:sp>
        <p:nvSpPr>
          <p:cNvPr id="6" name="Content Placeholder 5"/>
          <p:cNvSpPr>
            <a:spLocks noGrp="1"/>
          </p:cNvSpPr>
          <p:nvPr>
            <p:ph idx="1"/>
          </p:nvPr>
        </p:nvSpPr>
        <p:spPr>
          <a:xfrm>
            <a:off x="457200" y="1600200"/>
            <a:ext cx="6400800" cy="5181600"/>
          </a:xfrm>
        </p:spPr>
        <p:txBody>
          <a:bodyPr>
            <a:normAutofit/>
          </a:bodyPr>
          <a:lstStyle/>
          <a:p>
            <a:pPr>
              <a:spcBef>
                <a:spcPts val="0"/>
              </a:spcBef>
              <a:spcAft>
                <a:spcPts val="600"/>
              </a:spcAft>
            </a:pPr>
            <a:r>
              <a:rPr lang="en-US" dirty="0"/>
              <a:t>macOS and Windows</a:t>
            </a:r>
          </a:p>
          <a:p>
            <a:pPr lvl="1">
              <a:spcBef>
                <a:spcPts val="0"/>
              </a:spcBef>
              <a:spcAft>
                <a:spcPts val="1200"/>
              </a:spcAft>
            </a:pPr>
            <a:r>
              <a:rPr lang="en-US" dirty="0"/>
              <a:t>Not compatible with each other</a:t>
            </a:r>
          </a:p>
          <a:p>
            <a:pPr lvl="1">
              <a:spcBef>
                <a:spcPts val="0"/>
              </a:spcBef>
              <a:spcAft>
                <a:spcPts val="1200"/>
              </a:spcAft>
            </a:pPr>
            <a:r>
              <a:rPr lang="en-US" dirty="0"/>
              <a:t>Similar in functionality</a:t>
            </a:r>
          </a:p>
        </p:txBody>
      </p:sp>
      <p:pic>
        <p:nvPicPr>
          <p:cNvPr id="3" name="Picture 2" descr="A photo of an all in one Apple desktop, which is open to the main screen of Mac O S.">
            <a:extLst>
              <a:ext uri="{FF2B5EF4-FFF2-40B4-BE49-F238E27FC236}">
                <a16:creationId xmlns:a16="http://schemas.microsoft.com/office/drawing/2014/main" id="{D383E6D0-856E-4A08-8174-0C1DF12A59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4156" y="3399183"/>
            <a:ext cx="4197096" cy="2798064"/>
          </a:xfrm>
          <a:prstGeom prst="rect">
            <a:avLst/>
          </a:prstGeom>
        </p:spPr>
      </p:pic>
    </p:spTree>
    <p:extLst>
      <p:ext uri="{BB962C8B-B14F-4D97-AF65-F5344CB8AC3E}">
        <p14:creationId xmlns:p14="http://schemas.microsoft.com/office/powerpoint/2010/main" val="4107893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534400" cy="1600200"/>
          </a:xfrm>
        </p:spPr>
        <p:txBody>
          <a:bodyPr>
            <a:normAutofit/>
          </a:bodyPr>
          <a:lstStyle/>
          <a:p>
            <a:r>
              <a:rPr lang="en-US" dirty="0"/>
              <a:t>The Windows Interface</a:t>
            </a:r>
            <a:br>
              <a:rPr lang="en-US" dirty="0"/>
            </a:br>
            <a:r>
              <a:rPr lang="en-US" sz="3200" dirty="0"/>
              <a:t>User Interfaces for Other OSs (2 of 2)</a:t>
            </a:r>
            <a:br>
              <a:rPr lang="en-US" sz="3200" dirty="0"/>
            </a:br>
            <a:r>
              <a:rPr lang="en-US" sz="2000" dirty="0"/>
              <a:t>(Objective 5.8)</a:t>
            </a:r>
            <a:endParaRPr lang="en-US" sz="3000" dirty="0"/>
          </a:p>
        </p:txBody>
      </p:sp>
      <p:sp>
        <p:nvSpPr>
          <p:cNvPr id="6" name="Content Placeholder 5"/>
          <p:cNvSpPr>
            <a:spLocks noGrp="1"/>
          </p:cNvSpPr>
          <p:nvPr>
            <p:ph idx="1"/>
          </p:nvPr>
        </p:nvSpPr>
        <p:spPr>
          <a:xfrm>
            <a:off x="457200" y="1600200"/>
            <a:ext cx="8305800" cy="5181600"/>
          </a:xfrm>
        </p:spPr>
        <p:txBody>
          <a:bodyPr>
            <a:normAutofit/>
          </a:bodyPr>
          <a:lstStyle/>
          <a:p>
            <a:pPr>
              <a:spcBef>
                <a:spcPts val="0"/>
              </a:spcBef>
              <a:spcAft>
                <a:spcPts val="600"/>
              </a:spcAft>
            </a:pPr>
            <a:r>
              <a:rPr lang="en-US" dirty="0"/>
              <a:t>Linux</a:t>
            </a:r>
          </a:p>
          <a:p>
            <a:pPr lvl="1">
              <a:spcBef>
                <a:spcPts val="0"/>
              </a:spcBef>
              <a:spcAft>
                <a:spcPts val="1200"/>
              </a:spcAft>
            </a:pPr>
            <a:r>
              <a:rPr lang="en-US" dirty="0"/>
              <a:t>Most interfaces are based on familiar Windows and macOS paradigms</a:t>
            </a:r>
          </a:p>
        </p:txBody>
      </p:sp>
      <p:pic>
        <p:nvPicPr>
          <p:cNvPr id="7" name="Picture 6" descr="A screenshot of the Ubuntu Linux main screen. The applications are all organized in a single vertical line on the left side of the screen.">
            <a:extLst>
              <a:ext uri="{FF2B5EF4-FFF2-40B4-BE49-F238E27FC236}">
                <a16:creationId xmlns:a16="http://schemas.microsoft.com/office/drawing/2014/main" id="{606B0AE7-30DC-4E74-BC11-9C6DC3D49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3429000"/>
            <a:ext cx="4998184" cy="2828759"/>
          </a:xfrm>
          <a:prstGeom prst="rect">
            <a:avLst/>
          </a:prstGeom>
        </p:spPr>
      </p:pic>
    </p:spTree>
    <p:extLst>
      <p:ext uri="{BB962C8B-B14F-4D97-AF65-F5344CB8AC3E}">
        <p14:creationId xmlns:p14="http://schemas.microsoft.com/office/powerpoint/2010/main" val="1613382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0"/>
            <a:ext cx="8229600" cy="1600200"/>
          </a:xfrm>
        </p:spPr>
        <p:txBody>
          <a:bodyPr>
            <a:noAutofit/>
          </a:bodyPr>
          <a:lstStyle/>
          <a:p>
            <a:pPr>
              <a:defRPr/>
            </a:pPr>
            <a:r>
              <a:rPr lang="en-US" dirty="0"/>
              <a:t>File Management</a:t>
            </a:r>
            <a:br>
              <a:rPr lang="en-US" sz="3000" dirty="0"/>
            </a:br>
            <a:r>
              <a:rPr lang="en-US" sz="3200" dirty="0"/>
              <a:t>Organizing Your Files (1 of 8)</a:t>
            </a:r>
            <a:br>
              <a:rPr lang="en-US" sz="3200" dirty="0"/>
            </a:br>
            <a:r>
              <a:rPr lang="en-US" sz="2000" dirty="0"/>
              <a:t>(Objective 5.9)</a:t>
            </a:r>
            <a:endParaRPr lang="en-US" sz="3000" dirty="0"/>
          </a:p>
        </p:txBody>
      </p:sp>
      <p:sp>
        <p:nvSpPr>
          <p:cNvPr id="90115" name="Rectangle 3"/>
          <p:cNvSpPr>
            <a:spLocks noGrp="1" noChangeArrowheads="1"/>
          </p:cNvSpPr>
          <p:nvPr>
            <p:ph idx="1"/>
          </p:nvPr>
        </p:nvSpPr>
        <p:spPr>
          <a:xfrm>
            <a:off x="457200" y="1600200"/>
            <a:ext cx="7543799" cy="4800600"/>
          </a:xfrm>
        </p:spPr>
        <p:txBody>
          <a:bodyPr>
            <a:normAutofit/>
          </a:bodyPr>
          <a:lstStyle/>
          <a:p>
            <a:pPr>
              <a:spcBef>
                <a:spcPts val="0"/>
              </a:spcBef>
              <a:spcAft>
                <a:spcPts val="600"/>
              </a:spcAft>
              <a:defRPr/>
            </a:pPr>
            <a:r>
              <a:rPr lang="en-US" dirty="0"/>
              <a:t>Directory</a:t>
            </a:r>
          </a:p>
          <a:p>
            <a:pPr lvl="1">
              <a:spcBef>
                <a:spcPts val="0"/>
              </a:spcBef>
              <a:spcAft>
                <a:spcPts val="600"/>
              </a:spcAft>
              <a:defRPr/>
            </a:pPr>
            <a:r>
              <a:rPr lang="en-US" dirty="0"/>
              <a:t>Hierarchical structure of the computer’s contents</a:t>
            </a:r>
          </a:p>
          <a:p>
            <a:pPr lvl="2">
              <a:spcBef>
                <a:spcPts val="0"/>
              </a:spcBef>
              <a:spcAft>
                <a:spcPts val="200"/>
              </a:spcAft>
              <a:defRPr/>
            </a:pPr>
            <a:r>
              <a:rPr lang="en-US" dirty="0"/>
              <a:t>Drives</a:t>
            </a:r>
          </a:p>
          <a:p>
            <a:pPr lvl="2">
              <a:spcBef>
                <a:spcPts val="0"/>
              </a:spcBef>
              <a:spcAft>
                <a:spcPts val="200"/>
              </a:spcAft>
              <a:defRPr/>
            </a:pPr>
            <a:r>
              <a:rPr lang="en-US" dirty="0"/>
              <a:t>Libraries</a:t>
            </a:r>
          </a:p>
          <a:p>
            <a:pPr lvl="2">
              <a:spcBef>
                <a:spcPts val="0"/>
              </a:spcBef>
              <a:spcAft>
                <a:spcPts val="200"/>
              </a:spcAft>
              <a:defRPr/>
            </a:pPr>
            <a:r>
              <a:rPr lang="en-US" dirty="0"/>
              <a:t>Folders</a:t>
            </a:r>
          </a:p>
          <a:p>
            <a:pPr lvl="2">
              <a:spcBef>
                <a:spcPts val="0"/>
              </a:spcBef>
              <a:spcAft>
                <a:spcPts val="200"/>
              </a:spcAft>
              <a:defRPr/>
            </a:pPr>
            <a:r>
              <a:rPr lang="en-US" dirty="0"/>
              <a:t>Subfolders</a:t>
            </a:r>
          </a:p>
          <a:p>
            <a:pPr lvl="2">
              <a:spcBef>
                <a:spcPts val="0"/>
              </a:spcBef>
              <a:spcAft>
                <a:spcPts val="200"/>
              </a:spcAft>
              <a:defRPr/>
            </a:pPr>
            <a:r>
              <a:rPr lang="en-US" dirty="0"/>
              <a:t>Files</a:t>
            </a:r>
          </a:p>
          <a:p>
            <a:pPr lvl="1">
              <a:spcBef>
                <a:spcPts val="0"/>
              </a:spcBef>
              <a:spcAft>
                <a:spcPts val="600"/>
              </a:spcAft>
              <a:defRPr/>
            </a:pPr>
            <a:r>
              <a:rPr lang="en-US" dirty="0">
                <a:effectLst/>
              </a:rPr>
              <a:t>Root directory (C:)</a:t>
            </a:r>
          </a:p>
          <a:p>
            <a:pPr lvl="2">
              <a:spcBef>
                <a:spcPts val="0"/>
              </a:spcBef>
              <a:spcAft>
                <a:spcPts val="600"/>
              </a:spcAft>
              <a:defRPr/>
            </a:pPr>
            <a:r>
              <a:rPr lang="en-US" dirty="0"/>
              <a:t>Top of the filing structure</a:t>
            </a:r>
            <a:endParaRPr lang="en-US" dirty="0">
              <a:effectLst/>
            </a:endParaRPr>
          </a:p>
        </p:txBody>
      </p:sp>
      <p:pic>
        <p:nvPicPr>
          <p:cNvPr id="4" name="Picture 3" descr=" screenshot of the Windows file explorer. 5 callouts highlight important functions. The callouts are described as follows. Navigation pane, a sidebar on the left. Libraries, directories inside the navigation pane. Folder, nested under directories or paths in the navigation pane. File path, a search bar under the ribbon across the top. File list, in the main screen.">
            <a:extLst>
              <a:ext uri="{FF2B5EF4-FFF2-40B4-BE49-F238E27FC236}">
                <a16:creationId xmlns:a16="http://schemas.microsoft.com/office/drawing/2014/main" id="{71753A91-7268-45D5-AA62-4D71CEDF366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142"/>
          <a:stretch/>
        </p:blipFill>
        <p:spPr>
          <a:xfrm>
            <a:off x="4678523" y="2743201"/>
            <a:ext cx="3932077" cy="2895600"/>
          </a:xfrm>
          <a:prstGeom prst="rect">
            <a:avLst/>
          </a:prstGeom>
        </p:spPr>
      </p:pic>
    </p:spTree>
    <p:extLst>
      <p:ext uri="{BB962C8B-B14F-4D97-AF65-F5344CB8AC3E}">
        <p14:creationId xmlns:p14="http://schemas.microsoft.com/office/powerpoint/2010/main" val="4160707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File Management</a:t>
            </a:r>
            <a:br>
              <a:rPr lang="en-US" dirty="0"/>
            </a:br>
            <a:r>
              <a:rPr lang="en-US" sz="3200" dirty="0"/>
              <a:t>Organizing Your Files (2 of 8)</a:t>
            </a:r>
            <a:br>
              <a:rPr lang="en-US" sz="3200" dirty="0"/>
            </a:br>
            <a:r>
              <a:rPr lang="en-US" sz="2000" dirty="0"/>
              <a:t>(Objective 5.9)</a:t>
            </a:r>
            <a:endParaRPr lang="en-US" sz="2700" dirty="0"/>
          </a:p>
        </p:txBody>
      </p:sp>
      <p:sp>
        <p:nvSpPr>
          <p:cNvPr id="3" name="Content Placeholder 2"/>
          <p:cNvSpPr>
            <a:spLocks noGrp="1"/>
          </p:cNvSpPr>
          <p:nvPr>
            <p:ph idx="1"/>
          </p:nvPr>
        </p:nvSpPr>
        <p:spPr>
          <a:xfrm>
            <a:off x="457200" y="1600200"/>
            <a:ext cx="8358649" cy="5029200"/>
          </a:xfrm>
        </p:spPr>
        <p:txBody>
          <a:bodyPr>
            <a:normAutofit/>
          </a:bodyPr>
          <a:lstStyle/>
          <a:p>
            <a:pPr>
              <a:spcBef>
                <a:spcPts val="0"/>
              </a:spcBef>
              <a:spcAft>
                <a:spcPts val="1200"/>
              </a:spcAft>
              <a:defRPr/>
            </a:pPr>
            <a:r>
              <a:rPr lang="en-US" dirty="0"/>
              <a:t>File</a:t>
            </a:r>
          </a:p>
          <a:p>
            <a:pPr lvl="1">
              <a:spcBef>
                <a:spcPts val="0"/>
              </a:spcBef>
              <a:spcAft>
                <a:spcPts val="1200"/>
              </a:spcAft>
              <a:defRPr/>
            </a:pPr>
            <a:r>
              <a:rPr lang="en-US" dirty="0"/>
              <a:t>Collection of program instructions or data</a:t>
            </a:r>
          </a:p>
          <a:p>
            <a:pPr lvl="1">
              <a:spcBef>
                <a:spcPts val="0"/>
              </a:spcBef>
              <a:spcAft>
                <a:spcPts val="1200"/>
              </a:spcAft>
              <a:defRPr/>
            </a:pPr>
            <a:r>
              <a:rPr lang="en-US" dirty="0"/>
              <a:t>Treated as a single unit</a:t>
            </a:r>
          </a:p>
          <a:p>
            <a:pPr lvl="1">
              <a:spcBef>
                <a:spcPts val="0"/>
              </a:spcBef>
              <a:spcAft>
                <a:spcPts val="1200"/>
              </a:spcAft>
              <a:defRPr/>
            </a:pPr>
            <a:r>
              <a:rPr lang="en-US" dirty="0"/>
              <a:t>Stored on permanent storage device</a:t>
            </a:r>
          </a:p>
          <a:p>
            <a:r>
              <a:rPr lang="en-US" dirty="0"/>
              <a:t>Folder—collection of files</a:t>
            </a:r>
          </a:p>
        </p:txBody>
      </p:sp>
    </p:spTree>
    <p:extLst>
      <p:ext uri="{BB962C8B-B14F-4D97-AF65-F5344CB8AC3E}">
        <p14:creationId xmlns:p14="http://schemas.microsoft.com/office/powerpoint/2010/main" val="2717988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File Management</a:t>
            </a:r>
            <a:br>
              <a:rPr lang="en-US" dirty="0"/>
            </a:br>
            <a:r>
              <a:rPr lang="en-US" sz="3200" dirty="0"/>
              <a:t>Organizing Your Files (3 of 8)</a:t>
            </a:r>
            <a:br>
              <a:rPr lang="en-US" sz="3200" dirty="0"/>
            </a:br>
            <a:r>
              <a:rPr lang="en-US" sz="2000" dirty="0"/>
              <a:t>(Objective 5.9)</a:t>
            </a:r>
            <a:endParaRPr lang="en-US" sz="2700" dirty="0"/>
          </a:p>
        </p:txBody>
      </p:sp>
      <p:sp>
        <p:nvSpPr>
          <p:cNvPr id="3" name="Content Placeholder 2"/>
          <p:cNvSpPr>
            <a:spLocks noGrp="1"/>
          </p:cNvSpPr>
          <p:nvPr>
            <p:ph idx="1"/>
          </p:nvPr>
        </p:nvSpPr>
        <p:spPr>
          <a:xfrm>
            <a:off x="457200" y="1600200"/>
            <a:ext cx="8358649" cy="5029200"/>
          </a:xfrm>
        </p:spPr>
        <p:txBody>
          <a:bodyPr>
            <a:normAutofit/>
          </a:bodyPr>
          <a:lstStyle/>
          <a:p>
            <a:pPr>
              <a:spcBef>
                <a:spcPts val="0"/>
              </a:spcBef>
              <a:spcAft>
                <a:spcPts val="1200"/>
              </a:spcAft>
              <a:defRPr/>
            </a:pPr>
            <a:r>
              <a:rPr lang="en-US" dirty="0"/>
              <a:t>File path</a:t>
            </a:r>
          </a:p>
          <a:p>
            <a:pPr lvl="1">
              <a:spcBef>
                <a:spcPts val="0"/>
              </a:spcBef>
              <a:spcAft>
                <a:spcPts val="1200"/>
              </a:spcAft>
              <a:defRPr/>
            </a:pPr>
            <a:r>
              <a:rPr lang="en-US" kern="1200" dirty="0">
                <a:solidFill>
                  <a:schemeClr val="tx1"/>
                </a:solidFill>
              </a:rPr>
              <a:t>Windows</a:t>
            </a:r>
            <a:r>
              <a:rPr lang="en-US" dirty="0"/>
              <a:t>—</a:t>
            </a:r>
            <a:r>
              <a:rPr lang="en-US" kern="1200" dirty="0">
                <a:solidFill>
                  <a:schemeClr val="tx1"/>
                </a:solidFill>
              </a:rPr>
              <a:t>backslash \</a:t>
            </a:r>
          </a:p>
          <a:p>
            <a:pPr lvl="1">
              <a:spcBef>
                <a:spcPts val="0"/>
              </a:spcBef>
              <a:spcAft>
                <a:spcPts val="1200"/>
              </a:spcAft>
              <a:defRPr/>
            </a:pPr>
            <a:r>
              <a:rPr lang="en-US" kern="1200" dirty="0">
                <a:solidFill>
                  <a:schemeClr val="tx1"/>
                </a:solidFill>
              </a:rPr>
              <a:t>Linux</a:t>
            </a:r>
            <a:r>
              <a:rPr lang="en-US" dirty="0"/>
              <a:t>—</a:t>
            </a:r>
            <a:r>
              <a:rPr lang="en-US" kern="1200" dirty="0">
                <a:solidFill>
                  <a:schemeClr val="tx1"/>
                </a:solidFill>
              </a:rPr>
              <a:t>forward slash /</a:t>
            </a:r>
          </a:p>
          <a:p>
            <a:pPr lvl="1">
              <a:spcBef>
                <a:spcPts val="0"/>
              </a:spcBef>
              <a:spcAft>
                <a:spcPts val="1200"/>
              </a:spcAft>
              <a:defRPr/>
            </a:pPr>
            <a:r>
              <a:rPr lang="en-US" kern="1200" dirty="0">
                <a:solidFill>
                  <a:schemeClr val="tx1"/>
                </a:solidFill>
              </a:rPr>
              <a:t>macOS</a:t>
            </a:r>
            <a:r>
              <a:rPr lang="en-US" dirty="0"/>
              <a:t>—colon</a:t>
            </a:r>
            <a:r>
              <a:rPr lang="en-US" kern="1200" dirty="0">
                <a:solidFill>
                  <a:schemeClr val="tx1"/>
                </a:solidFill>
              </a:rPr>
              <a:t>:</a:t>
            </a:r>
            <a:endParaRPr lang="en-US" dirty="0"/>
          </a:p>
        </p:txBody>
      </p:sp>
      <p:pic>
        <p:nvPicPr>
          <p:cNvPr id="6" name="Picture 5" descr="A diagram shows the parts of a file path. The file path in this example is as follows. C colon back slash. Documents backs lash. H I S 182 back slash Term Paper back slash Illustrations back slash. A Carnegie backs lash. Period j p g. The diagram is described in order as follows. The drive is, C colon back slash. The primary folder is, Documents back slash. The subfolders are, H I S 182 back slash Term Paper back slash Illustrations back slash. The file name is, A Carnegie back slash.  The extension is Period j p g.">
            <a:extLst>
              <a:ext uri="{FF2B5EF4-FFF2-40B4-BE49-F238E27FC236}">
                <a16:creationId xmlns:a16="http://schemas.microsoft.com/office/drawing/2014/main" id="{1E55CCFB-7901-4FED-8338-D1B8110703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169" y="4343400"/>
            <a:ext cx="6945661" cy="1295400"/>
          </a:xfrm>
          <a:prstGeom prst="rect">
            <a:avLst/>
          </a:prstGeom>
        </p:spPr>
      </p:pic>
    </p:spTree>
    <p:extLst>
      <p:ext uri="{BB962C8B-B14F-4D97-AF65-F5344CB8AC3E}">
        <p14:creationId xmlns:p14="http://schemas.microsoft.com/office/powerpoint/2010/main" val="2579156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File Management</a:t>
            </a:r>
            <a:br>
              <a:rPr lang="en-US" dirty="0"/>
            </a:br>
            <a:r>
              <a:rPr lang="en-US" sz="3200" dirty="0"/>
              <a:t>Organizing Your Files (4 of 8)</a:t>
            </a:r>
            <a:br>
              <a:rPr lang="en-US" sz="3200" dirty="0"/>
            </a:br>
            <a:r>
              <a:rPr lang="en-US" sz="2000" dirty="0"/>
              <a:t>(Objective 5.9)</a:t>
            </a:r>
            <a:endParaRPr lang="en-US" sz="2700" dirty="0"/>
          </a:p>
        </p:txBody>
      </p:sp>
      <p:sp>
        <p:nvSpPr>
          <p:cNvPr id="3" name="Content Placeholder 2"/>
          <p:cNvSpPr>
            <a:spLocks noGrp="1"/>
          </p:cNvSpPr>
          <p:nvPr>
            <p:ph idx="1"/>
          </p:nvPr>
        </p:nvSpPr>
        <p:spPr>
          <a:xfrm>
            <a:off x="457200" y="1600200"/>
            <a:ext cx="8358649" cy="5029200"/>
          </a:xfrm>
        </p:spPr>
        <p:txBody>
          <a:bodyPr>
            <a:normAutofit/>
          </a:bodyPr>
          <a:lstStyle/>
          <a:p>
            <a:pPr>
              <a:spcBef>
                <a:spcPts val="0"/>
              </a:spcBef>
              <a:spcAft>
                <a:spcPts val="1200"/>
              </a:spcAft>
              <a:defRPr/>
            </a:pPr>
            <a:r>
              <a:rPr lang="en-US" dirty="0"/>
              <a:t>File Explorer</a:t>
            </a:r>
          </a:p>
          <a:p>
            <a:pPr lvl="1">
              <a:spcBef>
                <a:spcPts val="0"/>
              </a:spcBef>
              <a:spcAft>
                <a:spcPts val="1200"/>
              </a:spcAft>
              <a:defRPr/>
            </a:pPr>
            <a:r>
              <a:rPr lang="en-US" dirty="0"/>
              <a:t>Main tool for finding, viewing, and managing computer contents</a:t>
            </a:r>
          </a:p>
          <a:p>
            <a:pPr lvl="1"/>
            <a:r>
              <a:rPr lang="en-US" dirty="0"/>
              <a:t>Shows the location and contents of every drive, folder, and file</a:t>
            </a:r>
          </a:p>
        </p:txBody>
      </p:sp>
    </p:spTree>
    <p:extLst>
      <p:ext uri="{BB962C8B-B14F-4D97-AF65-F5344CB8AC3E}">
        <p14:creationId xmlns:p14="http://schemas.microsoft.com/office/powerpoint/2010/main" val="177157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0"/>
            <a:ext cx="8686800" cy="1600200"/>
          </a:xfrm>
        </p:spPr>
        <p:txBody>
          <a:bodyPr>
            <a:noAutofit/>
          </a:bodyPr>
          <a:lstStyle/>
          <a:p>
            <a:pPr>
              <a:defRPr/>
            </a:pPr>
            <a:r>
              <a:rPr lang="en-US" dirty="0"/>
              <a:t>File Management</a:t>
            </a:r>
            <a:br>
              <a:rPr lang="en-US" dirty="0"/>
            </a:br>
            <a:r>
              <a:rPr lang="en-US" sz="3200" dirty="0"/>
              <a:t>Organizing Your Files (5 of 8)</a:t>
            </a:r>
            <a:br>
              <a:rPr lang="en-US" sz="3200" dirty="0"/>
            </a:br>
            <a:r>
              <a:rPr lang="en-US" sz="2000" dirty="0"/>
              <a:t>(Objective 5.9)</a:t>
            </a:r>
            <a:endParaRPr lang="en-US" sz="3000" dirty="0"/>
          </a:p>
        </p:txBody>
      </p:sp>
      <p:pic>
        <p:nvPicPr>
          <p:cNvPr id="4" name="Picture 3" descr="A screenshot of the View tab in Windows file explorer. 2 callouts highlight important functions. View options, in the layout group of the view tab. Preview pane, to the right of the file list.">
            <a:extLst>
              <a:ext uri="{FF2B5EF4-FFF2-40B4-BE49-F238E27FC236}">
                <a16:creationId xmlns:a16="http://schemas.microsoft.com/office/drawing/2014/main" id="{FE4DBE40-F767-47F9-BF04-8391623999A3}"/>
              </a:ext>
            </a:extLst>
          </p:cNvPr>
          <p:cNvPicPr>
            <a:picLocks noChangeAspect="1"/>
          </p:cNvPicPr>
          <p:nvPr/>
        </p:nvPicPr>
        <p:blipFill rotWithShape="1">
          <a:blip r:embed="rId3">
            <a:extLst>
              <a:ext uri="{28A0092B-C50C-407E-A947-70E740481C1C}">
                <a14:useLocalDpi xmlns:a14="http://schemas.microsoft.com/office/drawing/2010/main" val="0"/>
              </a:ext>
            </a:extLst>
          </a:blip>
          <a:srcRect b="3125"/>
          <a:stretch/>
        </p:blipFill>
        <p:spPr>
          <a:xfrm>
            <a:off x="1524000" y="1447800"/>
            <a:ext cx="6825847" cy="4724400"/>
          </a:xfrm>
          <a:prstGeom prst="rect">
            <a:avLst/>
          </a:prstGeom>
        </p:spPr>
      </p:pic>
    </p:spTree>
    <p:extLst>
      <p:ext uri="{BB962C8B-B14F-4D97-AF65-F5344CB8AC3E}">
        <p14:creationId xmlns:p14="http://schemas.microsoft.com/office/powerpoint/2010/main" val="3899565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File Management</a:t>
            </a:r>
            <a:br>
              <a:rPr lang="en-US" dirty="0"/>
            </a:br>
            <a:r>
              <a:rPr lang="en-US" sz="3200" dirty="0"/>
              <a:t>Organizing Your Files (6 of 8)</a:t>
            </a:r>
            <a:br>
              <a:rPr lang="en-US" sz="3200" dirty="0"/>
            </a:br>
            <a:r>
              <a:rPr lang="en-US" sz="2000" dirty="0"/>
              <a:t>(Objective 5.9)</a:t>
            </a:r>
            <a:endParaRPr lang="en-US" sz="2700" dirty="0"/>
          </a:p>
        </p:txBody>
      </p:sp>
      <p:sp>
        <p:nvSpPr>
          <p:cNvPr id="3" name="Content Placeholder 2"/>
          <p:cNvSpPr>
            <a:spLocks noGrp="1"/>
          </p:cNvSpPr>
          <p:nvPr>
            <p:ph idx="1"/>
          </p:nvPr>
        </p:nvSpPr>
        <p:spPr>
          <a:xfrm>
            <a:off x="457200" y="1600200"/>
            <a:ext cx="8358649" cy="5029200"/>
          </a:xfrm>
        </p:spPr>
        <p:txBody>
          <a:bodyPr>
            <a:normAutofit/>
          </a:bodyPr>
          <a:lstStyle/>
          <a:p>
            <a:pPr>
              <a:spcBef>
                <a:spcPts val="0"/>
              </a:spcBef>
              <a:spcAft>
                <a:spcPts val="1200"/>
              </a:spcAft>
              <a:defRPr/>
            </a:pPr>
            <a:r>
              <a:rPr lang="en-US" dirty="0"/>
              <a:t>Naming files</a:t>
            </a:r>
          </a:p>
          <a:p>
            <a:pPr lvl="1">
              <a:spcBef>
                <a:spcPts val="0"/>
              </a:spcBef>
              <a:spcAft>
                <a:spcPts val="1200"/>
              </a:spcAft>
              <a:defRPr/>
            </a:pPr>
            <a:r>
              <a:rPr lang="en-US" dirty="0"/>
              <a:t>File name</a:t>
            </a:r>
          </a:p>
          <a:p>
            <a:pPr lvl="1">
              <a:spcBef>
                <a:spcPts val="0"/>
              </a:spcBef>
              <a:spcAft>
                <a:spcPts val="1200"/>
              </a:spcAft>
              <a:defRPr/>
            </a:pPr>
            <a:r>
              <a:rPr lang="en-US" dirty="0"/>
              <a:t>Extension (file type)</a:t>
            </a:r>
          </a:p>
          <a:p>
            <a:pPr lvl="1">
              <a:spcBef>
                <a:spcPts val="0"/>
              </a:spcBef>
              <a:spcAft>
                <a:spcPts val="1200"/>
              </a:spcAft>
              <a:defRPr/>
            </a:pPr>
            <a:endParaRPr lang="en-US" dirty="0"/>
          </a:p>
        </p:txBody>
      </p:sp>
      <p:pic>
        <p:nvPicPr>
          <p:cNvPr id="6" name="Picture 5" descr="A table shows the common file name extensions.">
            <a:extLst>
              <a:ext uri="{FF2B5EF4-FFF2-40B4-BE49-F238E27FC236}">
                <a16:creationId xmlns:a16="http://schemas.microsoft.com/office/drawing/2014/main" id="{56DBF9B5-032B-4363-9FE5-315C77A8B3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206"/>
          <a:stretch/>
        </p:blipFill>
        <p:spPr>
          <a:xfrm>
            <a:off x="956067" y="3476847"/>
            <a:ext cx="7720100" cy="2905760"/>
          </a:xfrm>
          <a:prstGeom prst="rect">
            <a:avLst/>
          </a:prstGeom>
        </p:spPr>
      </p:pic>
    </p:spTree>
    <p:extLst>
      <p:ext uri="{BB962C8B-B14F-4D97-AF65-F5344CB8AC3E}">
        <p14:creationId xmlns:p14="http://schemas.microsoft.com/office/powerpoint/2010/main" val="903017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File Management</a:t>
            </a:r>
            <a:br>
              <a:rPr lang="en-US" dirty="0"/>
            </a:br>
            <a:r>
              <a:rPr lang="en-US" sz="3200" dirty="0"/>
              <a:t>Organizing Your Files (7 of 8)</a:t>
            </a:r>
            <a:br>
              <a:rPr lang="en-US" sz="3200" dirty="0"/>
            </a:br>
            <a:r>
              <a:rPr lang="en-US" sz="2000" dirty="0"/>
              <a:t>(Objective 5.9)</a:t>
            </a:r>
            <a:endParaRPr lang="en-US" sz="2700" dirty="0"/>
          </a:p>
        </p:txBody>
      </p:sp>
      <p:sp>
        <p:nvSpPr>
          <p:cNvPr id="3" name="Content Placeholder 2"/>
          <p:cNvSpPr>
            <a:spLocks noGrp="1"/>
          </p:cNvSpPr>
          <p:nvPr>
            <p:ph idx="1"/>
          </p:nvPr>
        </p:nvSpPr>
        <p:spPr>
          <a:xfrm>
            <a:off x="457200" y="1600200"/>
            <a:ext cx="8358649" cy="4419600"/>
          </a:xfrm>
        </p:spPr>
        <p:txBody>
          <a:bodyPr>
            <a:normAutofit lnSpcReduction="10000"/>
          </a:bodyPr>
          <a:lstStyle/>
          <a:p>
            <a:pPr>
              <a:spcBef>
                <a:spcPts val="0"/>
              </a:spcBef>
              <a:spcAft>
                <a:spcPts val="1800"/>
              </a:spcAft>
              <a:defRPr/>
            </a:pPr>
            <a:r>
              <a:rPr lang="en-US" dirty="0"/>
              <a:t>Copying, moving, and deleting files</a:t>
            </a:r>
          </a:p>
          <a:p>
            <a:pPr lvl="1">
              <a:spcBef>
                <a:spcPts val="0"/>
              </a:spcBef>
              <a:spcAft>
                <a:spcPts val="1800"/>
              </a:spcAft>
              <a:defRPr/>
            </a:pPr>
            <a:r>
              <a:rPr lang="en-US" dirty="0"/>
              <a:t>Open</a:t>
            </a:r>
          </a:p>
          <a:p>
            <a:pPr lvl="1">
              <a:spcBef>
                <a:spcPts val="0"/>
              </a:spcBef>
              <a:spcAft>
                <a:spcPts val="1800"/>
              </a:spcAft>
              <a:defRPr/>
            </a:pPr>
            <a:r>
              <a:rPr lang="en-US" dirty="0"/>
              <a:t>Copy</a:t>
            </a:r>
          </a:p>
          <a:p>
            <a:pPr lvl="1">
              <a:spcBef>
                <a:spcPts val="0"/>
              </a:spcBef>
              <a:spcAft>
                <a:spcPts val="1800"/>
              </a:spcAft>
              <a:defRPr/>
            </a:pPr>
            <a:r>
              <a:rPr lang="en-US" dirty="0"/>
              <a:t>Cut</a:t>
            </a:r>
          </a:p>
          <a:p>
            <a:pPr lvl="1">
              <a:spcBef>
                <a:spcPts val="0"/>
              </a:spcBef>
              <a:spcAft>
                <a:spcPts val="1800"/>
              </a:spcAft>
              <a:defRPr/>
            </a:pPr>
            <a:r>
              <a:rPr lang="en-US" dirty="0"/>
              <a:t>Rename</a:t>
            </a:r>
          </a:p>
          <a:p>
            <a:pPr lvl="1">
              <a:spcBef>
                <a:spcPts val="0"/>
              </a:spcBef>
              <a:spcAft>
                <a:spcPts val="1800"/>
              </a:spcAft>
              <a:defRPr/>
            </a:pPr>
            <a:r>
              <a:rPr lang="en-US" dirty="0"/>
              <a:t>Delete</a:t>
            </a:r>
            <a:endParaRPr lang="en-US" sz="1800" dirty="0"/>
          </a:p>
          <a:p>
            <a:pPr lvl="1">
              <a:spcBef>
                <a:spcPts val="0"/>
              </a:spcBef>
              <a:spcAft>
                <a:spcPts val="1800"/>
              </a:spcAft>
              <a:defRPr/>
            </a:pPr>
            <a:r>
              <a:rPr lang="en-US" dirty="0"/>
              <a:t>Recycle bin</a:t>
            </a:r>
            <a:endParaRPr lang="en-US" sz="2400" dirty="0"/>
          </a:p>
        </p:txBody>
      </p:sp>
    </p:spTree>
    <p:extLst>
      <p:ext uri="{BB962C8B-B14F-4D97-AF65-F5344CB8AC3E}">
        <p14:creationId xmlns:p14="http://schemas.microsoft.com/office/powerpoint/2010/main" val="3223318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the Windows file explorer. A callout that reads, zip found on share tab in file explorer, is located in the Send group of the share tab. The other callout, reading compression reduces file size from 2564 K B to 206 K B, points to a Power Point file, and the zipped version of the same file.">
            <a:extLst>
              <a:ext uri="{FF2B5EF4-FFF2-40B4-BE49-F238E27FC236}">
                <a16:creationId xmlns:a16="http://schemas.microsoft.com/office/drawing/2014/main" id="{F10D4BD0-9F63-4EA3-BC79-F1D40AC8B1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448"/>
          <a:stretch/>
        </p:blipFill>
        <p:spPr>
          <a:xfrm>
            <a:off x="3429000" y="3886200"/>
            <a:ext cx="5671395" cy="2133600"/>
          </a:xfrm>
          <a:prstGeom prst="rect">
            <a:avLst/>
          </a:prstGeom>
        </p:spPr>
      </p:pic>
      <p:sp>
        <p:nvSpPr>
          <p:cNvPr id="97282" name="Rectangle 2"/>
          <p:cNvSpPr>
            <a:spLocks noGrp="1" noChangeArrowheads="1"/>
          </p:cNvSpPr>
          <p:nvPr>
            <p:ph type="title"/>
          </p:nvPr>
        </p:nvSpPr>
        <p:spPr>
          <a:xfrm>
            <a:off x="457200" y="0"/>
            <a:ext cx="8686800" cy="1600200"/>
          </a:xfrm>
        </p:spPr>
        <p:txBody>
          <a:bodyPr>
            <a:normAutofit/>
          </a:bodyPr>
          <a:lstStyle/>
          <a:p>
            <a:pPr>
              <a:defRPr/>
            </a:pPr>
            <a:r>
              <a:rPr lang="en-US" dirty="0"/>
              <a:t>File Management</a:t>
            </a:r>
            <a:br>
              <a:rPr lang="en-US" dirty="0"/>
            </a:br>
            <a:r>
              <a:rPr lang="en-US" sz="3200" dirty="0"/>
              <a:t>Organizing Your Files (8 of 8)</a:t>
            </a:r>
            <a:br>
              <a:rPr lang="en-US" sz="3200" dirty="0"/>
            </a:br>
            <a:r>
              <a:rPr lang="en-US" sz="2000" dirty="0"/>
              <a:t>(Objective 5.9)</a:t>
            </a:r>
            <a:endParaRPr lang="en-US" dirty="0"/>
          </a:p>
        </p:txBody>
      </p:sp>
      <p:sp>
        <p:nvSpPr>
          <p:cNvPr id="97283" name="Rectangle 3"/>
          <p:cNvSpPr>
            <a:spLocks noGrp="1" noChangeArrowheads="1"/>
          </p:cNvSpPr>
          <p:nvPr>
            <p:ph idx="1"/>
          </p:nvPr>
        </p:nvSpPr>
        <p:spPr>
          <a:xfrm>
            <a:off x="457200" y="1600200"/>
            <a:ext cx="5943600" cy="4495800"/>
          </a:xfrm>
        </p:spPr>
        <p:txBody>
          <a:bodyPr>
            <a:normAutofit/>
          </a:bodyPr>
          <a:lstStyle/>
          <a:p>
            <a:pPr>
              <a:spcBef>
                <a:spcPts val="0"/>
              </a:spcBef>
              <a:spcAft>
                <a:spcPts val="1800"/>
              </a:spcAft>
            </a:pPr>
            <a:r>
              <a:rPr lang="en-US" dirty="0"/>
              <a:t>File compression utility</a:t>
            </a:r>
          </a:p>
          <a:p>
            <a:pPr lvl="1">
              <a:spcBef>
                <a:spcPts val="0"/>
              </a:spcBef>
              <a:spcAft>
                <a:spcPts val="1800"/>
              </a:spcAft>
            </a:pPr>
            <a:r>
              <a:rPr lang="en-US" dirty="0">
                <a:effectLst/>
              </a:rPr>
              <a:t>Make a large file mor</a:t>
            </a:r>
            <a:r>
              <a:rPr lang="en-US" dirty="0"/>
              <a:t>e compact</a:t>
            </a:r>
          </a:p>
          <a:p>
            <a:pPr lvl="1">
              <a:spcBef>
                <a:spcPts val="0"/>
              </a:spcBef>
              <a:spcAft>
                <a:spcPts val="1800"/>
              </a:spcAft>
            </a:pPr>
            <a:r>
              <a:rPr lang="en-US" dirty="0">
                <a:effectLst/>
              </a:rPr>
              <a:t>Easier and faster</a:t>
            </a:r>
            <a:br>
              <a:rPr lang="en-US" dirty="0">
                <a:effectLst/>
              </a:rPr>
            </a:br>
            <a:r>
              <a:rPr lang="en-US" dirty="0">
                <a:effectLst/>
              </a:rPr>
              <a:t>to send files </a:t>
            </a:r>
            <a:endParaRPr lang="en-US" dirty="0"/>
          </a:p>
          <a:p>
            <a:pPr lvl="1">
              <a:spcBef>
                <a:spcPts val="0"/>
              </a:spcBef>
              <a:spcAft>
                <a:spcPts val="1800"/>
              </a:spcAft>
            </a:pPr>
            <a:r>
              <a:rPr lang="en-US" dirty="0"/>
              <a:t>Built-in file</a:t>
            </a:r>
            <a:br>
              <a:rPr lang="en-US" dirty="0"/>
            </a:br>
            <a:r>
              <a:rPr lang="en-US" dirty="0"/>
              <a:t>compression</a:t>
            </a:r>
            <a:endParaRPr lang="en-US" dirty="0">
              <a:effectLst/>
            </a:endParaRPr>
          </a:p>
        </p:txBody>
      </p:sp>
    </p:spTree>
    <p:extLst>
      <p:ext uri="{BB962C8B-B14F-4D97-AF65-F5344CB8AC3E}">
        <p14:creationId xmlns:p14="http://schemas.microsoft.com/office/powerpoint/2010/main" val="1606284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Utility Programs</a:t>
            </a:r>
            <a:br>
              <a:rPr lang="en-US" dirty="0"/>
            </a:br>
            <a:r>
              <a:rPr lang="en-US" sz="3200" dirty="0"/>
              <a:t>Windows Administrative Utilities (1 of 4)</a:t>
            </a:r>
            <a:br>
              <a:rPr lang="en-US" sz="3200" dirty="0"/>
            </a:br>
            <a:r>
              <a:rPr lang="en-US" sz="2000" dirty="0"/>
              <a:t>(Objective 5.10)</a:t>
            </a:r>
            <a:endParaRPr lang="en-US" dirty="0"/>
          </a:p>
        </p:txBody>
      </p:sp>
      <p:sp>
        <p:nvSpPr>
          <p:cNvPr id="3" name="Content Placeholder 2"/>
          <p:cNvSpPr>
            <a:spLocks noGrp="1"/>
          </p:cNvSpPr>
          <p:nvPr>
            <p:ph idx="1"/>
          </p:nvPr>
        </p:nvSpPr>
        <p:spPr/>
        <p:txBody>
          <a:bodyPr>
            <a:normAutofit/>
          </a:bodyPr>
          <a:lstStyle/>
          <a:p>
            <a:pPr>
              <a:spcBef>
                <a:spcPts val="0"/>
              </a:spcBef>
              <a:spcAft>
                <a:spcPts val="1800"/>
              </a:spcAft>
            </a:pPr>
            <a:r>
              <a:rPr lang="en-US" dirty="0"/>
              <a:t>Utility programs</a:t>
            </a:r>
          </a:p>
          <a:p>
            <a:pPr lvl="1">
              <a:spcBef>
                <a:spcPts val="0"/>
              </a:spcBef>
              <a:spcAft>
                <a:spcPts val="1800"/>
              </a:spcAft>
            </a:pPr>
            <a:r>
              <a:rPr lang="en-US" dirty="0"/>
              <a:t>Incorporated into the operating system</a:t>
            </a:r>
          </a:p>
          <a:p>
            <a:pPr lvl="2">
              <a:spcBef>
                <a:spcPts val="0"/>
              </a:spcBef>
              <a:spcAft>
                <a:spcPts val="1800"/>
              </a:spcAft>
            </a:pPr>
            <a:r>
              <a:rPr lang="en-US" dirty="0"/>
              <a:t>Firewall and file-compression utilities</a:t>
            </a:r>
          </a:p>
          <a:p>
            <a:pPr lvl="1">
              <a:spcBef>
                <a:spcPts val="0"/>
              </a:spcBef>
              <a:spcAft>
                <a:spcPts val="1800"/>
              </a:spcAft>
            </a:pPr>
            <a:r>
              <a:rPr lang="en-US" dirty="0"/>
              <a:t>Standalone utility programs</a:t>
            </a:r>
          </a:p>
          <a:p>
            <a:pPr lvl="2">
              <a:spcBef>
                <a:spcPts val="0"/>
              </a:spcBef>
              <a:spcAft>
                <a:spcPts val="1800"/>
              </a:spcAft>
            </a:pPr>
            <a:r>
              <a:rPr lang="en-US" dirty="0"/>
              <a:t>Antivirus and security programs</a:t>
            </a:r>
          </a:p>
          <a:p>
            <a:pPr lvl="2">
              <a:spcBef>
                <a:spcPts val="0"/>
              </a:spcBef>
              <a:spcAft>
                <a:spcPts val="1800"/>
              </a:spcAft>
            </a:pPr>
            <a:r>
              <a:rPr lang="en-US" dirty="0"/>
              <a:t>Freeware</a:t>
            </a:r>
          </a:p>
        </p:txBody>
      </p:sp>
    </p:spTree>
    <p:extLst>
      <p:ext uri="{BB962C8B-B14F-4D97-AF65-F5344CB8AC3E}">
        <p14:creationId xmlns:p14="http://schemas.microsoft.com/office/powerpoint/2010/main" val="2242338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457200" y="0"/>
            <a:ext cx="8686800" cy="1600200"/>
          </a:xfrm>
        </p:spPr>
        <p:txBody>
          <a:bodyPr>
            <a:normAutofit/>
          </a:bodyPr>
          <a:lstStyle/>
          <a:p>
            <a:pPr>
              <a:defRPr/>
            </a:pPr>
            <a:r>
              <a:rPr lang="en-US" dirty="0"/>
              <a:t>Utility Programs</a:t>
            </a:r>
            <a:br>
              <a:rPr lang="en-US" dirty="0"/>
            </a:br>
            <a:r>
              <a:rPr lang="en-US" sz="3200" dirty="0"/>
              <a:t>Windows Administrative Utilities (2 of 4)</a:t>
            </a:r>
            <a:br>
              <a:rPr lang="en-US" sz="3200" dirty="0"/>
            </a:br>
            <a:r>
              <a:rPr lang="en-US" sz="2000" dirty="0"/>
              <a:t>(Objective 5.10)</a:t>
            </a:r>
            <a:endParaRPr lang="en-US" dirty="0"/>
          </a:p>
        </p:txBody>
      </p:sp>
      <p:sp>
        <p:nvSpPr>
          <p:cNvPr id="189444" name="Rectangle 4"/>
          <p:cNvSpPr>
            <a:spLocks noGrp="1" noChangeArrowheads="1"/>
          </p:cNvSpPr>
          <p:nvPr>
            <p:ph idx="1"/>
          </p:nvPr>
        </p:nvSpPr>
        <p:spPr/>
        <p:txBody>
          <a:bodyPr>
            <a:normAutofit/>
          </a:bodyPr>
          <a:lstStyle/>
          <a:p>
            <a:pPr>
              <a:spcBef>
                <a:spcPts val="0"/>
              </a:spcBef>
              <a:spcAft>
                <a:spcPts val="1800"/>
              </a:spcAft>
            </a:pPr>
            <a:r>
              <a:rPr lang="en-US" dirty="0"/>
              <a:t>System performance utilities</a:t>
            </a:r>
          </a:p>
          <a:p>
            <a:pPr lvl="1">
              <a:spcBef>
                <a:spcPts val="0"/>
              </a:spcBef>
              <a:spcAft>
                <a:spcPts val="1800"/>
              </a:spcAft>
            </a:pPr>
            <a:r>
              <a:rPr lang="en-US" dirty="0">
                <a:effectLst/>
              </a:rPr>
              <a:t>Disk </a:t>
            </a:r>
            <a:r>
              <a:rPr lang="en-US" dirty="0"/>
              <a:t>Cleanup</a:t>
            </a:r>
            <a:r>
              <a:rPr lang="en-US" dirty="0">
                <a:effectLst/>
              </a:rPr>
              <a:t> </a:t>
            </a:r>
            <a:endParaRPr lang="en-US" dirty="0"/>
          </a:p>
          <a:p>
            <a:pPr lvl="1">
              <a:spcBef>
                <a:spcPts val="0"/>
              </a:spcBef>
              <a:spcAft>
                <a:spcPts val="1800"/>
              </a:spcAft>
            </a:pPr>
            <a:r>
              <a:rPr lang="en-US" dirty="0"/>
              <a:t>Task Manager</a:t>
            </a:r>
          </a:p>
          <a:p>
            <a:pPr lvl="1">
              <a:spcBef>
                <a:spcPts val="0"/>
              </a:spcBef>
              <a:spcAft>
                <a:spcPts val="1800"/>
              </a:spcAft>
            </a:pPr>
            <a:r>
              <a:rPr lang="en-US" dirty="0"/>
              <a:t>Disk</a:t>
            </a:r>
            <a:br>
              <a:rPr lang="en-US" dirty="0"/>
            </a:br>
            <a:r>
              <a:rPr lang="en-US" dirty="0"/>
              <a:t>Defragmenter</a:t>
            </a:r>
          </a:p>
        </p:txBody>
      </p:sp>
      <p:pic>
        <p:nvPicPr>
          <p:cNvPr id="4" name="Picture 3" descr="3 callouts highlight important functions in the Disk Cleanup dialog box. The callouts are described as follows. Total space possible to be freed. Points to text across the top of the box that shows how much space can be freed by using disk cleanup. Space freed with the selections made. Underneath the selected files to delete, it shows the amount of space to be gained by deleting certain files. Description of folder contents. Describes the contents of the file or folder selected.">
            <a:extLst>
              <a:ext uri="{FF2B5EF4-FFF2-40B4-BE49-F238E27FC236}">
                <a16:creationId xmlns:a16="http://schemas.microsoft.com/office/drawing/2014/main" id="{532B6984-1C7B-4FA7-9BCE-D8DF824491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205"/>
          <a:stretch/>
        </p:blipFill>
        <p:spPr>
          <a:xfrm>
            <a:off x="4038600" y="2209801"/>
            <a:ext cx="4854892" cy="4114800"/>
          </a:xfrm>
          <a:prstGeom prst="rect">
            <a:avLst/>
          </a:prstGeom>
        </p:spPr>
      </p:pic>
    </p:spTree>
    <p:extLst>
      <p:ext uri="{BB962C8B-B14F-4D97-AF65-F5344CB8AC3E}">
        <p14:creationId xmlns:p14="http://schemas.microsoft.com/office/powerpoint/2010/main" val="1804971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a:xfrm>
            <a:off x="457200" y="0"/>
            <a:ext cx="8686800" cy="1600200"/>
          </a:xfrm>
        </p:spPr>
        <p:txBody>
          <a:bodyPr>
            <a:normAutofit/>
          </a:bodyPr>
          <a:lstStyle/>
          <a:p>
            <a:pPr>
              <a:defRPr/>
            </a:pPr>
            <a:r>
              <a:rPr lang="en-US" dirty="0"/>
              <a:t>Utility Programs</a:t>
            </a:r>
            <a:br>
              <a:rPr lang="en-US" dirty="0"/>
            </a:br>
            <a:r>
              <a:rPr lang="en-US" sz="3200" dirty="0"/>
              <a:t>Windows Administrative Utilities (3 of 4)</a:t>
            </a:r>
            <a:br>
              <a:rPr lang="en-US" dirty="0"/>
            </a:br>
            <a:r>
              <a:rPr lang="en-US" sz="2000" dirty="0"/>
              <a:t>(Objective 5.10)</a:t>
            </a:r>
            <a:endParaRPr lang="en-US" dirty="0"/>
          </a:p>
        </p:txBody>
      </p:sp>
      <p:sp>
        <p:nvSpPr>
          <p:cNvPr id="189444" name="Rectangle 4"/>
          <p:cNvSpPr>
            <a:spLocks noGrp="1" noChangeArrowheads="1"/>
          </p:cNvSpPr>
          <p:nvPr>
            <p:ph idx="1"/>
          </p:nvPr>
        </p:nvSpPr>
        <p:spPr>
          <a:xfrm>
            <a:off x="439688" y="1600200"/>
            <a:ext cx="8358649" cy="3810000"/>
          </a:xfrm>
        </p:spPr>
        <p:txBody>
          <a:bodyPr>
            <a:normAutofit/>
          </a:bodyPr>
          <a:lstStyle/>
          <a:p>
            <a:pPr>
              <a:spcBef>
                <a:spcPts val="0"/>
              </a:spcBef>
              <a:spcAft>
                <a:spcPts val="1800"/>
              </a:spcAft>
            </a:pPr>
            <a:r>
              <a:rPr lang="en-US" dirty="0"/>
              <a:t>File and system backup utilities</a:t>
            </a:r>
          </a:p>
          <a:p>
            <a:pPr lvl="1">
              <a:spcBef>
                <a:spcPts val="0"/>
              </a:spcBef>
              <a:spcAft>
                <a:spcPts val="1800"/>
              </a:spcAft>
            </a:pPr>
            <a:r>
              <a:rPr lang="en-US" dirty="0">
                <a:effectLst/>
              </a:rPr>
              <a:t>File History</a:t>
            </a:r>
          </a:p>
          <a:p>
            <a:pPr lvl="1">
              <a:spcBef>
                <a:spcPts val="0"/>
              </a:spcBef>
              <a:spcAft>
                <a:spcPts val="1800"/>
              </a:spcAft>
            </a:pPr>
            <a:r>
              <a:rPr lang="en-US" dirty="0"/>
              <a:t>System Restore</a:t>
            </a:r>
          </a:p>
        </p:txBody>
      </p:sp>
      <p:pic>
        <p:nvPicPr>
          <p:cNvPr id="4" name="Picture 3" descr="A callout reads, To modify backup settings, click More options. The Backup options show Overview, Back up my files with Every hour (default) selected, Keep my backups with Forever (default) selected.">
            <a:extLst>
              <a:ext uri="{FF2B5EF4-FFF2-40B4-BE49-F238E27FC236}">
                <a16:creationId xmlns:a16="http://schemas.microsoft.com/office/drawing/2014/main" id="{CD0CEEAF-9F8C-4748-B2B8-D6A898A0E7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791"/>
          <a:stretch/>
        </p:blipFill>
        <p:spPr>
          <a:xfrm>
            <a:off x="4134897" y="2240280"/>
            <a:ext cx="4094703" cy="4008120"/>
          </a:xfrm>
          <a:prstGeom prst="rect">
            <a:avLst/>
          </a:prstGeom>
        </p:spPr>
      </p:pic>
    </p:spTree>
    <p:extLst>
      <p:ext uri="{BB962C8B-B14F-4D97-AF65-F5344CB8AC3E}">
        <p14:creationId xmlns:p14="http://schemas.microsoft.com/office/powerpoint/2010/main" val="528291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57200" y="0"/>
            <a:ext cx="8686800" cy="1600200"/>
          </a:xfrm>
        </p:spPr>
        <p:txBody>
          <a:bodyPr>
            <a:normAutofit/>
          </a:bodyPr>
          <a:lstStyle/>
          <a:p>
            <a:pPr>
              <a:defRPr/>
            </a:pPr>
            <a:r>
              <a:rPr lang="en-US" dirty="0"/>
              <a:t>Utility Programs</a:t>
            </a:r>
            <a:br>
              <a:rPr lang="en-US" dirty="0"/>
            </a:br>
            <a:r>
              <a:rPr lang="en-US" sz="3200" dirty="0"/>
              <a:t>Windows Administrative Utilities (4 of 4)</a:t>
            </a:r>
            <a:br>
              <a:rPr lang="en-US" dirty="0"/>
            </a:br>
            <a:r>
              <a:rPr lang="en-US" sz="2000" dirty="0"/>
              <a:t>(Objective 5.10)</a:t>
            </a:r>
            <a:endParaRPr lang="en-US" dirty="0"/>
          </a:p>
        </p:txBody>
      </p:sp>
      <p:sp>
        <p:nvSpPr>
          <p:cNvPr id="100355" name="Rectangle 3"/>
          <p:cNvSpPr>
            <a:spLocks noGrp="1" noChangeArrowheads="1"/>
          </p:cNvSpPr>
          <p:nvPr>
            <p:ph idx="1"/>
          </p:nvPr>
        </p:nvSpPr>
        <p:spPr>
          <a:xfrm>
            <a:off x="457200" y="1600201"/>
            <a:ext cx="8229600" cy="1600200"/>
          </a:xfrm>
        </p:spPr>
        <p:txBody>
          <a:bodyPr>
            <a:normAutofit/>
          </a:bodyPr>
          <a:lstStyle/>
          <a:p>
            <a:pPr>
              <a:spcBef>
                <a:spcPts val="0"/>
              </a:spcBef>
              <a:spcAft>
                <a:spcPts val="600"/>
              </a:spcAft>
            </a:pPr>
            <a:r>
              <a:rPr lang="en-US" dirty="0"/>
              <a:t>Accessibility utilities</a:t>
            </a:r>
          </a:p>
          <a:p>
            <a:pPr lvl="1">
              <a:spcBef>
                <a:spcPts val="0"/>
              </a:spcBef>
              <a:spcAft>
                <a:spcPts val="600"/>
              </a:spcAft>
            </a:pPr>
            <a:r>
              <a:rPr lang="en-US" dirty="0"/>
              <a:t>Designed for users with special needs</a:t>
            </a:r>
            <a:endParaRPr lang="en-US" dirty="0">
              <a:effectLst/>
            </a:endParaRPr>
          </a:p>
        </p:txBody>
      </p:sp>
      <p:pic>
        <p:nvPicPr>
          <p:cNvPr id="4" name="Picture 3" descr="A table shows the Windows ease of access tools. Magnifier, Narrator, Speech Recognition, On Screen Keyboard, and High Contrast.">
            <a:extLst>
              <a:ext uri="{FF2B5EF4-FFF2-40B4-BE49-F238E27FC236}">
                <a16:creationId xmlns:a16="http://schemas.microsoft.com/office/drawing/2014/main" id="{6DF7DBFB-B6EE-4E05-B168-1E9EA620145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867"/>
          <a:stretch/>
        </p:blipFill>
        <p:spPr>
          <a:xfrm>
            <a:off x="1397973" y="2743201"/>
            <a:ext cx="6532788" cy="3505200"/>
          </a:xfrm>
          <a:prstGeom prst="rect">
            <a:avLst/>
          </a:prstGeom>
        </p:spPr>
      </p:pic>
    </p:spTree>
    <p:extLst>
      <p:ext uri="{BB962C8B-B14F-4D97-AF65-F5344CB8AC3E}">
        <p14:creationId xmlns:p14="http://schemas.microsoft.com/office/powerpoint/2010/main" val="29568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9682682"/>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2811</Words>
  <Application>Microsoft Macintosh PowerPoint</Application>
  <PresentationFormat>On-screen Show (4:3)</PresentationFormat>
  <Paragraphs>330</Paragraphs>
  <Slides>35</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Arial Narrow</vt:lpstr>
      <vt:lpstr>Noto Sans Symbols</vt:lpstr>
      <vt:lpstr>Times New Roman</vt:lpstr>
      <vt:lpstr>Verdana</vt:lpstr>
      <vt:lpstr>508 Lecture</vt:lpstr>
      <vt:lpstr>Technology in Action</vt:lpstr>
      <vt:lpstr>Learning Objectives (1 of 2)</vt:lpstr>
      <vt:lpstr>Learning Objectives (2 of 2)</vt:lpstr>
      <vt:lpstr>Operating System Fundamentals Operating System Basics (1 of 2) (Objective 5.1)</vt:lpstr>
      <vt:lpstr>Operating System Fundamentals Operating System Basics (2 of 2) (Objective 5.1)</vt:lpstr>
      <vt:lpstr>Understanding System Software Operating Systems for Personal Use (1 of 3) (Objective 5.2)</vt:lpstr>
      <vt:lpstr>Understanding System Software Operating Systems for Personal Use (2 of 3) (Objective 5.2)</vt:lpstr>
      <vt:lpstr>Understanding System Software Operating Systems for Personal Use (3 of 3) (Objective 5.2)</vt:lpstr>
      <vt:lpstr>Understanding System Software Operating Systems for Machinery, Networks, and Business (1 of 2) (Objective 5.3)</vt:lpstr>
      <vt:lpstr>Understanding System Software Operating Systems for Machinery, Networks, and Business (2 of 2) (Objective 5.3)</vt:lpstr>
      <vt:lpstr>What the Operating System Does The User Interface (Objective 5.4)</vt:lpstr>
      <vt:lpstr>What the Operating System Does Hardware Coordination (1 of 3) (Objective 5.5)</vt:lpstr>
      <vt:lpstr>What the Operating System Does Hardware Coordination (2 of 3) (Objective 5.5)</vt:lpstr>
      <vt:lpstr>What the Operating System Does Hardware Coordination (3 of 3) (Objective 5.5)</vt:lpstr>
      <vt:lpstr>What the Operating System Does Software Application Coordination (Objective 5.6)</vt:lpstr>
      <vt:lpstr>Starting Your Computer The Boot Process (1 of 3) (Objective 5.7)</vt:lpstr>
      <vt:lpstr>Starting Your Computer The Boot Process (2 of 3) (Objective 5.7)</vt:lpstr>
      <vt:lpstr>Starting Your Computer The Boot Process (3 of 3) (Objective 5.7)</vt:lpstr>
      <vt:lpstr>The Windows Interface Using Windows 10 (1 of 2) (Objective 5.8)</vt:lpstr>
      <vt:lpstr>The Windows Interface Using Windows 10 (2 of 2) (Objective 5.8)</vt:lpstr>
      <vt:lpstr>The Windows Interface User Interfaces for Other OSs (1 of 2) (Objective 5.8)</vt:lpstr>
      <vt:lpstr>The Windows Interface User Interfaces for Other OSs (2 of 2) (Objective 5.8)</vt:lpstr>
      <vt:lpstr>File Management Organizing Your Files (1 of 8) (Objective 5.9)</vt:lpstr>
      <vt:lpstr>File Management Organizing Your Files (2 of 8) (Objective 5.9)</vt:lpstr>
      <vt:lpstr>File Management Organizing Your Files (3 of 8) (Objective 5.9)</vt:lpstr>
      <vt:lpstr>File Management Organizing Your Files (4 of 8) (Objective 5.9)</vt:lpstr>
      <vt:lpstr>File Management Organizing Your Files (5 of 8) (Objective 5.9)</vt:lpstr>
      <vt:lpstr>File Management Organizing Your Files (6 of 8) (Objective 5.9)</vt:lpstr>
      <vt:lpstr>File Management Organizing Your Files (7 of 8) (Objective 5.9)</vt:lpstr>
      <vt:lpstr>File Management Organizing Your Files (8 of 8) (Objective 5.9)</vt:lpstr>
      <vt:lpstr>Utility Programs Windows Administrative Utilities (1 of 4) (Objective 5.10)</vt:lpstr>
      <vt:lpstr>Utility Programs Windows Administrative Utilities (2 of 4) (Objective 5.10)</vt:lpstr>
      <vt:lpstr>Utility Programs Windows Administrative Utilities (3 of 4) (Objective 5.10)</vt:lpstr>
      <vt:lpstr>Utility Programs Windows Administrative Utilities (4 of 4) (Objective 5.10)</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5</dc:subject>
  <dc:creator/>
  <cp:lastModifiedBy/>
  <cp:revision>1</cp:revision>
  <dcterms:created xsi:type="dcterms:W3CDTF">2017-01-24T02:43:43Z</dcterms:created>
  <dcterms:modified xsi:type="dcterms:W3CDTF">2019-02-12T16:57:54Z</dcterms:modified>
</cp:coreProperties>
</file>