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62" r:id="rId1"/>
  </p:sldMasterIdLst>
  <p:notesMasterIdLst>
    <p:notesMasterId r:id="rId32"/>
  </p:notesMasterIdLst>
  <p:handoutMasterIdLst>
    <p:handoutMasterId r:id="rId33"/>
  </p:handoutMasterIdLst>
  <p:sldIdLst>
    <p:sldId id="394" r:id="rId2"/>
    <p:sldId id="352" r:id="rId3"/>
    <p:sldId id="389" r:id="rId4"/>
    <p:sldId id="395" r:id="rId5"/>
    <p:sldId id="396" r:id="rId6"/>
    <p:sldId id="397" r:id="rId7"/>
    <p:sldId id="424" r:id="rId8"/>
    <p:sldId id="398" r:id="rId9"/>
    <p:sldId id="399" r:id="rId10"/>
    <p:sldId id="425" r:id="rId11"/>
    <p:sldId id="426" r:id="rId12"/>
    <p:sldId id="400" r:id="rId13"/>
    <p:sldId id="401" r:id="rId14"/>
    <p:sldId id="402" r:id="rId15"/>
    <p:sldId id="403" r:id="rId16"/>
    <p:sldId id="404" r:id="rId17"/>
    <p:sldId id="405" r:id="rId18"/>
    <p:sldId id="410" r:id="rId19"/>
    <p:sldId id="411" r:id="rId20"/>
    <p:sldId id="413" r:id="rId21"/>
    <p:sldId id="414" r:id="rId22"/>
    <p:sldId id="415" r:id="rId23"/>
    <p:sldId id="416" r:id="rId24"/>
    <p:sldId id="417" r:id="rId25"/>
    <p:sldId id="418" r:id="rId26"/>
    <p:sldId id="419" r:id="rId27"/>
    <p:sldId id="423" r:id="rId28"/>
    <p:sldId id="420" r:id="rId29"/>
    <p:sldId id="427" r:id="rId30"/>
    <p:sldId id="422" r:id="rId31"/>
  </p:sldIdLst>
  <p:sldSz cx="9144000" cy="6858000" type="screen4x3"/>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1008" userDrawn="1">
          <p15:clr>
            <a:srgbClr val="A4A3A4"/>
          </p15:clr>
        </p15:guide>
        <p15:guide id="2" pos="288"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2" name="Author" initials="A" lastIdx="1" clrIdx="1"/>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7FA3"/>
    <a:srgbClr val="D4EAE4"/>
    <a:srgbClr val="001581"/>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4B98B0-60AC-42C2-AFA5-B58CD77FA1E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2621" autoAdjust="0"/>
    <p:restoredTop sz="82162" autoAdjust="0"/>
  </p:normalViewPr>
  <p:slideViewPr>
    <p:cSldViewPr>
      <p:cViewPr varScale="1">
        <p:scale>
          <a:sx n="76" d="100"/>
          <a:sy n="76" d="100"/>
        </p:scale>
        <p:origin x="208" y="248"/>
      </p:cViewPr>
      <p:guideLst>
        <p:guide orient="horz" pos="1008"/>
        <p:guide pos="288"/>
      </p:guideLst>
    </p:cSldViewPr>
  </p:slideViewPr>
  <p:outlineViewPr>
    <p:cViewPr>
      <p:scale>
        <a:sx n="33" d="100"/>
        <a:sy n="33" d="100"/>
      </p:scale>
      <p:origin x="0" y="47250"/>
    </p:cViewPr>
  </p:outlineViewPr>
  <p:notesTextViewPr>
    <p:cViewPr>
      <p:scale>
        <a:sx n="1" d="1"/>
        <a:sy n="1" d="1"/>
      </p:scale>
      <p:origin x="0" y="0"/>
    </p:cViewPr>
  </p:notesTextViewPr>
  <p:sorterViewPr>
    <p:cViewPr>
      <p:scale>
        <a:sx n="100" d="100"/>
        <a:sy n="100" d="100"/>
      </p:scale>
      <p:origin x="0" y="0"/>
    </p:cViewPr>
  </p:sorterViewPr>
  <p:notesViewPr>
    <p:cSldViewPr>
      <p:cViewPr>
        <p:scale>
          <a:sx n="300" d="100"/>
          <a:sy n="300" d="100"/>
        </p:scale>
        <p:origin x="216" y="-7206"/>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handoutMaster" Target="handoutMasters/handout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notesMaster" Target="notesMasters/notesMaster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8D8D874E-E9D5-433B-A149-BDF6BFDD40A8}" type="datetimeFigureOut">
              <a:rPr lang="en-US" smtClean="0"/>
              <a:t>2/12/19</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20DCAA22-461C-45B4-A301-BFCA580174EF}" type="slidenum">
              <a:rPr lang="en-US" smtClean="0"/>
              <a:t>‹#›</a:t>
            </a:fld>
            <a:endParaRPr lang="en-US" dirty="0"/>
          </a:p>
        </p:txBody>
      </p:sp>
    </p:spTree>
    <p:extLst>
      <p:ext uri="{BB962C8B-B14F-4D97-AF65-F5344CB8AC3E}">
        <p14:creationId xmlns:p14="http://schemas.microsoft.com/office/powerpoint/2010/main" val="49019226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A051F04-9E25-42C3-8BC5-EC2E8469D95E}" type="datetimeFigureOut">
              <a:rPr lang="en-US" smtClean="0"/>
              <a:t>2/12/19</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3D6722-9B4D-4E29-B226-C325925A8118}" type="slidenum">
              <a:rPr lang="en-US" smtClean="0"/>
              <a:t>‹#›</a:t>
            </a:fld>
            <a:endParaRPr lang="en-US" dirty="0"/>
          </a:p>
        </p:txBody>
      </p:sp>
    </p:spTree>
    <p:extLst>
      <p:ext uri="{BB962C8B-B14F-4D97-AF65-F5344CB8AC3E}">
        <p14:creationId xmlns:p14="http://schemas.microsoft.com/office/powerpoint/2010/main" val="3529598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1"/>
        <p:cNvGrpSpPr/>
        <p:nvPr/>
      </p:nvGrpSpPr>
      <p:grpSpPr>
        <a:xfrm>
          <a:off x="0" y="0"/>
          <a:ext cx="0" cy="0"/>
          <a:chOff x="0" y="0"/>
          <a:chExt cx="0" cy="0"/>
        </a:xfrm>
      </p:grpSpPr>
      <p:sp>
        <p:nvSpPr>
          <p:cNvPr id="192" name="Shape 192"/>
          <p:cNvSpPr txBox="1">
            <a:spLocks noGrp="1"/>
          </p:cNvSpPr>
          <p:nvPr>
            <p:ph type="body" idx="1"/>
          </p:nvPr>
        </p:nvSpPr>
        <p:spPr>
          <a:xfrm>
            <a:off x="685800" y="4343400"/>
            <a:ext cx="5486399" cy="4114800"/>
          </a:xfrm>
          <a:prstGeom prst="rect">
            <a:avLst/>
          </a:prstGeom>
        </p:spPr>
        <p:txBody>
          <a:bodyPr lIns="91425" tIns="91425" rIns="91425" bIns="91425" anchor="t" anchorCtr="0">
            <a:noAutofit/>
          </a:bodyPr>
          <a:lstStyle/>
          <a:p>
            <a:endParaRPr lang="en-US" dirty="0"/>
          </a:p>
        </p:txBody>
      </p:sp>
      <p:sp>
        <p:nvSpPr>
          <p:cNvPr id="193" name="Shape 193"/>
          <p:cNvSpPr>
            <a:spLocks noGrp="1" noRot="1" noChangeAspect="1"/>
          </p:cNvSpPr>
          <p:nvPr>
            <p:ph type="sldImg" idx="2"/>
          </p:nvPr>
        </p:nvSpPr>
        <p:spPr>
          <a:xfrm>
            <a:off x="1143000" y="685800"/>
            <a:ext cx="4572000" cy="342900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316406882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rtl="0">
              <a:lnSpc>
                <a:spcPct val="100000"/>
              </a:lnSpc>
              <a:spcBef>
                <a:spcPts val="0"/>
              </a:spcBef>
              <a:spcAft>
                <a:spcPts val="0"/>
              </a:spcAft>
              <a:buClr>
                <a:schemeClr val="dk1"/>
              </a:buClr>
              <a:buSzPct val="25000"/>
              <a:buFont typeface="Arial"/>
              <a:buNone/>
            </a:pPr>
            <a:r>
              <a:rPr lang="en-US" sz="1200" b="0" i="0" u="none" strike="noStrike" cap="none" dirty="0">
                <a:solidFill>
                  <a:schemeClr val="dk1"/>
                </a:solidFill>
                <a:latin typeface="+mn-lt"/>
                <a:ea typeface="Arial"/>
                <a:cs typeface="Arial"/>
                <a:sym typeface="Arial"/>
              </a:rPr>
              <a:t>The learning objectives are:</a:t>
            </a:r>
          </a:p>
          <a:p>
            <a:pPr marL="1149350" lvl="1" indent="-692150">
              <a:buNone/>
            </a:pPr>
            <a:r>
              <a:rPr lang="en-US" sz="1200" dirty="0">
                <a:latin typeface="Arial" panose="020B0604020202020204" pitchFamily="34" charset="0"/>
                <a:cs typeface="Arial" panose="020B0604020202020204" pitchFamily="34" charset="0"/>
              </a:rPr>
              <a:t>6.1  Describe the changes in CPU performance over the past several decades.</a:t>
            </a:r>
          </a:p>
          <a:p>
            <a:pPr marL="1149350" lvl="1" indent="-692150">
              <a:buNone/>
            </a:pPr>
            <a:r>
              <a:rPr lang="en-US" sz="1200" dirty="0">
                <a:latin typeface="Arial" panose="020B0604020202020204" pitchFamily="34" charset="0"/>
                <a:cs typeface="Arial" panose="020B0604020202020204" pitchFamily="34" charset="0"/>
              </a:rPr>
              <a:t>6.2  Compare and contrast a variety of computing devices.</a:t>
            </a:r>
          </a:p>
          <a:p>
            <a:pPr marL="1149350" lvl="1" indent="-692150">
              <a:buNone/>
            </a:pPr>
            <a:r>
              <a:rPr lang="en-US" sz="1200" dirty="0">
                <a:latin typeface="Arial" panose="020B0604020202020204" pitchFamily="34" charset="0"/>
                <a:cs typeface="Arial" panose="020B0604020202020204" pitchFamily="34" charset="0"/>
              </a:rPr>
              <a:t>6.3  Describe how a CPU is designed and how it operates.</a:t>
            </a:r>
          </a:p>
          <a:p>
            <a:pPr marL="1149350" lvl="1" indent="-692150">
              <a:buNone/>
            </a:pPr>
            <a:r>
              <a:rPr lang="en-US" sz="1200" dirty="0">
                <a:latin typeface="Arial" panose="020B0604020202020204" pitchFamily="34" charset="0"/>
                <a:cs typeface="Arial" panose="020B0604020202020204" pitchFamily="34" charset="0"/>
              </a:rPr>
              <a:t>6.4  Describe tools used to measure and evaluate CPU performance.</a:t>
            </a:r>
          </a:p>
          <a:p>
            <a:pPr marL="1149350" lvl="1" indent="-692150">
              <a:buNone/>
            </a:pPr>
            <a:r>
              <a:rPr lang="en-US" sz="1200" dirty="0">
                <a:latin typeface="Arial" panose="020B0604020202020204" pitchFamily="34" charset="0"/>
                <a:cs typeface="Arial" panose="020B0604020202020204" pitchFamily="34" charset="0"/>
              </a:rPr>
              <a:t>6.5  Discuss how RAM is used in a computer system.</a:t>
            </a:r>
          </a:p>
          <a:p>
            <a:pPr marL="1149350" lvl="1" indent="-692150">
              <a:buNone/>
            </a:pPr>
            <a:r>
              <a:rPr lang="en-US" sz="1200" dirty="0">
                <a:latin typeface="Arial" panose="020B0604020202020204" pitchFamily="34" charset="0"/>
                <a:cs typeface="Arial" panose="020B0604020202020204" pitchFamily="34" charset="0"/>
              </a:rPr>
              <a:t>6.6  Evaluate whether adding RAM to a system is desirable.</a:t>
            </a:r>
          </a:p>
        </p:txBody>
      </p:sp>
      <p:sp>
        <p:nvSpPr>
          <p:cNvPr id="4" name="Slide Number Placeholder 3"/>
          <p:cNvSpPr>
            <a:spLocks noGrp="1"/>
          </p:cNvSpPr>
          <p:nvPr>
            <p:ph type="sldNum" sz="quarter" idx="10"/>
          </p:nvPr>
        </p:nvSpPr>
        <p:spPr/>
        <p:txBody>
          <a:bodyPr/>
          <a:lstStyle/>
          <a:p>
            <a:fld id="{277E2621-405C-4F83-9120-2E9601611C17}" type="slidenum">
              <a:rPr lang="en-US" smtClean="0"/>
              <a:pPr/>
              <a:t>2</a:t>
            </a:fld>
            <a:endParaRPr lang="en-US" dirty="0"/>
          </a:p>
        </p:txBody>
      </p:sp>
    </p:spTree>
    <p:extLst>
      <p:ext uri="{BB962C8B-B14F-4D97-AF65-F5344CB8AC3E}">
        <p14:creationId xmlns:p14="http://schemas.microsoft.com/office/powerpoint/2010/main" val="153834773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
                <a:schemeClr val="dk1"/>
              </a:buClr>
              <a:buSzPct val="25000"/>
              <a:buFont typeface="Arial"/>
              <a:buNone/>
              <a:tabLst/>
              <a:defRPr/>
            </a:pPr>
            <a:r>
              <a:rPr lang="en-US" sz="1200" b="0" i="0" u="none" strike="noStrike" cap="none" dirty="0">
                <a:solidFill>
                  <a:schemeClr val="dk1"/>
                </a:solidFill>
                <a:latin typeface="+mn-lt"/>
                <a:ea typeface="Arial"/>
                <a:cs typeface="Arial"/>
                <a:sym typeface="Arial"/>
              </a:rPr>
              <a:t>Additional learning objectives are:</a:t>
            </a:r>
          </a:p>
          <a:p>
            <a:pPr marL="1149350" lvl="1" indent="-692150">
              <a:buNone/>
            </a:pPr>
            <a:r>
              <a:rPr lang="en-US" sz="1200" dirty="0">
                <a:latin typeface="Arial" panose="020B0604020202020204" pitchFamily="34" charset="0"/>
                <a:cs typeface="Arial" panose="020B0604020202020204" pitchFamily="34" charset="0"/>
              </a:rPr>
              <a:t>6.7  Classify and describe the major types of nonvolatile storage drives.</a:t>
            </a:r>
          </a:p>
          <a:p>
            <a:pPr marL="1149350" lvl="1" indent="-692150">
              <a:buNone/>
            </a:pPr>
            <a:r>
              <a:rPr lang="en-US" sz="1200" dirty="0">
                <a:latin typeface="Arial" panose="020B0604020202020204" pitchFamily="34" charset="0"/>
                <a:cs typeface="Arial" panose="020B0604020202020204" pitchFamily="34" charset="0"/>
              </a:rPr>
              <a:t>6.8  Evaluate the amount and type of storage needed for a system.</a:t>
            </a:r>
          </a:p>
          <a:p>
            <a:pPr marL="1149350" lvl="1" indent="-692150">
              <a:buNone/>
            </a:pPr>
            <a:r>
              <a:rPr lang="en-US" sz="1200" dirty="0">
                <a:latin typeface="Arial" panose="020B0604020202020204" pitchFamily="34" charset="0"/>
                <a:cs typeface="Arial" panose="020B0604020202020204" pitchFamily="34" charset="0"/>
              </a:rPr>
              <a:t>6.9  Describe the features of video cards.</a:t>
            </a:r>
          </a:p>
          <a:p>
            <a:pPr marL="1149350" lvl="1" indent="-692150">
              <a:buNone/>
            </a:pPr>
            <a:r>
              <a:rPr lang="en-US" sz="1200" dirty="0">
                <a:latin typeface="Arial" panose="020B0604020202020204" pitchFamily="34" charset="0"/>
                <a:cs typeface="Arial" panose="020B0604020202020204" pitchFamily="34" charset="0"/>
              </a:rPr>
              <a:t>6.10 Describe the features of sound cards.</a:t>
            </a:r>
          </a:p>
          <a:p>
            <a:pPr marL="1149350" lvl="1" indent="-692150">
              <a:buNone/>
            </a:pPr>
            <a:r>
              <a:rPr lang="en-US" sz="1200" dirty="0">
                <a:latin typeface="Arial" panose="020B0604020202020204" pitchFamily="34" charset="0"/>
                <a:cs typeface="Arial" panose="020B0604020202020204" pitchFamily="34" charset="0"/>
              </a:rPr>
              <a:t>6.11 Describe steps you can take to optimize your system’s reliability.</a:t>
            </a:r>
          </a:p>
          <a:p>
            <a:pPr marL="1149350" lvl="1" indent="-692150">
              <a:buNone/>
            </a:pPr>
            <a:r>
              <a:rPr lang="en-US" sz="1200" dirty="0">
                <a:latin typeface="Arial" panose="020B0604020202020204" pitchFamily="34" charset="0"/>
                <a:cs typeface="Arial" panose="020B0604020202020204" pitchFamily="34" charset="0"/>
              </a:rPr>
              <a:t>6.12 Discuss how to recycle, donate, or dispose of an older computer.</a:t>
            </a:r>
          </a:p>
        </p:txBody>
      </p:sp>
      <p:sp>
        <p:nvSpPr>
          <p:cNvPr id="4" name="Slide Number Placeholder 3"/>
          <p:cNvSpPr>
            <a:spLocks noGrp="1"/>
          </p:cNvSpPr>
          <p:nvPr>
            <p:ph type="sldNum" sz="quarter" idx="10"/>
          </p:nvPr>
        </p:nvSpPr>
        <p:spPr/>
        <p:txBody>
          <a:bodyPr/>
          <a:lstStyle/>
          <a:p>
            <a:fld id="{277E2621-405C-4F83-9120-2E9601611C17}" type="slidenum">
              <a:rPr lang="en-US" smtClean="0"/>
              <a:pPr/>
              <a:t>3</a:t>
            </a:fld>
            <a:endParaRPr lang="en-US" dirty="0"/>
          </a:p>
        </p:txBody>
      </p:sp>
    </p:spTree>
    <p:extLst>
      <p:ext uri="{BB962C8B-B14F-4D97-AF65-F5344CB8AC3E}">
        <p14:creationId xmlns:p14="http://schemas.microsoft.com/office/powerpoint/2010/main" val="11878591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1" name="Rectangle 7"/>
          <p:cNvSpPr>
            <a:spLocks noGrp="1" noChangeArrowheads="1"/>
          </p:cNvSpPr>
          <p:nvPr>
            <p:ph type="sldNum" sz="quarter" idx="5"/>
          </p:nvPr>
        </p:nvSpPr>
        <p:spPr>
          <a:noFill/>
        </p:spPr>
        <p:txBody>
          <a:bodyPr/>
          <a:lstStyle/>
          <a:p>
            <a:fld id="{EE3834CA-A8F1-4868-950B-E78BFFAE9FC5}" type="slidenum">
              <a:rPr lang="en-US" smtClean="0"/>
              <a:pPr/>
              <a:t>4</a:t>
            </a:fld>
            <a:endParaRPr lang="en-US" dirty="0"/>
          </a:p>
        </p:txBody>
      </p:sp>
      <p:sp>
        <p:nvSpPr>
          <p:cNvPr id="35842" name="Rectangle 2"/>
          <p:cNvSpPr>
            <a:spLocks noGrp="1" noRot="1" noChangeAspect="1" noChangeArrowheads="1" noTextEdit="1"/>
          </p:cNvSpPr>
          <p:nvPr>
            <p:ph type="sldImg"/>
          </p:nvPr>
        </p:nvSpPr>
        <p:spPr>
          <a:ln/>
        </p:spPr>
      </p:sp>
      <p:sp>
        <p:nvSpPr>
          <p:cNvPr id="35843"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New technologies emerge so quickly, there never seems to be a perfect time to buy a new computer.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rule of thumb, called Moore’s Law, describes the pace at which central processing units improve. This rule predicts that CPU capacity will double about every two years.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Dynamic random access memory (DRAM) increases about 60% every year, and</a:t>
            </a:r>
            <a:r>
              <a:rPr lang="en-US" sz="1200" kern="1200" dirty="0">
                <a:solidFill>
                  <a:schemeClr val="tx1"/>
                </a:solidFill>
                <a:effectLst/>
                <a:latin typeface="+mn-lt"/>
                <a:ea typeface="+mn-ea"/>
                <a:cs typeface="+mn-cs"/>
              </a:rPr>
              <a:t> hard drives have been growing in storage capacity by some 50 percent each year.</a:t>
            </a:r>
          </a:p>
        </p:txBody>
      </p:sp>
    </p:spTree>
    <p:extLst>
      <p:ext uri="{BB962C8B-B14F-4D97-AF65-F5344CB8AC3E}">
        <p14:creationId xmlns:p14="http://schemas.microsoft.com/office/powerpoint/2010/main" val="42398486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How do you know what’s best for you? A large number of choices are on the market:</a:t>
            </a:r>
          </a:p>
          <a:p>
            <a:pPr marL="342900" lvl="1" indent="-171450">
              <a:buFont typeface="Arial" panose="020B0604020202020204" pitchFamily="34" charset="0"/>
              <a:buChar char="•"/>
              <a:defRPr/>
            </a:pPr>
            <a:r>
              <a:rPr lang="en-US" dirty="0"/>
              <a:t>Smartphones</a:t>
            </a:r>
          </a:p>
          <a:p>
            <a:pPr marL="342900" lvl="1" indent="-171450">
              <a:buFont typeface="Arial" panose="020B0604020202020204" pitchFamily="34" charset="0"/>
              <a:buChar char="•"/>
              <a:defRPr/>
            </a:pPr>
            <a:r>
              <a:rPr lang="en-US" dirty="0"/>
              <a:t>Tablets</a:t>
            </a:r>
          </a:p>
          <a:p>
            <a:pPr marL="342900" lvl="1" indent="-171450">
              <a:buFont typeface="Arial" panose="020B0604020202020204" pitchFamily="34" charset="0"/>
              <a:buChar char="•"/>
              <a:defRPr/>
            </a:pPr>
            <a:r>
              <a:rPr lang="en-US" dirty="0"/>
              <a:t>Ultrabooks</a:t>
            </a:r>
          </a:p>
          <a:p>
            <a:pPr marL="342900" lvl="1" indent="-171450">
              <a:buFont typeface="Arial" panose="020B0604020202020204" pitchFamily="34" charset="0"/>
              <a:buChar char="•"/>
              <a:defRPr/>
            </a:pPr>
            <a:r>
              <a:rPr lang="en-US" dirty="0"/>
              <a:t>2-in-1s</a:t>
            </a:r>
          </a:p>
          <a:p>
            <a:pPr marL="342900" lvl="1" indent="-171450">
              <a:buFont typeface="Arial" panose="020B0604020202020204" pitchFamily="34" charset="0"/>
              <a:buChar char="•"/>
              <a:defRPr/>
            </a:pPr>
            <a:r>
              <a:rPr lang="en-US" dirty="0"/>
              <a:t>Laptops </a:t>
            </a:r>
          </a:p>
          <a:p>
            <a:pPr marL="342900" lvl="1" indent="-171450">
              <a:buFont typeface="Arial" panose="020B0604020202020204" pitchFamily="34" charset="0"/>
              <a:buChar char="•"/>
              <a:defRPr/>
            </a:pPr>
            <a:r>
              <a:rPr lang="en-US" dirty="0"/>
              <a:t>Desktops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5</a:t>
            </a:fld>
            <a:endParaRPr lang="en-US" dirty="0"/>
          </a:p>
        </p:txBody>
      </p:sp>
    </p:spTree>
    <p:extLst>
      <p:ext uri="{BB962C8B-B14F-4D97-AF65-F5344CB8AC3E}">
        <p14:creationId xmlns:p14="http://schemas.microsoft.com/office/powerpoint/2010/main" val="33601305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indent="-171450" algn="l" defTabSz="914400" rtl="0" eaLnBrk="1" fontAlgn="auto" latinLnBrk="0" hangingPunct="1">
              <a:lnSpc>
                <a:spcPct val="100000"/>
              </a:lnSpc>
              <a:spcBef>
                <a:spcPts val="0"/>
              </a:spcBef>
              <a:spcAft>
                <a:spcPts val="0"/>
              </a:spcAft>
              <a:buClrTx/>
              <a:buSzTx/>
              <a:buFont typeface="Arial" pitchFamily="34" charset="0"/>
              <a:buChar char="•"/>
              <a:tabLst/>
              <a:defRPr/>
            </a:pPr>
            <a:r>
              <a:rPr lang="en-US" sz="1200" kern="1200" dirty="0">
                <a:solidFill>
                  <a:schemeClr val="tx1"/>
                </a:solidFill>
                <a:effectLst/>
                <a:latin typeface="+mn-lt"/>
                <a:ea typeface="+mn-ea"/>
                <a:cs typeface="+mn-cs"/>
              </a:rPr>
              <a:t>The CPU</a:t>
            </a:r>
            <a:r>
              <a:rPr lang="en-US" sz="1200" kern="1200" baseline="0" dirty="0">
                <a:solidFill>
                  <a:schemeClr val="tx1"/>
                </a:solidFill>
                <a:effectLst/>
                <a:latin typeface="+mn-lt"/>
                <a:ea typeface="+mn-ea"/>
                <a:cs typeface="+mn-cs"/>
              </a:rPr>
              <a:t> is located on the system motherboard and is responsible for processing instructions, performing calculations, and managing the flow of information through your computer. The dominant processors on the market are sold by Intel and AMD.</a:t>
            </a:r>
          </a:p>
        </p:txBody>
      </p:sp>
      <p:sp>
        <p:nvSpPr>
          <p:cNvPr id="4" name="Slide Number Placeholder 3"/>
          <p:cNvSpPr>
            <a:spLocks noGrp="1"/>
          </p:cNvSpPr>
          <p:nvPr>
            <p:ph type="sldNum" sz="quarter" idx="10"/>
          </p:nvPr>
        </p:nvSpPr>
        <p:spPr/>
        <p:txBody>
          <a:bodyPr/>
          <a:lstStyle/>
          <a:p>
            <a:fld id="{277E2621-405C-4F83-9120-2E9601611C17}" type="slidenum">
              <a:rPr lang="en-US" smtClean="0"/>
              <a:pPr/>
              <a:t>6</a:t>
            </a:fld>
            <a:endParaRPr lang="en-US" dirty="0"/>
          </a:p>
        </p:txBody>
      </p:sp>
    </p:spTree>
    <p:extLst>
      <p:ext uri="{BB962C8B-B14F-4D97-AF65-F5344CB8AC3E}">
        <p14:creationId xmlns:p14="http://schemas.microsoft.com/office/powerpoint/2010/main" val="30433661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kern="1200" baseline="0" dirty="0">
                <a:solidFill>
                  <a:schemeClr val="tx1"/>
                </a:solidFill>
                <a:effectLst/>
                <a:latin typeface="+mn-lt"/>
                <a:ea typeface="+mn-ea"/>
                <a:cs typeface="+mn-cs"/>
              </a:rPr>
              <a:t>If you have a PC, the System window will show you the type of CPU you have installed. </a:t>
            </a:r>
            <a:endParaRPr lang="en-US" dirty="0"/>
          </a:p>
        </p:txBody>
      </p:sp>
      <p:sp>
        <p:nvSpPr>
          <p:cNvPr id="4" name="Slide Number Placeholder 3"/>
          <p:cNvSpPr>
            <a:spLocks noGrp="1"/>
          </p:cNvSpPr>
          <p:nvPr>
            <p:ph type="sldNum" sz="quarter" idx="10"/>
          </p:nvPr>
        </p:nvSpPr>
        <p:spPr/>
        <p:txBody>
          <a:bodyPr/>
          <a:lstStyle/>
          <a:p>
            <a:fld id="{277E2621-405C-4F83-9120-2E9601611C17}" type="slidenum">
              <a:rPr lang="en-US" smtClean="0"/>
              <a:pPr/>
              <a:t>7</a:t>
            </a:fld>
            <a:endParaRPr lang="en-US" dirty="0"/>
          </a:p>
        </p:txBody>
      </p:sp>
    </p:spTree>
    <p:extLst>
      <p:ext uri="{BB962C8B-B14F-4D97-AF65-F5344CB8AC3E}">
        <p14:creationId xmlns:p14="http://schemas.microsoft.com/office/powerpoint/2010/main" val="273438069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7"/>
          <p:cNvSpPr>
            <a:spLocks noGrp="1" noChangeArrowheads="1"/>
          </p:cNvSpPr>
          <p:nvPr>
            <p:ph type="sldNum" sz="quarter" idx="5"/>
          </p:nvPr>
        </p:nvSpPr>
        <p:spPr>
          <a:noFill/>
        </p:spPr>
        <p:txBody>
          <a:bodyPr/>
          <a:lstStyle/>
          <a:p>
            <a:fld id="{61B8D81B-AEDB-478B-A223-B0567183B46C}" type="slidenum">
              <a:rPr lang="en-US" smtClean="0"/>
              <a:pPr/>
              <a:t>8</a:t>
            </a:fld>
            <a:endParaRPr lang="en-US" dirty="0"/>
          </a:p>
        </p:txBody>
      </p:sp>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a:ln/>
        </p:spPr>
        <p:txBody>
          <a:bodyPr/>
          <a:lstStyle/>
          <a:p>
            <a:pPr marL="171450" indent="-171450">
              <a:buFont typeface="Arial" panose="020B0604020202020204" pitchFamily="34" charset="0"/>
              <a:buChar char="•"/>
            </a:pPr>
            <a:r>
              <a:rPr lang="en-US" sz="1200" kern="1200" dirty="0">
                <a:solidFill>
                  <a:schemeClr val="tx1"/>
                </a:solidFill>
                <a:effectLst/>
                <a:latin typeface="+mn-lt"/>
                <a:ea typeface="+mn-ea"/>
                <a:cs typeface="+mn-cs"/>
              </a:rPr>
              <a:t>When the CPU performs a program instruction, it goes through the same steps:</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It fetches the required piece of data or instruction from RAM.</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It decodes the instruction into something the computer can understand. </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It executes the instruction.</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It stores the result to RAM before fetching the next instruction. </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This process is called a machine cycle.</a:t>
            </a:r>
          </a:p>
          <a:p>
            <a:pPr marL="171450" indent="-171450">
              <a:buFont typeface="Arial" panose="020B0604020202020204" pitchFamily="34" charset="0"/>
              <a:buChar char="•"/>
            </a:pPr>
            <a:r>
              <a:rPr lang="en-US" sz="1200" kern="1200" dirty="0">
                <a:solidFill>
                  <a:schemeClr val="tx1"/>
                </a:solidFill>
                <a:effectLst/>
                <a:latin typeface="+mn-lt"/>
                <a:ea typeface="+mn-ea"/>
                <a:cs typeface="+mn-cs"/>
              </a:rPr>
              <a:t>The CPU is composed of two units: the control unit and the arithmetic logic unit.</a:t>
            </a:r>
          </a:p>
        </p:txBody>
      </p:sp>
    </p:spTree>
    <p:extLst>
      <p:ext uri="{BB962C8B-B14F-4D97-AF65-F5344CB8AC3E}">
        <p14:creationId xmlns:p14="http://schemas.microsoft.com/office/powerpoint/2010/main" val="176414052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CPU’s processing power is determined by:</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Clock speed</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Number of cores</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Parallel processing</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Amount of cache memory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clock speed dictates how many instructions the CPU can process each second.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Overclocking means that you run the CPU at a faster speed than the manufacturer recommends.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9</a:t>
            </a:fld>
            <a:endParaRPr lang="en-US" dirty="0"/>
          </a:p>
        </p:txBody>
      </p:sp>
    </p:spTree>
    <p:extLst>
      <p:ext uri="{BB962C8B-B14F-4D97-AF65-F5344CB8AC3E}">
        <p14:creationId xmlns:p14="http://schemas.microsoft.com/office/powerpoint/2010/main" val="29473198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 typeface="Arial" panose="020B0604020202020204" pitchFamily="34" charset="0"/>
              <a:buNone/>
            </a:pPr>
            <a:r>
              <a:rPr lang="en-US" sz="1200" b="0" i="0" u="none" strike="noStrike" kern="1200" baseline="0" dirty="0">
                <a:solidFill>
                  <a:schemeClr val="tx1"/>
                </a:solidFill>
                <a:latin typeface="+mn-lt"/>
                <a:ea typeface="+mn-ea"/>
                <a:cs typeface="+mn-cs"/>
              </a:rPr>
              <a:t>Pipelining is a technique that allows the CPU to work on more than one instruction at the same time.</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10</a:t>
            </a:fld>
            <a:endParaRPr lang="en-US" dirty="0"/>
          </a:p>
        </p:txBody>
      </p:sp>
    </p:spTree>
    <p:extLst>
      <p:ext uri="{BB962C8B-B14F-4D97-AF65-F5344CB8AC3E}">
        <p14:creationId xmlns:p14="http://schemas.microsoft.com/office/powerpoint/2010/main" val="34742293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0" indent="0">
              <a:buFont typeface="Arial" panose="020B0604020202020204" pitchFamily="34" charset="0"/>
              <a:buNone/>
            </a:pPr>
            <a:r>
              <a:rPr lang="en-US" sz="1200" b="0" i="0" u="none" strike="noStrike" kern="1200" baseline="0" dirty="0">
                <a:solidFill>
                  <a:schemeClr val="tx1"/>
                </a:solidFill>
                <a:latin typeface="+mn-lt"/>
                <a:ea typeface="+mn-ea"/>
                <a:cs typeface="+mn-cs"/>
              </a:rPr>
              <a:t>Hyperthreading provides quicker processing of information by enabling a new set of instructions in a different program (or thread) to start executing before the previous set has finished.</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11</a:t>
            </a:fld>
            <a:endParaRPr lang="en-US" dirty="0"/>
          </a:p>
        </p:txBody>
      </p:sp>
    </p:spTree>
    <p:extLst>
      <p:ext uri="{BB962C8B-B14F-4D97-AF65-F5344CB8AC3E}">
        <p14:creationId xmlns:p14="http://schemas.microsoft.com/office/powerpoint/2010/main" val="21081182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sz="1200" b="0" i="0" u="none" strike="noStrike" kern="1200" baseline="0" dirty="0">
                <a:solidFill>
                  <a:schemeClr val="tx1"/>
                </a:solidFill>
                <a:latin typeface="+mn-lt"/>
                <a:ea typeface="+mn-ea"/>
                <a:cs typeface="+mn-cs"/>
              </a:rPr>
              <a:t>Factors to consider as you decide which specific CPU is right for you.</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12</a:t>
            </a:fld>
            <a:endParaRPr lang="en-US" dirty="0"/>
          </a:p>
        </p:txBody>
      </p:sp>
    </p:spTree>
    <p:extLst>
      <p:ext uri="{BB962C8B-B14F-4D97-AF65-F5344CB8AC3E}">
        <p14:creationId xmlns:p14="http://schemas.microsoft.com/office/powerpoint/2010/main" val="20131055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Random access memory is your computer’s temporary storage space. Although RAM is a form of storage, it really is the computer’s short-term memory.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RAM is an example of volatile storage. When the power is off, the data stored in RAM is cleared out. In addition to RAM, systems always include nonvolatile storage devices for permanent storage of instructions and data. Read-only memory holds critical start-up instructions. Hard drives provide the largest nonvolatile storage capacity.</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13</a:t>
            </a:fld>
            <a:endParaRPr lang="en-US" dirty="0"/>
          </a:p>
        </p:txBody>
      </p:sp>
    </p:spTree>
    <p:extLst>
      <p:ext uri="{BB962C8B-B14F-4D97-AF65-F5344CB8AC3E}">
        <p14:creationId xmlns:p14="http://schemas.microsoft.com/office/powerpoint/2010/main" val="38009505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It’s one million times faster to retrieve data from RAM than from a hard drive. This time is measured in nanoseconds, whereas pulling data from a hard drive takes an average of 10 milliseconds.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 figure shows the types of memory and storage in your system. Each of these has its own tradeoff of speed versus price.</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Because the fastest memory is more expensive, systems are designed with much less of it.</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14</a:t>
            </a:fld>
            <a:endParaRPr lang="en-US" dirty="0"/>
          </a:p>
        </p:txBody>
      </p:sp>
    </p:spTree>
    <p:extLst>
      <p:ext uri="{BB962C8B-B14F-4D97-AF65-F5344CB8AC3E}">
        <p14:creationId xmlns:p14="http://schemas.microsoft.com/office/powerpoint/2010/main" val="103642235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3" name="Rectangle 7"/>
          <p:cNvSpPr>
            <a:spLocks noGrp="1" noChangeArrowheads="1"/>
          </p:cNvSpPr>
          <p:nvPr>
            <p:ph type="sldNum" sz="quarter" idx="5"/>
          </p:nvPr>
        </p:nvSpPr>
        <p:spPr>
          <a:noFill/>
        </p:spPr>
        <p:txBody>
          <a:bodyPr/>
          <a:lstStyle/>
          <a:p>
            <a:fld id="{CBE9A11A-E07A-4DB2-99B5-127B978CE6CA}" type="slidenum">
              <a:rPr lang="en-US" smtClean="0"/>
              <a:pPr/>
              <a:t>15</a:t>
            </a:fld>
            <a:endParaRPr lang="en-US" dirty="0"/>
          </a:p>
        </p:txBody>
      </p:sp>
      <p:sp>
        <p:nvSpPr>
          <p:cNvPr id="49154" name="Rectangle 2"/>
          <p:cNvSpPr>
            <a:spLocks noGrp="1" noRot="1" noChangeAspect="1" noChangeArrowheads="1" noTextEdit="1"/>
          </p:cNvSpPr>
          <p:nvPr>
            <p:ph type="sldImg"/>
          </p:nvPr>
        </p:nvSpPr>
        <p:spPr>
          <a:ln/>
        </p:spPr>
      </p:sp>
      <p:sp>
        <p:nvSpPr>
          <p:cNvPr id="49155"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There are different types of RAM. In most systems, the type of RAM used is double data rate 3 (DDR3) memory modules, which is available in several speeds. The higher the speed, the better the performance. DDR5 memory, which has an even faster data transfer rate, is seen in high-performance video graphics cards.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RAM appears in the system on memory modules, small circuit boards that hold RAM chips and fit into slots on the motherboard.</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Today’s systems are dual inline memory modules (DIMMs), which are small circuit boards that hold several memory chips.</a:t>
            </a:r>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781820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SuperFetch, a feature of Windows, preloads often used programs into system memory.</a:t>
            </a:r>
            <a:endParaRPr lang="en-US" sz="1200" kern="1200" baseline="0" dirty="0">
              <a:solidFill>
                <a:schemeClr val="tx1"/>
              </a:solidFill>
              <a:effectLst/>
              <a:latin typeface="+mn-lt"/>
              <a:ea typeface="+mn-ea"/>
              <a:cs typeface="+mn-cs"/>
            </a:endParaRPr>
          </a:p>
          <a:p>
            <a:pPr marL="171450" lvl="0" indent="-171450">
              <a:buFont typeface="Arial" panose="020B0604020202020204" pitchFamily="34" charset="0"/>
              <a:buChar char="•"/>
            </a:pPr>
            <a:r>
              <a:rPr lang="en-US" sz="1200" kern="1200" baseline="0" dirty="0">
                <a:solidFill>
                  <a:schemeClr val="tx1"/>
                </a:solidFill>
                <a:effectLst/>
                <a:latin typeface="+mn-lt"/>
                <a:ea typeface="+mn-ea"/>
                <a:cs typeface="+mn-cs"/>
              </a:rPr>
              <a:t>The resource monitor shows you how your RAM is being used.</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16</a:t>
            </a:fld>
            <a:endParaRPr lang="en-US" dirty="0"/>
          </a:p>
        </p:txBody>
      </p:sp>
    </p:spTree>
    <p:extLst>
      <p:ext uri="{BB962C8B-B14F-4D97-AF65-F5344CB8AC3E}">
        <p14:creationId xmlns:p14="http://schemas.microsoft.com/office/powerpoint/2010/main" val="237812012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Adding RAM is limited to the motherboard’s capacity in how many slots are available and the</a:t>
            </a:r>
            <a:r>
              <a:rPr lang="en-US" baseline="0" dirty="0"/>
              <a:t> total capacity of each slot.</a:t>
            </a:r>
            <a:endParaRPr lang="en-US" dirty="0"/>
          </a:p>
          <a:p>
            <a:pPr marL="171450" indent="-171450">
              <a:buFont typeface="Arial" panose="020B0604020202020204" pitchFamily="34" charset="0"/>
              <a:buChar char="•"/>
            </a:pPr>
            <a:r>
              <a:rPr lang="en-US" dirty="0"/>
              <a:t>RAM is fairly</a:t>
            </a:r>
            <a:r>
              <a:rPr lang="en-US" baseline="0" dirty="0"/>
              <a:t> e</a:t>
            </a:r>
            <a:r>
              <a:rPr lang="en-US" dirty="0"/>
              <a:t>asy to install.</a:t>
            </a:r>
          </a:p>
        </p:txBody>
      </p:sp>
      <p:sp>
        <p:nvSpPr>
          <p:cNvPr id="4" name="Slide Number Placeholder 3"/>
          <p:cNvSpPr>
            <a:spLocks noGrp="1"/>
          </p:cNvSpPr>
          <p:nvPr>
            <p:ph type="sldNum" sz="quarter" idx="10"/>
          </p:nvPr>
        </p:nvSpPr>
        <p:spPr/>
        <p:txBody>
          <a:bodyPr/>
          <a:lstStyle/>
          <a:p>
            <a:fld id="{277E2621-405C-4F83-9120-2E9601611C17}" type="slidenum">
              <a:rPr lang="en-US" smtClean="0"/>
              <a:pPr/>
              <a:t>17</a:t>
            </a:fld>
            <a:endParaRPr lang="en-US" dirty="0"/>
          </a:p>
        </p:txBody>
      </p:sp>
    </p:spTree>
    <p:extLst>
      <p:ext uri="{BB962C8B-B14F-4D97-AF65-F5344CB8AC3E}">
        <p14:creationId xmlns:p14="http://schemas.microsoft.com/office/powerpoint/2010/main" val="295823590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1" name="Rectangle 7"/>
          <p:cNvSpPr>
            <a:spLocks noGrp="1" noChangeArrowheads="1"/>
          </p:cNvSpPr>
          <p:nvPr>
            <p:ph type="sldNum" sz="quarter" idx="5"/>
          </p:nvPr>
        </p:nvSpPr>
        <p:spPr>
          <a:noFill/>
        </p:spPr>
        <p:txBody>
          <a:bodyPr/>
          <a:lstStyle/>
          <a:p>
            <a:fld id="{C20EBBCA-D916-43FC-A5F5-6B4A7C445B6B}" type="slidenum">
              <a:rPr lang="en-US" smtClean="0"/>
              <a:pPr/>
              <a:t>18</a:t>
            </a:fld>
            <a:endParaRPr lang="en-US" dirty="0"/>
          </a:p>
        </p:txBody>
      </p:sp>
      <p:sp>
        <p:nvSpPr>
          <p:cNvPr id="61442" name="Rectangle 2"/>
          <p:cNvSpPr>
            <a:spLocks noGrp="1" noRot="1" noChangeAspect="1" noChangeArrowheads="1" noTextEdit="1"/>
          </p:cNvSpPr>
          <p:nvPr>
            <p:ph type="sldImg"/>
          </p:nvPr>
        </p:nvSpPr>
        <p:spPr>
          <a:ln/>
        </p:spPr>
      </p:sp>
      <p:sp>
        <p:nvSpPr>
          <p:cNvPr id="61443"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hard drive has several coated, round, thin plates of metal stacked on a spindle. Each plate is called a platter.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When data is saved, a pattern of magnetized spots is created. When the spots are aligned in one direction, they represent a 1; when aligned in the other direction, they represent a 0.</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These are the smallest pieces of data that computers can understand. Your computer translates these patterns of magnetized spots into data.</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Access time is the amount of time it takes the drive to find</a:t>
            </a:r>
            <a:r>
              <a:rPr lang="en-US" sz="1200" kern="1200" baseline="0" dirty="0">
                <a:solidFill>
                  <a:schemeClr val="tx1"/>
                </a:solidFill>
                <a:effectLst/>
                <a:latin typeface="+mn-lt"/>
                <a:ea typeface="+mn-ea"/>
                <a:cs typeface="+mn-cs"/>
              </a:rPr>
              <a:t> the data and make it available for processing.</a:t>
            </a:r>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16822007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5" name="Rectangle 7"/>
          <p:cNvSpPr>
            <a:spLocks noGrp="1" noChangeArrowheads="1"/>
          </p:cNvSpPr>
          <p:nvPr>
            <p:ph type="sldNum" sz="quarter" idx="5"/>
          </p:nvPr>
        </p:nvSpPr>
        <p:spPr>
          <a:noFill/>
        </p:spPr>
        <p:txBody>
          <a:bodyPr/>
          <a:lstStyle/>
          <a:p>
            <a:fld id="{86CFF2D6-0248-4505-9FA5-4F50E31571D3}" type="slidenum">
              <a:rPr lang="en-US" smtClean="0"/>
              <a:pPr/>
              <a:t>19</a:t>
            </a:fld>
            <a:endParaRPr lang="en-US" dirty="0"/>
          </a:p>
        </p:txBody>
      </p:sp>
      <p:sp>
        <p:nvSpPr>
          <p:cNvPr id="47106" name="Rectangle 2"/>
          <p:cNvSpPr>
            <a:spLocks noGrp="1" noRot="1" noChangeAspect="1" noChangeArrowheads="1" noTextEdit="1"/>
          </p:cNvSpPr>
          <p:nvPr>
            <p:ph type="sldImg"/>
          </p:nvPr>
        </p:nvSpPr>
        <p:spPr>
          <a:ln/>
        </p:spPr>
      </p:sp>
      <p:sp>
        <p:nvSpPr>
          <p:cNvPr id="47107"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 solid-state drive (SSD) uses electronic memory and has no mechanical motors or moving parts. Having no mechanical motors allows SSDs to offer incredibly fast access times.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 addition, SSDs run with no noise, generate very little heat, and require very little power, making them a popular option in ultrabooks.</a:t>
            </a:r>
          </a:p>
          <a:p>
            <a:pPr marL="171450" indent="-171450">
              <a:buFont typeface="Arial" panose="020B0604020202020204" pitchFamily="34" charset="0"/>
              <a:buChar char="•"/>
            </a:pPr>
            <a:r>
              <a:rPr lang="en-US" sz="1200" b="0" u="none" strike="noStrike" kern="1200" baseline="0" dirty="0">
                <a:solidFill>
                  <a:schemeClr val="tx1"/>
                </a:solidFill>
                <a:latin typeface="+mn-lt"/>
                <a:ea typeface="+mn-ea"/>
                <a:cs typeface="+mn-cs"/>
              </a:rPr>
              <a:t>The SSHD drive is a single unit that contains both a SSD and a mechanical hard drive.</a:t>
            </a:r>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305521652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itchFamily="34" charset="0"/>
              <a:buNone/>
              <a:tabLst/>
              <a:defRPr/>
            </a:pPr>
            <a:r>
              <a:rPr lang="en-US" sz="1200" b="0" i="0" u="none" strike="noStrike" kern="1200" baseline="0" dirty="0">
                <a:solidFill>
                  <a:schemeClr val="tx1"/>
                </a:solidFill>
                <a:latin typeface="+mn-lt"/>
                <a:ea typeface="+mn-ea"/>
                <a:cs typeface="+mn-cs"/>
              </a:rPr>
              <a:t>The table shows an example of storage calculation.</a:t>
            </a:r>
            <a:endParaRPr lang="en-US" dirty="0"/>
          </a:p>
        </p:txBody>
      </p:sp>
      <p:sp>
        <p:nvSpPr>
          <p:cNvPr id="4" name="Slide Number Placeholder 3"/>
          <p:cNvSpPr>
            <a:spLocks noGrp="1"/>
          </p:cNvSpPr>
          <p:nvPr>
            <p:ph type="sldNum" sz="quarter" idx="10"/>
          </p:nvPr>
        </p:nvSpPr>
        <p:spPr/>
        <p:txBody>
          <a:bodyPr/>
          <a:lstStyle/>
          <a:p>
            <a:fld id="{277E2621-405C-4F83-9120-2E9601611C17}" type="slidenum">
              <a:rPr lang="en-US" smtClean="0"/>
              <a:pPr/>
              <a:t>20</a:t>
            </a:fld>
            <a:endParaRPr lang="en-US" dirty="0"/>
          </a:p>
        </p:txBody>
      </p:sp>
    </p:spTree>
    <p:extLst>
      <p:ext uri="{BB962C8B-B14F-4D97-AF65-F5344CB8AC3E}">
        <p14:creationId xmlns:p14="http://schemas.microsoft.com/office/powerpoint/2010/main" val="235571080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 redundant array of independent disks (RAID) is a set of strategies for using more than one drive in a system.</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RAID 0 and RAID 1 are the most popular options for consumer machines.</a:t>
            </a:r>
            <a:endParaRPr lang="en-US" dirty="0"/>
          </a:p>
        </p:txBody>
      </p:sp>
      <p:sp>
        <p:nvSpPr>
          <p:cNvPr id="4" name="Slide Number Placeholder 3"/>
          <p:cNvSpPr>
            <a:spLocks noGrp="1"/>
          </p:cNvSpPr>
          <p:nvPr>
            <p:ph type="sldNum" sz="quarter" idx="10"/>
          </p:nvPr>
        </p:nvSpPr>
        <p:spPr/>
        <p:txBody>
          <a:bodyPr/>
          <a:lstStyle/>
          <a:p>
            <a:fld id="{277E2621-405C-4F83-9120-2E9601611C17}" type="slidenum">
              <a:rPr lang="en-US" smtClean="0"/>
              <a:pPr/>
              <a:t>21</a:t>
            </a:fld>
            <a:endParaRPr lang="en-US" dirty="0"/>
          </a:p>
        </p:txBody>
      </p:sp>
    </p:spTree>
    <p:extLst>
      <p:ext uri="{BB962C8B-B14F-4D97-AF65-F5344CB8AC3E}">
        <p14:creationId xmlns:p14="http://schemas.microsoft.com/office/powerpoint/2010/main" val="428953922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baseline="0" dirty="0">
                <a:solidFill>
                  <a:schemeClr val="tx1"/>
                </a:solidFill>
                <a:latin typeface="+mn-lt"/>
                <a:ea typeface="+mn-ea"/>
                <a:cs typeface="+mn-cs"/>
              </a:rPr>
              <a:t>The figure summarizes the factors you should consider in evaluating your storage subsystem.</a:t>
            </a:r>
            <a:endParaRPr lang="en-US" dirty="0"/>
          </a:p>
        </p:txBody>
      </p:sp>
      <p:sp>
        <p:nvSpPr>
          <p:cNvPr id="4" name="Slide Number Placeholder 3"/>
          <p:cNvSpPr>
            <a:spLocks noGrp="1"/>
          </p:cNvSpPr>
          <p:nvPr>
            <p:ph type="sldNum" sz="quarter" idx="10"/>
          </p:nvPr>
        </p:nvSpPr>
        <p:spPr/>
        <p:txBody>
          <a:bodyPr/>
          <a:lstStyle/>
          <a:p>
            <a:fld id="{277E2621-405C-4F83-9120-2E9601611C17}" type="slidenum">
              <a:rPr lang="en-US" smtClean="0"/>
              <a:pPr/>
              <a:t>22</a:t>
            </a:fld>
            <a:endParaRPr lang="en-US" dirty="0"/>
          </a:p>
        </p:txBody>
      </p:sp>
    </p:spTree>
    <p:extLst>
      <p:ext uri="{BB962C8B-B14F-4D97-AF65-F5344CB8AC3E}">
        <p14:creationId xmlns:p14="http://schemas.microsoft.com/office/powerpoint/2010/main" val="321775693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The</a:t>
            </a:r>
            <a:r>
              <a:rPr lang="en-US" sz="1200" kern="1200" baseline="0" dirty="0">
                <a:solidFill>
                  <a:schemeClr val="tx1"/>
                </a:solidFill>
                <a:effectLst/>
                <a:latin typeface="+mn-lt"/>
                <a:ea typeface="+mn-ea"/>
                <a:cs typeface="+mn-cs"/>
              </a:rPr>
              <a:t> way</a:t>
            </a:r>
            <a:r>
              <a:rPr lang="en-US" sz="1200" kern="1200" dirty="0">
                <a:solidFill>
                  <a:schemeClr val="tx1"/>
                </a:solidFill>
                <a:effectLst/>
                <a:latin typeface="+mn-lt"/>
                <a:ea typeface="+mn-ea"/>
                <a:cs typeface="+mn-cs"/>
              </a:rPr>
              <a:t> video is displayed depends on two components: your video card and your monitor.</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Modern video cards let you connect video equipment using a number of different ports:</a:t>
            </a:r>
          </a:p>
          <a:p>
            <a:pPr marL="34290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HDMI ports for high-definition TVs, Blu-ray players, or gaming consoles</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DVI ports for digital LCD monitors</a:t>
            </a:r>
          </a:p>
          <a:p>
            <a:pPr marL="342900" lvl="1" indent="-171450">
              <a:buFont typeface="Arial" panose="020B0604020202020204" pitchFamily="34" charset="0"/>
              <a:buChar char="•"/>
            </a:pPr>
            <a:r>
              <a:rPr lang="en-US" sz="1200" kern="1200" dirty="0">
                <a:solidFill>
                  <a:schemeClr val="tx1"/>
                </a:solidFill>
                <a:effectLst/>
                <a:latin typeface="+mn-lt"/>
                <a:ea typeface="+mn-ea"/>
                <a:cs typeface="+mn-cs"/>
              </a:rPr>
              <a:t>DisplayPort adapters, a newer style of port that can connect to digital monitors or projectors</a:t>
            </a:r>
          </a:p>
        </p:txBody>
      </p:sp>
      <p:sp>
        <p:nvSpPr>
          <p:cNvPr id="4" name="Slide Number Placeholder 3"/>
          <p:cNvSpPr>
            <a:spLocks noGrp="1"/>
          </p:cNvSpPr>
          <p:nvPr>
            <p:ph type="sldNum" sz="quarter" idx="10"/>
          </p:nvPr>
        </p:nvSpPr>
        <p:spPr/>
        <p:txBody>
          <a:bodyPr/>
          <a:lstStyle/>
          <a:p>
            <a:fld id="{277E2621-405C-4F83-9120-2E9601611C17}" type="slidenum">
              <a:rPr lang="en-US" smtClean="0"/>
              <a:pPr/>
              <a:t>23</a:t>
            </a:fld>
            <a:endParaRPr lang="en-US" dirty="0"/>
          </a:p>
        </p:txBody>
      </p:sp>
    </p:spTree>
    <p:extLst>
      <p:ext uri="{BB962C8B-B14F-4D97-AF65-F5344CB8AC3E}">
        <p14:creationId xmlns:p14="http://schemas.microsoft.com/office/powerpoint/2010/main" val="366640596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Video systems include their own RAM, called video memory.</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Information about your system’s video card is found in the Advanced Display Settings of the Screen Resolution window.</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Displaying graphics demands a lot of computational work from the CPU. Video cards come with their own graphics processing unit</a:t>
            </a:r>
            <a:r>
              <a:rPr lang="en-US" sz="1200" kern="1200" baseline="0" dirty="0">
                <a:solidFill>
                  <a:schemeClr val="tx1"/>
                </a:solidFill>
                <a:effectLst/>
                <a:latin typeface="+mn-lt"/>
                <a:ea typeface="+mn-ea"/>
                <a:cs typeface="+mn-cs"/>
              </a:rPr>
              <a:t> (GPU).</a:t>
            </a:r>
            <a:endParaRPr lang="en-US" sz="1200" kern="1200" dirty="0">
              <a:solidFill>
                <a:schemeClr val="tx1"/>
              </a:solidFill>
              <a:effectLst/>
              <a:latin typeface="+mn-lt"/>
              <a:ea typeface="+mn-ea"/>
              <a:cs typeface="+mn-cs"/>
            </a:endParaRPr>
          </a:p>
          <a:p>
            <a:pPr marL="0" lvl="0" indent="0">
              <a:buFont typeface="Arial" panose="020B0604020202020204" pitchFamily="34" charset="0"/>
              <a:buNone/>
            </a:pPr>
            <a:r>
              <a:rPr lang="en-US" sz="1200" kern="1200" dirty="0">
                <a:solidFill>
                  <a:schemeClr val="tx1"/>
                </a:solidFill>
                <a:effectLst/>
                <a:latin typeface="+mn-lt"/>
                <a:ea typeface="+mn-ea"/>
                <a:cs typeface="+mn-cs"/>
              </a:rPr>
              <a:t>The figure shows that the CPU can run much more efficiently when a GPU does all of the graphics computation.</a:t>
            </a:r>
          </a:p>
        </p:txBody>
      </p:sp>
      <p:sp>
        <p:nvSpPr>
          <p:cNvPr id="4" name="Slide Number Placeholder 3"/>
          <p:cNvSpPr>
            <a:spLocks noGrp="1"/>
          </p:cNvSpPr>
          <p:nvPr>
            <p:ph type="sldNum" sz="quarter" idx="10"/>
          </p:nvPr>
        </p:nvSpPr>
        <p:spPr/>
        <p:txBody>
          <a:bodyPr/>
          <a:lstStyle/>
          <a:p>
            <a:fld id="{277E2621-405C-4F83-9120-2E9601611C17}" type="slidenum">
              <a:rPr lang="en-US" smtClean="0"/>
              <a:pPr/>
              <a:t>24</a:t>
            </a:fld>
            <a:endParaRPr lang="en-US" dirty="0"/>
          </a:p>
        </p:txBody>
      </p:sp>
    </p:spTree>
    <p:extLst>
      <p:ext uri="{BB962C8B-B14F-4D97-AF65-F5344CB8AC3E}">
        <p14:creationId xmlns:p14="http://schemas.microsoft.com/office/powerpoint/2010/main" val="372305472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If you play games, music, and video, you might want to upgrade your speakers or sound card.</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3D sound technology is better at convincing the human ear that sound is omnidirectional.</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Surround sound makes the listener experience sound as if it were coming from all directions.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Dolby Digital 7.1 takes digital sound and reproduces it in eight channels—seven for the listening field, and the eighth for low-frequency sound, which is sent to a subwoofer.</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MIDI is an electronics standard that allows different kinds of electronic instruments to communicate with each other and with computers.</a:t>
            </a:r>
            <a:endParaRPr lang="en-US" sz="1200"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77E2621-405C-4F83-9120-2E9601611C17}" type="slidenum">
              <a:rPr lang="en-US" smtClean="0"/>
              <a:pPr/>
              <a:t>25</a:t>
            </a:fld>
            <a:endParaRPr lang="en-US" dirty="0"/>
          </a:p>
        </p:txBody>
      </p:sp>
    </p:spTree>
    <p:extLst>
      <p:ext uri="{BB962C8B-B14F-4D97-AF65-F5344CB8AC3E}">
        <p14:creationId xmlns:p14="http://schemas.microsoft.com/office/powerpoint/2010/main" val="24424988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p:cNvSpPr>
            <a:spLocks noGrp="1" noChangeArrowheads="1"/>
          </p:cNvSpPr>
          <p:nvPr>
            <p:ph type="sldNum" sz="quarter" idx="5"/>
          </p:nvPr>
        </p:nvSpPr>
        <p:spPr>
          <a:noFill/>
        </p:spPr>
        <p:txBody>
          <a:bodyPr/>
          <a:lstStyle/>
          <a:p>
            <a:fld id="{6471073C-516D-4DC0-BA94-2C423E373266}" type="slidenum">
              <a:rPr lang="en-US" smtClean="0"/>
              <a:pPr/>
              <a:t>26</a:t>
            </a:fld>
            <a:endParaRPr lang="en-US" dirty="0"/>
          </a:p>
        </p:txBody>
      </p:sp>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a:noFill/>
          <a:ln/>
        </p:spPr>
        <p:txBody>
          <a:bodyPr/>
          <a:lstStyle/>
          <a:p>
            <a:pPr eaLnBrk="1" hangingPunct="1">
              <a:spcBef>
                <a:spcPts val="0"/>
              </a:spcBef>
              <a:defRPr/>
            </a:pPr>
            <a:r>
              <a:rPr lang="en-US" dirty="0"/>
              <a:t>There are several</a:t>
            </a:r>
            <a:r>
              <a:rPr lang="en-US" baseline="0" dirty="0"/>
              <a:t> important issues to consider to increase your system’s r</a:t>
            </a:r>
            <a:r>
              <a:rPr lang="en-US" dirty="0"/>
              <a:t>eliability:</a:t>
            </a:r>
          </a:p>
          <a:p>
            <a:pPr marL="342900" lvl="1" indent="-171450">
              <a:spcBef>
                <a:spcPts val="0"/>
              </a:spcBef>
              <a:buFont typeface="Arial" panose="020B0604020202020204" pitchFamily="34" charset="0"/>
              <a:buChar char="•"/>
              <a:defRPr/>
            </a:pPr>
            <a:r>
              <a:rPr lang="en-US" dirty="0">
                <a:effectLst/>
              </a:rPr>
              <a:t>Install an</a:t>
            </a:r>
            <a:r>
              <a:rPr lang="en-US" baseline="0" dirty="0">
                <a:effectLst/>
              </a:rPr>
              <a:t> a</a:t>
            </a:r>
            <a:r>
              <a:rPr lang="en-US" dirty="0">
                <a:effectLst/>
              </a:rPr>
              <a:t>ntivirus program.</a:t>
            </a:r>
          </a:p>
          <a:p>
            <a:pPr marL="342900" lvl="1" indent="-171450">
              <a:spcBef>
                <a:spcPts val="0"/>
              </a:spcBef>
              <a:buFont typeface="Arial" panose="020B0604020202020204" pitchFamily="34" charset="0"/>
              <a:buChar char="•"/>
              <a:defRPr/>
            </a:pPr>
            <a:r>
              <a:rPr lang="en-US" dirty="0"/>
              <a:t>Install a</a:t>
            </a:r>
            <a:r>
              <a:rPr lang="en-US" baseline="0" dirty="0"/>
              <a:t> s</a:t>
            </a:r>
            <a:r>
              <a:rPr lang="en-US" dirty="0"/>
              <a:t>pyware and adware program.</a:t>
            </a:r>
          </a:p>
          <a:p>
            <a:pPr marL="342900" lvl="1" indent="-171450">
              <a:spcBef>
                <a:spcPts val="0"/>
              </a:spcBef>
              <a:buFont typeface="Arial" panose="020B0604020202020204" pitchFamily="34" charset="0"/>
              <a:buChar char="•"/>
              <a:defRPr/>
            </a:pPr>
            <a:r>
              <a:rPr lang="en-US" dirty="0">
                <a:effectLst/>
              </a:rPr>
              <a:t>Clear out unnecessary files.</a:t>
            </a:r>
          </a:p>
          <a:p>
            <a:pPr marL="342900" lvl="1" indent="-171450">
              <a:spcBef>
                <a:spcPts val="0"/>
              </a:spcBef>
              <a:buFont typeface="Arial" panose="020B0604020202020204" pitchFamily="34" charset="0"/>
              <a:buChar char="•"/>
              <a:defRPr/>
            </a:pPr>
            <a:r>
              <a:rPr lang="en-US" dirty="0"/>
              <a:t>Run Disk Defragmenter.</a:t>
            </a:r>
          </a:p>
          <a:p>
            <a:pPr marL="342900" lvl="1" indent="-171450">
              <a:spcBef>
                <a:spcPts val="0"/>
              </a:spcBef>
              <a:buFont typeface="Arial" panose="020B0604020202020204" pitchFamily="34" charset="0"/>
              <a:buChar char="•"/>
              <a:defRPr/>
            </a:pPr>
            <a:r>
              <a:rPr lang="en-US" dirty="0">
                <a:effectLst/>
              </a:rPr>
              <a:t>Automate key utilities.</a:t>
            </a:r>
          </a:p>
        </p:txBody>
      </p:sp>
    </p:spTree>
    <p:extLst>
      <p:ext uri="{BB962C8B-B14F-4D97-AF65-F5344CB8AC3E}">
        <p14:creationId xmlns:p14="http://schemas.microsoft.com/office/powerpoint/2010/main" val="132846965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7" name="Rectangle 7"/>
          <p:cNvSpPr>
            <a:spLocks noGrp="1" noChangeArrowheads="1"/>
          </p:cNvSpPr>
          <p:nvPr>
            <p:ph type="sldNum" sz="quarter" idx="5"/>
          </p:nvPr>
        </p:nvSpPr>
        <p:spPr>
          <a:noFill/>
        </p:spPr>
        <p:txBody>
          <a:bodyPr/>
          <a:lstStyle/>
          <a:p>
            <a:fld id="{6471073C-516D-4DC0-BA94-2C423E373266}" type="slidenum">
              <a:rPr lang="en-US" smtClean="0"/>
              <a:pPr/>
              <a:t>27</a:t>
            </a:fld>
            <a:endParaRPr lang="en-US" dirty="0"/>
          </a:p>
        </p:txBody>
      </p:sp>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a:noFill/>
          <a:ln/>
        </p:spPr>
        <p:txBody>
          <a:bodyPr/>
          <a:lstStyle/>
          <a:p>
            <a:pPr marL="0" indent="0" eaLnBrk="1" hangingPunct="1">
              <a:spcBef>
                <a:spcPts val="0"/>
              </a:spcBef>
              <a:buFont typeface="Arial" panose="020B0604020202020204" pitchFamily="34" charset="0"/>
              <a:buNone/>
              <a:defRPr/>
            </a:pPr>
            <a:r>
              <a:rPr lang="en-US" dirty="0">
                <a:effectLst/>
              </a:rPr>
              <a:t>If your system crashes you</a:t>
            </a:r>
            <a:r>
              <a:rPr lang="en-US" baseline="0" dirty="0">
                <a:effectLst/>
              </a:rPr>
              <a:t> might:</a:t>
            </a:r>
            <a:endParaRPr lang="en-US" dirty="0">
              <a:effectLst/>
            </a:endParaRPr>
          </a:p>
          <a:p>
            <a:pPr lvl="1" indent="-285750">
              <a:spcBef>
                <a:spcPts val="0"/>
              </a:spcBef>
              <a:buFont typeface="Arial" panose="020B0604020202020204" pitchFamily="34" charset="0"/>
              <a:buChar char="•"/>
              <a:defRPr/>
            </a:pPr>
            <a:r>
              <a:rPr lang="en-US" dirty="0"/>
              <a:t>Try System Restore.</a:t>
            </a:r>
          </a:p>
          <a:p>
            <a:pPr lvl="1" indent="-285750">
              <a:spcBef>
                <a:spcPts val="0"/>
              </a:spcBef>
              <a:buFont typeface="Arial" panose="020B0604020202020204" pitchFamily="34" charset="0"/>
              <a:buChar char="•"/>
              <a:defRPr/>
            </a:pPr>
            <a:r>
              <a:rPr lang="en-US" dirty="0"/>
              <a:t>Check amount of RAM.</a:t>
            </a:r>
          </a:p>
          <a:p>
            <a:pPr lvl="1" indent="-285750">
              <a:spcBef>
                <a:spcPts val="0"/>
              </a:spcBef>
              <a:buFont typeface="Arial" panose="020B0604020202020204" pitchFamily="34" charset="0"/>
              <a:buChar char="•"/>
              <a:defRPr/>
            </a:pPr>
            <a:r>
              <a:rPr lang="en-US" dirty="0"/>
              <a:t>Investigate</a:t>
            </a:r>
            <a:r>
              <a:rPr lang="en-US" dirty="0">
                <a:effectLst/>
              </a:rPr>
              <a:t> any error codes.</a:t>
            </a:r>
          </a:p>
          <a:p>
            <a:pPr lvl="1" indent="-285750">
              <a:spcBef>
                <a:spcPts val="0"/>
              </a:spcBef>
              <a:buFont typeface="Arial" panose="020B0604020202020204" pitchFamily="34" charset="0"/>
              <a:buChar char="•"/>
              <a:defRPr/>
            </a:pPr>
            <a:r>
              <a:rPr lang="en-US" dirty="0">
                <a:effectLst/>
              </a:rPr>
              <a:t>Search with Google.</a:t>
            </a:r>
          </a:p>
          <a:p>
            <a:pPr lvl="1" indent="-285750">
              <a:spcBef>
                <a:spcPts val="0"/>
              </a:spcBef>
              <a:buFont typeface="Arial" panose="020B0604020202020204" pitchFamily="34" charset="0"/>
              <a:buChar char="•"/>
              <a:defRPr/>
            </a:pPr>
            <a:r>
              <a:rPr lang="en-US" dirty="0">
                <a:effectLst/>
              </a:rPr>
              <a:t>Consider a Windows Reset.</a:t>
            </a:r>
          </a:p>
        </p:txBody>
      </p:sp>
    </p:spTree>
    <p:extLst>
      <p:ext uri="{BB962C8B-B14F-4D97-AF65-F5344CB8AC3E}">
        <p14:creationId xmlns:p14="http://schemas.microsoft.com/office/powerpoint/2010/main" val="60314960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p:cNvSpPr>
            <a:spLocks noGrp="1" noChangeArrowheads="1"/>
          </p:cNvSpPr>
          <p:nvPr>
            <p:ph type="sldNum" sz="quarter" idx="5"/>
          </p:nvPr>
        </p:nvSpPr>
        <p:spPr>
          <a:noFill/>
        </p:spPr>
        <p:txBody>
          <a:bodyPr/>
          <a:lstStyle/>
          <a:p>
            <a:fld id="{0338FB88-6CBF-4DA2-A189-ACAC22470CC4}" type="slidenum">
              <a:rPr lang="en-US" smtClean="0"/>
              <a:pPr/>
              <a:t>28</a:t>
            </a:fld>
            <a:endParaRPr lang="en-US" dirty="0"/>
          </a:p>
        </p:txBody>
      </p:sp>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a:noFill/>
          <a:ln/>
        </p:spPr>
        <p:txBody>
          <a:bodyPr/>
          <a:lstStyle/>
          <a:p>
            <a:r>
              <a:rPr lang="en-US" sz="1200" b="0" i="0" u="none" strike="noStrike" kern="1200" baseline="0" dirty="0">
                <a:solidFill>
                  <a:schemeClr val="tx1"/>
                </a:solidFill>
                <a:latin typeface="+mn-lt"/>
                <a:ea typeface="+mn-ea"/>
                <a:cs typeface="+mn-cs"/>
              </a:rPr>
              <a:t>When considering an upgrade or buying a new system, consider these factors.</a:t>
            </a:r>
            <a:endParaRPr lang="en-US" sz="1200" kern="1200" dirty="0">
              <a:solidFill>
                <a:schemeClr val="tx1"/>
              </a:solidFill>
              <a:effectLst/>
              <a:latin typeface="+mn-lt"/>
              <a:ea typeface="+mn-ea"/>
              <a:cs typeface="+mn-cs"/>
            </a:endParaRPr>
          </a:p>
        </p:txBody>
      </p:sp>
    </p:spTree>
    <p:extLst>
      <p:ext uri="{BB962C8B-B14F-4D97-AF65-F5344CB8AC3E}">
        <p14:creationId xmlns:p14="http://schemas.microsoft.com/office/powerpoint/2010/main" val="158932705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69" name="Rectangle 7"/>
          <p:cNvSpPr>
            <a:spLocks noGrp="1" noChangeArrowheads="1"/>
          </p:cNvSpPr>
          <p:nvPr>
            <p:ph type="sldNum" sz="quarter" idx="5"/>
          </p:nvPr>
        </p:nvSpPr>
        <p:spPr>
          <a:noFill/>
        </p:spPr>
        <p:txBody>
          <a:bodyPr/>
          <a:lstStyle/>
          <a:p>
            <a:fld id="{0338FB88-6CBF-4DA2-A189-ACAC22470CC4}" type="slidenum">
              <a:rPr lang="en-US" smtClean="0"/>
              <a:pPr/>
              <a:t>29</a:t>
            </a:fld>
            <a:endParaRPr lang="en-US" dirty="0"/>
          </a:p>
        </p:txBody>
      </p:sp>
      <p:sp>
        <p:nvSpPr>
          <p:cNvPr id="109570" name="Rectangle 2"/>
          <p:cNvSpPr>
            <a:spLocks noGrp="1" noRot="1" noChangeAspect="1" noChangeArrowheads="1" noTextEdit="1"/>
          </p:cNvSpPr>
          <p:nvPr>
            <p:ph type="sldImg"/>
          </p:nvPr>
        </p:nvSpPr>
        <p:spPr>
          <a:ln/>
        </p:spPr>
      </p:sp>
      <p:sp>
        <p:nvSpPr>
          <p:cNvPr id="109571" name="Rectangle 3"/>
          <p:cNvSpPr>
            <a:spLocks noGrp="1" noChangeArrowheads="1"/>
          </p:cNvSpPr>
          <p:nvPr>
            <p:ph type="body" idx="1"/>
          </p:nvPr>
        </p:nvSpPr>
        <p:spPr>
          <a:noFill/>
          <a:ln/>
        </p:spPr>
        <p:txBody>
          <a:bodyPr/>
          <a:lstStyle/>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Before you get rid of your computer, be sure to consider what benefit you might obtain by having two systems.</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Before throwing away a system, it is important to consider the environmental impact. Mercury in LCD screens</a:t>
            </a:r>
            <a:r>
              <a:rPr lang="en-US" sz="1200" kern="1200" baseline="0" dirty="0">
                <a:solidFill>
                  <a:schemeClr val="tx1"/>
                </a:solidFill>
                <a:effectLst/>
                <a:latin typeface="+mn-lt"/>
                <a:ea typeface="+mn-ea"/>
                <a:cs typeface="+mn-cs"/>
              </a:rPr>
              <a:t> and</a:t>
            </a:r>
            <a:r>
              <a:rPr lang="en-US" sz="1200" kern="1200" dirty="0">
                <a:solidFill>
                  <a:schemeClr val="tx1"/>
                </a:solidFill>
                <a:effectLst/>
                <a:latin typeface="+mn-lt"/>
                <a:ea typeface="+mn-ea"/>
                <a:cs typeface="+mn-cs"/>
              </a:rPr>
              <a:t> cadmium in batteries and circuit boards are all toxic. </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An old system could be donated to a nonprofit organization.</a:t>
            </a:r>
          </a:p>
          <a:p>
            <a:pPr marL="171450" lvl="0" indent="-171450">
              <a:buFont typeface="Arial" panose="020B0604020202020204" pitchFamily="34" charset="0"/>
              <a:buChar char="•"/>
            </a:pPr>
            <a:r>
              <a:rPr lang="en-US" sz="1200" kern="1200" dirty="0">
                <a:solidFill>
                  <a:schemeClr val="tx1"/>
                </a:solidFill>
                <a:effectLst/>
                <a:latin typeface="+mn-lt"/>
                <a:ea typeface="+mn-ea"/>
                <a:cs typeface="+mn-cs"/>
              </a:rPr>
              <a:t>Before donating or recycling a computer, make sure you carefully remove all data from your hard drive.</a:t>
            </a:r>
          </a:p>
        </p:txBody>
      </p:sp>
    </p:spTree>
    <p:extLst>
      <p:ext uri="{BB962C8B-B14F-4D97-AF65-F5344CB8AC3E}">
        <p14:creationId xmlns:p14="http://schemas.microsoft.com/office/powerpoint/2010/main" val="199583405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A73D6722-9B4D-4E29-B226-C325925A8118}" type="slidenum">
              <a:rPr lang="en-US" smtClean="0"/>
              <a:t>30</a:t>
            </a:fld>
            <a:endParaRPr lang="en-US" dirty="0"/>
          </a:p>
        </p:txBody>
      </p:sp>
    </p:spTree>
    <p:extLst>
      <p:ext uri="{BB962C8B-B14F-4D97-AF65-F5344CB8AC3E}">
        <p14:creationId xmlns:p14="http://schemas.microsoft.com/office/powerpoint/2010/main" val="228475150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Title and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26" name="Shape 26"/>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3200" b="0" i="0" u="none" strike="noStrike" cap="none">
                <a:solidFill>
                  <a:srgbClr val="007FA3"/>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28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24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dirty="0"/>
              <a:t>Edit Master text styles</a:t>
            </a:r>
          </a:p>
          <a:p>
            <a:pPr lvl="1"/>
            <a:endParaRPr lang="en-US" dirty="0"/>
          </a:p>
          <a:p>
            <a:pPr lvl="2"/>
            <a:endParaRPr lang="en-US" dirty="0"/>
          </a:p>
        </p:txBody>
      </p:sp>
      <p:sp>
        <p:nvSpPr>
          <p:cNvPr id="27" name="Shape 27"/>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28" name="Shape 28"/>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CA171497-280E-4A7A-9FDA-725956F2C8B6}" type="datetime1">
              <a:rPr lang="en-US" smtClean="0"/>
              <a:t>2/12/19</a:t>
            </a:fld>
            <a:endParaRPr lang="en-US" dirty="0"/>
          </a:p>
        </p:txBody>
      </p:sp>
    </p:spTree>
    <p:extLst>
      <p:ext uri="{BB962C8B-B14F-4D97-AF65-F5344CB8AC3E}">
        <p14:creationId xmlns:p14="http://schemas.microsoft.com/office/powerpoint/2010/main" val="121780253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Title and Two Content">
    <p:spTree>
      <p:nvGrpSpPr>
        <p:cNvPr id="1" name="Shape 30"/>
        <p:cNvGrpSpPr/>
        <p:nvPr/>
      </p:nvGrpSpPr>
      <p:grpSpPr>
        <a:xfrm>
          <a:off x="0" y="0"/>
          <a:ext cx="0" cy="0"/>
          <a:chOff x="0" y="0"/>
          <a:chExt cx="0" cy="0"/>
        </a:xfrm>
      </p:grpSpPr>
      <p:sp>
        <p:nvSpPr>
          <p:cNvPr id="31" name="Shape 31"/>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32" name="Shape 32"/>
          <p:cNvSpPr txBox="1">
            <a:spLocks noGrp="1"/>
          </p:cNvSpPr>
          <p:nvPr>
            <p:ph type="body" idx="1"/>
          </p:nvPr>
        </p:nvSpPr>
        <p:spPr>
          <a:xfrm>
            <a:off x="457200" y="1600200"/>
            <a:ext cx="8229600" cy="21637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pPr lvl="0"/>
            <a:r>
              <a:rPr lang="en-US"/>
              <a:t>Edit Master text styles</a:t>
            </a:r>
          </a:p>
        </p:txBody>
      </p:sp>
      <p:sp>
        <p:nvSpPr>
          <p:cNvPr id="33" name="Shape 33"/>
          <p:cNvSpPr txBox="1">
            <a:spLocks noGrp="1"/>
          </p:cNvSpPr>
          <p:nvPr>
            <p:ph type="body" idx="2"/>
          </p:nvPr>
        </p:nvSpPr>
        <p:spPr>
          <a:xfrm>
            <a:off x="457200" y="3962400"/>
            <a:ext cx="8229600" cy="21637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6pPr>
            <a:lvl7pPr marL="2971800" marR="0" lvl="6"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7pPr>
            <a:lvl8pPr marL="3429000" marR="0" lvl="7"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8pPr>
            <a:lvl9pPr marL="3886200" marR="0" lvl="8" indent="-139700" algn="l" rtl="0">
              <a:spcBef>
                <a:spcPts val="300"/>
              </a:spcBef>
              <a:buClr>
                <a:srgbClr val="007FA3"/>
              </a:buClr>
              <a:buSzPct val="100000"/>
              <a:buFont typeface="Arial"/>
              <a:buChar char="•"/>
              <a:defRPr sz="1400" b="0" i="0" u="none" strike="noStrike" cap="none">
                <a:solidFill>
                  <a:schemeClr val="dk1"/>
                </a:solidFill>
                <a:latin typeface="Arial"/>
                <a:ea typeface="Arial"/>
                <a:cs typeface="Arial"/>
                <a:sym typeface="Arial"/>
              </a:defRPr>
            </a:lvl9pPr>
          </a:lstStyle>
          <a:p>
            <a:pPr lvl="0"/>
            <a:r>
              <a:rPr lang="en-US"/>
              <a:t>Edit Master text styles</a:t>
            </a:r>
          </a:p>
        </p:txBody>
      </p:sp>
      <p:sp>
        <p:nvSpPr>
          <p:cNvPr id="34" name="Shape 34"/>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35" name="Shape 35"/>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F52CDF79-089C-41C3-B55D-96DC1881DBBF}" type="datetime1">
              <a:rPr lang="en-US" smtClean="0"/>
              <a:t>2/12/19</a:t>
            </a:fld>
            <a:endParaRPr lang="en-US" dirty="0"/>
          </a:p>
        </p:txBody>
      </p:sp>
    </p:spTree>
    <p:extLst>
      <p:ext uri="{BB962C8B-B14F-4D97-AF65-F5344CB8AC3E}">
        <p14:creationId xmlns:p14="http://schemas.microsoft.com/office/powerpoint/2010/main" val="336610402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Chapter Opener">
    <p:spTree>
      <p:nvGrpSpPr>
        <p:cNvPr id="1" name="Shape 37"/>
        <p:cNvGrpSpPr/>
        <p:nvPr/>
      </p:nvGrpSpPr>
      <p:grpSpPr>
        <a:xfrm>
          <a:off x="0" y="0"/>
          <a:ext cx="0" cy="0"/>
          <a:chOff x="0" y="0"/>
          <a:chExt cx="0" cy="0"/>
        </a:xfrm>
      </p:grpSpPr>
      <p:sp>
        <p:nvSpPr>
          <p:cNvPr id="38" name="Shape 38"/>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39" name="Shape 39"/>
          <p:cNvSpPr txBox="1">
            <a:spLocks noGrp="1"/>
          </p:cNvSpPr>
          <p:nvPr>
            <p:ph type="body" idx="1"/>
          </p:nvPr>
        </p:nvSpPr>
        <p:spPr>
          <a:xfrm>
            <a:off x="457200" y="816429"/>
            <a:ext cx="8229600" cy="47897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0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Edit Master text styles</a:t>
            </a:r>
          </a:p>
        </p:txBody>
      </p:sp>
      <p:sp>
        <p:nvSpPr>
          <p:cNvPr id="40" name="Shape 40"/>
          <p:cNvSpPr txBox="1">
            <a:spLocks noGrp="1"/>
          </p:cNvSpPr>
          <p:nvPr>
            <p:ph type="body" idx="2"/>
          </p:nvPr>
        </p:nvSpPr>
        <p:spPr>
          <a:xfrm>
            <a:off x="5029200" y="1600200"/>
            <a:ext cx="3657600" cy="1600198"/>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30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44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4400" b="0" i="0" u="none" strike="noStrike" cap="none">
                <a:solidFill>
                  <a:schemeClr val="dk1"/>
                </a:solidFill>
                <a:latin typeface="Arial"/>
                <a:ea typeface="Arial"/>
                <a:cs typeface="Arial"/>
                <a:sym typeface="Arial"/>
              </a:defRPr>
            </a:lvl9pPr>
          </a:lstStyle>
          <a:p>
            <a:pPr lvl="0"/>
            <a:r>
              <a:rPr lang="en-US"/>
              <a:t>Edit Master text styles</a:t>
            </a:r>
          </a:p>
        </p:txBody>
      </p:sp>
      <p:sp>
        <p:nvSpPr>
          <p:cNvPr id="41" name="Shape 41"/>
          <p:cNvSpPr txBox="1">
            <a:spLocks noGrp="1"/>
          </p:cNvSpPr>
          <p:nvPr>
            <p:ph type="body" idx="3"/>
          </p:nvPr>
        </p:nvSpPr>
        <p:spPr>
          <a:xfrm>
            <a:off x="5029200" y="3200400"/>
            <a:ext cx="3657600" cy="2925763"/>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22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42" name="Shape 42"/>
          <p:cNvSpPr txBox="1">
            <a:spLocks noGrp="1"/>
          </p:cNvSpPr>
          <p:nvPr>
            <p:ph type="ftr" idx="11"/>
          </p:nvPr>
        </p:nvSpPr>
        <p:spPr>
          <a:xfrm>
            <a:off x="93969" y="6165337"/>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43" name="Shape 4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DA4AA97C-757F-4892-ADC5-FAB09D5E23DC}" type="datetime1">
              <a:rPr lang="en-US" smtClean="0"/>
              <a:t>2/12/19</a:t>
            </a:fld>
            <a:endParaRPr lang="en-US" dirty="0"/>
          </a:p>
        </p:txBody>
      </p:sp>
      <p:sp>
        <p:nvSpPr>
          <p:cNvPr id="44" name="Shape 4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96912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Learning Objectives">
    <p:spTree>
      <p:nvGrpSpPr>
        <p:cNvPr id="1" name="Shape 47"/>
        <p:cNvGrpSpPr/>
        <p:nvPr/>
      </p:nvGrpSpPr>
      <p:grpSpPr>
        <a:xfrm>
          <a:off x="0" y="0"/>
          <a:ext cx="0" cy="0"/>
          <a:chOff x="0" y="0"/>
          <a:chExt cx="0" cy="0"/>
        </a:xfrm>
      </p:grpSpPr>
      <p:sp>
        <p:nvSpPr>
          <p:cNvPr id="48" name="Shape 48"/>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49" name="Shape 49"/>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118871" marR="0" lvl="0" indent="-93471" algn="l" rtl="0">
              <a:spcBef>
                <a:spcPts val="1500"/>
              </a:spcBef>
              <a:buClr>
                <a:srgbClr val="007FA3"/>
              </a:buClr>
              <a:buSzPct val="25000"/>
              <a:buFont typeface="Arial"/>
              <a:buChar char="•"/>
              <a:defRPr sz="1600" b="0" i="0" u="none" strike="noStrike" cap="none">
                <a:solidFill>
                  <a:schemeClr val="dk1"/>
                </a:solidFill>
                <a:latin typeface="Arial"/>
                <a:ea typeface="Arial"/>
                <a:cs typeface="Arial"/>
                <a:sym typeface="Arial"/>
              </a:defRPr>
            </a:lvl1pPr>
            <a:lvl2pPr marL="569913" marR="0" lvl="1" indent="-188912"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50" name="Shape 5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1" name="Shape 5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43B9ACBC-2A90-481B-A6F9-4030EF544EC1}" type="datetime1">
              <a:rPr lang="en-US" smtClean="0"/>
              <a:t>2/12/19</a:t>
            </a:fld>
            <a:endParaRPr lang="en-US" dirty="0"/>
          </a:p>
        </p:txBody>
      </p:sp>
      <p:sp>
        <p:nvSpPr>
          <p:cNvPr id="52" name="Shape 5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79800958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Figure + Caption">
    <p:spTree>
      <p:nvGrpSpPr>
        <p:cNvPr id="1" name="Shape 53"/>
        <p:cNvGrpSpPr/>
        <p:nvPr/>
      </p:nvGrpSpPr>
      <p:grpSpPr>
        <a:xfrm>
          <a:off x="0" y="0"/>
          <a:ext cx="0" cy="0"/>
          <a:chOff x="0" y="0"/>
          <a:chExt cx="0" cy="0"/>
        </a:xfrm>
      </p:grpSpPr>
      <p:sp>
        <p:nvSpPr>
          <p:cNvPr id="54" name="Shape 54"/>
          <p:cNvSpPr txBox="1">
            <a:spLocks noGrp="1"/>
          </p:cNvSpPr>
          <p:nvPr>
            <p:ph type="title"/>
          </p:nvPr>
        </p:nvSpPr>
        <p:spPr>
          <a:xfrm>
            <a:off x="457200" y="228600"/>
            <a:ext cx="8229600" cy="1066799"/>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55" name="Shape 55"/>
          <p:cNvSpPr txBox="1">
            <a:spLocks noGrp="1"/>
          </p:cNvSpPr>
          <p:nvPr>
            <p:ph type="body" idx="1"/>
          </p:nvPr>
        </p:nvSpPr>
        <p:spPr>
          <a:xfrm>
            <a:off x="457200" y="5368160"/>
            <a:ext cx="8229600" cy="916856"/>
          </a:xfrm>
          <a:prstGeom prst="rect">
            <a:avLst/>
          </a:prstGeom>
          <a:noFill/>
          <a:ln>
            <a:noFill/>
          </a:ln>
        </p:spPr>
        <p:txBody>
          <a:bodyPr lIns="91425" tIns="91425" rIns="91425" bIns="91425" anchor="b" anchorCtr="0"/>
          <a:lstStyle>
            <a:lvl1pPr marL="0" marR="0" lvl="0" indent="0" algn="l" rtl="0">
              <a:spcBef>
                <a:spcPts val="0"/>
              </a:spcBef>
              <a:buClr>
                <a:srgbClr val="007FA3"/>
              </a:buClr>
              <a:buFont typeface="Arial"/>
              <a:buNone/>
              <a:defRPr sz="800" b="0" i="0" u="none" strike="noStrike" cap="none">
                <a:solidFill>
                  <a:schemeClr val="dk1"/>
                </a:solidFill>
                <a:latin typeface="Arial"/>
                <a:ea typeface="Arial"/>
                <a:cs typeface="Arial"/>
                <a:sym typeface="Arial"/>
              </a:defRPr>
            </a:lvl1pPr>
            <a:lvl2pPr marL="0" marR="0" lvl="1"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2pPr>
            <a:lvl3pPr marL="0" marR="0" lvl="2" indent="0" algn="l" rtl="0">
              <a:spcBef>
                <a:spcPts val="0"/>
              </a:spcBef>
              <a:buClr>
                <a:srgbClr val="007FA3"/>
              </a:buClr>
              <a:buFont typeface="Noto Sans Symbols"/>
              <a:buNone/>
              <a:defRPr sz="1600" b="0" i="0" u="none" strike="noStrike" cap="none">
                <a:solidFill>
                  <a:schemeClr val="dk1"/>
                </a:solidFill>
                <a:latin typeface="Arial"/>
                <a:ea typeface="Arial"/>
                <a:cs typeface="Arial"/>
                <a:sym typeface="Arial"/>
              </a:defRPr>
            </a:lvl3pPr>
            <a:lvl4pPr marL="0" marR="0" lvl="3"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4pPr>
            <a:lvl5pPr marL="0" marR="0" lvl="4"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5pPr>
            <a:lvl6pPr marL="0" marR="0" lvl="5"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6pPr>
            <a:lvl7pPr marL="0" marR="0" lvl="6"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7pPr>
            <a:lvl8pPr marL="0" marR="0" lvl="7"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8pPr>
            <a:lvl9pPr marL="0" marR="0" lvl="8" indent="0" algn="l" rtl="0">
              <a:spcBef>
                <a:spcPts val="0"/>
              </a:spcBef>
              <a:buClr>
                <a:srgbClr val="007FA3"/>
              </a:buClr>
              <a:buFont typeface="Arial"/>
              <a:buNone/>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56" name="Shape 56"/>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57" name="Shape 57"/>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C93B27D6-A2B4-49F1-B2BB-DFF8CCAA81A1}" type="datetime1">
              <a:rPr lang="en-US" smtClean="0"/>
              <a:t>2/12/19</a:t>
            </a:fld>
            <a:endParaRPr lang="en-US" dirty="0"/>
          </a:p>
        </p:txBody>
      </p:sp>
      <p:sp>
        <p:nvSpPr>
          <p:cNvPr id="58" name="Shape 58"/>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82061404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Title + Learning Objectives and Content">
    <p:spTree>
      <p:nvGrpSpPr>
        <p:cNvPr id="1" name="Shape 61"/>
        <p:cNvGrpSpPr/>
        <p:nvPr/>
      </p:nvGrpSpPr>
      <p:grpSpPr>
        <a:xfrm>
          <a:off x="0" y="0"/>
          <a:ext cx="0" cy="0"/>
          <a:chOff x="0" y="0"/>
          <a:chExt cx="0" cy="0"/>
        </a:xfrm>
      </p:grpSpPr>
      <p:sp>
        <p:nvSpPr>
          <p:cNvPr id="62" name="Shape 62"/>
          <p:cNvSpPr txBox="1">
            <a:spLocks noGrp="1"/>
          </p:cNvSpPr>
          <p:nvPr>
            <p:ph type="title"/>
          </p:nvPr>
        </p:nvSpPr>
        <p:spPr>
          <a:xfrm>
            <a:off x="457200" y="215371"/>
            <a:ext cx="8229600" cy="622828"/>
          </a:xfrm>
          <a:prstGeom prst="rect">
            <a:avLst/>
          </a:prstGeom>
          <a:noFill/>
          <a:ln>
            <a:noFill/>
          </a:ln>
        </p:spPr>
        <p:txBody>
          <a:bodyPr lIns="91425" tIns="91425" rIns="91425" bIns="91425" anchor="t"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63" name="Shape 63"/>
          <p:cNvSpPr txBox="1">
            <a:spLocks noGrp="1"/>
          </p:cNvSpPr>
          <p:nvPr>
            <p:ph type="body" idx="1"/>
          </p:nvPr>
        </p:nvSpPr>
        <p:spPr>
          <a:xfrm>
            <a:off x="457200" y="816429"/>
            <a:ext cx="8229600" cy="402769"/>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0" marR="0" lvl="1"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2pPr>
            <a:lvl3pPr marL="0" marR="0" lvl="2" indent="0" algn="l" rtl="0">
              <a:spcBef>
                <a:spcPts val="0"/>
              </a:spcBef>
              <a:buClr>
                <a:srgbClr val="007FA3"/>
              </a:buClr>
              <a:buFont typeface="Noto Sans Symbols"/>
              <a:buNone/>
              <a:defRPr sz="2400" b="0" i="0" u="none" strike="noStrike" cap="none">
                <a:solidFill>
                  <a:schemeClr val="lt1"/>
                </a:solidFill>
                <a:latin typeface="Arial"/>
                <a:ea typeface="Arial"/>
                <a:cs typeface="Arial"/>
                <a:sym typeface="Arial"/>
              </a:defRPr>
            </a:lvl3pPr>
            <a:lvl4pPr marL="0" marR="0" lvl="3"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4pPr>
            <a:lvl5pPr marL="0" marR="0" lvl="4"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5pPr>
            <a:lvl6pPr marL="0" marR="0" lvl="5"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6pPr>
            <a:lvl7pPr marL="0" marR="0" lvl="6"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7pPr>
            <a:lvl8pPr marL="0" marR="0" lvl="7"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8pPr>
            <a:lvl9pPr marL="0" marR="0" lvl="8" indent="0" algn="l" rtl="0">
              <a:spcBef>
                <a:spcPts val="0"/>
              </a:spcBef>
              <a:buClr>
                <a:srgbClr val="007FA3"/>
              </a:buClr>
              <a:buFont typeface="Arial"/>
              <a:buNone/>
              <a:defRPr sz="2400" b="0" i="0" u="none" strike="noStrike" cap="none">
                <a:solidFill>
                  <a:schemeClr val="lt1"/>
                </a:solidFill>
                <a:latin typeface="Arial"/>
                <a:ea typeface="Arial"/>
                <a:cs typeface="Arial"/>
                <a:sym typeface="Arial"/>
              </a:defRPr>
            </a:lvl9pPr>
          </a:lstStyle>
          <a:p>
            <a:pPr lvl="0"/>
            <a:r>
              <a:rPr lang="en-US"/>
              <a:t>Edit Master text styles</a:t>
            </a:r>
          </a:p>
        </p:txBody>
      </p:sp>
      <p:sp>
        <p:nvSpPr>
          <p:cNvPr id="64" name="Shape 64"/>
          <p:cNvSpPr txBox="1">
            <a:spLocks noGrp="1"/>
          </p:cNvSpPr>
          <p:nvPr>
            <p:ph type="body" idx="2"/>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pPr lvl="0"/>
            <a:r>
              <a:rPr lang="en-US"/>
              <a:t>Edit Master text styles</a:t>
            </a:r>
          </a:p>
        </p:txBody>
      </p:sp>
      <p:sp>
        <p:nvSpPr>
          <p:cNvPr id="65" name="Shape 65"/>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66" name="Shape 66"/>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BED0C1EC-D760-460D-B51B-ADCD4591BD9F}" type="datetime1">
              <a:rPr lang="en-US" smtClean="0"/>
              <a:t>2/12/19</a:t>
            </a:fld>
            <a:endParaRPr lang="en-US" dirty="0"/>
          </a:p>
        </p:txBody>
      </p:sp>
      <p:sp>
        <p:nvSpPr>
          <p:cNvPr id="67" name="Shape 67"/>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425234234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68"/>
        <p:cNvGrpSpPr/>
        <p:nvPr/>
      </p:nvGrpSpPr>
      <p:grpSpPr>
        <a:xfrm>
          <a:off x="0" y="0"/>
          <a:ext cx="0" cy="0"/>
          <a:chOff x="0" y="0"/>
          <a:chExt cx="0" cy="0"/>
        </a:xfrm>
      </p:grpSpPr>
      <p:sp>
        <p:nvSpPr>
          <p:cNvPr id="69" name="Shape 69"/>
          <p:cNvSpPr txBox="1">
            <a:spLocks noGrp="1"/>
          </p:cNvSpPr>
          <p:nvPr>
            <p:ph type="title"/>
          </p:nvPr>
        </p:nvSpPr>
        <p:spPr>
          <a:xfrm>
            <a:off x="685800" y="1447800"/>
            <a:ext cx="7772400" cy="2152651"/>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r>
              <a:rPr lang="en-US"/>
              <a:t>Click to edit Master title style</a:t>
            </a:r>
            <a:endParaRPr/>
          </a:p>
        </p:txBody>
      </p:sp>
      <p:sp>
        <p:nvSpPr>
          <p:cNvPr id="70" name="Shape 70"/>
          <p:cNvSpPr txBox="1">
            <a:spLocks noGrp="1"/>
          </p:cNvSpPr>
          <p:nvPr>
            <p:ph type="body" idx="1"/>
          </p:nvPr>
        </p:nvSpPr>
        <p:spPr>
          <a:xfrm>
            <a:off x="674687" y="3962400"/>
            <a:ext cx="7794626" cy="1752600"/>
          </a:xfrm>
          <a:prstGeom prst="rect">
            <a:avLst/>
          </a:prstGeom>
          <a:noFill/>
          <a:ln>
            <a:noFill/>
          </a:ln>
        </p:spPr>
        <p:txBody>
          <a:bodyPr lIns="91425" tIns="91425" rIns="91425" bIns="91425" anchor="t" anchorCtr="0"/>
          <a:lstStyle>
            <a:lvl1pPr marL="0" marR="0" lvl="0" indent="0" algn="l" rtl="0">
              <a:spcBef>
                <a:spcPts val="0"/>
              </a:spcBef>
              <a:buClr>
                <a:srgbClr val="007FA3"/>
              </a:buClr>
              <a:buFont typeface="Arial"/>
              <a:buNone/>
              <a:defRPr sz="1600" b="0" i="0" u="none" strike="noStrike" cap="none">
                <a:solidFill>
                  <a:srgbClr val="007FA3"/>
                </a:solidFill>
                <a:latin typeface="Arial"/>
                <a:ea typeface="Arial"/>
                <a:cs typeface="Arial"/>
                <a:sym typeface="Arial"/>
              </a:defRPr>
            </a:lvl1pPr>
            <a:lvl2pPr marL="457200" marR="0" lvl="1" indent="0" algn="l" rtl="0">
              <a:spcBef>
                <a:spcPts val="600"/>
              </a:spcBef>
              <a:buClr>
                <a:srgbClr val="007FA3"/>
              </a:buClr>
              <a:buFont typeface="Arial"/>
              <a:buNone/>
              <a:defRPr sz="1800" b="0" i="0" u="none" strike="noStrike" cap="none">
                <a:solidFill>
                  <a:srgbClr val="888888"/>
                </a:solidFill>
                <a:latin typeface="Arial"/>
                <a:ea typeface="Arial"/>
                <a:cs typeface="Arial"/>
                <a:sym typeface="Arial"/>
              </a:defRPr>
            </a:lvl2pPr>
            <a:lvl3pPr marL="914400" marR="0" lvl="2" indent="0" algn="l" rtl="0">
              <a:spcBef>
                <a:spcPts val="600"/>
              </a:spcBef>
              <a:buClr>
                <a:srgbClr val="007FA3"/>
              </a:buClr>
              <a:buFont typeface="Noto Sans Symbols"/>
              <a:buNone/>
              <a:defRPr sz="1600" b="0" i="0" u="none" strike="noStrike" cap="none">
                <a:solidFill>
                  <a:srgbClr val="888888"/>
                </a:solidFill>
                <a:latin typeface="Arial"/>
                <a:ea typeface="Arial"/>
                <a:cs typeface="Arial"/>
                <a:sym typeface="Arial"/>
              </a:defRPr>
            </a:lvl3pPr>
            <a:lvl4pPr marL="1371600" marR="0" lvl="3"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4pPr>
            <a:lvl5pPr marL="1828800" marR="0" lvl="4" indent="0" algn="l" rtl="0">
              <a:spcBef>
                <a:spcPts val="600"/>
              </a:spcBef>
              <a:buClr>
                <a:srgbClr val="007FA3"/>
              </a:buClr>
              <a:buFont typeface="Arial"/>
              <a:buNone/>
              <a:defRPr sz="1400" b="0" i="0" u="none" strike="noStrike" cap="none">
                <a:solidFill>
                  <a:srgbClr val="888888"/>
                </a:solidFill>
                <a:latin typeface="Arial"/>
                <a:ea typeface="Arial"/>
                <a:cs typeface="Arial"/>
                <a:sym typeface="Arial"/>
              </a:defRPr>
            </a:lvl5pPr>
            <a:lvl6pPr marL="2286000" marR="0" lvl="5"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6pPr>
            <a:lvl7pPr marL="2743200" marR="0" lvl="6"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7pPr>
            <a:lvl8pPr marL="3200400" marR="0" lvl="7"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8pPr>
            <a:lvl9pPr marL="3657600" marR="0" lvl="8" indent="0" algn="l" rtl="0">
              <a:spcBef>
                <a:spcPts val="300"/>
              </a:spcBef>
              <a:buClr>
                <a:srgbClr val="007FA3"/>
              </a:buClr>
              <a:buFont typeface="Arial"/>
              <a:buNone/>
              <a:defRPr sz="1400" b="0" i="0" u="none" strike="noStrike" cap="none">
                <a:solidFill>
                  <a:srgbClr val="888888"/>
                </a:solidFill>
                <a:latin typeface="Arial"/>
                <a:ea typeface="Arial"/>
                <a:cs typeface="Arial"/>
                <a:sym typeface="Arial"/>
              </a:defRPr>
            </a:lvl9pPr>
          </a:lstStyle>
          <a:p>
            <a:pPr lvl="0"/>
            <a:r>
              <a:rPr lang="en-US"/>
              <a:t>Edit Master text styles</a:t>
            </a:r>
          </a:p>
        </p:txBody>
      </p:sp>
      <p:sp>
        <p:nvSpPr>
          <p:cNvPr id="71" name="Shape 71"/>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72" name="Shape 72"/>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DC289AB0-D10A-4611-8CB1-7BEEA2C797FB}" type="datetime1">
              <a:rPr lang="en-US" smtClean="0"/>
              <a:t>2/12/19</a:t>
            </a:fld>
            <a:endParaRPr lang="en-US" dirty="0"/>
          </a:p>
        </p:txBody>
      </p:sp>
      <p:sp>
        <p:nvSpPr>
          <p:cNvPr id="73" name="Shape 73"/>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0069427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cSld name="Blank">
    <p:spTree>
      <p:nvGrpSpPr>
        <p:cNvPr id="1" name="Shape 79"/>
        <p:cNvGrpSpPr/>
        <p:nvPr/>
      </p:nvGrpSpPr>
      <p:grpSpPr>
        <a:xfrm>
          <a:off x="0" y="0"/>
          <a:ext cx="0" cy="0"/>
          <a:chOff x="0" y="0"/>
          <a:chExt cx="0" cy="0"/>
        </a:xfrm>
      </p:grpSpPr>
      <p:sp>
        <p:nvSpPr>
          <p:cNvPr id="80" name="Shape 80"/>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81" name="Shape 81"/>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EF0E9D33-2625-48CD-9699-8C4818C159FF}" type="datetime1">
              <a:rPr lang="en-US" smtClean="0"/>
              <a:t>2/12/19</a:t>
            </a:fld>
            <a:endParaRPr lang="en-US" dirty="0"/>
          </a:p>
        </p:txBody>
      </p:sp>
      <p:sp>
        <p:nvSpPr>
          <p:cNvPr id="82" name="Shape 82"/>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338697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_Chapter Opener">
    <p:spTree>
      <p:nvGrpSpPr>
        <p:cNvPr id="1" name=""/>
        <p:cNvGrpSpPr/>
        <p:nvPr/>
      </p:nvGrpSpPr>
      <p:grpSpPr>
        <a:xfrm>
          <a:off x="0" y="0"/>
          <a:ext cx="0" cy="0"/>
          <a:chOff x="0" y="0"/>
          <a:chExt cx="0" cy="0"/>
        </a:xfrm>
      </p:grpSpPr>
      <p:sp>
        <p:nvSpPr>
          <p:cNvPr id="11" name="Title 10"/>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Text Placeholder 6"/>
          <p:cNvSpPr>
            <a:spLocks noGrp="1"/>
          </p:cNvSpPr>
          <p:nvPr>
            <p:ph type="body" sz="quarter" idx="13" hasCustomPrompt="1"/>
          </p:nvPr>
        </p:nvSpPr>
        <p:spPr>
          <a:xfrm>
            <a:off x="457200" y="816430"/>
            <a:ext cx="8229600" cy="478970"/>
          </a:xfrm>
        </p:spPr>
        <p:txBody>
          <a:bodyPr>
            <a:noAutofit/>
          </a:bodyPr>
          <a:lstStyle>
            <a:lvl1pPr marL="0" indent="0">
              <a:spcBef>
                <a:spcPts val="0"/>
              </a:spcBef>
              <a:buNone/>
              <a:defRPr sz="20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Add edition here</a:t>
            </a:r>
          </a:p>
        </p:txBody>
      </p:sp>
      <p:sp>
        <p:nvSpPr>
          <p:cNvPr id="9" name="Text Placeholder 8"/>
          <p:cNvSpPr>
            <a:spLocks noGrp="1"/>
          </p:cNvSpPr>
          <p:nvPr>
            <p:ph type="body" sz="quarter" idx="14" hasCustomPrompt="1"/>
          </p:nvPr>
        </p:nvSpPr>
        <p:spPr>
          <a:xfrm>
            <a:off x="5029200" y="1600201"/>
            <a:ext cx="3657600" cy="1600199"/>
          </a:xfrm>
        </p:spPr>
        <p:txBody>
          <a:bodyPr anchor="b">
            <a:noAutofit/>
          </a:bodyPr>
          <a:lstStyle>
            <a:lvl1pPr marL="0" indent="0">
              <a:spcBef>
                <a:spcPts val="0"/>
              </a:spcBef>
              <a:buNone/>
              <a:defRPr sz="3000" baseline="0"/>
            </a:lvl1pPr>
            <a:lvl2pPr marL="0" indent="0">
              <a:spcBef>
                <a:spcPts val="0"/>
              </a:spcBef>
              <a:buNone/>
              <a:defRPr sz="4400"/>
            </a:lvl2pPr>
            <a:lvl3pPr marL="0" indent="0">
              <a:spcBef>
                <a:spcPts val="0"/>
              </a:spcBef>
              <a:buNone/>
              <a:defRPr sz="4400"/>
            </a:lvl3pPr>
            <a:lvl4pPr marL="0" indent="0">
              <a:spcBef>
                <a:spcPts val="0"/>
              </a:spcBef>
              <a:buNone/>
              <a:defRPr sz="4400"/>
            </a:lvl4pPr>
            <a:lvl5pPr marL="0" indent="0">
              <a:spcBef>
                <a:spcPts val="0"/>
              </a:spcBef>
              <a:buNone/>
              <a:defRPr sz="4400"/>
            </a:lvl5pPr>
            <a:lvl6pPr marL="0" indent="0">
              <a:spcBef>
                <a:spcPts val="0"/>
              </a:spcBef>
              <a:buNone/>
              <a:defRPr sz="4400"/>
            </a:lvl6pPr>
            <a:lvl7pPr marL="0" indent="0">
              <a:spcBef>
                <a:spcPts val="0"/>
              </a:spcBef>
              <a:buNone/>
              <a:defRPr sz="4400"/>
            </a:lvl7pPr>
            <a:lvl8pPr marL="0" indent="0">
              <a:spcBef>
                <a:spcPts val="0"/>
              </a:spcBef>
              <a:buNone/>
              <a:defRPr sz="4400"/>
            </a:lvl8pPr>
            <a:lvl9pPr marL="0" indent="0">
              <a:spcBef>
                <a:spcPts val="0"/>
              </a:spcBef>
              <a:buNone/>
              <a:defRPr sz="4400"/>
            </a:lvl9pPr>
          </a:lstStyle>
          <a:p>
            <a:pPr lvl="0"/>
            <a:r>
              <a:rPr lang="en-US" dirty="0"/>
              <a:t>Chapter ##</a:t>
            </a:r>
          </a:p>
        </p:txBody>
      </p:sp>
      <p:sp>
        <p:nvSpPr>
          <p:cNvPr id="10" name="Text Placeholder 8"/>
          <p:cNvSpPr>
            <a:spLocks noGrp="1"/>
          </p:cNvSpPr>
          <p:nvPr>
            <p:ph type="body" sz="quarter" idx="15" hasCustomPrompt="1"/>
          </p:nvPr>
        </p:nvSpPr>
        <p:spPr>
          <a:xfrm>
            <a:off x="5029200" y="3200400"/>
            <a:ext cx="3657600" cy="2925763"/>
          </a:xfrm>
        </p:spPr>
        <p:txBody>
          <a:bodyPr>
            <a:noAutofit/>
          </a:bodyPr>
          <a:lstStyle>
            <a:lvl1pPr marL="0" indent="0">
              <a:spcBef>
                <a:spcPts val="0"/>
              </a:spcBef>
              <a:buNone/>
              <a:defRPr sz="2200"/>
            </a:lvl1pPr>
            <a:lvl2pPr marL="0" indent="0">
              <a:spcBef>
                <a:spcPts val="0"/>
              </a:spcBef>
              <a:buNone/>
              <a:defRPr/>
            </a:lvl2pPr>
            <a:lvl3pPr marL="0" indent="0">
              <a:spcBef>
                <a:spcPts val="0"/>
              </a:spcBef>
              <a:buNone/>
              <a:defRPr/>
            </a:lvl3pPr>
            <a:lvl4pPr marL="0" indent="0">
              <a:spcBef>
                <a:spcPts val="0"/>
              </a:spcBef>
              <a:buNone/>
              <a:defRPr/>
            </a:lvl4pPr>
            <a:lvl5pPr marL="0" indent="0">
              <a:spcBef>
                <a:spcPts val="0"/>
              </a:spcBef>
              <a:buNone/>
              <a:defRPr/>
            </a:lvl5pPr>
            <a:lvl6pPr marL="0" indent="0">
              <a:spcBef>
                <a:spcPts val="0"/>
              </a:spcBef>
              <a:buNone/>
              <a:defRPr/>
            </a:lvl6pPr>
            <a:lvl7pPr marL="0" indent="0">
              <a:spcBef>
                <a:spcPts val="0"/>
              </a:spcBef>
              <a:buNone/>
              <a:defRPr/>
            </a:lvl7pPr>
            <a:lvl8pPr marL="0" indent="0">
              <a:spcBef>
                <a:spcPts val="0"/>
              </a:spcBef>
              <a:buNone/>
              <a:defRPr/>
            </a:lvl8pPr>
            <a:lvl9pPr marL="0" indent="0">
              <a:spcBef>
                <a:spcPts val="0"/>
              </a:spcBef>
              <a:buNone/>
              <a:defRPr/>
            </a:lvl9pPr>
          </a:lstStyle>
          <a:p>
            <a:pPr lvl="0"/>
            <a:r>
              <a:rPr lang="en-US" dirty="0"/>
              <a:t>Chapter title</a:t>
            </a:r>
          </a:p>
        </p:txBody>
      </p:sp>
      <p:sp>
        <p:nvSpPr>
          <p:cNvPr id="4" name="Date Placeholder 3"/>
          <p:cNvSpPr>
            <a:spLocks noGrp="1"/>
          </p:cNvSpPr>
          <p:nvPr>
            <p:ph type="dt" sz="half" idx="11"/>
          </p:nvPr>
        </p:nvSpPr>
        <p:spPr/>
        <p:txBody>
          <a:bodyPr/>
          <a:lstStyle/>
          <a:p>
            <a:fld id="{3A5077BA-80F9-4E42-84E7-DBA870C9B7CB}"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298106283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Title + Learning Objectives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215372"/>
            <a:ext cx="8229600" cy="622828"/>
          </a:xfrm>
        </p:spPr>
        <p:txBody>
          <a:bodyPr anchor="t"/>
          <a:lstStyle/>
          <a:p>
            <a:r>
              <a:rPr lang="en-US" dirty="0"/>
              <a:t>Click to edit Master title style</a:t>
            </a:r>
          </a:p>
        </p:txBody>
      </p:sp>
      <p:sp>
        <p:nvSpPr>
          <p:cNvPr id="7" name="Learning Objectives Placeholder 6"/>
          <p:cNvSpPr>
            <a:spLocks noGrp="1"/>
          </p:cNvSpPr>
          <p:nvPr>
            <p:ph type="body" sz="quarter" idx="13" hasCustomPrompt="1"/>
          </p:nvPr>
        </p:nvSpPr>
        <p:spPr>
          <a:xfrm>
            <a:off x="457200" y="816430"/>
            <a:ext cx="8229600" cy="402770"/>
          </a:xfrm>
        </p:spPr>
        <p:txBody>
          <a:bodyPr>
            <a:noAutofit/>
          </a:bodyPr>
          <a:lstStyle>
            <a:lvl1pPr marL="0" indent="0">
              <a:spcBef>
                <a:spcPts val="0"/>
              </a:spcBef>
              <a:buNone/>
              <a:defRPr sz="1600">
                <a:solidFill>
                  <a:srgbClr val="007FA3"/>
                </a:solidFill>
              </a:defRPr>
            </a:lvl1pPr>
            <a:lvl2pPr marL="0" indent="0">
              <a:spcBef>
                <a:spcPts val="0"/>
              </a:spcBef>
              <a:buNone/>
              <a:defRPr sz="2400">
                <a:solidFill>
                  <a:schemeClr val="bg1"/>
                </a:solidFill>
              </a:defRPr>
            </a:lvl2pPr>
            <a:lvl3pPr marL="0" indent="0">
              <a:spcBef>
                <a:spcPts val="0"/>
              </a:spcBef>
              <a:buNone/>
              <a:defRPr sz="2400">
                <a:solidFill>
                  <a:schemeClr val="bg1"/>
                </a:solidFill>
              </a:defRPr>
            </a:lvl3pPr>
            <a:lvl4pPr marL="0" indent="0">
              <a:spcBef>
                <a:spcPts val="0"/>
              </a:spcBef>
              <a:buNone/>
              <a:defRPr sz="2400">
                <a:solidFill>
                  <a:schemeClr val="bg1"/>
                </a:solidFill>
              </a:defRPr>
            </a:lvl4pPr>
            <a:lvl5pPr marL="0" indent="0">
              <a:spcBef>
                <a:spcPts val="0"/>
              </a:spcBef>
              <a:buNone/>
              <a:defRPr sz="2400">
                <a:solidFill>
                  <a:schemeClr val="bg1"/>
                </a:solidFill>
              </a:defRPr>
            </a:lvl5pPr>
            <a:lvl6pPr marL="0" indent="0">
              <a:spcBef>
                <a:spcPts val="0"/>
              </a:spcBef>
              <a:buNone/>
              <a:defRPr sz="2400">
                <a:solidFill>
                  <a:schemeClr val="bg1"/>
                </a:solidFill>
              </a:defRPr>
            </a:lvl6pPr>
            <a:lvl7pPr marL="0" indent="0">
              <a:spcBef>
                <a:spcPts val="0"/>
              </a:spcBef>
              <a:buNone/>
              <a:defRPr sz="2400">
                <a:solidFill>
                  <a:schemeClr val="bg1"/>
                </a:solidFill>
              </a:defRPr>
            </a:lvl7pPr>
            <a:lvl8pPr marL="0" indent="0">
              <a:spcBef>
                <a:spcPts val="0"/>
              </a:spcBef>
              <a:buNone/>
              <a:defRPr sz="2400">
                <a:solidFill>
                  <a:schemeClr val="bg1"/>
                </a:solidFill>
              </a:defRPr>
            </a:lvl8pPr>
            <a:lvl9pPr marL="0" indent="0">
              <a:spcBef>
                <a:spcPts val="0"/>
              </a:spcBef>
              <a:buNone/>
              <a:defRPr sz="2400">
                <a:solidFill>
                  <a:schemeClr val="bg1"/>
                </a:solidFill>
              </a:defRPr>
            </a:lvl9pPr>
          </a:lstStyle>
          <a:p>
            <a:pPr lvl="0"/>
            <a:r>
              <a:rPr lang="en-US" dirty="0"/>
              <a:t>Click to add Learning Objective(s)</a:t>
            </a:r>
          </a:p>
        </p:txBody>
      </p:sp>
      <p:sp>
        <p:nvSpPr>
          <p:cNvPr id="9" name="Content Placeholder 8"/>
          <p:cNvSpPr>
            <a:spLocks noGrp="1"/>
          </p:cNvSpPr>
          <p:nvPr>
            <p:ph sz="quarter" idx="14"/>
          </p:nvPr>
        </p:nvSpPr>
        <p:spPr>
          <a:xfrm>
            <a:off x="457200" y="1600200"/>
            <a:ext cx="8229600" cy="4525963"/>
          </a:xfrm>
        </p:spPr>
        <p:txBody>
          <a:bodyPr/>
          <a:lstStyle>
            <a:lvl5pPr>
              <a:defRPr/>
            </a:lvl5pPr>
            <a:lvl6pPr>
              <a:defRPr/>
            </a:lvl6pPr>
            <a:lvl7pPr>
              <a:defRPr/>
            </a:lvl7pPr>
            <a:lvl8pPr>
              <a:defRPr/>
            </a:lvl8pPr>
            <a:lvl9pP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4" name="Date Placeholder 3"/>
          <p:cNvSpPr>
            <a:spLocks noGrp="1"/>
          </p:cNvSpPr>
          <p:nvPr>
            <p:ph type="dt" sz="half" idx="11"/>
          </p:nvPr>
        </p:nvSpPr>
        <p:spPr/>
        <p:txBody>
          <a:bodyPr/>
          <a:lstStyle/>
          <a:p>
            <a:fld id="{E3B7A3B1-0BF1-4075-B8B0-1F0F83C088AE}"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15246301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8" name="Title 7"/>
          <p:cNvSpPr>
            <a:spLocks noGrp="1"/>
          </p:cNvSpPr>
          <p:nvPr>
            <p:ph type="title"/>
          </p:nvPr>
        </p:nvSpPr>
        <p:spPr>
          <a:xfrm>
            <a:off x="457200" y="0"/>
            <a:ext cx="8229600" cy="1312652"/>
          </a:xfrm>
        </p:spPr>
        <p:txBody>
          <a:bodyPr anchor="ctr"/>
          <a:lstStyle>
            <a:lvl1pPr>
              <a:defRPr sz="4000"/>
            </a:lvl1pPr>
          </a:lstStyle>
          <a:p>
            <a:r>
              <a:rPr lang="en-US" dirty="0"/>
              <a:t>Click to edit Master title style</a:t>
            </a:r>
          </a:p>
        </p:txBody>
      </p:sp>
      <p:sp>
        <p:nvSpPr>
          <p:cNvPr id="3" name="Content Placeholder 2"/>
          <p:cNvSpPr>
            <a:spLocks noGrp="1"/>
          </p:cNvSpPr>
          <p:nvPr>
            <p:ph idx="1"/>
          </p:nvPr>
        </p:nvSpPr>
        <p:spPr/>
        <p:txBody>
          <a:bodyPr/>
          <a:lstStyle>
            <a:lvl1pPr>
              <a:buClr>
                <a:srgbClr val="007FA3"/>
              </a:buClr>
              <a:buSzPct val="100000"/>
              <a:defRPr sz="3200"/>
            </a:lvl1pPr>
            <a:lvl2pPr>
              <a:buClr>
                <a:schemeClr val="tx1"/>
              </a:buClr>
              <a:defRPr sz="2800"/>
            </a:lvl2pPr>
            <a:lvl3pPr>
              <a:buClr>
                <a:schemeClr val="tx1"/>
              </a:buClr>
              <a:defRPr sz="2400"/>
            </a:lvl3pPr>
            <a:lvl4pPr>
              <a:buClr>
                <a:srgbClr val="007FA3"/>
              </a:buClr>
              <a:defRPr/>
            </a:lvl4pPr>
            <a:lvl5pPr>
              <a:buClr>
                <a:srgbClr val="007FA3"/>
              </a:buClr>
              <a:defRPr/>
            </a:lvl5pPr>
            <a:lvl6pPr>
              <a:buClr>
                <a:srgbClr val="007FA3"/>
              </a:buClr>
              <a:defRPr/>
            </a:lvl6pPr>
            <a:lvl7pPr>
              <a:buClr>
                <a:srgbClr val="007FA3"/>
              </a:buClr>
              <a:defRPr/>
            </a:lvl7pPr>
            <a:lvl8pPr>
              <a:buClr>
                <a:srgbClr val="007FA3"/>
              </a:buClr>
              <a:defRPr/>
            </a:lvl8pPr>
            <a:lvl9pPr>
              <a:buClr>
                <a:srgbClr val="007FA3"/>
              </a:buClr>
              <a:defRPr/>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9" name="Date Placeholder 3"/>
          <p:cNvSpPr>
            <a:spLocks noGrp="1"/>
          </p:cNvSpPr>
          <p:nvPr>
            <p:ph type="dt" sz="half" idx="10"/>
          </p:nvPr>
        </p:nvSpPr>
        <p:spPr>
          <a:xfrm>
            <a:off x="6335713" y="113072"/>
            <a:ext cx="2133600" cy="182880"/>
          </a:xfrm>
        </p:spPr>
        <p:txBody>
          <a:bodyPr/>
          <a:lstStyle/>
          <a:p>
            <a:fld id="{15E94CDF-0BB7-431B-B614-1FB4EB46B864}" type="datetime1">
              <a:rPr lang="en-US" smtClean="0"/>
              <a:t>2/12/19</a:t>
            </a:fld>
            <a:endParaRPr lang="en-US" dirty="0"/>
          </a:p>
        </p:txBody>
      </p:sp>
      <p:sp>
        <p:nvSpPr>
          <p:cNvPr id="10" name="Slide Number Placeholder 5"/>
          <p:cNvSpPr>
            <a:spLocks noGrp="1"/>
          </p:cNvSpPr>
          <p:nvPr>
            <p:ph type="sldNum" sz="quarter" idx="12"/>
          </p:nvPr>
        </p:nvSpPr>
        <p:spPr>
          <a:xfrm>
            <a:off x="8469312" y="113072"/>
            <a:ext cx="551783" cy="182880"/>
          </a:xfrm>
        </p:spPr>
        <p:txBody>
          <a:body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121090934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Learning Objectives">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1pPr marL="118872" indent="-118872">
              <a:buClr>
                <a:srgbClr val="007FA3"/>
              </a:buClr>
              <a:buSzPct val="25000"/>
              <a:defRPr sz="1600"/>
            </a:lvl1pPr>
            <a:lvl2pPr marL="569913" indent="-285750">
              <a:buClr>
                <a:srgbClr val="007FA3"/>
              </a:buClr>
              <a:defRPr sz="1600"/>
            </a:lvl2pPr>
            <a:lvl3pPr>
              <a:buClr>
                <a:srgbClr val="007FA3"/>
              </a:buClr>
              <a:defRPr sz="1600"/>
            </a:lvl3pPr>
            <a:lvl4pPr>
              <a:buClr>
                <a:srgbClr val="007FA3"/>
              </a:buClr>
              <a:defRPr sz="1600"/>
            </a:lvl4pPr>
            <a:lvl5pPr>
              <a:buClr>
                <a:srgbClr val="007FA3"/>
              </a:buClr>
              <a:defRPr sz="1600"/>
            </a:lvl5pPr>
            <a:lvl6pPr>
              <a:buClr>
                <a:srgbClr val="007FA3"/>
              </a:buClr>
              <a:defRPr sz="1600"/>
            </a:lvl6pPr>
            <a:lvl7pPr>
              <a:buClr>
                <a:srgbClr val="007FA3"/>
              </a:buClr>
              <a:defRPr sz="1600"/>
            </a:lvl7pPr>
            <a:lvl8pPr>
              <a:buClr>
                <a:srgbClr val="007FA3"/>
              </a:buClr>
              <a:defRPr sz="1600"/>
            </a:lvl8pPr>
            <a:lvl9pPr>
              <a:buClr>
                <a:srgbClr val="007FA3"/>
              </a:buClr>
              <a:defRPr sz="16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Sixth</a:t>
            </a:r>
          </a:p>
          <a:p>
            <a:pPr lvl="6"/>
            <a:r>
              <a:rPr lang="en-US" dirty="0"/>
              <a:t>Seventh</a:t>
            </a:r>
          </a:p>
          <a:p>
            <a:pPr lvl="7"/>
            <a:r>
              <a:rPr lang="en-US" dirty="0"/>
              <a:t>Eighth</a:t>
            </a:r>
          </a:p>
          <a:p>
            <a:pPr lvl="8"/>
            <a:r>
              <a:rPr lang="en-US" dirty="0"/>
              <a:t>Ninth</a:t>
            </a:r>
          </a:p>
        </p:txBody>
      </p:sp>
      <p:sp>
        <p:nvSpPr>
          <p:cNvPr id="4" name="Date Placeholder 3"/>
          <p:cNvSpPr>
            <a:spLocks noGrp="1"/>
          </p:cNvSpPr>
          <p:nvPr>
            <p:ph type="dt" sz="half" idx="10"/>
          </p:nvPr>
        </p:nvSpPr>
        <p:spPr/>
        <p:txBody>
          <a:bodyPr/>
          <a:lstStyle/>
          <a:p>
            <a:fld id="{CDB38FA0-E908-4D3C-AC8B-725E5CB0C3D6}" type="datetime1">
              <a:rPr lang="en-US" smtClean="0"/>
              <a:t>2/12/19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27520083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1_Figure + Caption">
    <p:spTree>
      <p:nvGrpSpPr>
        <p:cNvPr id="1" name=""/>
        <p:cNvGrpSpPr/>
        <p:nvPr/>
      </p:nvGrpSpPr>
      <p:grpSpPr>
        <a:xfrm>
          <a:off x="0" y="0"/>
          <a:ext cx="0" cy="0"/>
          <a:chOff x="0" y="0"/>
          <a:chExt cx="0" cy="0"/>
        </a:xfrm>
      </p:grpSpPr>
      <p:sp>
        <p:nvSpPr>
          <p:cNvPr id="8" name="Title 7"/>
          <p:cNvSpPr>
            <a:spLocks noGrp="1"/>
          </p:cNvSpPr>
          <p:nvPr>
            <p:ph type="title" hasCustomPrompt="1"/>
          </p:nvPr>
        </p:nvSpPr>
        <p:spPr>
          <a:xfrm>
            <a:off x="457200" y="228600"/>
            <a:ext cx="8229600" cy="1066800"/>
          </a:xfrm>
        </p:spPr>
        <p:txBody>
          <a:bodyPr anchor="t"/>
          <a:lstStyle>
            <a:lvl1pPr>
              <a:defRPr sz="4000">
                <a:solidFill>
                  <a:srgbClr val="007FA3"/>
                </a:solidFill>
              </a:defRPr>
            </a:lvl1pPr>
          </a:lstStyle>
          <a:p>
            <a:r>
              <a:rPr lang="en-US" dirty="0"/>
              <a:t>Click to add figure number and title</a:t>
            </a:r>
          </a:p>
        </p:txBody>
      </p:sp>
      <p:sp>
        <p:nvSpPr>
          <p:cNvPr id="10" name="Text Placeholder 9"/>
          <p:cNvSpPr>
            <a:spLocks noGrp="1"/>
          </p:cNvSpPr>
          <p:nvPr>
            <p:ph type="body" sz="quarter" idx="13" hasCustomPrompt="1"/>
          </p:nvPr>
        </p:nvSpPr>
        <p:spPr>
          <a:xfrm>
            <a:off x="457200" y="5368160"/>
            <a:ext cx="8229600" cy="916856"/>
          </a:xfrm>
        </p:spPr>
        <p:txBody>
          <a:bodyPr anchor="b"/>
          <a:lstStyle>
            <a:lvl1pPr marL="0" indent="0">
              <a:spcBef>
                <a:spcPts val="0"/>
              </a:spcBef>
              <a:buNone/>
              <a:defRPr sz="800"/>
            </a:lvl1pPr>
            <a:lvl2pPr marL="0" indent="0">
              <a:spcBef>
                <a:spcPts val="0"/>
              </a:spcBef>
              <a:buNone/>
              <a:defRPr sz="1600"/>
            </a:lvl2pPr>
            <a:lvl3pPr marL="0" indent="0">
              <a:spcBef>
                <a:spcPts val="0"/>
              </a:spcBef>
              <a:buNone/>
              <a:defRPr sz="1600"/>
            </a:lvl3pPr>
            <a:lvl4pPr marL="0" indent="0">
              <a:spcBef>
                <a:spcPts val="0"/>
              </a:spcBef>
              <a:buNone/>
              <a:defRPr sz="1600"/>
            </a:lvl4pPr>
            <a:lvl5pPr marL="0" indent="0">
              <a:spcBef>
                <a:spcPts val="0"/>
              </a:spcBef>
              <a:buNone/>
              <a:defRPr sz="1600"/>
            </a:lvl5pPr>
            <a:lvl6pPr marL="0" indent="0">
              <a:spcBef>
                <a:spcPts val="0"/>
              </a:spcBef>
              <a:buNone/>
              <a:defRPr sz="1600"/>
            </a:lvl6pPr>
            <a:lvl7pPr marL="0" indent="0">
              <a:spcBef>
                <a:spcPts val="0"/>
              </a:spcBef>
              <a:buNone/>
              <a:defRPr sz="1600"/>
            </a:lvl7pPr>
            <a:lvl8pPr marL="0" indent="0">
              <a:spcBef>
                <a:spcPts val="0"/>
              </a:spcBef>
              <a:buNone/>
              <a:defRPr sz="1600"/>
            </a:lvl8pPr>
            <a:lvl9pPr marL="0" indent="0">
              <a:spcBef>
                <a:spcPts val="0"/>
              </a:spcBef>
              <a:buNone/>
              <a:defRPr sz="1600"/>
            </a:lvl9pPr>
          </a:lstStyle>
          <a:p>
            <a:pPr lvl="0"/>
            <a:r>
              <a:rPr lang="en-US" dirty="0"/>
              <a:t>Click to add caption</a:t>
            </a:r>
          </a:p>
        </p:txBody>
      </p:sp>
      <p:sp>
        <p:nvSpPr>
          <p:cNvPr id="2" name="Date Placeholder 1"/>
          <p:cNvSpPr>
            <a:spLocks noGrp="1"/>
          </p:cNvSpPr>
          <p:nvPr>
            <p:ph type="dt" sz="half" idx="10"/>
          </p:nvPr>
        </p:nvSpPr>
        <p:spPr/>
        <p:txBody>
          <a:bodyPr/>
          <a:lstStyle>
            <a:lvl1pPr>
              <a:defRPr>
                <a:solidFill>
                  <a:schemeClr val="tx1"/>
                </a:solidFill>
              </a:defRPr>
            </a:lvl1pPr>
          </a:lstStyle>
          <a:p>
            <a:fld id="{34786139-B08E-440F-A2EE-1144C22A8FE6}" type="datetime1">
              <a:rPr lang="en-US" smtClean="0"/>
              <a:t>2/12/19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pic>
        <p:nvPicPr>
          <p:cNvPr id="7" name="Picture 6" descr="Pearson Logo"/>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0410" y="6376789"/>
            <a:ext cx="918000" cy="279915"/>
          </a:xfrm>
          <a:prstGeom prst="rect">
            <a:avLst/>
          </a:prstGeom>
        </p:spPr>
      </p:pic>
    </p:spTree>
    <p:extLst>
      <p:ext uri="{BB962C8B-B14F-4D97-AF65-F5344CB8AC3E}">
        <p14:creationId xmlns:p14="http://schemas.microsoft.com/office/powerpoint/2010/main" val="22037960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Title and Two Content">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lvl1pPr>
              <a:defRPr sz="4000"/>
            </a:lvl1pPr>
          </a:lstStyle>
          <a:p>
            <a:r>
              <a:rPr lang="en-US" dirty="0"/>
              <a:t>Click to edit Master title style</a:t>
            </a:r>
          </a:p>
        </p:txBody>
      </p:sp>
      <p:sp>
        <p:nvSpPr>
          <p:cNvPr id="3" name="Content Placeholder 2"/>
          <p:cNvSpPr>
            <a:spLocks noGrp="1"/>
          </p:cNvSpPr>
          <p:nvPr>
            <p:ph idx="1"/>
          </p:nvPr>
        </p:nvSpPr>
        <p:spPr>
          <a:xfrm>
            <a:off x="457200" y="1600200"/>
            <a:ext cx="8229600" cy="2163763"/>
          </a:xfrm>
        </p:spPr>
        <p:txBody>
          <a:bodyPr/>
          <a:lstStyle>
            <a:lvl1pPr>
              <a:defRPr sz="3200"/>
            </a:lvl1pPr>
            <a:lvl2pPr>
              <a:defRPr sz="2800"/>
            </a:lvl2pPr>
            <a:lvl3pPr>
              <a:defRPr sz="24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Content Placeholder 2"/>
          <p:cNvSpPr>
            <a:spLocks noGrp="1"/>
          </p:cNvSpPr>
          <p:nvPr>
            <p:ph idx="13"/>
          </p:nvPr>
        </p:nvSpPr>
        <p:spPr>
          <a:xfrm>
            <a:off x="457200" y="3962400"/>
            <a:ext cx="8229600" cy="2163763"/>
          </a:xfrm>
        </p:spPr>
        <p:txBody>
          <a:bodyPr/>
          <a:lstStyle>
            <a:lvl1pPr>
              <a:defRPr sz="3200"/>
            </a:lvl1pPr>
            <a:lvl2pPr>
              <a:defRPr sz="2800"/>
            </a:lvl2pPr>
            <a:lvl3pPr>
              <a:defRPr sz="2400"/>
            </a:lvl3pPr>
            <a:lvl4pPr>
              <a:defRPr sz="1600"/>
            </a:lvl4pPr>
            <a:lvl5pPr>
              <a:defRPr sz="1600"/>
            </a:lvl5pPr>
            <a:lvl6pPr>
              <a:defRPr sz="1400"/>
            </a:lvl6pPr>
            <a:lvl7pPr>
              <a:defRPr sz="1400"/>
            </a:lvl7pPr>
            <a:lvl8pPr>
              <a:defRPr sz="1400"/>
            </a:lvl8pPr>
            <a:lvl9pPr>
              <a:defRPr sz="14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6156170-31E9-4BB9-8214-EDF81CF4C82B}" type="datetime1">
              <a:rPr lang="en-US" smtClean="0"/>
              <a:t>2/12/19</a:t>
            </a:fld>
            <a:endParaRPr lang="en-US" dirty="0"/>
          </a:p>
        </p:txBody>
      </p:sp>
      <p:sp>
        <p:nvSpPr>
          <p:cNvPr id="6" name="Slide Number Placeholder 5"/>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315479995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312652"/>
          </a:xfrm>
        </p:spPr>
        <p:txBody>
          <a:bodyPr anchor="ctr"/>
          <a:lstStyle>
            <a:lvl1pPr>
              <a:defRPr sz="4000"/>
            </a:lvl1pPr>
          </a:lstStyle>
          <a:p>
            <a:r>
              <a:rPr lang="en-US" dirty="0"/>
              <a:t>Click to edit Master title style</a:t>
            </a:r>
          </a:p>
        </p:txBody>
      </p:sp>
      <p:sp>
        <p:nvSpPr>
          <p:cNvPr id="3" name="Date Placeholder 2"/>
          <p:cNvSpPr>
            <a:spLocks noGrp="1"/>
          </p:cNvSpPr>
          <p:nvPr>
            <p:ph type="dt" sz="half" idx="10"/>
          </p:nvPr>
        </p:nvSpPr>
        <p:spPr/>
        <p:txBody>
          <a:bodyPr/>
          <a:lstStyle/>
          <a:p>
            <a:fld id="{BC33B934-923A-461C-AA17-D92D00D20DEE}" type="datetime1">
              <a:rPr lang="en-US" smtClean="0"/>
              <a:t>2/12/19</a:t>
            </a:fld>
            <a:endParaRPr lang="en-US" dirty="0"/>
          </a:p>
        </p:txBody>
      </p:sp>
      <p:sp>
        <p:nvSpPr>
          <p:cNvPr id="5" name="Slide Number Placeholder 4"/>
          <p:cNvSpPr>
            <a:spLocks noGrp="1"/>
          </p:cNvSpPr>
          <p:nvPr>
            <p:ph type="sldNum" sz="quarter" idx="12"/>
          </p:nvPr>
        </p:nvSpPr>
        <p:spPr/>
        <p:txBody>
          <a:bodyPr/>
          <a:lstStyle/>
          <a:p>
            <a:fld id="{200B2350-5261-4F5C-9DF5-EF0D264FC8D2}" type="slidenum">
              <a:rPr lang="en-US" smtClean="0"/>
              <a:t>‹#›</a:t>
            </a:fld>
            <a:endParaRPr lang="en-US" dirty="0"/>
          </a:p>
        </p:txBody>
      </p:sp>
    </p:spTree>
    <p:extLst>
      <p:ext uri="{BB962C8B-B14F-4D97-AF65-F5344CB8AC3E}">
        <p14:creationId xmlns:p14="http://schemas.microsoft.com/office/powerpoint/2010/main" val="185512659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preserve="1" userDrawn="1">
  <p:cSld name="1_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solidFill>
                  <a:schemeClr val="tx1"/>
                </a:solidFill>
              </a:defRPr>
            </a:lvl1pPr>
          </a:lstStyle>
          <a:p>
            <a:fld id="{B3AEE905-744E-433B-99FE-4490E3226F2E}" type="datetime1">
              <a:rPr lang="en-US" smtClean="0"/>
              <a:t>2/12/19</a:t>
            </a:fld>
            <a:endParaRPr lang="en-US" dirty="0"/>
          </a:p>
        </p:txBody>
      </p:sp>
      <p:sp>
        <p:nvSpPr>
          <p:cNvPr id="4" name="Slide Number Placeholder 3"/>
          <p:cNvSpPr>
            <a:spLocks noGrp="1"/>
          </p:cNvSpPr>
          <p:nvPr>
            <p:ph type="sldNum" sz="quarter" idx="12"/>
          </p:nvPr>
        </p:nvSpPr>
        <p:spPr/>
        <p:txBody>
          <a:bodyPr/>
          <a:lstStyle>
            <a:lvl1pPr>
              <a:defRPr>
                <a:solidFill>
                  <a:schemeClr val="tx1"/>
                </a:solidFill>
              </a:defRPr>
            </a:lvl1pPr>
          </a:lstStyle>
          <a:p>
            <a:fld id="{200B2350-5261-4F5C-9DF5-EF0D264FC8D2}" type="slidenum">
              <a:rPr lang="en-US" smtClean="0"/>
              <a:pPr/>
              <a:t>‹#›</a:t>
            </a:fld>
            <a:endParaRPr lang="en-US" dirty="0"/>
          </a:p>
        </p:txBody>
      </p:sp>
    </p:spTree>
    <p:extLst>
      <p:ext uri="{BB962C8B-B14F-4D97-AF65-F5344CB8AC3E}">
        <p14:creationId xmlns:p14="http://schemas.microsoft.com/office/powerpoint/2010/main" val="371113668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151529" y="1"/>
            <a:ext cx="7992472" cy="1461652"/>
          </a:xfrm>
          <a:noFill/>
        </p:spPr>
        <p:txBody>
          <a:bodyPr/>
          <a:lstStyle>
            <a:lvl1pPr>
              <a:defRPr lang="en-US" sz="4000" b="1" kern="1200" dirty="0">
                <a:solidFill>
                  <a:srgbClr val="007FA3"/>
                </a:solidFill>
                <a:latin typeface="Times New Roman" panose="02020603050405020304" pitchFamily="18" charset="0"/>
                <a:ea typeface="+mj-ea"/>
                <a:cs typeface="Times New Roman" panose="02020603050405020304" pitchFamily="18" charset="0"/>
              </a:defRPr>
            </a:lvl1pPr>
          </a:lstStyle>
          <a:p>
            <a:r>
              <a:rPr lang="en-US"/>
              <a:t>Click to edit Master title style</a:t>
            </a:r>
            <a:endParaRPr lang="en-US" dirty="0"/>
          </a:p>
        </p:txBody>
      </p:sp>
      <p:sp>
        <p:nvSpPr>
          <p:cNvPr id="3" name="Content Placeholder 2"/>
          <p:cNvSpPr>
            <a:spLocks noGrp="1"/>
          </p:cNvSpPr>
          <p:nvPr>
            <p:ph sz="half" idx="1"/>
          </p:nvPr>
        </p:nvSpPr>
        <p:spPr>
          <a:xfrm>
            <a:off x="1264583" y="1825625"/>
            <a:ext cx="3634740" cy="4297680"/>
          </a:xfrm>
        </p:spPr>
        <p:txBody>
          <a:bodyPr/>
          <a:lstStyle>
            <a:lvl1pPr>
              <a:defRPr sz="3200"/>
            </a:lvl1pPr>
            <a:lvl2pPr>
              <a:defRPr sz="2800"/>
            </a:lvl2pPr>
            <a:lvl3pPr>
              <a:defRPr sz="2400"/>
            </a:lvl3pPr>
          </a:lstStyle>
          <a:p>
            <a:pPr lvl="0"/>
            <a:r>
              <a:rPr lang="en-US"/>
              <a:t>Edit Master text styles</a:t>
            </a:r>
          </a:p>
          <a:p>
            <a:pPr lvl="1"/>
            <a:r>
              <a:rPr lang="en-US"/>
              <a:t>Second level</a:t>
            </a:r>
          </a:p>
          <a:p>
            <a:pPr lvl="2"/>
            <a:r>
              <a:rPr lang="en-US"/>
              <a:t>Third level</a:t>
            </a:r>
          </a:p>
        </p:txBody>
      </p:sp>
      <p:sp>
        <p:nvSpPr>
          <p:cNvPr id="4" name="Content Placeholder 3"/>
          <p:cNvSpPr>
            <a:spLocks noGrp="1"/>
          </p:cNvSpPr>
          <p:nvPr>
            <p:ph sz="half" idx="2"/>
          </p:nvPr>
        </p:nvSpPr>
        <p:spPr>
          <a:xfrm>
            <a:off x="5094880" y="1825625"/>
            <a:ext cx="3634740" cy="4297680"/>
          </a:xfrm>
        </p:spPr>
        <p:txBody>
          <a:bodyPr/>
          <a:lstStyle>
            <a:lvl1pPr>
              <a:defRPr sz="3200"/>
            </a:lvl1pPr>
            <a:lvl2pPr>
              <a:defRPr sz="2800"/>
            </a:lvl2pPr>
            <a:lvl3pPr>
              <a:defRPr sz="2400"/>
            </a:lvl3pPr>
          </a:lstStyle>
          <a:p>
            <a:pPr lvl="0"/>
            <a:r>
              <a:rPr lang="en-US"/>
              <a:t>Edit Master text styles</a:t>
            </a:r>
          </a:p>
          <a:p>
            <a:pPr lvl="1"/>
            <a:r>
              <a:rPr lang="en-US"/>
              <a:t>Second level</a:t>
            </a:r>
          </a:p>
          <a:p>
            <a:pPr lvl="2"/>
            <a:r>
              <a:rPr lang="en-US"/>
              <a:t>Third level</a:t>
            </a:r>
          </a:p>
        </p:txBody>
      </p:sp>
      <p:sp>
        <p:nvSpPr>
          <p:cNvPr id="7" name="Slide Number Placeholder 6"/>
          <p:cNvSpPr>
            <a:spLocks noGrp="1"/>
          </p:cNvSpPr>
          <p:nvPr>
            <p:ph type="sldNum" sz="quarter" idx="12"/>
          </p:nvPr>
        </p:nvSpPr>
        <p:spPr>
          <a:xfrm>
            <a:off x="8315922" y="6492876"/>
            <a:ext cx="413698" cy="365125"/>
          </a:xfrm>
          <a:prstGeom prst="rect">
            <a:avLst/>
          </a:prstGeom>
        </p:spPr>
        <p:txBody>
          <a:bodyPr/>
          <a:lstStyle/>
          <a:p>
            <a:fld id="{60290624-BA46-45E4-BCA2-F24A337D9F6F}" type="slidenum">
              <a:rPr lang="en-US" smtClean="0"/>
              <a:t>‹#›</a:t>
            </a:fld>
            <a:endParaRPr lang="en-US"/>
          </a:p>
        </p:txBody>
      </p:sp>
    </p:spTree>
    <p:extLst>
      <p:ext uri="{BB962C8B-B14F-4D97-AF65-F5344CB8AC3E}">
        <p14:creationId xmlns:p14="http://schemas.microsoft.com/office/powerpoint/2010/main" val="41599331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457200" y="215371"/>
            <a:ext cx="8229600" cy="1097279"/>
          </a:xfrm>
          <a:prstGeom prst="rect">
            <a:avLst/>
          </a:prstGeom>
          <a:noFill/>
          <a:ln>
            <a:noFill/>
          </a:ln>
        </p:spPr>
        <p:txBody>
          <a:bodyPr lIns="91425" tIns="91425" rIns="91425" bIns="91425" anchor="b" anchorCtr="0"/>
          <a:lstStyle>
            <a:lvl1pPr marL="0" marR="0" lvl="0" indent="0" algn="l" rtl="0">
              <a:lnSpc>
                <a:spcPct val="100000"/>
              </a:lnSpc>
              <a:spcBef>
                <a:spcPts val="0"/>
              </a:spcBef>
              <a:buClr>
                <a:srgbClr val="007FA3"/>
              </a:buClr>
              <a:buFont typeface="Times New Roman"/>
              <a:buNone/>
              <a:defRPr sz="3400" b="1" i="0" u="none" strike="noStrike" cap="none">
                <a:solidFill>
                  <a:srgbClr val="007FA3"/>
                </a:solidFill>
                <a:latin typeface="Times New Roman"/>
                <a:ea typeface="Times New Roman"/>
                <a:cs typeface="Times New Roman"/>
                <a:sym typeface="Times New Roman"/>
              </a:defRPr>
            </a:lvl1pPr>
            <a:lvl2pPr lvl="1" indent="0">
              <a:spcBef>
                <a:spcPts val="0"/>
              </a:spcBef>
              <a:buNone/>
              <a:defRPr sz="1800"/>
            </a:lvl2pPr>
            <a:lvl3pPr lvl="2" indent="0">
              <a:spcBef>
                <a:spcPts val="0"/>
              </a:spcBef>
              <a:buNone/>
              <a:defRPr sz="1800"/>
            </a:lvl3pPr>
            <a:lvl4pPr lvl="3" indent="0">
              <a:spcBef>
                <a:spcPts val="0"/>
              </a:spcBef>
              <a:buNone/>
              <a:defRPr sz="1800"/>
            </a:lvl4pPr>
            <a:lvl5pPr lvl="4" indent="0">
              <a:spcBef>
                <a:spcPts val="0"/>
              </a:spcBef>
              <a:buNone/>
              <a:defRPr sz="1800"/>
            </a:lvl5pPr>
            <a:lvl6pPr lvl="5" indent="0">
              <a:spcBef>
                <a:spcPts val="0"/>
              </a:spcBef>
              <a:buNone/>
              <a:defRPr sz="1800"/>
            </a:lvl6pPr>
            <a:lvl7pPr lvl="6" indent="0">
              <a:spcBef>
                <a:spcPts val="0"/>
              </a:spcBef>
              <a:buNone/>
              <a:defRPr sz="1800"/>
            </a:lvl7pPr>
            <a:lvl8pPr lvl="7" indent="0">
              <a:spcBef>
                <a:spcPts val="0"/>
              </a:spcBef>
              <a:buNone/>
              <a:defRPr sz="1800"/>
            </a:lvl8pPr>
            <a:lvl9pPr lvl="8" indent="0">
              <a:spcBef>
                <a:spcPts val="0"/>
              </a:spcBef>
              <a:buNone/>
              <a:defRPr sz="1800"/>
            </a:lvl9pPr>
          </a:lstStyle>
          <a:p>
            <a:endParaRPr/>
          </a:p>
        </p:txBody>
      </p:sp>
      <p:sp>
        <p:nvSpPr>
          <p:cNvPr id="11" name="Shape 11"/>
          <p:cNvSpPr txBox="1">
            <a:spLocks noGrp="1"/>
          </p:cNvSpPr>
          <p:nvPr>
            <p:ph type="body" idx="1"/>
          </p:nvPr>
        </p:nvSpPr>
        <p:spPr>
          <a:xfrm>
            <a:off x="457200" y="1600200"/>
            <a:ext cx="8229600" cy="4525963"/>
          </a:xfrm>
          <a:prstGeom prst="rect">
            <a:avLst/>
          </a:prstGeom>
          <a:noFill/>
          <a:ln>
            <a:noFill/>
          </a:ln>
        </p:spPr>
        <p:txBody>
          <a:bodyPr lIns="91425" tIns="91425" rIns="91425" bIns="91425" anchor="t" anchorCtr="0"/>
          <a:lstStyle>
            <a:lvl1pPr marL="256032" marR="0" lvl="0" indent="-154432" algn="l" rtl="0">
              <a:spcBef>
                <a:spcPts val="1500"/>
              </a:spcBef>
              <a:buClr>
                <a:srgbClr val="007FA3"/>
              </a:buClr>
              <a:buSzPct val="100000"/>
              <a:buFont typeface="Arial"/>
              <a:buChar char="•"/>
              <a:defRPr sz="1600" b="0" i="0" u="none" strike="noStrike" cap="none">
                <a:solidFill>
                  <a:schemeClr val="dk1"/>
                </a:solidFill>
                <a:latin typeface="Arial"/>
                <a:ea typeface="Arial"/>
                <a:cs typeface="Arial"/>
                <a:sym typeface="Arial"/>
              </a:defRPr>
            </a:lvl1pPr>
            <a:lvl2pPr marL="742950" marR="0" lvl="1" indent="-18415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2pPr>
            <a:lvl3pPr marL="1143000" marR="0" lvl="2" indent="-127000" algn="l" rtl="0">
              <a:spcBef>
                <a:spcPts val="600"/>
              </a:spcBef>
              <a:buClr>
                <a:srgbClr val="007FA3"/>
              </a:buClr>
              <a:buSzPct val="100000"/>
              <a:buFont typeface="Noto Sans Symbols"/>
              <a:buChar char="▪"/>
              <a:defRPr sz="1600" b="0" i="0" u="none" strike="noStrike" cap="none">
                <a:solidFill>
                  <a:schemeClr val="dk1"/>
                </a:solidFill>
                <a:latin typeface="Arial"/>
                <a:ea typeface="Arial"/>
                <a:cs typeface="Arial"/>
                <a:sym typeface="Arial"/>
              </a:defRPr>
            </a:lvl3pPr>
            <a:lvl4pPr marL="1600200" marR="0" lvl="3"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4pPr>
            <a:lvl5pPr marL="2057400" marR="0" lvl="4" indent="-127000" algn="l" rtl="0">
              <a:spcBef>
                <a:spcPts val="600"/>
              </a:spcBef>
              <a:buClr>
                <a:srgbClr val="007FA3"/>
              </a:buClr>
              <a:buSzPct val="100000"/>
              <a:buFont typeface="Arial"/>
              <a:buChar char="•"/>
              <a:defRPr sz="1600" b="0" i="0" u="none" strike="noStrike" cap="none">
                <a:solidFill>
                  <a:schemeClr val="dk1"/>
                </a:solidFill>
                <a:latin typeface="Arial"/>
                <a:ea typeface="Arial"/>
                <a:cs typeface="Arial"/>
                <a:sym typeface="Arial"/>
              </a:defRPr>
            </a:lvl5pPr>
            <a:lvl6pPr marL="2514600" marR="0" lvl="5"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6pPr>
            <a:lvl7pPr marL="2971800" marR="0" lvl="6"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7pPr>
            <a:lvl8pPr marL="3429000" marR="0" lvl="7"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8pPr>
            <a:lvl9pPr marL="3886200" marR="0" lvl="8" indent="-127000" algn="l" rtl="0">
              <a:spcBef>
                <a:spcPts val="300"/>
              </a:spcBef>
              <a:buClr>
                <a:srgbClr val="007FA3"/>
              </a:buClr>
              <a:buSzPct val="100000"/>
              <a:buFont typeface="Arial"/>
              <a:buChar char="•"/>
              <a:defRPr sz="1600" b="0" i="0" u="none" strike="noStrike" cap="none">
                <a:solidFill>
                  <a:schemeClr val="dk1"/>
                </a:solidFill>
                <a:latin typeface="Arial"/>
                <a:ea typeface="Arial"/>
                <a:cs typeface="Arial"/>
                <a:sym typeface="Arial"/>
              </a:defRPr>
            </a:lvl9pPr>
          </a:lstStyle>
          <a:p>
            <a:endParaRPr dirty="0"/>
          </a:p>
        </p:txBody>
      </p:sp>
      <p:sp>
        <p:nvSpPr>
          <p:cNvPr id="12" name="Shape 12"/>
          <p:cNvSpPr txBox="1">
            <a:spLocks noGrp="1"/>
          </p:cNvSpPr>
          <p:nvPr>
            <p:ph type="ftr" idx="11"/>
          </p:nvPr>
        </p:nvSpPr>
        <p:spPr>
          <a:xfrm>
            <a:off x="93969" y="6172200"/>
            <a:ext cx="8595359" cy="235462"/>
          </a:xfrm>
          <a:prstGeom prst="rect">
            <a:avLst/>
          </a:prstGeom>
          <a:noFill/>
          <a:ln>
            <a:noFill/>
          </a:ln>
        </p:spPr>
        <p:txBody>
          <a:bodyPr lIns="91425" tIns="91425" rIns="91425" bIns="91425" anchor="b" anchorCtr="0"/>
          <a:lstStyle>
            <a:lvl1pPr marL="0" marR="0" lvl="0" indent="0" algn="l" rtl="0">
              <a:spcBef>
                <a:spcPts val="0"/>
              </a:spcBef>
              <a:buNone/>
              <a:defRPr sz="1100" b="0" i="0" u="none" strike="noStrike" cap="none">
                <a:solidFill>
                  <a:schemeClr val="dk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endParaRPr/>
          </a:p>
        </p:txBody>
      </p:sp>
      <p:sp>
        <p:nvSpPr>
          <p:cNvPr id="13" name="Shape 13"/>
          <p:cNvSpPr txBox="1">
            <a:spLocks noGrp="1"/>
          </p:cNvSpPr>
          <p:nvPr>
            <p:ph type="dt" idx="10"/>
          </p:nvPr>
        </p:nvSpPr>
        <p:spPr>
          <a:xfrm>
            <a:off x="6335712" y="113071"/>
            <a:ext cx="2133599" cy="182879"/>
          </a:xfrm>
          <a:prstGeom prst="rect">
            <a:avLst/>
          </a:prstGeom>
          <a:noFill/>
          <a:ln>
            <a:noFill/>
          </a:ln>
        </p:spPr>
        <p:txBody>
          <a:bodyPr lIns="91425" tIns="91425" rIns="91425" bIns="91425" anchor="ctr" anchorCtr="0"/>
          <a:lstStyle>
            <a:lvl1pPr marL="0" marR="0" lvl="0" indent="0" algn="r" rtl="0">
              <a:spcBef>
                <a:spcPts val="0"/>
              </a:spcBef>
              <a:buNone/>
              <a:defRPr sz="900" b="0" i="0" u="none" strike="noStrike" cap="none">
                <a:solidFill>
                  <a:schemeClr val="lt1"/>
                </a:solidFill>
                <a:latin typeface="Arial"/>
                <a:ea typeface="Arial"/>
                <a:cs typeface="Arial"/>
                <a:sym typeface="Arial"/>
              </a:defRPr>
            </a:lvl1pPr>
            <a:lvl2pPr marL="457200" marR="0" lvl="1" indent="0" algn="l" rtl="0">
              <a:spcBef>
                <a:spcPts val="0"/>
              </a:spcBef>
              <a:buNone/>
              <a:defRPr sz="1800" b="0" i="0" u="none" strike="noStrike" cap="none">
                <a:solidFill>
                  <a:schemeClr val="dk1"/>
                </a:solidFill>
                <a:latin typeface="Arial"/>
                <a:ea typeface="Arial"/>
                <a:cs typeface="Arial"/>
                <a:sym typeface="Arial"/>
              </a:defRPr>
            </a:lvl2pPr>
            <a:lvl3pPr marL="914400" marR="0" lvl="2" indent="0" algn="l" rtl="0">
              <a:spcBef>
                <a:spcPts val="0"/>
              </a:spcBef>
              <a:buNone/>
              <a:defRPr sz="1800" b="0" i="0" u="none" strike="noStrike" cap="none">
                <a:solidFill>
                  <a:schemeClr val="dk1"/>
                </a:solidFill>
                <a:latin typeface="Arial"/>
                <a:ea typeface="Arial"/>
                <a:cs typeface="Arial"/>
                <a:sym typeface="Arial"/>
              </a:defRPr>
            </a:lvl3pPr>
            <a:lvl4pPr marL="1371600" marR="0" lvl="3" indent="0" algn="l" rtl="0">
              <a:spcBef>
                <a:spcPts val="0"/>
              </a:spcBef>
              <a:buNone/>
              <a:defRPr sz="1800" b="0" i="0" u="none" strike="noStrike" cap="none">
                <a:solidFill>
                  <a:schemeClr val="dk1"/>
                </a:solidFill>
                <a:latin typeface="Arial"/>
                <a:ea typeface="Arial"/>
                <a:cs typeface="Arial"/>
                <a:sym typeface="Arial"/>
              </a:defRPr>
            </a:lvl4pPr>
            <a:lvl5pPr marL="1828800" marR="0" lvl="4" indent="0" algn="l" rtl="0">
              <a:spcBef>
                <a:spcPts val="0"/>
              </a:spcBef>
              <a:buNone/>
              <a:defRPr sz="1800" b="0" i="0" u="none" strike="noStrike" cap="none">
                <a:solidFill>
                  <a:schemeClr val="dk1"/>
                </a:solidFill>
                <a:latin typeface="Arial"/>
                <a:ea typeface="Arial"/>
                <a:cs typeface="Arial"/>
                <a:sym typeface="Arial"/>
              </a:defRPr>
            </a:lvl5pPr>
            <a:lvl6pPr marL="2286000" marR="0" lvl="5" indent="0" algn="l" rtl="0">
              <a:spcBef>
                <a:spcPts val="0"/>
              </a:spcBef>
              <a:buNone/>
              <a:defRPr sz="1800" b="0" i="0" u="none" strike="noStrike" cap="none">
                <a:solidFill>
                  <a:schemeClr val="dk1"/>
                </a:solidFill>
                <a:latin typeface="Arial"/>
                <a:ea typeface="Arial"/>
                <a:cs typeface="Arial"/>
                <a:sym typeface="Arial"/>
              </a:defRPr>
            </a:lvl6pPr>
            <a:lvl7pPr marL="2743200" marR="0" lvl="6" indent="0" algn="l" rtl="0">
              <a:spcBef>
                <a:spcPts val="0"/>
              </a:spcBef>
              <a:buNone/>
              <a:defRPr sz="1800" b="0" i="0" u="none" strike="noStrike" cap="none">
                <a:solidFill>
                  <a:schemeClr val="dk1"/>
                </a:solidFill>
                <a:latin typeface="Arial"/>
                <a:ea typeface="Arial"/>
                <a:cs typeface="Arial"/>
                <a:sym typeface="Arial"/>
              </a:defRPr>
            </a:lvl7pPr>
            <a:lvl8pPr marL="3200400" marR="0" lvl="7" indent="0" algn="l" rtl="0">
              <a:spcBef>
                <a:spcPts val="0"/>
              </a:spcBef>
              <a:buNone/>
              <a:defRPr sz="1800" b="0" i="0" u="none" strike="noStrike" cap="none">
                <a:solidFill>
                  <a:schemeClr val="dk1"/>
                </a:solidFill>
                <a:latin typeface="Arial"/>
                <a:ea typeface="Arial"/>
                <a:cs typeface="Arial"/>
                <a:sym typeface="Arial"/>
              </a:defRPr>
            </a:lvl8pPr>
            <a:lvl9pPr marL="3657600" marR="0" lvl="8" indent="0" algn="l" rtl="0">
              <a:spcBef>
                <a:spcPts val="0"/>
              </a:spcBef>
              <a:buNone/>
              <a:defRPr sz="1800" b="0" i="0" u="none" strike="noStrike" cap="none">
                <a:solidFill>
                  <a:schemeClr val="dk1"/>
                </a:solidFill>
                <a:latin typeface="Arial"/>
                <a:ea typeface="Arial"/>
                <a:cs typeface="Arial"/>
                <a:sym typeface="Arial"/>
              </a:defRPr>
            </a:lvl9pPr>
          </a:lstStyle>
          <a:p>
            <a:fld id="{25D893A7-7601-4462-B066-ADB87642455D}" type="datetime1">
              <a:rPr lang="en-US" smtClean="0"/>
              <a:t>2/12/19</a:t>
            </a:fld>
            <a:endParaRPr lang="en-US" dirty="0"/>
          </a:p>
        </p:txBody>
      </p:sp>
      <p:sp>
        <p:nvSpPr>
          <p:cNvPr id="14" name="Shape 14"/>
          <p:cNvSpPr txBox="1">
            <a:spLocks noGrp="1"/>
          </p:cNvSpPr>
          <p:nvPr>
            <p:ph type="sldNum" idx="12"/>
          </p:nvPr>
        </p:nvSpPr>
        <p:spPr>
          <a:xfrm>
            <a:off x="8469311" y="113071"/>
            <a:ext cx="551783" cy="182879"/>
          </a:xfrm>
          <a:prstGeom prst="rect">
            <a:avLst/>
          </a:prstGeom>
          <a:noFill/>
          <a:ln>
            <a:noFill/>
          </a:ln>
        </p:spPr>
        <p:txBody>
          <a:bodyPr lIns="91425" tIns="45700" rIns="91425" bIns="45700" anchor="ctr" anchorCtr="0">
            <a:noAutofit/>
          </a:bodyPr>
          <a:lstStyle/>
          <a:p>
            <a:fld id="{200B2350-5261-4F5C-9DF5-EF0D264FC8D2}" type="slidenum">
              <a:rPr lang="en-US" smtClean="0"/>
              <a:pPr/>
              <a:t>‹#›</a:t>
            </a:fld>
            <a:endParaRPr lang="en-US" dirty="0"/>
          </a:p>
        </p:txBody>
      </p:sp>
      <p:pic>
        <p:nvPicPr>
          <p:cNvPr id="15" name="Shape 15" descr="Pearson Logo"/>
          <p:cNvPicPr preferRelativeResize="0"/>
          <p:nvPr/>
        </p:nvPicPr>
        <p:blipFill rotWithShape="1">
          <a:blip r:embed="rId19">
            <a:alphaModFix/>
          </a:blip>
          <a:srcRect/>
          <a:stretch/>
        </p:blipFill>
        <p:spPr>
          <a:xfrm>
            <a:off x="443972" y="6429709"/>
            <a:ext cx="917999" cy="279914"/>
          </a:xfrm>
          <a:prstGeom prst="rect">
            <a:avLst/>
          </a:prstGeom>
          <a:noFill/>
          <a:ln>
            <a:noFill/>
          </a:ln>
        </p:spPr>
      </p:pic>
      <p:sp>
        <p:nvSpPr>
          <p:cNvPr id="16" name="Shape 16"/>
          <p:cNvSpPr txBox="1"/>
          <p:nvPr/>
        </p:nvSpPr>
        <p:spPr>
          <a:xfrm>
            <a:off x="1600200" y="6429344"/>
            <a:ext cx="7162799" cy="200054"/>
          </a:xfrm>
          <a:prstGeom prst="rect">
            <a:avLst/>
          </a:prstGeom>
          <a:noFill/>
          <a:ln>
            <a:noFill/>
          </a:ln>
        </p:spPr>
        <p:txBody>
          <a:bodyPr lIns="91425" tIns="45700" rIns="91425" bIns="45700" anchor="t" anchorCtr="0">
            <a:noAutofit/>
          </a:bodyPr>
          <a:lstStyle/>
          <a:p>
            <a:pPr marL="0" marR="0" indent="0" algn="r" defTabSz="914400" rtl="0" eaLnBrk="1" fontAlgn="auto" latinLnBrk="0" hangingPunct="1">
              <a:lnSpc>
                <a:spcPct val="100000"/>
              </a:lnSpc>
              <a:spcBef>
                <a:spcPts val="0"/>
              </a:spcBef>
              <a:spcAft>
                <a:spcPts val="0"/>
              </a:spcAft>
              <a:buClrTx/>
              <a:buSzTx/>
              <a:buFontTx/>
              <a:buNone/>
              <a:tabLst/>
              <a:defRPr/>
            </a:pPr>
            <a:r>
              <a:rPr lang="en-US" altLang="en-US" sz="1200" b="0" dirty="0">
                <a:latin typeface="Verdana"/>
                <a:ea typeface="Verdana" panose="020B0604030504040204" pitchFamily="34" charset="0"/>
                <a:cs typeface="Verdana" panose="020B0604030504040204" pitchFamily="34" charset="0"/>
              </a:rPr>
              <a:t>Copyright © 2020 Pearson All Rights Reserved</a:t>
            </a:r>
          </a:p>
        </p:txBody>
      </p:sp>
    </p:spTree>
    <p:extLst>
      <p:ext uri="{BB962C8B-B14F-4D97-AF65-F5344CB8AC3E}">
        <p14:creationId xmlns:p14="http://schemas.microsoft.com/office/powerpoint/2010/main" val="616368185"/>
      </p:ext>
    </p:extLst>
  </p:cSld>
  <p:clrMap bg1="lt1" tx1="dk1" bg2="dk2" tx2="lt2" accent1="accent1" accent2="accent2" accent3="accent3" accent4="accent4" accent5="accent5" accent6="accent6" hlink="hlink" folHlink="folHlink"/>
  <p:sldLayoutIdLst>
    <p:sldLayoutId id="2147483664" r:id="rId1"/>
    <p:sldLayoutId id="2147483665" r:id="rId2"/>
    <p:sldLayoutId id="2147483666" r:id="rId3"/>
    <p:sldLayoutId id="2147483667" r:id="rId4"/>
    <p:sldLayoutId id="2147483668" r:id="rId5"/>
    <p:sldLayoutId id="2147483669" r:id="rId6"/>
    <p:sldLayoutId id="2147483670" r:id="rId7"/>
    <p:sldLayoutId id="2147483672" r:id="rId8"/>
    <p:sldLayoutId id="2147483657" r:id="rId9"/>
    <p:sldLayoutId id="2147483656" r:id="rId10"/>
    <p:sldLayoutId id="2147483650" r:id="rId11"/>
    <p:sldLayoutId id="2147483659" r:id="rId12"/>
    <p:sldLayoutId id="2147483658" r:id="rId13"/>
    <p:sldLayoutId id="2147483660" r:id="rId14"/>
    <p:sldLayoutId id="2147483654" r:id="rId15"/>
    <p:sldLayoutId id="2147483655" r:id="rId16"/>
    <p:sldLayoutId id="2147483673" r:id="rId17"/>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1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30.xml"/><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94"/>
        <p:cNvGrpSpPr/>
        <p:nvPr/>
      </p:nvGrpSpPr>
      <p:grpSpPr>
        <a:xfrm>
          <a:off x="0" y="0"/>
          <a:ext cx="0" cy="0"/>
          <a:chOff x="0" y="0"/>
          <a:chExt cx="0" cy="0"/>
        </a:xfrm>
      </p:grpSpPr>
      <p:sp>
        <p:nvSpPr>
          <p:cNvPr id="195" name="Shape 195"/>
          <p:cNvSpPr txBox="1">
            <a:spLocks noGrp="1"/>
          </p:cNvSpPr>
          <p:nvPr>
            <p:ph type="title"/>
          </p:nvPr>
        </p:nvSpPr>
        <p:spPr>
          <a:prstGeom prst="rect">
            <a:avLst/>
          </a:prstGeom>
          <a:noFill/>
          <a:ln>
            <a:noFill/>
          </a:ln>
        </p:spPr>
        <p:txBody>
          <a:bodyPr lIns="0" tIns="0" rIns="0" bIns="0" anchor="t"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Technology in Action</a:t>
            </a:r>
          </a:p>
        </p:txBody>
      </p:sp>
      <p:sp>
        <p:nvSpPr>
          <p:cNvPr id="196" name="Shape 196"/>
          <p:cNvSpPr txBox="1">
            <a:spLocks noGrp="1"/>
          </p:cNvSpPr>
          <p:nvPr>
            <p:ph type="body" idx="1"/>
          </p:nvPr>
        </p:nvSpPr>
        <p:spPr>
          <a:xfrm>
            <a:off x="457200" y="967566"/>
            <a:ext cx="8229600" cy="5158597"/>
          </a:xfrm>
          <a:prstGeom prst="rect">
            <a:avLst/>
          </a:prstGeom>
          <a:noFill/>
          <a:ln>
            <a:noFill/>
          </a:ln>
        </p:spPr>
        <p:txBody>
          <a:bodyPr lIns="0" tIns="0" rIns="0" bIns="0" anchor="t" anchorCtr="0">
            <a:noAutofit/>
          </a:bodyPr>
          <a:lstStyle/>
          <a:p>
            <a:pPr marL="0" lvl="0" indent="0">
              <a:spcBef>
                <a:spcPts val="0"/>
              </a:spcBef>
              <a:buSzPct val="25000"/>
              <a:buNone/>
            </a:pPr>
            <a:r>
              <a:rPr lang="en-US" sz="2000" dirty="0"/>
              <a:t>16</a:t>
            </a:r>
            <a:r>
              <a:rPr lang="en-US" sz="2000" baseline="30000" dirty="0"/>
              <a:t>th</a:t>
            </a:r>
            <a:r>
              <a:rPr lang="en-US" sz="2000" dirty="0"/>
              <a:t> Edition</a:t>
            </a:r>
          </a:p>
        </p:txBody>
      </p:sp>
      <p:sp>
        <p:nvSpPr>
          <p:cNvPr id="198" name="Shape 198"/>
          <p:cNvSpPr txBox="1">
            <a:spLocks noGrp="1"/>
          </p:cNvSpPr>
          <p:nvPr>
            <p:ph type="body" idx="4294967295"/>
          </p:nvPr>
        </p:nvSpPr>
        <p:spPr>
          <a:xfrm>
            <a:off x="5486400" y="1600200"/>
            <a:ext cx="3657600" cy="1600200"/>
          </a:xfrm>
          <a:prstGeom prst="rect">
            <a:avLst/>
          </a:prstGeom>
          <a:noFill/>
          <a:ln>
            <a:noFill/>
          </a:ln>
        </p:spPr>
        <p:txBody>
          <a:bodyPr lIns="0" tIns="0" rIns="0" bIns="0" anchor="b" anchorCtr="0">
            <a:noAutofit/>
          </a:bodyPr>
          <a:lstStyle/>
          <a:p>
            <a:pPr marL="0" marR="0" lvl="0" indent="0" algn="l" rtl="0">
              <a:spcBef>
                <a:spcPts val="0"/>
              </a:spcBef>
              <a:buClr>
                <a:srgbClr val="007FA3"/>
              </a:buClr>
              <a:buSzPct val="25000"/>
              <a:buFont typeface="Arial"/>
              <a:buNone/>
            </a:pPr>
            <a:r>
              <a:rPr lang="en-US" sz="3000" b="0" i="0" u="none" strike="noStrike" cap="none" dirty="0">
                <a:solidFill>
                  <a:schemeClr val="dk1"/>
                </a:solidFill>
                <a:latin typeface="Arial"/>
                <a:ea typeface="Arial"/>
                <a:cs typeface="Arial"/>
                <a:sym typeface="Arial"/>
              </a:rPr>
              <a:t>Chapter 6</a:t>
            </a:r>
          </a:p>
        </p:txBody>
      </p:sp>
      <p:sp>
        <p:nvSpPr>
          <p:cNvPr id="199" name="Shape 199"/>
          <p:cNvSpPr txBox="1">
            <a:spLocks noGrp="1"/>
          </p:cNvSpPr>
          <p:nvPr>
            <p:ph type="body" idx="4294967295"/>
          </p:nvPr>
        </p:nvSpPr>
        <p:spPr>
          <a:xfrm>
            <a:off x="5486400" y="3200400"/>
            <a:ext cx="3657600" cy="2925763"/>
          </a:xfrm>
          <a:prstGeom prst="rect">
            <a:avLst/>
          </a:prstGeom>
          <a:noFill/>
          <a:ln>
            <a:noFill/>
          </a:ln>
        </p:spPr>
        <p:txBody>
          <a:bodyPr lIns="0" tIns="0" rIns="0" bIns="0" anchor="t" anchorCtr="0">
            <a:noAutofit/>
          </a:bodyPr>
          <a:lstStyle/>
          <a:p>
            <a:pPr marL="101600" indent="0">
              <a:lnSpc>
                <a:spcPct val="120000"/>
              </a:lnSpc>
              <a:buNone/>
            </a:pPr>
            <a:r>
              <a:rPr lang="en-US" sz="2400" kern="1200" dirty="0">
                <a:solidFill>
                  <a:schemeClr val="tx1"/>
                </a:solidFill>
                <a:latin typeface="+mj-lt"/>
                <a:ea typeface="+mn-ea"/>
                <a:cs typeface="+mn-cs"/>
              </a:rPr>
              <a:t>Understanding and Assessing Hardware: Evaluating Your System</a:t>
            </a:r>
          </a:p>
        </p:txBody>
      </p:sp>
      <p:pic>
        <p:nvPicPr>
          <p:cNvPr id="8" name="Picture 7">
            <a:extLst>
              <a:ext uri="{FF2B5EF4-FFF2-40B4-BE49-F238E27FC236}">
                <a16:creationId xmlns:a16="http://schemas.microsoft.com/office/drawing/2014/main" id="{DDB1DDBC-8A10-4EAD-AC78-1CA2C62EEDB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97367" y="1444625"/>
            <a:ext cx="3659132" cy="4681537"/>
          </a:xfrm>
          <a:prstGeom prst="rect">
            <a:avLst/>
          </a:prstGeom>
        </p:spPr>
      </p:pic>
    </p:spTree>
    <p:extLst>
      <p:ext uri="{BB962C8B-B14F-4D97-AF65-F5344CB8AC3E}">
        <p14:creationId xmlns:p14="http://schemas.microsoft.com/office/powerpoint/2010/main" val="300553164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002AE585-F18D-4966-8121-DDC45FB9F84C}"/>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(1 of 2)</a:t>
            </a:r>
          </a:p>
        </p:txBody>
      </p:sp>
      <p:sp>
        <p:nvSpPr>
          <p:cNvPr id="7" name="Subtitle 6"/>
          <p:cNvSpPr>
            <a:spLocks noGrp="1"/>
          </p:cNvSpPr>
          <p:nvPr>
            <p:ph type="body" idx="1"/>
          </p:nvPr>
        </p:nvSpPr>
        <p:spPr>
          <a:xfrm>
            <a:off x="457200" y="1600200"/>
            <a:ext cx="8458200" cy="5257800"/>
          </a:xfrm>
        </p:spPr>
        <p:txBody>
          <a:bodyPr>
            <a:normAutofit/>
          </a:bodyPr>
          <a:lstStyle/>
          <a:p>
            <a:pPr marL="692150" indent="-692150">
              <a:buNone/>
            </a:pPr>
            <a:r>
              <a:rPr lang="en-US" sz="2400" dirty="0">
                <a:latin typeface="Arial" panose="020B0604020202020204" pitchFamily="34" charset="0"/>
                <a:cs typeface="Arial" panose="020B0604020202020204" pitchFamily="34" charset="0"/>
              </a:rPr>
              <a:t>6.1  Describe the changes in CPU performance over the past several decades.</a:t>
            </a:r>
          </a:p>
          <a:p>
            <a:pPr marL="692150" indent="-692150">
              <a:buNone/>
            </a:pPr>
            <a:r>
              <a:rPr lang="en-US" sz="2400" dirty="0">
                <a:latin typeface="Arial" panose="020B0604020202020204" pitchFamily="34" charset="0"/>
                <a:cs typeface="Arial" panose="020B0604020202020204" pitchFamily="34" charset="0"/>
              </a:rPr>
              <a:t>6.2  Compare and contrast a variety of computing devices.</a:t>
            </a:r>
          </a:p>
          <a:p>
            <a:pPr marL="692150" indent="-692150">
              <a:buNone/>
            </a:pPr>
            <a:r>
              <a:rPr lang="en-US" sz="2400" dirty="0">
                <a:latin typeface="Arial" panose="020B0604020202020204" pitchFamily="34" charset="0"/>
                <a:cs typeface="Arial" panose="020B0604020202020204" pitchFamily="34" charset="0"/>
              </a:rPr>
              <a:t>6.3  Describe how a CPU is designed and how it operates.</a:t>
            </a:r>
          </a:p>
          <a:p>
            <a:pPr marL="692150" indent="-692150">
              <a:buNone/>
            </a:pPr>
            <a:r>
              <a:rPr lang="en-US" sz="2400" dirty="0">
                <a:latin typeface="Arial" panose="020B0604020202020204" pitchFamily="34" charset="0"/>
                <a:cs typeface="Arial" panose="020B0604020202020204" pitchFamily="34" charset="0"/>
              </a:rPr>
              <a:t>6.4  Describe tools used to measure and evaluate CPU performance.</a:t>
            </a:r>
          </a:p>
          <a:p>
            <a:pPr marL="692150" indent="-692150">
              <a:buNone/>
            </a:pPr>
            <a:r>
              <a:rPr lang="en-US" sz="2400" dirty="0">
                <a:latin typeface="Arial" panose="020B0604020202020204" pitchFamily="34" charset="0"/>
                <a:cs typeface="Arial" panose="020B0604020202020204" pitchFamily="34" charset="0"/>
              </a:rPr>
              <a:t>6.5  Discuss how RAM is used in a computer system.</a:t>
            </a:r>
          </a:p>
          <a:p>
            <a:pPr marL="692150" indent="-692150">
              <a:buNone/>
            </a:pPr>
            <a:r>
              <a:rPr lang="en-US" sz="2400" dirty="0">
                <a:latin typeface="Arial" panose="020B0604020202020204" pitchFamily="34" charset="0"/>
                <a:cs typeface="Arial" panose="020B0604020202020204" pitchFamily="34" charset="0"/>
              </a:rPr>
              <a:t>6.6  Evaluate whether adding RAM to a system is desirable.</a:t>
            </a:r>
          </a:p>
        </p:txBody>
      </p:sp>
    </p:spTree>
    <p:extLst>
      <p:ext uri="{BB962C8B-B14F-4D97-AF65-F5344CB8AC3E}">
        <p14:creationId xmlns:p14="http://schemas.microsoft.com/office/powerpoint/2010/main" val="14828858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Shape 205">
            <a:extLst>
              <a:ext uri="{FF2B5EF4-FFF2-40B4-BE49-F238E27FC236}">
                <a16:creationId xmlns:a16="http://schemas.microsoft.com/office/drawing/2014/main" id="{CA69E462-6891-4495-B210-350FC21AB628}"/>
              </a:ext>
            </a:extLst>
          </p:cNvPr>
          <p:cNvSpPr txBox="1">
            <a:spLocks noGrp="1"/>
          </p:cNvSpPr>
          <p:nvPr>
            <p:ph type="title"/>
          </p:nvPr>
        </p:nvSpPr>
        <p:spPr>
          <a:xfrm>
            <a:off x="457200" y="215371"/>
            <a:ext cx="8229600" cy="1097279"/>
          </a:xfrm>
          <a:prstGeom prst="rect">
            <a:avLst/>
          </a:prstGeom>
          <a:noFill/>
          <a:ln>
            <a:noFill/>
          </a:ln>
        </p:spPr>
        <p:txBody>
          <a:bodyPr lIns="0" tIns="0" rIns="0" bIns="0" anchor="b" anchorCtr="0">
            <a:noAutofit/>
          </a:bodyPr>
          <a:lstStyle/>
          <a:p>
            <a:pPr marL="0" marR="0" lvl="0" indent="0" algn="l" rtl="0">
              <a:lnSpc>
                <a:spcPct val="100000"/>
              </a:lnSpc>
              <a:spcBef>
                <a:spcPts val="0"/>
              </a:spcBef>
              <a:buClr>
                <a:srgbClr val="007FA3"/>
              </a:buClr>
              <a:buSzPct val="25000"/>
              <a:buFont typeface="Times New Roman"/>
              <a:buNone/>
            </a:pPr>
            <a:r>
              <a:rPr lang="en-US" sz="3400" b="1" i="0" u="none" strike="noStrike" cap="none" dirty="0">
                <a:solidFill>
                  <a:srgbClr val="007FA3"/>
                </a:solidFill>
                <a:latin typeface="Times New Roman"/>
                <a:ea typeface="Times New Roman"/>
                <a:cs typeface="Times New Roman"/>
                <a:sym typeface="Times New Roman"/>
              </a:rPr>
              <a:t>Learning Objectives </a:t>
            </a:r>
            <a:r>
              <a:rPr lang="en-US" sz="2800" b="1" i="0" u="none" strike="noStrike" cap="none" dirty="0">
                <a:solidFill>
                  <a:srgbClr val="007FA3"/>
                </a:solidFill>
                <a:latin typeface="Times New Roman"/>
                <a:ea typeface="Times New Roman"/>
                <a:cs typeface="Times New Roman"/>
                <a:sym typeface="Times New Roman"/>
              </a:rPr>
              <a:t>(2 </a:t>
            </a:r>
            <a:r>
              <a:rPr lang="en-US" sz="2800" b="1" i="0" u="none" strike="noStrike" cap="none">
                <a:solidFill>
                  <a:srgbClr val="007FA3"/>
                </a:solidFill>
                <a:latin typeface="Times New Roman"/>
                <a:ea typeface="Times New Roman"/>
                <a:cs typeface="Times New Roman"/>
                <a:sym typeface="Times New Roman"/>
              </a:rPr>
              <a:t>of 2)</a:t>
            </a:r>
            <a:endParaRPr lang="en-US" sz="2800" b="1" i="0" u="none" strike="noStrike" cap="none" dirty="0">
              <a:solidFill>
                <a:srgbClr val="007FA3"/>
              </a:solidFill>
              <a:latin typeface="Times New Roman"/>
              <a:ea typeface="Times New Roman"/>
              <a:cs typeface="Times New Roman"/>
              <a:sym typeface="Times New Roman"/>
            </a:endParaRPr>
          </a:p>
        </p:txBody>
      </p:sp>
      <p:sp>
        <p:nvSpPr>
          <p:cNvPr id="7" name="Subtitle 6"/>
          <p:cNvSpPr>
            <a:spLocks noGrp="1"/>
          </p:cNvSpPr>
          <p:nvPr>
            <p:ph type="body" idx="1"/>
          </p:nvPr>
        </p:nvSpPr>
        <p:spPr>
          <a:xfrm>
            <a:off x="457200" y="1606825"/>
            <a:ext cx="8229600" cy="5138103"/>
          </a:xfrm>
        </p:spPr>
        <p:txBody>
          <a:bodyPr>
            <a:normAutofit/>
          </a:bodyPr>
          <a:lstStyle/>
          <a:p>
            <a:pPr marL="692150" indent="-692150">
              <a:buNone/>
            </a:pPr>
            <a:r>
              <a:rPr lang="en-US" sz="2400" dirty="0">
                <a:latin typeface="Arial" panose="020B0604020202020204" pitchFamily="34" charset="0"/>
                <a:cs typeface="Arial" panose="020B0604020202020204" pitchFamily="34" charset="0"/>
              </a:rPr>
              <a:t>6.7  Classify and describe the major types of nonvolatile storage drives.</a:t>
            </a:r>
          </a:p>
          <a:p>
            <a:pPr marL="692150" indent="-692150">
              <a:buNone/>
            </a:pPr>
            <a:r>
              <a:rPr lang="en-US" sz="2400" dirty="0">
                <a:latin typeface="Arial" panose="020B0604020202020204" pitchFamily="34" charset="0"/>
                <a:cs typeface="Arial" panose="020B0604020202020204" pitchFamily="34" charset="0"/>
              </a:rPr>
              <a:t>6.8  Evaluate the amount and type of storage needed for a system.</a:t>
            </a:r>
          </a:p>
          <a:p>
            <a:pPr marL="692150" indent="-692150">
              <a:buNone/>
            </a:pPr>
            <a:r>
              <a:rPr lang="en-US" sz="2400" dirty="0">
                <a:latin typeface="Arial" panose="020B0604020202020204" pitchFamily="34" charset="0"/>
                <a:cs typeface="Arial" panose="020B0604020202020204" pitchFamily="34" charset="0"/>
              </a:rPr>
              <a:t>6.9  Describe the features of video cards.</a:t>
            </a:r>
          </a:p>
          <a:p>
            <a:pPr marL="692150" indent="-692150">
              <a:buNone/>
            </a:pPr>
            <a:r>
              <a:rPr lang="en-US" sz="2400" dirty="0">
                <a:latin typeface="Arial" panose="020B0604020202020204" pitchFamily="34" charset="0"/>
                <a:cs typeface="Arial" panose="020B0604020202020204" pitchFamily="34" charset="0"/>
              </a:rPr>
              <a:t>6.10 Describe the features of sound cards.</a:t>
            </a:r>
          </a:p>
          <a:p>
            <a:pPr marL="692150" indent="-692150">
              <a:buNone/>
            </a:pPr>
            <a:r>
              <a:rPr lang="en-US" sz="2400" dirty="0">
                <a:latin typeface="Arial" panose="020B0604020202020204" pitchFamily="34" charset="0"/>
                <a:cs typeface="Arial" panose="020B0604020202020204" pitchFamily="34" charset="0"/>
              </a:rPr>
              <a:t>6.11 Describe steps you can take to optimize your system’s reliability.</a:t>
            </a:r>
          </a:p>
          <a:p>
            <a:pPr marL="692150" indent="-692150">
              <a:buNone/>
            </a:pPr>
            <a:r>
              <a:rPr lang="en-US" sz="2400" dirty="0">
                <a:latin typeface="Arial" panose="020B0604020202020204" pitchFamily="34" charset="0"/>
                <a:cs typeface="Arial" panose="020B0604020202020204" pitchFamily="34" charset="0"/>
              </a:rPr>
              <a:t>6.12 Discuss how to recycle, donate, or dispose of an older computer.</a:t>
            </a:r>
          </a:p>
        </p:txBody>
      </p:sp>
    </p:spTree>
    <p:extLst>
      <p:ext uri="{BB962C8B-B14F-4D97-AF65-F5344CB8AC3E}">
        <p14:creationId xmlns:p14="http://schemas.microsoft.com/office/powerpoint/2010/main" val="287709662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ChangeArrowheads="1"/>
          </p:cNvSpPr>
          <p:nvPr>
            <p:ph type="title"/>
          </p:nvPr>
        </p:nvSpPr>
        <p:spPr>
          <a:xfrm>
            <a:off x="457200" y="0"/>
            <a:ext cx="8686800" cy="1600200"/>
          </a:xfrm>
        </p:spPr>
        <p:txBody>
          <a:bodyPr>
            <a:normAutofit/>
          </a:bodyPr>
          <a:lstStyle/>
          <a:p>
            <a:pPr eaLnBrk="1" hangingPunct="1">
              <a:defRPr/>
            </a:pPr>
            <a:r>
              <a:rPr lang="en-US" dirty="0">
                <a:effectLst/>
              </a:rPr>
              <a:t>Your Ideal Computing Device</a:t>
            </a:r>
            <a:br>
              <a:rPr lang="en-US" sz="3000" dirty="0"/>
            </a:br>
            <a:r>
              <a:rPr lang="en-US" sz="3200" dirty="0"/>
              <a:t>Moore’s Law</a:t>
            </a:r>
            <a:br>
              <a:rPr lang="en-US" sz="2700" dirty="0"/>
            </a:br>
            <a:r>
              <a:rPr lang="en-US" sz="2000" dirty="0"/>
              <a:t>(Objective 6.1)</a:t>
            </a:r>
            <a:endParaRPr lang="en-US" sz="2700" dirty="0"/>
          </a:p>
        </p:txBody>
      </p:sp>
      <p:sp>
        <p:nvSpPr>
          <p:cNvPr id="107523" name="Rectangle 3"/>
          <p:cNvSpPr>
            <a:spLocks noGrp="1" noChangeArrowheads="1"/>
          </p:cNvSpPr>
          <p:nvPr>
            <p:ph idx="1"/>
          </p:nvPr>
        </p:nvSpPr>
        <p:spPr>
          <a:xfrm>
            <a:off x="457200" y="1600200"/>
            <a:ext cx="6934200" cy="5257800"/>
          </a:xfrm>
        </p:spPr>
        <p:txBody>
          <a:bodyPr>
            <a:normAutofit/>
          </a:bodyPr>
          <a:lstStyle/>
          <a:p>
            <a:pPr>
              <a:spcBef>
                <a:spcPts val="0"/>
              </a:spcBef>
              <a:spcAft>
                <a:spcPts val="900"/>
              </a:spcAft>
              <a:defRPr/>
            </a:pPr>
            <a:r>
              <a:rPr lang="en-US" dirty="0"/>
              <a:t>New technologies emerge quickly</a:t>
            </a:r>
            <a:endParaRPr lang="en-US" dirty="0">
              <a:effectLst/>
            </a:endParaRPr>
          </a:p>
          <a:p>
            <a:pPr>
              <a:spcBef>
                <a:spcPts val="0"/>
              </a:spcBef>
              <a:spcAft>
                <a:spcPts val="900"/>
              </a:spcAft>
              <a:defRPr/>
            </a:pPr>
            <a:r>
              <a:rPr lang="en-US" dirty="0"/>
              <a:t>Things to consider</a:t>
            </a:r>
          </a:p>
          <a:p>
            <a:pPr lvl="1">
              <a:spcBef>
                <a:spcPts val="0"/>
              </a:spcBef>
              <a:spcAft>
                <a:spcPts val="900"/>
              </a:spcAft>
              <a:defRPr/>
            </a:pPr>
            <a:r>
              <a:rPr lang="en-US" dirty="0"/>
              <a:t>Speed</a:t>
            </a:r>
          </a:p>
          <a:p>
            <a:pPr lvl="1">
              <a:spcBef>
                <a:spcPts val="0"/>
              </a:spcBef>
              <a:spcAft>
                <a:spcPts val="900"/>
              </a:spcAft>
              <a:defRPr/>
            </a:pPr>
            <a:r>
              <a:rPr lang="en-US" dirty="0"/>
              <a:t>Moore’s Law</a:t>
            </a:r>
          </a:p>
          <a:p>
            <a:pPr lvl="1">
              <a:spcBef>
                <a:spcPts val="0"/>
              </a:spcBef>
              <a:spcAft>
                <a:spcPts val="900"/>
              </a:spcAft>
              <a:defRPr/>
            </a:pPr>
            <a:r>
              <a:rPr lang="en-US" dirty="0"/>
              <a:t>System components</a:t>
            </a:r>
          </a:p>
          <a:p>
            <a:pPr lvl="2">
              <a:spcBef>
                <a:spcPts val="0"/>
              </a:spcBef>
              <a:spcAft>
                <a:spcPts val="900"/>
              </a:spcAft>
              <a:defRPr/>
            </a:pPr>
            <a:r>
              <a:rPr lang="en-US" dirty="0"/>
              <a:t>DRAM</a:t>
            </a:r>
          </a:p>
          <a:p>
            <a:pPr lvl="2">
              <a:spcBef>
                <a:spcPts val="0"/>
              </a:spcBef>
              <a:spcAft>
                <a:spcPts val="900"/>
              </a:spcAft>
              <a:defRPr/>
            </a:pPr>
            <a:r>
              <a:rPr lang="en-US" dirty="0"/>
              <a:t>Hard drive</a:t>
            </a:r>
          </a:p>
        </p:txBody>
      </p:sp>
      <p:pic>
        <p:nvPicPr>
          <p:cNvPr id="5" name="Picture 4" descr="A line graph, titled Moore’s law, compares the progression of 19 65 data, memory, and microprocessors. The horizontal axis shows the year from 19 60 to 2015 in increments of 5 years. The vertical axis, labeled transistors per die, contains points that range from 10 to the power of zero through 10 to the power of 10. There are 4 points representing 19 65 data, and they span from before 19 60 to 19 65. The number of transistors gradually increases from 10 to the zero power, to just below 10 to the power of 2. &#10;The points on the memory trend line are described as follows. &#10;19 70. Memory, 1 K.&#10;Just before 19 75. Memory, 4 K.&#10;19 75. Memory, 16 K.&#10;Just before 19 80. Memory, 64 K.&#10;Between 19 80 and 19 85. Memory, 256 K.&#10;19 85. Memory, 1 M.&#10;19 90. Memory, 4 M.&#10;Just before 19 95. Memory, 16 M.&#10;Between 19 95 and 2000. Memory, 64 M.&#10;Just before 2000. Memory, 128 M.&#10;Just after 2000. Memory, 256 M.&#10;Between 2000 and 2005. Memory, 512 M.&#10;2005. Memory, 1 G.&#10;Between 2005 and 2010. Memory, 2 G.&#10;2010. Memory, 4 G.&#10;2015. Unlabeled point, above 10 to the power of 10 transistors per die.&#10;The points on the microprocessor trend line are described as follows. &#10;19 70. 4004 processor.&#10;Just before 19 75. 8008 processor.&#10;19 75. 8080 processor.&#10;Just before 19 80. 8086 processor.&#10;Between 19 80 and 19 85. 80286 processor.&#10;19 85. Trademark 3 86 processor.&#10;19 90. Trademark 4 86 processor.&#10;Just before 19 95. Pentium processor.&#10;Between 19 95 and 2000. Pentium 2 processor.&#10;Just before 2000. Pentium 3 processor.&#10;Just after 2000. Pentium 4 processor.&#10;Between 2000 and 2005. Itanium processor.&#10;2005. Itanium 2 processor.&#10;Between 2005 and 2010. Unlabeled.&#10;2010. Unlabeled.&#10;2015. Unlabeled.">
            <a:extLst>
              <a:ext uri="{FF2B5EF4-FFF2-40B4-BE49-F238E27FC236}">
                <a16:creationId xmlns:a16="http://schemas.microsoft.com/office/drawing/2014/main" id="{DAC837B6-9B0B-47ED-B938-A6FC698AD29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15674" y="2625214"/>
            <a:ext cx="4333184" cy="2937386"/>
          </a:xfrm>
          <a:prstGeom prst="rect">
            <a:avLst/>
          </a:prstGeom>
        </p:spPr>
      </p:pic>
    </p:spTree>
    <p:extLst>
      <p:ext uri="{BB962C8B-B14F-4D97-AF65-F5344CB8AC3E}">
        <p14:creationId xmlns:p14="http://schemas.microsoft.com/office/powerpoint/2010/main" val="329515361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229600" cy="1600200"/>
          </a:xfrm>
        </p:spPr>
        <p:txBody>
          <a:bodyPr>
            <a:normAutofit/>
          </a:bodyPr>
          <a:lstStyle/>
          <a:p>
            <a:r>
              <a:rPr lang="en-US" dirty="0">
                <a:effectLst/>
              </a:rPr>
              <a:t>Your Ideal Computing Device</a:t>
            </a:r>
            <a:br>
              <a:rPr lang="en-US" sz="3000" dirty="0"/>
            </a:br>
            <a:r>
              <a:rPr lang="en-US" sz="3200" dirty="0"/>
              <a:t>Selecting a Computing Device</a:t>
            </a:r>
            <a:br>
              <a:rPr lang="en-US" sz="3200" dirty="0"/>
            </a:br>
            <a:r>
              <a:rPr lang="en-US" sz="2000" dirty="0"/>
              <a:t>(Objective 6.2)</a:t>
            </a:r>
            <a:endParaRPr lang="en-US" sz="2700" dirty="0"/>
          </a:p>
        </p:txBody>
      </p:sp>
      <p:sp>
        <p:nvSpPr>
          <p:cNvPr id="9" name="Content Placeholder 8"/>
          <p:cNvSpPr>
            <a:spLocks noGrp="1"/>
          </p:cNvSpPr>
          <p:nvPr>
            <p:ph idx="1"/>
          </p:nvPr>
        </p:nvSpPr>
        <p:spPr>
          <a:xfrm>
            <a:off x="457200" y="1600200"/>
            <a:ext cx="4267200" cy="5105400"/>
          </a:xfrm>
        </p:spPr>
        <p:txBody>
          <a:bodyPr>
            <a:normAutofit/>
          </a:bodyPr>
          <a:lstStyle/>
          <a:p>
            <a:pPr>
              <a:lnSpc>
                <a:spcPct val="110000"/>
              </a:lnSpc>
              <a:spcBef>
                <a:spcPts val="0"/>
              </a:spcBef>
              <a:spcAft>
                <a:spcPts val="600"/>
              </a:spcAft>
              <a:defRPr/>
            </a:pPr>
            <a:r>
              <a:rPr lang="en-US" dirty="0"/>
              <a:t>Large number of choices</a:t>
            </a:r>
          </a:p>
          <a:p>
            <a:pPr lvl="1">
              <a:lnSpc>
                <a:spcPct val="110000"/>
              </a:lnSpc>
              <a:spcBef>
                <a:spcPts val="0"/>
              </a:spcBef>
              <a:spcAft>
                <a:spcPts val="300"/>
              </a:spcAft>
              <a:defRPr/>
            </a:pPr>
            <a:r>
              <a:rPr lang="en-US" dirty="0"/>
              <a:t>Smartphones</a:t>
            </a:r>
          </a:p>
          <a:p>
            <a:pPr lvl="1">
              <a:lnSpc>
                <a:spcPct val="110000"/>
              </a:lnSpc>
              <a:spcBef>
                <a:spcPts val="0"/>
              </a:spcBef>
              <a:spcAft>
                <a:spcPts val="300"/>
              </a:spcAft>
              <a:defRPr/>
            </a:pPr>
            <a:r>
              <a:rPr lang="en-US" dirty="0"/>
              <a:t>Tablets</a:t>
            </a:r>
          </a:p>
          <a:p>
            <a:pPr lvl="1">
              <a:lnSpc>
                <a:spcPct val="110000"/>
              </a:lnSpc>
              <a:spcBef>
                <a:spcPts val="0"/>
              </a:spcBef>
              <a:spcAft>
                <a:spcPts val="300"/>
              </a:spcAft>
              <a:defRPr/>
            </a:pPr>
            <a:r>
              <a:rPr lang="en-US" dirty="0"/>
              <a:t>Ultrabooks</a:t>
            </a:r>
          </a:p>
          <a:p>
            <a:pPr lvl="1">
              <a:lnSpc>
                <a:spcPct val="110000"/>
              </a:lnSpc>
              <a:spcBef>
                <a:spcPts val="0"/>
              </a:spcBef>
              <a:spcAft>
                <a:spcPts val="300"/>
              </a:spcAft>
              <a:defRPr/>
            </a:pPr>
            <a:r>
              <a:rPr lang="en-US" dirty="0"/>
              <a:t>2-in-1s</a:t>
            </a:r>
          </a:p>
          <a:p>
            <a:pPr lvl="1">
              <a:lnSpc>
                <a:spcPct val="110000"/>
              </a:lnSpc>
              <a:spcBef>
                <a:spcPts val="0"/>
              </a:spcBef>
              <a:spcAft>
                <a:spcPts val="300"/>
              </a:spcAft>
              <a:defRPr/>
            </a:pPr>
            <a:r>
              <a:rPr lang="en-US" dirty="0"/>
              <a:t>Laptops </a:t>
            </a:r>
          </a:p>
          <a:p>
            <a:pPr lvl="1">
              <a:lnSpc>
                <a:spcPct val="110000"/>
              </a:lnSpc>
              <a:spcBef>
                <a:spcPts val="0"/>
              </a:spcBef>
              <a:spcAft>
                <a:spcPts val="300"/>
              </a:spcAft>
              <a:defRPr/>
            </a:pPr>
            <a:r>
              <a:rPr lang="en-US" dirty="0"/>
              <a:t>Desktops</a:t>
            </a:r>
          </a:p>
        </p:txBody>
      </p:sp>
      <p:pic>
        <p:nvPicPr>
          <p:cNvPr id="6" name="Picture 5" descr="A diagram shows the types of mobile devices surrounding the center, which is a person on a laptop. The 5 devices linked to the laptop are tablet, a 2-in-1, the ultra book, the desktop, and the smart phone.">
            <a:extLst>
              <a:ext uri="{FF2B5EF4-FFF2-40B4-BE49-F238E27FC236}">
                <a16:creationId xmlns:a16="http://schemas.microsoft.com/office/drawing/2014/main" id="{5616D469-E0BA-4C0D-A8C7-A35CB8215A0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887"/>
          <a:stretch/>
        </p:blipFill>
        <p:spPr>
          <a:xfrm>
            <a:off x="4196080" y="1600201"/>
            <a:ext cx="4480560" cy="4495800"/>
          </a:xfrm>
          <a:prstGeom prst="rect">
            <a:avLst/>
          </a:prstGeom>
        </p:spPr>
      </p:pic>
    </p:spTree>
    <p:extLst>
      <p:ext uri="{BB962C8B-B14F-4D97-AF65-F5344CB8AC3E}">
        <p14:creationId xmlns:p14="http://schemas.microsoft.com/office/powerpoint/2010/main" val="408503240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n image of an Intel C P U chip. It is a square filled with circuitry.">
            <a:extLst>
              <a:ext uri="{FF2B5EF4-FFF2-40B4-BE49-F238E27FC236}">
                <a16:creationId xmlns:a16="http://schemas.microsoft.com/office/drawing/2014/main" id="{20F1F5B0-0079-4066-BB7B-75EDACD94143}"/>
              </a:ext>
            </a:extLst>
          </p:cNvPr>
          <p:cNvPicPr>
            <a:picLocks noChangeAspect="1"/>
          </p:cNvPicPr>
          <p:nvPr/>
        </p:nvPicPr>
        <p:blipFill rotWithShape="1">
          <a:blip r:embed="rId3">
            <a:extLst>
              <a:ext uri="{28A0092B-C50C-407E-A947-70E740481C1C}">
                <a14:useLocalDpi xmlns:a14="http://schemas.microsoft.com/office/drawing/2010/main" val="0"/>
              </a:ext>
            </a:extLst>
          </a:blip>
          <a:srcRect b="9653"/>
          <a:stretch/>
        </p:blipFill>
        <p:spPr>
          <a:xfrm>
            <a:off x="5457753" y="2514600"/>
            <a:ext cx="3232590" cy="2139738"/>
          </a:xfrm>
          <a:prstGeom prst="rect">
            <a:avLst/>
          </a:prstGeom>
        </p:spPr>
      </p:pic>
      <p:sp>
        <p:nvSpPr>
          <p:cNvPr id="7" name="Title 6"/>
          <p:cNvSpPr>
            <a:spLocks noGrp="1"/>
          </p:cNvSpPr>
          <p:nvPr>
            <p:ph type="title"/>
          </p:nvPr>
        </p:nvSpPr>
        <p:spPr>
          <a:xfrm>
            <a:off x="457200" y="0"/>
            <a:ext cx="8686800" cy="1600200"/>
          </a:xfrm>
        </p:spPr>
        <p:txBody>
          <a:bodyPr>
            <a:normAutofit/>
          </a:bodyPr>
          <a:lstStyle/>
          <a:p>
            <a:r>
              <a:rPr lang="en-US" dirty="0">
                <a:effectLst/>
              </a:rPr>
              <a:t>Evaluating the CPU Subsystem</a:t>
            </a:r>
            <a:br>
              <a:rPr lang="en-US" sz="3000" dirty="0"/>
            </a:br>
            <a:r>
              <a:rPr lang="en-US" sz="3200" dirty="0"/>
              <a:t>How the CPU Works (1 of 6)</a:t>
            </a:r>
            <a:br>
              <a:rPr lang="en-US" sz="3200" dirty="0"/>
            </a:br>
            <a:r>
              <a:rPr lang="en-US" sz="2000" dirty="0"/>
              <a:t>(Objective 6.3)</a:t>
            </a:r>
            <a:endParaRPr lang="en-US" sz="3000" dirty="0"/>
          </a:p>
        </p:txBody>
      </p:sp>
      <p:sp>
        <p:nvSpPr>
          <p:cNvPr id="8" name="Content Placeholder 7"/>
          <p:cNvSpPr>
            <a:spLocks noGrp="1"/>
          </p:cNvSpPr>
          <p:nvPr>
            <p:ph idx="1"/>
          </p:nvPr>
        </p:nvSpPr>
        <p:spPr>
          <a:xfrm>
            <a:off x="457201" y="1600200"/>
            <a:ext cx="5105399" cy="4343400"/>
          </a:xfrm>
        </p:spPr>
        <p:txBody>
          <a:bodyPr>
            <a:normAutofit/>
          </a:bodyPr>
          <a:lstStyle/>
          <a:p>
            <a:pPr>
              <a:spcBef>
                <a:spcPts val="0"/>
              </a:spcBef>
              <a:spcAft>
                <a:spcPts val="300"/>
              </a:spcAft>
              <a:defRPr/>
            </a:pPr>
            <a:r>
              <a:rPr lang="en-US" dirty="0"/>
              <a:t>The CPU</a:t>
            </a:r>
          </a:p>
          <a:p>
            <a:pPr lvl="1">
              <a:spcBef>
                <a:spcPts val="0"/>
              </a:spcBef>
              <a:spcAft>
                <a:spcPts val="300"/>
              </a:spcAft>
              <a:defRPr/>
            </a:pPr>
            <a:r>
              <a:rPr lang="en-US" dirty="0">
                <a:solidFill>
                  <a:schemeClr val="bg2"/>
                </a:solidFill>
              </a:rPr>
              <a:t>Located on motherboard</a:t>
            </a:r>
          </a:p>
          <a:p>
            <a:pPr lvl="1">
              <a:spcBef>
                <a:spcPts val="0"/>
              </a:spcBef>
              <a:spcAft>
                <a:spcPts val="300"/>
              </a:spcAft>
              <a:defRPr/>
            </a:pPr>
            <a:r>
              <a:rPr lang="en-US" dirty="0">
                <a:solidFill>
                  <a:schemeClr val="bg2"/>
                </a:solidFill>
              </a:rPr>
              <a:t>Processes instructions</a:t>
            </a:r>
          </a:p>
          <a:p>
            <a:pPr lvl="1">
              <a:spcBef>
                <a:spcPts val="0"/>
              </a:spcBef>
              <a:spcAft>
                <a:spcPts val="300"/>
              </a:spcAft>
              <a:defRPr/>
            </a:pPr>
            <a:r>
              <a:rPr lang="en-US" dirty="0">
                <a:solidFill>
                  <a:schemeClr val="bg2"/>
                </a:solidFill>
              </a:rPr>
              <a:t>Performs calculations</a:t>
            </a:r>
          </a:p>
          <a:p>
            <a:pPr lvl="1">
              <a:spcBef>
                <a:spcPts val="0"/>
              </a:spcBef>
              <a:spcAft>
                <a:spcPts val="300"/>
              </a:spcAft>
              <a:defRPr/>
            </a:pPr>
            <a:r>
              <a:rPr lang="en-US" dirty="0">
                <a:solidFill>
                  <a:schemeClr val="bg2"/>
                </a:solidFill>
              </a:rPr>
              <a:t>Manages the flow of information</a:t>
            </a:r>
          </a:p>
          <a:p>
            <a:pPr lvl="1">
              <a:spcBef>
                <a:spcPts val="0"/>
              </a:spcBef>
              <a:spcAft>
                <a:spcPts val="300"/>
              </a:spcAft>
              <a:defRPr/>
            </a:pPr>
            <a:r>
              <a:rPr lang="en-US" dirty="0">
                <a:solidFill>
                  <a:schemeClr val="bg2"/>
                </a:solidFill>
              </a:rPr>
              <a:t>Intel and AMD processors</a:t>
            </a:r>
          </a:p>
        </p:txBody>
      </p:sp>
    </p:spTree>
    <p:extLst>
      <p:ext uri="{BB962C8B-B14F-4D97-AF65-F5344CB8AC3E}">
        <p14:creationId xmlns:p14="http://schemas.microsoft.com/office/powerpoint/2010/main" val="400446345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xfrm>
            <a:off x="457200" y="0"/>
            <a:ext cx="8686800" cy="1600200"/>
          </a:xfrm>
        </p:spPr>
        <p:txBody>
          <a:bodyPr>
            <a:normAutofit/>
          </a:bodyPr>
          <a:lstStyle/>
          <a:p>
            <a:r>
              <a:rPr lang="en-US" dirty="0">
                <a:effectLst/>
              </a:rPr>
              <a:t>Evaluating the CPU Subsystem</a:t>
            </a:r>
            <a:br>
              <a:rPr lang="en-US" sz="3000" dirty="0"/>
            </a:br>
            <a:r>
              <a:rPr lang="en-US" sz="3200" dirty="0"/>
              <a:t>How the CPU Works (2 of 6)</a:t>
            </a:r>
            <a:br>
              <a:rPr lang="en-US" sz="3200" dirty="0"/>
            </a:br>
            <a:r>
              <a:rPr lang="en-US" sz="2000" dirty="0"/>
              <a:t>(Objective 6.3)</a:t>
            </a:r>
            <a:endParaRPr lang="en-US" sz="3000" dirty="0"/>
          </a:p>
        </p:txBody>
      </p:sp>
      <p:pic>
        <p:nvPicPr>
          <p:cNvPr id="3" name="Content Placeholder 2" descr="A screenshot of the about screen in Windows Setting lists the device specifications on the main screen. Under the device name, it shows the processor, installed RAM, device I D, product I D, system type, and pen and touch capability. Under Windows specifications, it lists the edition, version, installed on date, and the O S build.">
            <a:extLst>
              <a:ext uri="{FF2B5EF4-FFF2-40B4-BE49-F238E27FC236}">
                <a16:creationId xmlns:a16="http://schemas.microsoft.com/office/drawing/2014/main" id="{F5455C89-FBF4-4416-B624-EED37E0BAD1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961038" y="1676400"/>
            <a:ext cx="5221923" cy="4486256"/>
          </a:xfrm>
        </p:spPr>
      </p:pic>
    </p:spTree>
    <p:extLst>
      <p:ext uri="{BB962C8B-B14F-4D97-AF65-F5344CB8AC3E}">
        <p14:creationId xmlns:p14="http://schemas.microsoft.com/office/powerpoint/2010/main" val="794017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ChangeArrowheads="1"/>
          </p:cNvSpPr>
          <p:nvPr>
            <p:ph type="title"/>
          </p:nvPr>
        </p:nvSpPr>
        <p:spPr>
          <a:xfrm>
            <a:off x="457200" y="53050"/>
            <a:ext cx="8686801" cy="1600200"/>
          </a:xfrm>
        </p:spPr>
        <p:txBody>
          <a:bodyPr anchor="ctr">
            <a:normAutofit/>
          </a:bodyPr>
          <a:lstStyle/>
          <a:p>
            <a:pPr>
              <a:defRPr/>
            </a:pPr>
            <a:r>
              <a:rPr lang="en-US" sz="3400" dirty="0">
                <a:effectLst/>
              </a:rPr>
              <a:t>Evaluating the CPU Subsystem</a:t>
            </a:r>
            <a:br>
              <a:rPr lang="en-US" sz="4500" dirty="0"/>
            </a:br>
            <a:r>
              <a:rPr lang="en-US" sz="3200" dirty="0"/>
              <a:t>How the CPU Works (3 of 6)</a:t>
            </a:r>
            <a:br>
              <a:rPr lang="en-US" sz="3200" dirty="0"/>
            </a:br>
            <a:r>
              <a:rPr lang="en-US" sz="2000" dirty="0"/>
              <a:t>(Objective 6.3) </a:t>
            </a:r>
            <a:endParaRPr lang="en-US" sz="2000" dirty="0">
              <a:effectLst/>
            </a:endParaRPr>
          </a:p>
        </p:txBody>
      </p:sp>
      <p:sp>
        <p:nvSpPr>
          <p:cNvPr id="2" name="Content Placeholder 1"/>
          <p:cNvSpPr>
            <a:spLocks noGrp="1"/>
          </p:cNvSpPr>
          <p:nvPr>
            <p:ph sz="half" idx="2"/>
          </p:nvPr>
        </p:nvSpPr>
        <p:spPr>
          <a:xfrm>
            <a:off x="457200" y="1600200"/>
            <a:ext cx="4033836" cy="5105399"/>
          </a:xfrm>
        </p:spPr>
        <p:txBody>
          <a:bodyPr>
            <a:normAutofit/>
          </a:bodyPr>
          <a:lstStyle/>
          <a:p>
            <a:pPr>
              <a:spcBef>
                <a:spcPts val="0"/>
              </a:spcBef>
              <a:spcAft>
                <a:spcPts val="900"/>
              </a:spcAft>
              <a:buSzPct val="100000"/>
              <a:defRPr/>
            </a:pPr>
            <a:r>
              <a:rPr lang="en-US" dirty="0">
                <a:solidFill>
                  <a:srgbClr val="007FA3"/>
                </a:solidFill>
              </a:rPr>
              <a:t>Machine cycle</a:t>
            </a:r>
          </a:p>
          <a:p>
            <a:pPr lvl="1">
              <a:spcBef>
                <a:spcPts val="0"/>
              </a:spcBef>
              <a:spcAft>
                <a:spcPts val="300"/>
              </a:spcAft>
              <a:defRPr/>
            </a:pPr>
            <a:r>
              <a:rPr lang="en-US" dirty="0"/>
              <a:t>Fetch</a:t>
            </a:r>
          </a:p>
          <a:p>
            <a:pPr lvl="1">
              <a:spcBef>
                <a:spcPts val="0"/>
              </a:spcBef>
              <a:spcAft>
                <a:spcPts val="300"/>
              </a:spcAft>
              <a:defRPr/>
            </a:pPr>
            <a:r>
              <a:rPr lang="en-US" dirty="0"/>
              <a:t>Decode</a:t>
            </a:r>
          </a:p>
          <a:p>
            <a:pPr lvl="1">
              <a:spcBef>
                <a:spcPts val="0"/>
              </a:spcBef>
              <a:spcAft>
                <a:spcPts val="300"/>
              </a:spcAft>
              <a:defRPr/>
            </a:pPr>
            <a:r>
              <a:rPr lang="en-US" dirty="0"/>
              <a:t>Execute </a:t>
            </a:r>
          </a:p>
          <a:p>
            <a:pPr lvl="1">
              <a:spcBef>
                <a:spcPts val="0"/>
              </a:spcBef>
              <a:spcAft>
                <a:spcPts val="300"/>
              </a:spcAft>
              <a:defRPr/>
            </a:pPr>
            <a:r>
              <a:rPr lang="en-US" dirty="0"/>
              <a:t>Store</a:t>
            </a:r>
          </a:p>
          <a:p>
            <a:pPr>
              <a:spcBef>
                <a:spcPts val="0"/>
              </a:spcBef>
              <a:spcAft>
                <a:spcPts val="900"/>
              </a:spcAft>
              <a:buSzPct val="100000"/>
              <a:defRPr/>
            </a:pPr>
            <a:r>
              <a:rPr lang="en-US" dirty="0">
                <a:solidFill>
                  <a:srgbClr val="007FA3"/>
                </a:solidFill>
              </a:rPr>
              <a:t>Two units</a:t>
            </a:r>
          </a:p>
          <a:p>
            <a:pPr lvl="1">
              <a:spcBef>
                <a:spcPts val="0"/>
              </a:spcBef>
              <a:spcAft>
                <a:spcPts val="300"/>
              </a:spcAft>
              <a:defRPr/>
            </a:pPr>
            <a:r>
              <a:rPr lang="en-US" dirty="0"/>
              <a:t>Control unit</a:t>
            </a:r>
          </a:p>
          <a:p>
            <a:pPr lvl="1">
              <a:spcBef>
                <a:spcPts val="0"/>
              </a:spcBef>
              <a:spcAft>
                <a:spcPts val="300"/>
              </a:spcAft>
              <a:defRPr/>
            </a:pPr>
            <a:r>
              <a:rPr lang="en-US" dirty="0"/>
              <a:t>Arithmetic logic</a:t>
            </a:r>
            <a:br>
              <a:rPr lang="en-US" dirty="0"/>
            </a:br>
            <a:r>
              <a:rPr lang="en-US" dirty="0"/>
              <a:t>unit (ALU)</a:t>
            </a:r>
          </a:p>
        </p:txBody>
      </p:sp>
      <p:pic>
        <p:nvPicPr>
          <p:cNvPr id="4" name="Picture 3" descr="A diagram depicts the C P U machine cycle. On the left is a stick of RAM, which has 9 slots numbered 1002 through 1010. An arrow labeled fetch points to the control unit in the C P U. Within the C P U are 10 registers numbers R 1 through R 10. An arrow points from the control unit to the registers, then onto the Arithmetic Logic Unit, or A L U. Finally, an arrow labeled execute, then store, points from the A L U to the registers.">
            <a:extLst>
              <a:ext uri="{FF2B5EF4-FFF2-40B4-BE49-F238E27FC236}">
                <a16:creationId xmlns:a16="http://schemas.microsoft.com/office/drawing/2014/main" id="{989AACEE-5B68-4324-8658-47FE20FF9E7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491036" y="1652377"/>
            <a:ext cx="4334896" cy="3746710"/>
          </a:xfrm>
          <a:prstGeom prst="rect">
            <a:avLst/>
          </a:prstGeom>
        </p:spPr>
      </p:pic>
    </p:spTree>
    <p:extLst>
      <p:ext uri="{BB962C8B-B14F-4D97-AF65-F5344CB8AC3E}">
        <p14:creationId xmlns:p14="http://schemas.microsoft.com/office/powerpoint/2010/main" val="321726337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t>Evaluating the CPU Subsystem</a:t>
            </a:r>
            <a:br>
              <a:rPr lang="en-US" sz="3000" dirty="0"/>
            </a:br>
            <a:r>
              <a:rPr lang="en-US" sz="3200" dirty="0"/>
              <a:t>How the CPU Works (4 of 6)</a:t>
            </a:r>
            <a:br>
              <a:rPr lang="en-US" sz="3200" dirty="0"/>
            </a:br>
            <a:r>
              <a:rPr lang="en-US" sz="2000" dirty="0"/>
              <a:t>(Objective 6.3)</a:t>
            </a:r>
            <a:endParaRPr lang="en-US" dirty="0">
              <a:effectLst/>
            </a:endParaRPr>
          </a:p>
        </p:txBody>
      </p:sp>
      <p:sp>
        <p:nvSpPr>
          <p:cNvPr id="3" name="Content Placeholder 2"/>
          <p:cNvSpPr>
            <a:spLocks noGrp="1"/>
          </p:cNvSpPr>
          <p:nvPr>
            <p:ph idx="1"/>
          </p:nvPr>
        </p:nvSpPr>
        <p:spPr>
          <a:xfrm>
            <a:off x="457200" y="1600200"/>
            <a:ext cx="5105399" cy="5181600"/>
          </a:xfrm>
        </p:spPr>
        <p:txBody>
          <a:bodyPr>
            <a:normAutofit/>
          </a:bodyPr>
          <a:lstStyle/>
          <a:p>
            <a:pPr>
              <a:lnSpc>
                <a:spcPct val="110000"/>
              </a:lnSpc>
              <a:spcBef>
                <a:spcPts val="0"/>
              </a:spcBef>
              <a:spcAft>
                <a:spcPts val="600"/>
              </a:spcAft>
              <a:defRPr/>
            </a:pPr>
            <a:r>
              <a:rPr lang="en-US" dirty="0"/>
              <a:t>CPU’s processing power </a:t>
            </a:r>
          </a:p>
          <a:p>
            <a:pPr lvl="1">
              <a:lnSpc>
                <a:spcPct val="110000"/>
              </a:lnSpc>
              <a:spcBef>
                <a:spcPts val="0"/>
              </a:spcBef>
              <a:spcAft>
                <a:spcPts val="300"/>
              </a:spcAft>
            </a:pPr>
            <a:r>
              <a:rPr lang="en-US" dirty="0"/>
              <a:t>Clock speed</a:t>
            </a:r>
          </a:p>
          <a:p>
            <a:pPr lvl="1">
              <a:lnSpc>
                <a:spcPct val="110000"/>
              </a:lnSpc>
              <a:spcBef>
                <a:spcPts val="0"/>
              </a:spcBef>
              <a:spcAft>
                <a:spcPts val="300"/>
              </a:spcAft>
            </a:pPr>
            <a:r>
              <a:rPr lang="en-US" dirty="0"/>
              <a:t>Overclocking</a:t>
            </a:r>
          </a:p>
          <a:p>
            <a:pPr lvl="1">
              <a:lnSpc>
                <a:spcPct val="110000"/>
              </a:lnSpc>
              <a:spcBef>
                <a:spcPts val="0"/>
              </a:spcBef>
              <a:spcAft>
                <a:spcPts val="300"/>
              </a:spcAft>
            </a:pPr>
            <a:r>
              <a:rPr lang="en-US" dirty="0"/>
              <a:t>Cores</a:t>
            </a:r>
          </a:p>
          <a:p>
            <a:pPr lvl="1">
              <a:lnSpc>
                <a:spcPct val="110000"/>
              </a:lnSpc>
              <a:spcBef>
                <a:spcPts val="0"/>
              </a:spcBef>
              <a:spcAft>
                <a:spcPts val="300"/>
              </a:spcAft>
            </a:pPr>
            <a:r>
              <a:rPr lang="en-US" dirty="0"/>
              <a:t>Parallel processing</a:t>
            </a:r>
          </a:p>
          <a:p>
            <a:pPr lvl="1">
              <a:lnSpc>
                <a:spcPct val="110000"/>
              </a:lnSpc>
              <a:spcBef>
                <a:spcPts val="0"/>
              </a:spcBef>
              <a:spcAft>
                <a:spcPts val="300"/>
              </a:spcAft>
            </a:pPr>
            <a:r>
              <a:rPr lang="en-US" dirty="0"/>
              <a:t>Cache memory</a:t>
            </a:r>
          </a:p>
        </p:txBody>
      </p:sp>
    </p:spTree>
    <p:extLst>
      <p:ext uri="{BB962C8B-B14F-4D97-AF65-F5344CB8AC3E}">
        <p14:creationId xmlns:p14="http://schemas.microsoft.com/office/powerpoint/2010/main" val="42528960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t>Evaluating the CPU Subsystem</a:t>
            </a:r>
            <a:br>
              <a:rPr lang="en-US" sz="3000" dirty="0"/>
            </a:br>
            <a:r>
              <a:rPr lang="en-US" sz="3200" dirty="0"/>
              <a:t>How the CPU Works (5 of 6)</a:t>
            </a:r>
            <a:br>
              <a:rPr lang="en-US" sz="3200" dirty="0"/>
            </a:br>
            <a:r>
              <a:rPr lang="en-US" sz="2000" dirty="0"/>
              <a:t>(Objective 6.3)</a:t>
            </a:r>
            <a:endParaRPr lang="en-US" dirty="0">
              <a:effectLst/>
            </a:endParaRPr>
          </a:p>
        </p:txBody>
      </p:sp>
      <p:pic>
        <p:nvPicPr>
          <p:cNvPr id="6" name="Content Placeholder 5" descr="2 timelines illustrate pipelined and non-pipelined instruction cycles. Underneath each timeline is an arrow labeled clock ticks, which is numbered 0 through 7. The 2 instructions in the non-pipelined cycle are as follows.&#10;Instruction 1. Start at 0 with Fetch, then at 1 decode, then execute at 2, ending with store at 3.&#10;Instruction 2. Start at 4 with Fetch, then at 5 decode, then execute at 6, ending with store at 7.&#10;The 4 instructions in the pipelined cycle are as follows.&#10;Instruction 1. Start at 0 with Fetch, then at 1 decode, then execute at 2, ending with store at 3.&#10;Instruction 2. Start at 1 with Fetch, then at 2 decode, then execute at 3, ending with store at 4.&#10;Instruction 3. Start at 2 with Fetch, then at 3 decode, then execute at 4, ending with store at 5.&#10;Instruction 4. Start at 3 with Fetch, then at 4 decode, then execute at 5, ending with store at 6.&#10;">
            <a:extLst>
              <a:ext uri="{FF2B5EF4-FFF2-40B4-BE49-F238E27FC236}">
                <a16:creationId xmlns:a16="http://schemas.microsoft.com/office/drawing/2014/main" id="{6DFAC7FD-D825-44B7-8E5F-54DA6E3696DE}"/>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1066800" y="1981200"/>
            <a:ext cx="6892885" cy="4081272"/>
          </a:xfrm>
        </p:spPr>
      </p:pic>
    </p:spTree>
    <p:extLst>
      <p:ext uri="{BB962C8B-B14F-4D97-AF65-F5344CB8AC3E}">
        <p14:creationId xmlns:p14="http://schemas.microsoft.com/office/powerpoint/2010/main" val="30928120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t>Evaluating the CPU Subsystem</a:t>
            </a:r>
            <a:br>
              <a:rPr lang="en-US" sz="3000" dirty="0"/>
            </a:br>
            <a:r>
              <a:rPr lang="en-US" sz="3200" dirty="0"/>
              <a:t>How the CPU Works (6 of 6)</a:t>
            </a:r>
            <a:br>
              <a:rPr lang="en-US" sz="3200" dirty="0"/>
            </a:br>
            <a:r>
              <a:rPr lang="en-US" sz="2000" dirty="0"/>
              <a:t>(Objective 6.3)</a:t>
            </a:r>
            <a:endParaRPr lang="en-US" dirty="0">
              <a:effectLst/>
            </a:endParaRPr>
          </a:p>
        </p:txBody>
      </p:sp>
      <p:pic>
        <p:nvPicPr>
          <p:cNvPr id="5" name="Content Placeholder 4" descr="A pair of graphics depict the hyperthreading function and a quad core processor with hyperthreading, which shows 8 different functions running at the same time. Image A illustrates hyperthreading. 2 functions, web browser and virus scan, are represented with different color dots. When they meet in the middle to be processed by the C P U, they enter on a single stream, which shows the colors alternating. Image B, a quad core processor with hyperthreading, shows 8 functions being run simultaneously through 4 streams. The threading pairs are as follows. Music and word processing. Web browser and movie. Gaming and spreadsheet. Virus scan and video editing. ">
            <a:extLst>
              <a:ext uri="{FF2B5EF4-FFF2-40B4-BE49-F238E27FC236}">
                <a16:creationId xmlns:a16="http://schemas.microsoft.com/office/drawing/2014/main" id="{B244C4FF-C79D-4F32-BD34-7271D13F69F5}"/>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2625090" y="2209800"/>
            <a:ext cx="3893820" cy="3712403"/>
          </a:xfrm>
        </p:spPr>
      </p:pic>
    </p:spTree>
    <p:extLst>
      <p:ext uri="{BB962C8B-B14F-4D97-AF65-F5344CB8AC3E}">
        <p14:creationId xmlns:p14="http://schemas.microsoft.com/office/powerpoint/2010/main" val="239208889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effectLst/>
              </a:rPr>
              <a:t>Evaluating the CPU Subsystem</a:t>
            </a:r>
            <a:br>
              <a:rPr lang="en-US" sz="4500" dirty="0"/>
            </a:br>
            <a:r>
              <a:rPr lang="en-US" sz="3200" dirty="0"/>
              <a:t>Measuring CPU Performance</a:t>
            </a:r>
            <a:br>
              <a:rPr lang="en-US" sz="3200" dirty="0"/>
            </a:br>
            <a:r>
              <a:rPr lang="en-US" sz="2000" dirty="0"/>
              <a:t>(Objective 6.4)</a:t>
            </a:r>
            <a:endParaRPr lang="en-US" dirty="0">
              <a:effectLst/>
            </a:endParaRPr>
          </a:p>
        </p:txBody>
      </p:sp>
      <p:pic>
        <p:nvPicPr>
          <p:cNvPr id="5" name="Picture 4" descr="A diagram depicts 4 C P U properties and some of their functions. The properties of the C P U are listed as follows. Clock Speed. Power users. Clock speed is very important. Consider whether overclocking is worth sacrificing CPU longevity. Casual and Mobile users. Clock speed is not as important. Multiple Cores. Power users. Get as many cores as possible. Casual users. Fewer cores is acceptable. Mobile users. Low power draw is more critical than number of cores. Cache Memory. Power users. Paying for more cache memory is a good investment. Casual and Mobile users. Save your money. C P U Benchmark. Use benchmarks to get an exact measure of the difference between two C P Us.&#10;">
            <a:extLst>
              <a:ext uri="{FF2B5EF4-FFF2-40B4-BE49-F238E27FC236}">
                <a16:creationId xmlns:a16="http://schemas.microsoft.com/office/drawing/2014/main" id="{80E2BABC-5D84-4C2D-A9FB-9748100A4976}"/>
              </a:ext>
            </a:extLst>
          </p:cNvPr>
          <p:cNvPicPr>
            <a:picLocks noChangeAspect="1"/>
          </p:cNvPicPr>
          <p:nvPr/>
        </p:nvPicPr>
        <p:blipFill rotWithShape="1">
          <a:blip r:embed="rId3">
            <a:extLst>
              <a:ext uri="{28A0092B-C50C-407E-A947-70E740481C1C}">
                <a14:useLocalDpi xmlns:a14="http://schemas.microsoft.com/office/drawing/2010/main" val="0"/>
              </a:ext>
            </a:extLst>
          </a:blip>
          <a:srcRect b="4243"/>
          <a:stretch/>
        </p:blipFill>
        <p:spPr>
          <a:xfrm>
            <a:off x="1676400" y="1630326"/>
            <a:ext cx="5535991" cy="4572000"/>
          </a:xfrm>
          <a:prstGeom prst="rect">
            <a:avLst/>
          </a:prstGeom>
        </p:spPr>
      </p:pic>
    </p:spTree>
    <p:extLst>
      <p:ext uri="{BB962C8B-B14F-4D97-AF65-F5344CB8AC3E}">
        <p14:creationId xmlns:p14="http://schemas.microsoft.com/office/powerpoint/2010/main" val="33567181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effectLst/>
              </a:rPr>
              <a:t>Evaluating the Memory Subsystem</a:t>
            </a:r>
            <a:br>
              <a:rPr lang="en-US" dirty="0">
                <a:effectLst/>
              </a:rPr>
            </a:br>
            <a:r>
              <a:rPr lang="en-US" sz="3200" dirty="0"/>
              <a:t>Random Access Memory (1 of 4)</a:t>
            </a:r>
            <a:br>
              <a:rPr lang="en-US" sz="3200" dirty="0"/>
            </a:br>
            <a:r>
              <a:rPr lang="en-US" sz="2000" dirty="0"/>
              <a:t>(Objective 6.5)</a:t>
            </a:r>
            <a:endParaRPr lang="en-US" sz="2700" dirty="0"/>
          </a:p>
        </p:txBody>
      </p:sp>
      <p:sp>
        <p:nvSpPr>
          <p:cNvPr id="3" name="Content Placeholder 2"/>
          <p:cNvSpPr>
            <a:spLocks noGrp="1"/>
          </p:cNvSpPr>
          <p:nvPr>
            <p:ph idx="1"/>
          </p:nvPr>
        </p:nvSpPr>
        <p:spPr/>
        <p:txBody>
          <a:bodyPr>
            <a:normAutofit lnSpcReduction="10000"/>
          </a:bodyPr>
          <a:lstStyle/>
          <a:p>
            <a:pPr>
              <a:spcBef>
                <a:spcPts val="0"/>
              </a:spcBef>
              <a:spcAft>
                <a:spcPts val="2400"/>
              </a:spcAft>
              <a:defRPr/>
            </a:pPr>
            <a:r>
              <a:rPr lang="en-US" dirty="0"/>
              <a:t>Random access memory (RAM)</a:t>
            </a:r>
          </a:p>
          <a:p>
            <a:pPr lvl="1">
              <a:spcBef>
                <a:spcPts val="0"/>
              </a:spcBef>
              <a:spcAft>
                <a:spcPts val="2400"/>
              </a:spcAft>
              <a:defRPr/>
            </a:pPr>
            <a:r>
              <a:rPr lang="en-US" dirty="0">
                <a:solidFill>
                  <a:schemeClr val="bg2"/>
                </a:solidFill>
              </a:rPr>
              <a:t>Short-term memory storage</a:t>
            </a:r>
          </a:p>
          <a:p>
            <a:pPr lvl="1">
              <a:spcBef>
                <a:spcPts val="0"/>
              </a:spcBef>
              <a:spcAft>
                <a:spcPts val="2400"/>
              </a:spcAft>
              <a:defRPr/>
            </a:pPr>
            <a:r>
              <a:rPr lang="en-US" dirty="0">
                <a:solidFill>
                  <a:schemeClr val="bg2"/>
                </a:solidFill>
              </a:rPr>
              <a:t>Volatile storage</a:t>
            </a:r>
          </a:p>
          <a:p>
            <a:pPr>
              <a:spcBef>
                <a:spcPts val="0"/>
              </a:spcBef>
              <a:spcAft>
                <a:spcPts val="2400"/>
              </a:spcAft>
              <a:defRPr/>
            </a:pPr>
            <a:r>
              <a:rPr lang="en-US" dirty="0"/>
              <a:t>Read-only memory (ROM)</a:t>
            </a:r>
          </a:p>
          <a:p>
            <a:pPr lvl="1">
              <a:spcAft>
                <a:spcPts val="2400"/>
              </a:spcAft>
              <a:defRPr/>
            </a:pPr>
            <a:r>
              <a:rPr lang="en-US" dirty="0"/>
              <a:t>Critical startup instructions</a:t>
            </a:r>
          </a:p>
          <a:p>
            <a:pPr lvl="1">
              <a:spcAft>
                <a:spcPts val="2400"/>
              </a:spcAft>
              <a:defRPr/>
            </a:pPr>
            <a:r>
              <a:rPr lang="en-US" dirty="0"/>
              <a:t>Nonvolatile storage</a:t>
            </a:r>
          </a:p>
        </p:txBody>
      </p:sp>
    </p:spTree>
    <p:extLst>
      <p:ext uri="{BB962C8B-B14F-4D97-AF65-F5344CB8AC3E}">
        <p14:creationId xmlns:p14="http://schemas.microsoft.com/office/powerpoint/2010/main" val="244006561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effectLst/>
              </a:rPr>
              <a:t>Evaluating the Memory Subsystem</a:t>
            </a:r>
            <a:br>
              <a:rPr lang="en-US" dirty="0">
                <a:effectLst/>
              </a:rPr>
            </a:br>
            <a:r>
              <a:rPr lang="en-US" sz="3200" dirty="0"/>
              <a:t>Random Access Memory (2 of 4)</a:t>
            </a:r>
            <a:br>
              <a:rPr lang="en-US" sz="3200" dirty="0"/>
            </a:br>
            <a:r>
              <a:rPr lang="en-US" sz="2000" dirty="0"/>
              <a:t>(Objective 6.5)</a:t>
            </a:r>
            <a:endParaRPr lang="en-US" dirty="0">
              <a:effectLst/>
            </a:endParaRPr>
          </a:p>
        </p:txBody>
      </p:sp>
      <p:pic>
        <p:nvPicPr>
          <p:cNvPr id="5" name="Picture 4" descr="A diagram of a potential desktop P C tower build is shown next to a pyramid. The pyramid describes the amounts of storage as compared to the access speed for 8 functions. The pyramid is described as follows, in order from fast access but less storage, at the top, and huge amounts of storage but slower speeds, at the base. A computer tower is open to point to the location of each. &#10;C P U Registers. Chip in center of computer. Level 1 cache. With C P U.&#10;Level 2 cache. With C P U. Level 3 cache. With C P U. Physical RAM. Sticks go into narrow slots toward bottom. Virtual Memory. Not shown.&#10;Solid-State Drive. Small card next to RAM. Optical Disk Drives and or Hard Drive. Circular disks near top and center of tower.&#10;">
            <a:extLst>
              <a:ext uri="{FF2B5EF4-FFF2-40B4-BE49-F238E27FC236}">
                <a16:creationId xmlns:a16="http://schemas.microsoft.com/office/drawing/2014/main" id="{F5D47AA1-3AC2-4F94-A7FC-0541EC450C50}"/>
              </a:ext>
            </a:extLst>
          </p:cNvPr>
          <p:cNvPicPr>
            <a:picLocks noChangeAspect="1"/>
          </p:cNvPicPr>
          <p:nvPr/>
        </p:nvPicPr>
        <p:blipFill rotWithShape="1">
          <a:blip r:embed="rId3">
            <a:extLst>
              <a:ext uri="{28A0092B-C50C-407E-A947-70E740481C1C}">
                <a14:useLocalDpi xmlns:a14="http://schemas.microsoft.com/office/drawing/2010/main" val="0"/>
              </a:ext>
            </a:extLst>
          </a:blip>
          <a:srcRect b="5669"/>
          <a:stretch/>
        </p:blipFill>
        <p:spPr>
          <a:xfrm>
            <a:off x="1294589" y="1615440"/>
            <a:ext cx="7012022" cy="4480560"/>
          </a:xfrm>
          <a:prstGeom prst="rect">
            <a:avLst/>
          </a:prstGeom>
        </p:spPr>
      </p:pic>
    </p:spTree>
    <p:extLst>
      <p:ext uri="{BB962C8B-B14F-4D97-AF65-F5344CB8AC3E}">
        <p14:creationId xmlns:p14="http://schemas.microsoft.com/office/powerpoint/2010/main" val="45073016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ChangeArrowheads="1"/>
          </p:cNvSpPr>
          <p:nvPr>
            <p:ph type="title"/>
          </p:nvPr>
        </p:nvSpPr>
        <p:spPr>
          <a:xfrm>
            <a:off x="457200" y="0"/>
            <a:ext cx="8686800" cy="1600200"/>
          </a:xfrm>
        </p:spPr>
        <p:txBody>
          <a:bodyPr>
            <a:normAutofit/>
          </a:bodyPr>
          <a:lstStyle/>
          <a:p>
            <a:pPr eaLnBrk="1" hangingPunct="1">
              <a:defRPr/>
            </a:pPr>
            <a:r>
              <a:rPr lang="en-US" dirty="0">
                <a:effectLst/>
              </a:rPr>
              <a:t>Evaluating the Memory Subsystem</a:t>
            </a:r>
            <a:br>
              <a:rPr lang="en-US" dirty="0">
                <a:effectLst/>
              </a:rPr>
            </a:br>
            <a:r>
              <a:rPr lang="en-US" sz="3200" dirty="0"/>
              <a:t>Random Access Memory (3 of 4)</a:t>
            </a:r>
            <a:br>
              <a:rPr lang="en-US" sz="3200" dirty="0"/>
            </a:br>
            <a:r>
              <a:rPr lang="en-US" sz="2000" dirty="0"/>
              <a:t>(Objective 6.5)</a:t>
            </a:r>
            <a:endParaRPr lang="en-US" dirty="0">
              <a:effectLst/>
            </a:endParaRPr>
          </a:p>
        </p:txBody>
      </p:sp>
      <p:sp>
        <p:nvSpPr>
          <p:cNvPr id="111619" name="Rectangle 3"/>
          <p:cNvSpPr>
            <a:spLocks noGrp="1" noChangeArrowheads="1"/>
          </p:cNvSpPr>
          <p:nvPr>
            <p:ph idx="1"/>
          </p:nvPr>
        </p:nvSpPr>
        <p:spPr>
          <a:xfrm>
            <a:off x="457200" y="1600200"/>
            <a:ext cx="7239000" cy="4525963"/>
          </a:xfrm>
        </p:spPr>
        <p:txBody>
          <a:bodyPr>
            <a:normAutofit/>
          </a:bodyPr>
          <a:lstStyle/>
          <a:p>
            <a:pPr>
              <a:spcBef>
                <a:spcPts val="0"/>
              </a:spcBef>
              <a:spcAft>
                <a:spcPts val="1800"/>
              </a:spcAft>
              <a:defRPr/>
            </a:pPr>
            <a:r>
              <a:rPr lang="en-US" dirty="0">
                <a:solidFill>
                  <a:schemeClr val="bg2"/>
                </a:solidFill>
              </a:rPr>
              <a:t>Types of RAM</a:t>
            </a:r>
          </a:p>
          <a:p>
            <a:pPr lvl="1">
              <a:spcAft>
                <a:spcPts val="1800"/>
              </a:spcAft>
              <a:defRPr/>
            </a:pPr>
            <a:r>
              <a:rPr lang="en-US" dirty="0"/>
              <a:t>Double data rate 3 (DDR3)</a:t>
            </a:r>
          </a:p>
          <a:p>
            <a:pPr lvl="1">
              <a:spcAft>
                <a:spcPts val="1800"/>
              </a:spcAft>
              <a:defRPr/>
            </a:pPr>
            <a:r>
              <a:rPr lang="en-US" dirty="0"/>
              <a:t>Double data rate 4 (DDR4)</a:t>
            </a:r>
          </a:p>
          <a:p>
            <a:pPr lvl="1">
              <a:spcAft>
                <a:spcPts val="1800"/>
              </a:spcAft>
              <a:defRPr/>
            </a:pPr>
            <a:r>
              <a:rPr lang="en-US" dirty="0">
                <a:effectLst/>
              </a:rPr>
              <a:t>Double data rate 5 (DDR5)</a:t>
            </a:r>
          </a:p>
          <a:p>
            <a:pPr>
              <a:spcBef>
                <a:spcPts val="0"/>
              </a:spcBef>
              <a:spcAft>
                <a:spcPts val="1800"/>
              </a:spcAft>
              <a:defRPr/>
            </a:pPr>
            <a:r>
              <a:rPr lang="en-US" dirty="0">
                <a:solidFill>
                  <a:schemeClr val="bg2"/>
                </a:solidFill>
              </a:rPr>
              <a:t>Memory modules</a:t>
            </a:r>
          </a:p>
          <a:p>
            <a:pPr>
              <a:spcBef>
                <a:spcPts val="0"/>
              </a:spcBef>
              <a:spcAft>
                <a:spcPts val="1800"/>
              </a:spcAft>
              <a:defRPr/>
            </a:pPr>
            <a:r>
              <a:rPr lang="en-US" dirty="0">
                <a:solidFill>
                  <a:schemeClr val="bg2"/>
                </a:solidFill>
              </a:rPr>
              <a:t>Dual inline memory modules (DIMMs)</a:t>
            </a:r>
          </a:p>
        </p:txBody>
      </p:sp>
      <p:pic>
        <p:nvPicPr>
          <p:cNvPr id="4" name="Picture 3" descr="Three 80 gigabyte R A M modules are shown.">
            <a:extLst>
              <a:ext uri="{FF2B5EF4-FFF2-40B4-BE49-F238E27FC236}">
                <a16:creationId xmlns:a16="http://schemas.microsoft.com/office/drawing/2014/main" id="{FB9F2A04-8FD6-44E1-A489-D89C48C2EC61}"/>
              </a:ext>
            </a:extLst>
          </p:cNvPr>
          <p:cNvPicPr>
            <a:picLocks noChangeAspect="1"/>
          </p:cNvPicPr>
          <p:nvPr/>
        </p:nvPicPr>
        <p:blipFill rotWithShape="1">
          <a:blip r:embed="rId3">
            <a:extLst>
              <a:ext uri="{28A0092B-C50C-407E-A947-70E740481C1C}">
                <a14:useLocalDpi xmlns:a14="http://schemas.microsoft.com/office/drawing/2010/main" val="0"/>
              </a:ext>
            </a:extLst>
          </a:blip>
          <a:srcRect b="11626"/>
          <a:stretch/>
        </p:blipFill>
        <p:spPr>
          <a:xfrm>
            <a:off x="5638800" y="2209800"/>
            <a:ext cx="3357458" cy="2286000"/>
          </a:xfrm>
          <a:prstGeom prst="rect">
            <a:avLst/>
          </a:prstGeom>
        </p:spPr>
      </p:pic>
    </p:spTree>
    <p:extLst>
      <p:ext uri="{BB962C8B-B14F-4D97-AF65-F5344CB8AC3E}">
        <p14:creationId xmlns:p14="http://schemas.microsoft.com/office/powerpoint/2010/main" val="126261413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t>Evaluating the Memory Subsystem</a:t>
            </a:r>
            <a:br>
              <a:rPr lang="en-US" dirty="0"/>
            </a:br>
            <a:r>
              <a:rPr lang="en-US" sz="3200" dirty="0"/>
              <a:t>Random Access Memory (4 of 4)</a:t>
            </a:r>
            <a:br>
              <a:rPr lang="en-US" sz="3200" dirty="0"/>
            </a:br>
            <a:r>
              <a:rPr lang="en-US" sz="2000" dirty="0"/>
              <a:t>(Objective 6.5)</a:t>
            </a:r>
            <a:endParaRPr lang="en-US" dirty="0"/>
          </a:p>
        </p:txBody>
      </p:sp>
      <p:sp>
        <p:nvSpPr>
          <p:cNvPr id="3" name="Content Placeholder 2"/>
          <p:cNvSpPr>
            <a:spLocks noGrp="1"/>
          </p:cNvSpPr>
          <p:nvPr>
            <p:ph idx="1"/>
          </p:nvPr>
        </p:nvSpPr>
        <p:spPr>
          <a:xfrm>
            <a:off x="457201" y="1600200"/>
            <a:ext cx="4343400" cy="5257800"/>
          </a:xfrm>
        </p:spPr>
        <p:txBody>
          <a:bodyPr/>
          <a:lstStyle/>
          <a:p>
            <a:pPr>
              <a:spcBef>
                <a:spcPts val="0"/>
              </a:spcBef>
              <a:spcAft>
                <a:spcPts val="1800"/>
              </a:spcAft>
              <a:defRPr/>
            </a:pPr>
            <a:r>
              <a:rPr lang="en-US" dirty="0"/>
              <a:t>SuperFetch</a:t>
            </a:r>
          </a:p>
          <a:p>
            <a:pPr lvl="1">
              <a:spcAft>
                <a:spcPts val="1800"/>
              </a:spcAft>
            </a:pPr>
            <a:r>
              <a:rPr lang="en-US" dirty="0"/>
              <a:t>Preloads often used programs into system memory</a:t>
            </a:r>
          </a:p>
          <a:p>
            <a:pPr>
              <a:spcBef>
                <a:spcPts val="0"/>
              </a:spcBef>
              <a:spcAft>
                <a:spcPts val="1800"/>
              </a:spcAft>
              <a:defRPr/>
            </a:pPr>
            <a:r>
              <a:rPr lang="en-US" dirty="0"/>
              <a:t>Resource monitor</a:t>
            </a:r>
          </a:p>
          <a:p>
            <a:pPr lvl="1">
              <a:spcAft>
                <a:spcPts val="1800"/>
              </a:spcAft>
            </a:pPr>
            <a:r>
              <a:rPr lang="en-US" dirty="0"/>
              <a:t>Displays how computer</a:t>
            </a:r>
            <a:br>
              <a:rPr lang="en-US" dirty="0"/>
            </a:br>
            <a:r>
              <a:rPr lang="en-US" dirty="0"/>
              <a:t>resources are being used</a:t>
            </a:r>
          </a:p>
        </p:txBody>
      </p:sp>
      <p:pic>
        <p:nvPicPr>
          <p:cNvPr id="6" name="Picture 5" descr="A screenshot of the Resource monitor, which is open to the memory tab, shows a list of processes which are using 32 percent of physical memory. Below the processes list is a color coded bar, a visual indicator of what memory is being used. The 3 callouts are described as follows. RAM cached. Points to Standby, 1742 M B. RAM not in use. Points to Free, 241 M B. RAM in use. Points to In Use, 984 M B.">
            <a:extLst>
              <a:ext uri="{FF2B5EF4-FFF2-40B4-BE49-F238E27FC236}">
                <a16:creationId xmlns:a16="http://schemas.microsoft.com/office/drawing/2014/main" id="{C787596E-9D62-4147-9EF2-B655A8D0E86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273"/>
          <a:stretch/>
        </p:blipFill>
        <p:spPr>
          <a:xfrm>
            <a:off x="4810761" y="1828800"/>
            <a:ext cx="4196272" cy="3276600"/>
          </a:xfrm>
          <a:prstGeom prst="rect">
            <a:avLst/>
          </a:prstGeom>
        </p:spPr>
      </p:pic>
    </p:spTree>
    <p:extLst>
      <p:ext uri="{BB962C8B-B14F-4D97-AF65-F5344CB8AC3E}">
        <p14:creationId xmlns:p14="http://schemas.microsoft.com/office/powerpoint/2010/main" val="14448829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t>Evaluating the Memory Subsystem</a:t>
            </a:r>
            <a:br>
              <a:rPr lang="en-US" dirty="0"/>
            </a:br>
            <a:r>
              <a:rPr lang="en-US" sz="3200" dirty="0"/>
              <a:t>Adding RAM</a:t>
            </a:r>
            <a:br>
              <a:rPr lang="en-US" sz="3200" dirty="0"/>
            </a:br>
            <a:r>
              <a:rPr lang="en-US" sz="2000" dirty="0"/>
              <a:t>(Objective 6.6)</a:t>
            </a:r>
            <a:endParaRPr lang="en-US" dirty="0"/>
          </a:p>
        </p:txBody>
      </p:sp>
      <p:sp>
        <p:nvSpPr>
          <p:cNvPr id="3" name="Content Placeholder 2"/>
          <p:cNvSpPr>
            <a:spLocks noGrp="1"/>
          </p:cNvSpPr>
          <p:nvPr>
            <p:ph idx="1"/>
          </p:nvPr>
        </p:nvSpPr>
        <p:spPr>
          <a:xfrm>
            <a:off x="457200" y="1600200"/>
            <a:ext cx="8358649" cy="4495800"/>
          </a:xfrm>
        </p:spPr>
        <p:txBody>
          <a:bodyPr/>
          <a:lstStyle/>
          <a:p>
            <a:pPr>
              <a:spcBef>
                <a:spcPts val="0"/>
              </a:spcBef>
              <a:spcAft>
                <a:spcPts val="1200"/>
              </a:spcAft>
              <a:defRPr/>
            </a:pPr>
            <a:r>
              <a:rPr lang="en-US" dirty="0"/>
              <a:t>Limited to motherboard’s capacity</a:t>
            </a:r>
          </a:p>
          <a:p>
            <a:pPr>
              <a:spcBef>
                <a:spcPts val="0"/>
              </a:spcBef>
              <a:spcAft>
                <a:spcPts val="1200"/>
              </a:spcAft>
              <a:defRPr/>
            </a:pPr>
            <a:r>
              <a:rPr lang="en-US" dirty="0"/>
              <a:t>Easy to install</a:t>
            </a:r>
          </a:p>
        </p:txBody>
      </p:sp>
      <p:pic>
        <p:nvPicPr>
          <p:cNvPr id="6" name="Picture 5" descr="A photo shows a person holding some RAM chips, then inserting them into a computer slot.">
            <a:extLst>
              <a:ext uri="{FF2B5EF4-FFF2-40B4-BE49-F238E27FC236}">
                <a16:creationId xmlns:a16="http://schemas.microsoft.com/office/drawing/2014/main" id="{80243F5C-2DE6-4CB4-9533-11DA61D3BDCF}"/>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445"/>
          <a:stretch/>
        </p:blipFill>
        <p:spPr>
          <a:xfrm>
            <a:off x="193183" y="3048000"/>
            <a:ext cx="8757634" cy="3276600"/>
          </a:xfrm>
          <a:prstGeom prst="rect">
            <a:avLst/>
          </a:prstGeom>
        </p:spPr>
      </p:pic>
    </p:spTree>
    <p:extLst>
      <p:ext uri="{BB962C8B-B14F-4D97-AF65-F5344CB8AC3E}">
        <p14:creationId xmlns:p14="http://schemas.microsoft.com/office/powerpoint/2010/main" val="244761802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203778" name="Rectangle 2"/>
          <p:cNvSpPr>
            <a:spLocks noGrp="1" noChangeArrowheads="1"/>
          </p:cNvSpPr>
          <p:nvPr>
            <p:ph type="title"/>
          </p:nvPr>
        </p:nvSpPr>
        <p:spPr>
          <a:xfrm>
            <a:off x="457200" y="0"/>
            <a:ext cx="8686800" cy="1600200"/>
          </a:xfrm>
        </p:spPr>
        <p:txBody>
          <a:bodyPr>
            <a:normAutofit/>
          </a:bodyPr>
          <a:lstStyle/>
          <a:p>
            <a:pPr>
              <a:defRPr/>
            </a:pPr>
            <a:r>
              <a:rPr lang="en-US" dirty="0">
                <a:effectLst/>
              </a:rPr>
              <a:t>Evaluating the Storage Subsystem</a:t>
            </a:r>
            <a:br>
              <a:rPr lang="en-US" dirty="0">
                <a:effectLst/>
              </a:rPr>
            </a:br>
            <a:r>
              <a:rPr lang="en-US" sz="3200" dirty="0"/>
              <a:t>Types of Storage Drives (1 of 2)</a:t>
            </a:r>
            <a:br>
              <a:rPr lang="en-US" sz="3200" dirty="0"/>
            </a:br>
            <a:r>
              <a:rPr lang="en-US" sz="2000" dirty="0"/>
              <a:t>(Objective 6.7)</a:t>
            </a:r>
            <a:endParaRPr lang="en-US" dirty="0">
              <a:effectLst/>
            </a:endParaRPr>
          </a:p>
        </p:txBody>
      </p:sp>
      <p:sp>
        <p:nvSpPr>
          <p:cNvPr id="203779" name="Rectangle 3"/>
          <p:cNvSpPr>
            <a:spLocks noGrp="1" noChangeArrowheads="1"/>
          </p:cNvSpPr>
          <p:nvPr>
            <p:ph idx="1"/>
          </p:nvPr>
        </p:nvSpPr>
        <p:spPr>
          <a:xfrm>
            <a:off x="457200" y="1600200"/>
            <a:ext cx="5867400" cy="5105400"/>
          </a:xfrm>
        </p:spPr>
        <p:txBody>
          <a:bodyPr/>
          <a:lstStyle/>
          <a:p>
            <a:pPr>
              <a:spcBef>
                <a:spcPts val="0"/>
              </a:spcBef>
              <a:spcAft>
                <a:spcPts val="1200"/>
              </a:spcAft>
              <a:defRPr/>
            </a:pPr>
            <a:r>
              <a:rPr lang="en-US" dirty="0"/>
              <a:t>Mechanical hard drives</a:t>
            </a:r>
          </a:p>
          <a:p>
            <a:pPr lvl="1">
              <a:spcBef>
                <a:spcPts val="0"/>
              </a:spcBef>
              <a:spcAft>
                <a:spcPts val="300"/>
              </a:spcAft>
              <a:defRPr/>
            </a:pPr>
            <a:r>
              <a:rPr lang="en-US" dirty="0"/>
              <a:t>Coated platters stacked on a spindle</a:t>
            </a:r>
            <a:endParaRPr lang="en-US" dirty="0">
              <a:effectLst/>
            </a:endParaRPr>
          </a:p>
          <a:p>
            <a:pPr lvl="1">
              <a:spcBef>
                <a:spcPts val="0"/>
              </a:spcBef>
              <a:spcAft>
                <a:spcPts val="300"/>
              </a:spcAft>
              <a:defRPr/>
            </a:pPr>
            <a:r>
              <a:rPr lang="en-US" dirty="0"/>
              <a:t>Data saved as pattern of magnetized spots of 1s and 0s</a:t>
            </a:r>
          </a:p>
          <a:p>
            <a:pPr lvl="1">
              <a:spcBef>
                <a:spcPts val="0"/>
              </a:spcBef>
              <a:spcAft>
                <a:spcPts val="300"/>
              </a:spcAft>
              <a:defRPr/>
            </a:pPr>
            <a:r>
              <a:rPr lang="en-US" dirty="0"/>
              <a:t>Access time is the time</a:t>
            </a:r>
            <a:br>
              <a:rPr lang="en-US" dirty="0"/>
            </a:br>
            <a:r>
              <a:rPr lang="en-US" dirty="0"/>
              <a:t>it takes to find the data</a:t>
            </a:r>
            <a:br>
              <a:rPr lang="en-US" dirty="0"/>
            </a:br>
            <a:r>
              <a:rPr lang="en-US" dirty="0"/>
              <a:t>and make it available</a:t>
            </a:r>
          </a:p>
        </p:txBody>
      </p:sp>
      <p:pic>
        <p:nvPicPr>
          <p:cNvPr id="4" name="Picture 3" descr="4 points of the mechanical hard drive are highlighted. Platters, disks make up most of the drive. Arms that hold them in place. Heads at the end of the arm, on top of the platters. Spindle in the center of the platters.">
            <a:extLst>
              <a:ext uri="{FF2B5EF4-FFF2-40B4-BE49-F238E27FC236}">
                <a16:creationId xmlns:a16="http://schemas.microsoft.com/office/drawing/2014/main" id="{C06450C4-11CF-4082-A499-CD78D450494A}"/>
              </a:ext>
            </a:extLst>
          </p:cNvPr>
          <p:cNvPicPr>
            <a:picLocks noChangeAspect="1"/>
          </p:cNvPicPr>
          <p:nvPr/>
        </p:nvPicPr>
        <p:blipFill rotWithShape="1">
          <a:blip r:embed="rId3">
            <a:extLst>
              <a:ext uri="{28A0092B-C50C-407E-A947-70E740481C1C}">
                <a14:useLocalDpi xmlns:a14="http://schemas.microsoft.com/office/drawing/2010/main" val="0"/>
              </a:ext>
            </a:extLst>
          </a:blip>
          <a:srcRect b="12152"/>
          <a:stretch/>
        </p:blipFill>
        <p:spPr>
          <a:xfrm>
            <a:off x="5181600" y="4293805"/>
            <a:ext cx="3663043" cy="1927990"/>
          </a:xfrm>
          <a:prstGeom prst="rect">
            <a:avLst/>
          </a:prstGeom>
        </p:spPr>
      </p:pic>
    </p:spTree>
    <p:extLst>
      <p:ext uri="{BB962C8B-B14F-4D97-AF65-F5344CB8AC3E}">
        <p14:creationId xmlns:p14="http://schemas.microsoft.com/office/powerpoint/2010/main" val="275605023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a:xfrm>
            <a:off x="457200" y="0"/>
            <a:ext cx="8686800" cy="1600200"/>
          </a:xfrm>
        </p:spPr>
        <p:txBody>
          <a:bodyPr>
            <a:normAutofit/>
          </a:bodyPr>
          <a:lstStyle/>
          <a:p>
            <a:pPr>
              <a:defRPr/>
            </a:pPr>
            <a:r>
              <a:rPr lang="en-US" dirty="0">
                <a:effectLst/>
              </a:rPr>
              <a:t>Evaluating the Storage Subsystem</a:t>
            </a:r>
            <a:br>
              <a:rPr lang="en-US" sz="4500" dirty="0"/>
            </a:br>
            <a:r>
              <a:rPr lang="en-US" sz="3200" dirty="0"/>
              <a:t>Types of Storage Drives (2 of 2)</a:t>
            </a:r>
            <a:br>
              <a:rPr lang="en-US" sz="3200" dirty="0"/>
            </a:br>
            <a:r>
              <a:rPr lang="en-US" sz="2000" dirty="0"/>
              <a:t>(Objective 6.7)</a:t>
            </a:r>
            <a:endParaRPr lang="en-US" dirty="0">
              <a:effectLst/>
            </a:endParaRPr>
          </a:p>
        </p:txBody>
      </p:sp>
      <p:sp>
        <p:nvSpPr>
          <p:cNvPr id="110595" name="Rectangle 3"/>
          <p:cNvSpPr>
            <a:spLocks noGrp="1" noChangeArrowheads="1"/>
          </p:cNvSpPr>
          <p:nvPr>
            <p:ph idx="1"/>
          </p:nvPr>
        </p:nvSpPr>
        <p:spPr>
          <a:xfrm>
            <a:off x="457200" y="1600200"/>
            <a:ext cx="5029200" cy="4525963"/>
          </a:xfrm>
        </p:spPr>
        <p:txBody>
          <a:bodyPr numCol="1">
            <a:normAutofit/>
          </a:bodyPr>
          <a:lstStyle/>
          <a:p>
            <a:pPr>
              <a:spcBef>
                <a:spcPts val="0"/>
              </a:spcBef>
              <a:spcAft>
                <a:spcPts val="1800"/>
              </a:spcAft>
              <a:defRPr/>
            </a:pPr>
            <a:r>
              <a:rPr lang="en-US" dirty="0"/>
              <a:t>Solid state drives</a:t>
            </a:r>
          </a:p>
          <a:p>
            <a:pPr lvl="1">
              <a:spcAft>
                <a:spcPts val="600"/>
              </a:spcAft>
              <a:defRPr/>
            </a:pPr>
            <a:r>
              <a:rPr lang="en-US" dirty="0"/>
              <a:t>Fast access times</a:t>
            </a:r>
          </a:p>
          <a:p>
            <a:pPr lvl="1">
              <a:spcAft>
                <a:spcPts val="600"/>
              </a:spcAft>
              <a:defRPr/>
            </a:pPr>
            <a:r>
              <a:rPr lang="en-US" dirty="0"/>
              <a:t>Generate little heat</a:t>
            </a:r>
          </a:p>
          <a:p>
            <a:pPr lvl="1">
              <a:spcAft>
                <a:spcPts val="600"/>
              </a:spcAft>
              <a:defRPr/>
            </a:pPr>
            <a:r>
              <a:rPr lang="en-US" dirty="0"/>
              <a:t>Run with no noise</a:t>
            </a:r>
          </a:p>
          <a:p>
            <a:pPr lvl="1">
              <a:spcAft>
                <a:spcPts val="600"/>
              </a:spcAft>
              <a:defRPr/>
            </a:pPr>
            <a:r>
              <a:rPr lang="en-US" dirty="0"/>
              <a:t>Require little power</a:t>
            </a:r>
          </a:p>
          <a:p>
            <a:pPr>
              <a:spcBef>
                <a:spcPts val="0"/>
              </a:spcBef>
              <a:spcAft>
                <a:spcPts val="1800"/>
              </a:spcAft>
              <a:defRPr/>
            </a:pPr>
            <a:r>
              <a:rPr lang="en-US" dirty="0"/>
              <a:t>Solid state hybrid drives</a:t>
            </a:r>
          </a:p>
        </p:txBody>
      </p:sp>
      <p:pic>
        <p:nvPicPr>
          <p:cNvPr id="4" name="Picture 3" descr="A diagram points out the major parts of the four layers of a standard solid state drive. The parts are as follows.&#10;• Layer 1, a metal Cover &#10;• Layer 2. Interface Connector, little metal lines at top. Magnetic Platters, a disk. Spindle, center of disk. Actuator Arm with Read Write Heads. Logic Board with Controller Circuits, under arm and heads. Actuator, at corner.&#10;• Layer 3. S S D Controller Chip, Drive Cache Memory Chips, S S D N A N D Memory Chips, and Logic Board.&#10;• Layer 4. Bottom Cover, plastic.&#10;">
            <a:extLst>
              <a:ext uri="{FF2B5EF4-FFF2-40B4-BE49-F238E27FC236}">
                <a16:creationId xmlns:a16="http://schemas.microsoft.com/office/drawing/2014/main" id="{7897C53C-2382-452F-824D-4CEB26B83352}"/>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295"/>
          <a:stretch/>
        </p:blipFill>
        <p:spPr>
          <a:xfrm>
            <a:off x="5410200" y="1600200"/>
            <a:ext cx="3547741" cy="4525963"/>
          </a:xfrm>
          <a:prstGeom prst="rect">
            <a:avLst/>
          </a:prstGeom>
        </p:spPr>
      </p:pic>
    </p:spTree>
    <p:extLst>
      <p:ext uri="{BB962C8B-B14F-4D97-AF65-F5344CB8AC3E}">
        <p14:creationId xmlns:p14="http://schemas.microsoft.com/office/powerpoint/2010/main" val="27563204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199" y="0"/>
            <a:ext cx="8686799" cy="1600200"/>
          </a:xfrm>
        </p:spPr>
        <p:txBody>
          <a:bodyPr>
            <a:normAutofit/>
          </a:bodyPr>
          <a:lstStyle/>
          <a:p>
            <a:r>
              <a:rPr lang="en-US" dirty="0">
                <a:effectLst/>
              </a:rPr>
              <a:t>Evaluating the Storage Subsystem</a:t>
            </a:r>
            <a:br>
              <a:rPr lang="en-US" dirty="0">
                <a:effectLst/>
              </a:rPr>
            </a:br>
            <a:r>
              <a:rPr lang="en-US" sz="3200" dirty="0"/>
              <a:t>Storage Needs (1 of 3)</a:t>
            </a:r>
            <a:br>
              <a:rPr lang="en-US" sz="3200" dirty="0"/>
            </a:br>
            <a:r>
              <a:rPr lang="en-US" sz="2000" dirty="0"/>
              <a:t>(Objective 6.8)</a:t>
            </a:r>
            <a:endParaRPr lang="en-US" dirty="0">
              <a:effectLst/>
            </a:endParaRPr>
          </a:p>
        </p:txBody>
      </p:sp>
      <p:pic>
        <p:nvPicPr>
          <p:cNvPr id="5" name="Picture 4" descr="A table of sample hard drive space requirements.">
            <a:extLst>
              <a:ext uri="{FF2B5EF4-FFF2-40B4-BE49-F238E27FC236}">
                <a16:creationId xmlns:a16="http://schemas.microsoft.com/office/drawing/2014/main" id="{5BAA4422-BE90-46E8-BC2A-A9B4D81F301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4348"/>
          <a:stretch/>
        </p:blipFill>
        <p:spPr>
          <a:xfrm>
            <a:off x="324970" y="1923403"/>
            <a:ext cx="8494060" cy="3237206"/>
          </a:xfrm>
          <a:prstGeom prst="rect">
            <a:avLst/>
          </a:prstGeom>
        </p:spPr>
      </p:pic>
    </p:spTree>
    <p:extLst>
      <p:ext uri="{BB962C8B-B14F-4D97-AF65-F5344CB8AC3E}">
        <p14:creationId xmlns:p14="http://schemas.microsoft.com/office/powerpoint/2010/main" val="31613401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effectLst/>
              </a:rPr>
              <a:t>Evaluating the Storage Subsystem</a:t>
            </a:r>
            <a:br>
              <a:rPr lang="en-US" dirty="0">
                <a:effectLst/>
              </a:rPr>
            </a:br>
            <a:r>
              <a:rPr lang="en-US" sz="3200" dirty="0"/>
              <a:t>Storage Needs (2 of 3)</a:t>
            </a:r>
            <a:br>
              <a:rPr lang="en-US" sz="3200" dirty="0"/>
            </a:br>
            <a:r>
              <a:rPr lang="en-US" sz="2000" dirty="0"/>
              <a:t>(Objective 6.8)</a:t>
            </a:r>
            <a:endParaRPr lang="en-US" dirty="0">
              <a:effectLst/>
            </a:endParaRPr>
          </a:p>
        </p:txBody>
      </p:sp>
      <p:sp>
        <p:nvSpPr>
          <p:cNvPr id="5" name="TextBox 4"/>
          <p:cNvSpPr txBox="1"/>
          <p:nvPr/>
        </p:nvSpPr>
        <p:spPr>
          <a:xfrm>
            <a:off x="457200" y="1600200"/>
            <a:ext cx="3429000" cy="3539430"/>
          </a:xfrm>
          <a:prstGeom prst="rect">
            <a:avLst/>
          </a:prstGeom>
          <a:noFill/>
        </p:spPr>
        <p:txBody>
          <a:bodyPr wrap="square" rtlCol="0">
            <a:spAutoFit/>
          </a:bodyPr>
          <a:lstStyle/>
          <a:p>
            <a:pPr marL="256032" lvl="0" indent="-256032">
              <a:spcAft>
                <a:spcPts val="1800"/>
              </a:spcAft>
              <a:buClr>
                <a:srgbClr val="007FA3"/>
              </a:buClr>
              <a:buSzPct val="100000"/>
              <a:buFont typeface="Arial" panose="020B0604020202020204" pitchFamily="34" charset="0"/>
              <a:buChar char="•"/>
              <a:defRPr/>
            </a:pPr>
            <a:r>
              <a:rPr lang="en-US" sz="3200" dirty="0">
                <a:solidFill>
                  <a:srgbClr val="007FA3"/>
                </a:solidFill>
              </a:rPr>
              <a:t>Redundant array of independent disks (RAID)</a:t>
            </a:r>
          </a:p>
          <a:p>
            <a:pPr marL="742950" lvl="1" indent="-184150">
              <a:spcBef>
                <a:spcPts val="600"/>
              </a:spcBef>
              <a:spcAft>
                <a:spcPts val="1800"/>
              </a:spcAft>
              <a:buClr>
                <a:srgbClr val="007FA3"/>
              </a:buClr>
              <a:buSzPct val="100000"/>
              <a:buFont typeface="Arial"/>
              <a:buChar char="–"/>
              <a:defRPr/>
            </a:pPr>
            <a:r>
              <a:rPr lang="en-US" sz="2800" dirty="0">
                <a:solidFill>
                  <a:schemeClr val="dk1"/>
                </a:solidFill>
              </a:rPr>
              <a:t>RAID 0</a:t>
            </a:r>
          </a:p>
          <a:p>
            <a:pPr marL="742950" lvl="1" indent="-184150">
              <a:spcBef>
                <a:spcPts val="600"/>
              </a:spcBef>
              <a:spcAft>
                <a:spcPts val="1800"/>
              </a:spcAft>
              <a:buClr>
                <a:srgbClr val="007FA3"/>
              </a:buClr>
              <a:buSzPct val="100000"/>
              <a:buFont typeface="Arial"/>
              <a:buChar char="–"/>
              <a:defRPr/>
            </a:pPr>
            <a:r>
              <a:rPr lang="en-US" sz="2800" dirty="0">
                <a:solidFill>
                  <a:schemeClr val="dk1"/>
                </a:solidFill>
              </a:rPr>
              <a:t>RAID 1</a:t>
            </a:r>
          </a:p>
        </p:txBody>
      </p:sp>
      <p:pic>
        <p:nvPicPr>
          <p:cNvPr id="6" name="Picture 5" descr="2 diagrams illustrate the RAID 0 and RAID 1 backup configurations. Image a, for RAID 0, is an image of a snowboarder split into 5 parts, labeled A through E. This splits into 2 parts, with blocks A, C, and E on the left, and B and D on the right. Image b, for RAID 1, is same image split into 5 parts, labeled A through E. This then branches into 2 duplicates of the top configuration, each containing block A through E. ">
            <a:extLst>
              <a:ext uri="{FF2B5EF4-FFF2-40B4-BE49-F238E27FC236}">
                <a16:creationId xmlns:a16="http://schemas.microsoft.com/office/drawing/2014/main" id="{15DAD041-5E55-4667-A906-ABDC0F97482E}"/>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2894"/>
          <a:stretch/>
        </p:blipFill>
        <p:spPr>
          <a:xfrm>
            <a:off x="3505200" y="1600199"/>
            <a:ext cx="5507736" cy="4572001"/>
          </a:xfrm>
          <a:prstGeom prst="rect">
            <a:avLst/>
          </a:prstGeom>
        </p:spPr>
      </p:pic>
    </p:spTree>
    <p:extLst>
      <p:ext uri="{BB962C8B-B14F-4D97-AF65-F5344CB8AC3E}">
        <p14:creationId xmlns:p14="http://schemas.microsoft.com/office/powerpoint/2010/main" val="89146364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effectLst/>
              </a:rPr>
              <a:t>Evaluating the Storage Subsystem</a:t>
            </a:r>
            <a:br>
              <a:rPr lang="en-US" dirty="0">
                <a:effectLst/>
              </a:rPr>
            </a:br>
            <a:r>
              <a:rPr lang="en-US" sz="3200" dirty="0"/>
              <a:t>Storage Needs (3 of 3)</a:t>
            </a:r>
            <a:br>
              <a:rPr lang="en-US" sz="3200" dirty="0"/>
            </a:br>
            <a:r>
              <a:rPr lang="en-US" sz="2000" dirty="0"/>
              <a:t>(Objective 6.8)</a:t>
            </a:r>
            <a:endParaRPr lang="en-US" dirty="0">
              <a:effectLst/>
            </a:endParaRPr>
          </a:p>
        </p:txBody>
      </p:sp>
      <p:pic>
        <p:nvPicPr>
          <p:cNvPr id="6" name="Picture 5" descr="A diagram details lists 4 properties and some questions users can ask to evaluate how much they may need. Mechanical. Questions. How much storage space do you need? Do you need a RAID 0 configuration for better performance? Do you want a RAID 1 configuration for immediate constant backup? Solid-State Drive. Questions. Do you want a very fast start-up of the Solid-State system at boot-up and from sleep mode? Are you okay having a second hard disk drive for larger storage space? Cloud Storage. Questions. Do you need access to your files from multiple devices? Do you need to access your files when you travel? Solid-State Hybrid Drive. Questions. Do you want the speed advantage at boot-up of an S S D, the large storage capacity of a mechanical hard drive, and only one drive?">
            <a:extLst>
              <a:ext uri="{FF2B5EF4-FFF2-40B4-BE49-F238E27FC236}">
                <a16:creationId xmlns:a16="http://schemas.microsoft.com/office/drawing/2014/main" id="{BA5B0107-FB6D-487E-880B-2E24B7F16E1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05000" y="1828800"/>
            <a:ext cx="5334000" cy="4196751"/>
          </a:xfrm>
          <a:prstGeom prst="rect">
            <a:avLst/>
          </a:prstGeom>
        </p:spPr>
      </p:pic>
    </p:spTree>
    <p:extLst>
      <p:ext uri="{BB962C8B-B14F-4D97-AF65-F5344CB8AC3E}">
        <p14:creationId xmlns:p14="http://schemas.microsoft.com/office/powerpoint/2010/main" val="42753881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effectLst/>
              </a:rPr>
              <a:t>Evaluating the Media Subsystems</a:t>
            </a:r>
            <a:br>
              <a:rPr lang="en-US" sz="2325" dirty="0"/>
            </a:br>
            <a:r>
              <a:rPr lang="en-US" sz="3200" dirty="0"/>
              <a:t>Video Cards (1 of 2)</a:t>
            </a:r>
            <a:br>
              <a:rPr lang="en-US" sz="3200" dirty="0"/>
            </a:br>
            <a:r>
              <a:rPr lang="en-US" sz="2000" dirty="0"/>
              <a:t>(Objective 6.9)</a:t>
            </a:r>
            <a:endParaRPr lang="en-US" sz="2700" dirty="0"/>
          </a:p>
        </p:txBody>
      </p:sp>
      <p:sp>
        <p:nvSpPr>
          <p:cNvPr id="3" name="Content Placeholder 2"/>
          <p:cNvSpPr>
            <a:spLocks noGrp="1"/>
          </p:cNvSpPr>
          <p:nvPr>
            <p:ph idx="1"/>
          </p:nvPr>
        </p:nvSpPr>
        <p:spPr>
          <a:xfrm>
            <a:off x="457200" y="1600200"/>
            <a:ext cx="8382000" cy="5029200"/>
          </a:xfrm>
        </p:spPr>
        <p:txBody>
          <a:bodyPr>
            <a:normAutofit/>
          </a:bodyPr>
          <a:lstStyle/>
          <a:p>
            <a:pPr>
              <a:spcBef>
                <a:spcPts val="0"/>
              </a:spcBef>
              <a:spcAft>
                <a:spcPts val="1800"/>
              </a:spcAft>
              <a:defRPr/>
            </a:pPr>
            <a:r>
              <a:rPr lang="en-US" dirty="0"/>
              <a:t>Video display depends on two components</a:t>
            </a:r>
          </a:p>
          <a:p>
            <a:pPr lvl="1">
              <a:spcBef>
                <a:spcPts val="0"/>
              </a:spcBef>
              <a:spcAft>
                <a:spcPts val="600"/>
              </a:spcAft>
            </a:pPr>
            <a:r>
              <a:rPr lang="en-US" dirty="0"/>
              <a:t>Video card</a:t>
            </a:r>
          </a:p>
          <a:p>
            <a:pPr lvl="1">
              <a:spcAft>
                <a:spcPts val="600"/>
              </a:spcAft>
            </a:pPr>
            <a:r>
              <a:rPr lang="en-US" dirty="0"/>
              <a:t>Monitor</a:t>
            </a:r>
          </a:p>
          <a:p>
            <a:pPr>
              <a:spcBef>
                <a:spcPts val="0"/>
              </a:spcBef>
              <a:spcAft>
                <a:spcPts val="1800"/>
              </a:spcAft>
              <a:defRPr/>
            </a:pPr>
            <a:r>
              <a:rPr lang="en-US" dirty="0"/>
              <a:t>Ports</a:t>
            </a:r>
          </a:p>
          <a:p>
            <a:pPr lvl="1">
              <a:spcBef>
                <a:spcPts val="0"/>
              </a:spcBef>
              <a:spcAft>
                <a:spcPts val="600"/>
              </a:spcAft>
            </a:pPr>
            <a:r>
              <a:rPr lang="en-US" dirty="0"/>
              <a:t>HDMI</a:t>
            </a:r>
          </a:p>
          <a:p>
            <a:pPr lvl="1">
              <a:spcAft>
                <a:spcPts val="600"/>
              </a:spcAft>
            </a:pPr>
            <a:r>
              <a:rPr lang="en-US" dirty="0"/>
              <a:t>DVI</a:t>
            </a:r>
          </a:p>
          <a:p>
            <a:pPr lvl="1">
              <a:spcAft>
                <a:spcPts val="600"/>
              </a:spcAft>
            </a:pPr>
            <a:r>
              <a:rPr lang="en-US" dirty="0"/>
              <a:t>DisplayPort adapter</a:t>
            </a:r>
          </a:p>
        </p:txBody>
      </p:sp>
      <p:pic>
        <p:nvPicPr>
          <p:cNvPr id="6" name="Picture 5" descr="A close up of a video card, which has its own fans, has three ports labeled, which are D V I, H D M I, and a display port.">
            <a:extLst>
              <a:ext uri="{FF2B5EF4-FFF2-40B4-BE49-F238E27FC236}">
                <a16:creationId xmlns:a16="http://schemas.microsoft.com/office/drawing/2014/main" id="{59BCD709-FD5F-44E3-A01E-C7582651F42F}"/>
              </a:ext>
            </a:extLst>
          </p:cNvPr>
          <p:cNvPicPr>
            <a:picLocks noChangeAspect="1"/>
          </p:cNvPicPr>
          <p:nvPr/>
        </p:nvPicPr>
        <p:blipFill rotWithShape="1">
          <a:blip r:embed="rId3">
            <a:extLst>
              <a:ext uri="{28A0092B-C50C-407E-A947-70E740481C1C}">
                <a14:useLocalDpi xmlns:a14="http://schemas.microsoft.com/office/drawing/2010/main" val="0"/>
              </a:ext>
            </a:extLst>
          </a:blip>
          <a:srcRect b="9397"/>
          <a:stretch/>
        </p:blipFill>
        <p:spPr>
          <a:xfrm>
            <a:off x="4424916" y="2438400"/>
            <a:ext cx="4419600" cy="3607223"/>
          </a:xfrm>
          <a:prstGeom prst="rect">
            <a:avLst/>
          </a:prstGeom>
        </p:spPr>
      </p:pic>
    </p:spTree>
    <p:extLst>
      <p:ext uri="{BB962C8B-B14F-4D97-AF65-F5344CB8AC3E}">
        <p14:creationId xmlns:p14="http://schemas.microsoft.com/office/powerpoint/2010/main" val="350333427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686800" cy="1600200"/>
          </a:xfrm>
        </p:spPr>
        <p:txBody>
          <a:bodyPr>
            <a:normAutofit/>
          </a:bodyPr>
          <a:lstStyle/>
          <a:p>
            <a:r>
              <a:rPr lang="en-US" dirty="0"/>
              <a:t>Evaluating the Media Subsystems</a:t>
            </a:r>
            <a:br>
              <a:rPr lang="en-US" sz="2325" dirty="0"/>
            </a:br>
            <a:r>
              <a:rPr lang="en-US" sz="3200" dirty="0"/>
              <a:t>Video Cards (2 of 2)</a:t>
            </a:r>
            <a:br>
              <a:rPr lang="en-US" sz="3200" dirty="0"/>
            </a:br>
            <a:r>
              <a:rPr lang="en-US" sz="2000" dirty="0"/>
              <a:t>(Objective 6.9)</a:t>
            </a:r>
            <a:endParaRPr lang="en-US" dirty="0">
              <a:effectLst/>
            </a:endParaRPr>
          </a:p>
        </p:txBody>
      </p:sp>
      <p:sp>
        <p:nvSpPr>
          <p:cNvPr id="3" name="Content Placeholder 2"/>
          <p:cNvSpPr>
            <a:spLocks noGrp="1"/>
          </p:cNvSpPr>
          <p:nvPr>
            <p:ph idx="1"/>
          </p:nvPr>
        </p:nvSpPr>
        <p:spPr/>
        <p:txBody>
          <a:bodyPr/>
          <a:lstStyle/>
          <a:p>
            <a:pPr>
              <a:spcBef>
                <a:spcPts val="0"/>
              </a:spcBef>
              <a:spcAft>
                <a:spcPts val="1200"/>
              </a:spcAft>
              <a:defRPr/>
            </a:pPr>
            <a:r>
              <a:rPr lang="en-US" dirty="0"/>
              <a:t>Video memory</a:t>
            </a:r>
          </a:p>
          <a:p>
            <a:pPr>
              <a:spcBef>
                <a:spcPts val="0"/>
              </a:spcBef>
              <a:spcAft>
                <a:spcPts val="1200"/>
              </a:spcAft>
              <a:defRPr/>
            </a:pPr>
            <a:r>
              <a:rPr lang="en-US" dirty="0"/>
              <a:t>Screen Resolution</a:t>
            </a:r>
          </a:p>
          <a:p>
            <a:pPr lvl="1">
              <a:spcBef>
                <a:spcPts val="0"/>
              </a:spcBef>
              <a:spcAft>
                <a:spcPts val="1200"/>
              </a:spcAft>
            </a:pPr>
            <a:r>
              <a:rPr lang="en-US" dirty="0"/>
              <a:t>Found in Advanced Display Settings</a:t>
            </a:r>
          </a:p>
          <a:p>
            <a:pPr>
              <a:spcBef>
                <a:spcPts val="0"/>
              </a:spcBef>
              <a:spcAft>
                <a:spcPts val="1200"/>
              </a:spcAft>
              <a:defRPr/>
            </a:pPr>
            <a:r>
              <a:rPr lang="en-US" dirty="0"/>
              <a:t>Graphics Processing Unit (GPU)</a:t>
            </a:r>
          </a:p>
        </p:txBody>
      </p:sp>
      <p:pic>
        <p:nvPicPr>
          <p:cNvPr id="6" name="Picture 5" descr="2 graphics depict the differences in a C P U’s speed with or without a G P U. In both graphics, tasks and images are represented by dots of different colors flowing into the processor. In the first graphic, without a G P U, shows everything flowing into the C P U from 3 streams at once. The efficiency level, shown by card with bars, is low, at one bar. In the second graphic, a separate stream for images flows through the G P U stream into the processor, while other tasks flow through the C P U. The efficiency level is much higher.">
            <a:extLst>
              <a:ext uri="{FF2B5EF4-FFF2-40B4-BE49-F238E27FC236}">
                <a16:creationId xmlns:a16="http://schemas.microsoft.com/office/drawing/2014/main" id="{465B4EB5-EB4B-41A2-8CC7-44391AF867BB}"/>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b="6448"/>
          <a:stretch/>
        </p:blipFill>
        <p:spPr>
          <a:xfrm>
            <a:off x="1103896" y="4214018"/>
            <a:ext cx="6936207" cy="2087563"/>
          </a:xfrm>
          <a:prstGeom prst="rect">
            <a:avLst/>
          </a:prstGeom>
        </p:spPr>
      </p:pic>
    </p:spTree>
    <p:extLst>
      <p:ext uri="{BB962C8B-B14F-4D97-AF65-F5344CB8AC3E}">
        <p14:creationId xmlns:p14="http://schemas.microsoft.com/office/powerpoint/2010/main" val="11970229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diagram depicts how a surround sound system might be situated in a room, in which a sofa is situated facing a T V. In this surround sound configuration, the speakers near the T V are located front left, front right, and the sub behind the front right. Around the back of the sofa are 4 surround speakers on the left, right, back left, and back right.">
            <a:extLst>
              <a:ext uri="{FF2B5EF4-FFF2-40B4-BE49-F238E27FC236}">
                <a16:creationId xmlns:a16="http://schemas.microsoft.com/office/drawing/2014/main" id="{D02F0903-768E-42B3-A87C-727A3FFD69CA}"/>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962400" y="2628900"/>
            <a:ext cx="4956302" cy="2971800"/>
          </a:xfrm>
          <a:prstGeom prst="rect">
            <a:avLst/>
          </a:prstGeom>
        </p:spPr>
      </p:pic>
      <p:sp>
        <p:nvSpPr>
          <p:cNvPr id="2" name="Title 1"/>
          <p:cNvSpPr>
            <a:spLocks noGrp="1"/>
          </p:cNvSpPr>
          <p:nvPr>
            <p:ph type="title"/>
          </p:nvPr>
        </p:nvSpPr>
        <p:spPr>
          <a:xfrm>
            <a:off x="457200" y="0"/>
            <a:ext cx="8686800" cy="1600200"/>
          </a:xfrm>
        </p:spPr>
        <p:txBody>
          <a:bodyPr>
            <a:normAutofit/>
          </a:bodyPr>
          <a:lstStyle/>
          <a:p>
            <a:r>
              <a:rPr lang="en-US" dirty="0">
                <a:effectLst/>
              </a:rPr>
              <a:t>Evaluating the Media Subsystems</a:t>
            </a:r>
            <a:br>
              <a:rPr lang="en-US" sz="3000" dirty="0"/>
            </a:br>
            <a:r>
              <a:rPr lang="en-US" sz="3200" dirty="0"/>
              <a:t>Sound Cards</a:t>
            </a:r>
            <a:br>
              <a:rPr lang="en-US" sz="3200" dirty="0"/>
            </a:br>
            <a:r>
              <a:rPr lang="en-US" sz="2000" dirty="0"/>
              <a:t>(Objective 6.10)</a:t>
            </a:r>
            <a:endParaRPr lang="en-US" sz="2700" dirty="0"/>
          </a:p>
        </p:txBody>
      </p:sp>
      <p:sp>
        <p:nvSpPr>
          <p:cNvPr id="3" name="Content Placeholder 2"/>
          <p:cNvSpPr>
            <a:spLocks noGrp="1"/>
          </p:cNvSpPr>
          <p:nvPr>
            <p:ph idx="1"/>
          </p:nvPr>
        </p:nvSpPr>
        <p:spPr>
          <a:xfrm>
            <a:off x="457200" y="1600200"/>
            <a:ext cx="5715000" cy="4525963"/>
          </a:xfrm>
        </p:spPr>
        <p:txBody>
          <a:bodyPr>
            <a:normAutofit/>
          </a:bodyPr>
          <a:lstStyle/>
          <a:p>
            <a:pPr>
              <a:spcBef>
                <a:spcPts val="0"/>
              </a:spcBef>
              <a:spcAft>
                <a:spcPts val="1800"/>
              </a:spcAft>
              <a:defRPr/>
            </a:pPr>
            <a:r>
              <a:rPr lang="en-US" dirty="0"/>
              <a:t>Speakers and a sound card</a:t>
            </a:r>
          </a:p>
          <a:p>
            <a:pPr>
              <a:spcBef>
                <a:spcPts val="0"/>
              </a:spcBef>
              <a:spcAft>
                <a:spcPts val="1800"/>
              </a:spcAft>
              <a:defRPr/>
            </a:pPr>
            <a:r>
              <a:rPr lang="en-US" dirty="0"/>
              <a:t>3D sound technology </a:t>
            </a:r>
          </a:p>
          <a:p>
            <a:pPr>
              <a:spcBef>
                <a:spcPts val="0"/>
              </a:spcBef>
              <a:spcAft>
                <a:spcPts val="1800"/>
              </a:spcAft>
              <a:defRPr/>
            </a:pPr>
            <a:r>
              <a:rPr lang="en-US" dirty="0"/>
              <a:t>Surround sound</a:t>
            </a:r>
          </a:p>
          <a:p>
            <a:pPr>
              <a:spcBef>
                <a:spcPts val="0"/>
              </a:spcBef>
              <a:spcAft>
                <a:spcPts val="1800"/>
              </a:spcAft>
              <a:defRPr/>
            </a:pPr>
            <a:r>
              <a:rPr lang="en-US" dirty="0"/>
              <a:t>Dolby Digital 7.1</a:t>
            </a:r>
          </a:p>
          <a:p>
            <a:pPr>
              <a:spcBef>
                <a:spcPts val="0"/>
              </a:spcBef>
              <a:spcAft>
                <a:spcPts val="1800"/>
              </a:spcAft>
              <a:defRPr/>
            </a:pPr>
            <a:r>
              <a:rPr lang="en-US" dirty="0"/>
              <a:t>MIDI interface </a:t>
            </a:r>
          </a:p>
        </p:txBody>
      </p:sp>
    </p:spTree>
    <p:extLst>
      <p:ext uri="{BB962C8B-B14F-4D97-AF65-F5344CB8AC3E}">
        <p14:creationId xmlns:p14="http://schemas.microsoft.com/office/powerpoint/2010/main" val="3931413143"/>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457200" y="0"/>
            <a:ext cx="8686800" cy="1600200"/>
          </a:xfrm>
        </p:spPr>
        <p:txBody>
          <a:bodyPr>
            <a:normAutofit fontScale="90000"/>
          </a:bodyPr>
          <a:lstStyle/>
          <a:p>
            <a:pPr>
              <a:defRPr/>
            </a:pPr>
            <a:r>
              <a:rPr lang="en-US" sz="3800" dirty="0"/>
              <a:t>Evaluating System Reliability and Moving on</a:t>
            </a:r>
            <a:br>
              <a:rPr lang="en-US" sz="2400" dirty="0"/>
            </a:br>
            <a:r>
              <a:rPr lang="en-US" sz="3600" dirty="0"/>
              <a:t>Maintaining System Reliability (1 of 2)</a:t>
            </a:r>
            <a:br>
              <a:rPr lang="en-US" sz="3200" dirty="0"/>
            </a:br>
            <a:r>
              <a:rPr lang="en-US" sz="2200" dirty="0"/>
              <a:t>(Objective 6.11)</a:t>
            </a:r>
            <a:endParaRPr lang="en-US" sz="2700" dirty="0"/>
          </a:p>
        </p:txBody>
      </p:sp>
      <p:sp>
        <p:nvSpPr>
          <p:cNvPr id="126979" name="Rectangle 3"/>
          <p:cNvSpPr>
            <a:spLocks noGrp="1" noChangeArrowheads="1"/>
          </p:cNvSpPr>
          <p:nvPr>
            <p:ph idx="1"/>
          </p:nvPr>
        </p:nvSpPr>
        <p:spPr>
          <a:xfrm>
            <a:off x="457200" y="1600200"/>
            <a:ext cx="8229600" cy="5105400"/>
          </a:xfrm>
        </p:spPr>
        <p:txBody>
          <a:bodyPr/>
          <a:lstStyle/>
          <a:p>
            <a:pPr>
              <a:spcBef>
                <a:spcPts val="0"/>
              </a:spcBef>
              <a:spcAft>
                <a:spcPts val="1800"/>
              </a:spcAft>
              <a:defRPr/>
            </a:pPr>
            <a:r>
              <a:rPr lang="en-US" dirty="0"/>
              <a:t>Reliability</a:t>
            </a:r>
          </a:p>
          <a:p>
            <a:pPr lvl="1">
              <a:spcBef>
                <a:spcPts val="0"/>
              </a:spcBef>
              <a:spcAft>
                <a:spcPts val="1800"/>
              </a:spcAft>
              <a:defRPr/>
            </a:pPr>
            <a:r>
              <a:rPr lang="en-US" dirty="0">
                <a:effectLst/>
              </a:rPr>
              <a:t>Install antivirus program</a:t>
            </a:r>
          </a:p>
          <a:p>
            <a:pPr lvl="1">
              <a:spcBef>
                <a:spcPts val="0"/>
              </a:spcBef>
              <a:spcAft>
                <a:spcPts val="1800"/>
              </a:spcAft>
              <a:defRPr/>
            </a:pPr>
            <a:r>
              <a:rPr lang="en-US" dirty="0"/>
              <a:t>Install spyware and adware</a:t>
            </a:r>
          </a:p>
          <a:p>
            <a:pPr lvl="1">
              <a:spcBef>
                <a:spcPts val="0"/>
              </a:spcBef>
              <a:spcAft>
                <a:spcPts val="1800"/>
              </a:spcAft>
              <a:defRPr/>
            </a:pPr>
            <a:r>
              <a:rPr lang="en-US" dirty="0">
                <a:effectLst/>
              </a:rPr>
              <a:t>Clear out unnecessary files</a:t>
            </a:r>
          </a:p>
          <a:p>
            <a:pPr lvl="1">
              <a:spcBef>
                <a:spcPts val="0"/>
              </a:spcBef>
              <a:spcAft>
                <a:spcPts val="1800"/>
              </a:spcAft>
              <a:defRPr/>
            </a:pPr>
            <a:r>
              <a:rPr lang="en-US" dirty="0"/>
              <a:t>Run Disk Defragmenter</a:t>
            </a:r>
          </a:p>
          <a:p>
            <a:pPr lvl="1">
              <a:spcBef>
                <a:spcPts val="0"/>
              </a:spcBef>
              <a:spcAft>
                <a:spcPts val="1800"/>
              </a:spcAft>
              <a:defRPr/>
            </a:pPr>
            <a:r>
              <a:rPr lang="en-US" dirty="0">
                <a:effectLst/>
              </a:rPr>
              <a:t>Automate key utilities</a:t>
            </a:r>
          </a:p>
        </p:txBody>
      </p:sp>
    </p:spTree>
    <p:extLst>
      <p:ext uri="{BB962C8B-B14F-4D97-AF65-F5344CB8AC3E}">
        <p14:creationId xmlns:p14="http://schemas.microsoft.com/office/powerpoint/2010/main" val="3941517970"/>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2"/>
          <p:cNvSpPr>
            <a:spLocks noGrp="1" noChangeArrowheads="1"/>
          </p:cNvSpPr>
          <p:nvPr>
            <p:ph type="title"/>
          </p:nvPr>
        </p:nvSpPr>
        <p:spPr>
          <a:xfrm>
            <a:off x="457200" y="0"/>
            <a:ext cx="8686800" cy="1600200"/>
          </a:xfrm>
        </p:spPr>
        <p:txBody>
          <a:bodyPr>
            <a:normAutofit fontScale="90000"/>
          </a:bodyPr>
          <a:lstStyle/>
          <a:p>
            <a:pPr>
              <a:defRPr/>
            </a:pPr>
            <a:r>
              <a:rPr lang="en-US" sz="3800" dirty="0"/>
              <a:t>Evaluating System Reliability and Moving on</a:t>
            </a:r>
            <a:br>
              <a:rPr lang="en-US" sz="2400" dirty="0"/>
            </a:br>
            <a:r>
              <a:rPr lang="en-US" sz="3600" dirty="0"/>
              <a:t>Maintaining System Reliability (2 of 2)</a:t>
            </a:r>
            <a:br>
              <a:rPr lang="en-US" sz="3200" dirty="0"/>
            </a:br>
            <a:r>
              <a:rPr lang="en-US" sz="2200" dirty="0"/>
              <a:t>(Objective 6.11)</a:t>
            </a:r>
          </a:p>
        </p:txBody>
      </p:sp>
      <p:sp>
        <p:nvSpPr>
          <p:cNvPr id="126979" name="Rectangle 3"/>
          <p:cNvSpPr>
            <a:spLocks noGrp="1" noChangeArrowheads="1"/>
          </p:cNvSpPr>
          <p:nvPr>
            <p:ph idx="1"/>
          </p:nvPr>
        </p:nvSpPr>
        <p:spPr>
          <a:xfrm>
            <a:off x="457200" y="1600200"/>
            <a:ext cx="8229600" cy="5105400"/>
          </a:xfrm>
        </p:spPr>
        <p:txBody>
          <a:bodyPr/>
          <a:lstStyle/>
          <a:p>
            <a:pPr>
              <a:spcBef>
                <a:spcPts val="0"/>
              </a:spcBef>
              <a:spcAft>
                <a:spcPts val="1800"/>
              </a:spcAft>
              <a:defRPr/>
            </a:pPr>
            <a:r>
              <a:rPr lang="en-US" dirty="0"/>
              <a:t>System crashes</a:t>
            </a:r>
          </a:p>
          <a:p>
            <a:pPr lvl="1">
              <a:spcBef>
                <a:spcPts val="0"/>
              </a:spcBef>
              <a:spcAft>
                <a:spcPts val="1800"/>
              </a:spcAft>
              <a:defRPr/>
            </a:pPr>
            <a:r>
              <a:rPr lang="en-US" dirty="0"/>
              <a:t>Try System Restore</a:t>
            </a:r>
          </a:p>
          <a:p>
            <a:pPr lvl="1">
              <a:spcBef>
                <a:spcPts val="0"/>
              </a:spcBef>
              <a:spcAft>
                <a:spcPts val="1800"/>
              </a:spcAft>
              <a:defRPr/>
            </a:pPr>
            <a:r>
              <a:rPr lang="en-US" dirty="0"/>
              <a:t>Check amount of RAM</a:t>
            </a:r>
          </a:p>
          <a:p>
            <a:pPr lvl="1">
              <a:spcBef>
                <a:spcPts val="0"/>
              </a:spcBef>
              <a:spcAft>
                <a:spcPts val="1800"/>
              </a:spcAft>
              <a:defRPr/>
            </a:pPr>
            <a:r>
              <a:rPr lang="en-US" dirty="0"/>
              <a:t>Investigate</a:t>
            </a:r>
            <a:r>
              <a:rPr lang="en-US" dirty="0">
                <a:effectLst/>
              </a:rPr>
              <a:t> any error codes</a:t>
            </a:r>
          </a:p>
          <a:p>
            <a:pPr lvl="1">
              <a:spcBef>
                <a:spcPts val="0"/>
              </a:spcBef>
              <a:spcAft>
                <a:spcPts val="1800"/>
              </a:spcAft>
              <a:defRPr/>
            </a:pPr>
            <a:r>
              <a:rPr lang="en-US" dirty="0">
                <a:effectLst/>
              </a:rPr>
              <a:t>Search with Google</a:t>
            </a:r>
          </a:p>
          <a:p>
            <a:pPr lvl="1">
              <a:spcBef>
                <a:spcPts val="0"/>
              </a:spcBef>
              <a:spcAft>
                <a:spcPts val="1800"/>
              </a:spcAft>
              <a:defRPr/>
            </a:pPr>
            <a:r>
              <a:rPr lang="en-US" dirty="0"/>
              <a:t>Consider Windows Reset</a:t>
            </a:r>
            <a:endParaRPr lang="en-US" dirty="0">
              <a:effectLst/>
            </a:endParaRPr>
          </a:p>
          <a:p>
            <a:pPr lvl="1">
              <a:spcBef>
                <a:spcPts val="0"/>
              </a:spcBef>
              <a:defRPr/>
            </a:pPr>
            <a:endParaRPr lang="en-US" dirty="0">
              <a:effectLst/>
            </a:endParaRPr>
          </a:p>
        </p:txBody>
      </p:sp>
    </p:spTree>
    <p:extLst>
      <p:ext uri="{BB962C8B-B14F-4D97-AF65-F5344CB8AC3E}">
        <p14:creationId xmlns:p14="http://schemas.microsoft.com/office/powerpoint/2010/main" val="37737175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Rectangle 3"/>
          <p:cNvSpPr>
            <a:spLocks noGrp="1" noChangeArrowheads="1"/>
          </p:cNvSpPr>
          <p:nvPr>
            <p:ph type="title"/>
          </p:nvPr>
        </p:nvSpPr>
        <p:spPr>
          <a:xfrm>
            <a:off x="457200" y="0"/>
            <a:ext cx="8686800" cy="1596955"/>
          </a:xfrm>
        </p:spPr>
        <p:txBody>
          <a:bodyPr>
            <a:normAutofit fontScale="90000"/>
          </a:bodyPr>
          <a:lstStyle/>
          <a:p>
            <a:pPr>
              <a:defRPr/>
            </a:pPr>
            <a:r>
              <a:rPr lang="en-US" sz="3800" dirty="0"/>
              <a:t>Evaluating System Reliability and Moving on</a:t>
            </a:r>
            <a:br>
              <a:rPr lang="en-US" sz="3500" dirty="0">
                <a:effectLst/>
              </a:rPr>
            </a:br>
            <a:r>
              <a:rPr lang="en-US" sz="3600" dirty="0"/>
              <a:t>Getting Rid of Your Old Computer (1 of 2)</a:t>
            </a:r>
            <a:br>
              <a:rPr lang="en-US" sz="3200" dirty="0"/>
            </a:br>
            <a:r>
              <a:rPr lang="en-US" sz="2200" dirty="0"/>
              <a:t>(Objective 6.12)</a:t>
            </a:r>
            <a:endParaRPr lang="en-US" dirty="0">
              <a:effectLst/>
            </a:endParaRPr>
          </a:p>
        </p:txBody>
      </p:sp>
      <p:pic>
        <p:nvPicPr>
          <p:cNvPr id="3" name="Content Placeholder 2" descr="A graphic lists 5 devices and questions users can ask to evaluate their system’s needs. The devices are listed as follows. CPU. What is your CPU usage level? A picture of C P U chips. RAM. Do you have at least 4 G B? A picture of RAM strips. Storage. Do you need an S S D drive for fast start-up? Do you have a fast-access mechanical drive for large storage space? Do you need RAID 0 or RAID 1 storage drives for extra-fast performance or mirroring? A picture of a filing cabinet with files popping out. Video. Do you have enough graphics memory? • Is your G P U powerful enough? Do you have H D M I ports? How many monitors do you need to run simultaneously? A picture of a computer video card. Audio. Do you have 7.1 or 5.1 surround sound? A sound icon.">
            <a:extLst>
              <a:ext uri="{FF2B5EF4-FFF2-40B4-BE49-F238E27FC236}">
                <a16:creationId xmlns:a16="http://schemas.microsoft.com/office/drawing/2014/main" id="{FCA1D75E-2EBD-49AE-9208-488F03ADFCAC}"/>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459317" y="1596955"/>
            <a:ext cx="4225365" cy="4897582"/>
          </a:xfrm>
        </p:spPr>
      </p:pic>
    </p:spTree>
    <p:extLst>
      <p:ext uri="{BB962C8B-B14F-4D97-AF65-F5344CB8AC3E}">
        <p14:creationId xmlns:p14="http://schemas.microsoft.com/office/powerpoint/2010/main" val="49122307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5" name="Rectangle 3"/>
          <p:cNvSpPr>
            <a:spLocks noGrp="1" noChangeArrowheads="1"/>
          </p:cNvSpPr>
          <p:nvPr>
            <p:ph type="title"/>
          </p:nvPr>
        </p:nvSpPr>
        <p:spPr>
          <a:xfrm>
            <a:off x="457200" y="0"/>
            <a:ext cx="8686800" cy="1596955"/>
          </a:xfrm>
        </p:spPr>
        <p:txBody>
          <a:bodyPr>
            <a:normAutofit fontScale="90000"/>
          </a:bodyPr>
          <a:lstStyle/>
          <a:p>
            <a:pPr>
              <a:defRPr/>
            </a:pPr>
            <a:r>
              <a:rPr lang="en-US" sz="3800" dirty="0"/>
              <a:t>Evaluating System Reliability and Moving on</a:t>
            </a:r>
            <a:br>
              <a:rPr lang="en-US" sz="3500" dirty="0">
                <a:effectLst/>
              </a:rPr>
            </a:br>
            <a:r>
              <a:rPr lang="en-US" sz="3600" dirty="0"/>
              <a:t>Getting Rid of Your Old Computer (2 of 2)</a:t>
            </a:r>
            <a:br>
              <a:rPr lang="en-US" sz="3200" dirty="0"/>
            </a:br>
            <a:r>
              <a:rPr lang="en-US" sz="2200" dirty="0"/>
              <a:t>(Objective 6.12)</a:t>
            </a:r>
            <a:endParaRPr lang="en-US" dirty="0">
              <a:effectLst/>
            </a:endParaRPr>
          </a:p>
        </p:txBody>
      </p:sp>
      <p:sp>
        <p:nvSpPr>
          <p:cNvPr id="131076" name="Rectangle 4"/>
          <p:cNvSpPr>
            <a:spLocks noGrp="1" noChangeArrowheads="1"/>
          </p:cNvSpPr>
          <p:nvPr>
            <p:ph idx="1"/>
          </p:nvPr>
        </p:nvSpPr>
        <p:spPr>
          <a:xfrm>
            <a:off x="457200" y="1600200"/>
            <a:ext cx="8382000" cy="5257800"/>
          </a:xfrm>
        </p:spPr>
        <p:txBody>
          <a:bodyPr>
            <a:normAutofit/>
          </a:bodyPr>
          <a:lstStyle/>
          <a:p>
            <a:pPr>
              <a:lnSpc>
                <a:spcPct val="110000"/>
              </a:lnSpc>
              <a:spcBef>
                <a:spcPts val="0"/>
              </a:spcBef>
              <a:spcAft>
                <a:spcPts val="1200"/>
              </a:spcAft>
              <a:defRPr/>
            </a:pPr>
            <a:r>
              <a:rPr lang="en-US" dirty="0"/>
              <a:t>Benefits of maintaining two systems</a:t>
            </a:r>
          </a:p>
          <a:p>
            <a:pPr>
              <a:lnSpc>
                <a:spcPct val="110000"/>
              </a:lnSpc>
              <a:spcBef>
                <a:spcPts val="0"/>
              </a:spcBef>
              <a:spcAft>
                <a:spcPts val="1200"/>
              </a:spcAft>
              <a:defRPr/>
            </a:pPr>
            <a:r>
              <a:rPr lang="en-US" dirty="0"/>
              <a:t>Environmental impact</a:t>
            </a:r>
          </a:p>
          <a:p>
            <a:pPr lvl="1">
              <a:lnSpc>
                <a:spcPct val="110000"/>
              </a:lnSpc>
              <a:spcBef>
                <a:spcPts val="0"/>
              </a:spcBef>
              <a:spcAft>
                <a:spcPts val="1200"/>
              </a:spcAft>
            </a:pPr>
            <a:r>
              <a:rPr lang="en-US" dirty="0">
                <a:effectLst/>
              </a:rPr>
              <a:t>Mercury</a:t>
            </a:r>
          </a:p>
          <a:p>
            <a:pPr lvl="1">
              <a:lnSpc>
                <a:spcPct val="110000"/>
              </a:lnSpc>
              <a:spcBef>
                <a:spcPts val="0"/>
              </a:spcBef>
              <a:spcAft>
                <a:spcPts val="1200"/>
              </a:spcAft>
            </a:pPr>
            <a:r>
              <a:rPr lang="en-US" dirty="0"/>
              <a:t>Cadmium</a:t>
            </a:r>
          </a:p>
          <a:p>
            <a:pPr>
              <a:lnSpc>
                <a:spcPct val="110000"/>
              </a:lnSpc>
              <a:spcBef>
                <a:spcPts val="0"/>
              </a:spcBef>
              <a:spcAft>
                <a:spcPts val="1200"/>
              </a:spcAft>
              <a:defRPr/>
            </a:pPr>
            <a:r>
              <a:rPr lang="en-US" dirty="0"/>
              <a:t>Donate</a:t>
            </a:r>
          </a:p>
          <a:p>
            <a:pPr lvl="1">
              <a:lnSpc>
                <a:spcPct val="110000"/>
              </a:lnSpc>
              <a:spcBef>
                <a:spcPts val="0"/>
              </a:spcBef>
              <a:spcAft>
                <a:spcPts val="1200"/>
              </a:spcAft>
            </a:pPr>
            <a:r>
              <a:rPr lang="en-US" dirty="0">
                <a:latin typeface="Arial" panose="020B0604020202020204" pitchFamily="34" charset="0"/>
                <a:cs typeface="Arial" panose="020B0604020202020204" pitchFamily="34" charset="0"/>
              </a:rPr>
              <a:t>Remove all data</a:t>
            </a:r>
            <a:br>
              <a:rPr lang="en-US" dirty="0">
                <a:latin typeface="Arial" panose="020B0604020202020204" pitchFamily="34" charset="0"/>
                <a:cs typeface="Arial" panose="020B0604020202020204" pitchFamily="34" charset="0"/>
              </a:rPr>
            </a:br>
            <a:r>
              <a:rPr lang="en-US" dirty="0">
                <a:latin typeface="Arial" panose="020B0604020202020204" pitchFamily="34" charset="0"/>
                <a:cs typeface="Arial" panose="020B0604020202020204" pitchFamily="34" charset="0"/>
              </a:rPr>
              <a:t>before donating</a:t>
            </a:r>
            <a:endParaRPr lang="en-US" sz="1600" dirty="0"/>
          </a:p>
        </p:txBody>
      </p:sp>
      <p:pic>
        <p:nvPicPr>
          <p:cNvPr id="3" name="Picture 2" descr="A photo of a landfill filled with hazardous electronic waste.">
            <a:extLst>
              <a:ext uri="{FF2B5EF4-FFF2-40B4-BE49-F238E27FC236}">
                <a16:creationId xmlns:a16="http://schemas.microsoft.com/office/drawing/2014/main" id="{19C5FEDD-5A4D-449E-976E-8A2DC5DC5909}"/>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349496" y="3048000"/>
            <a:ext cx="4337304" cy="2883408"/>
          </a:xfrm>
          <a:prstGeom prst="rect">
            <a:avLst/>
          </a:prstGeom>
        </p:spPr>
      </p:pic>
    </p:spTree>
    <p:extLst>
      <p:ext uri="{BB962C8B-B14F-4D97-AF65-F5344CB8AC3E}">
        <p14:creationId xmlns:p14="http://schemas.microsoft.com/office/powerpoint/2010/main" val="329472581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5628" y="1217404"/>
            <a:ext cx="8211854" cy="994172"/>
          </a:xfrm>
          <a:noFill/>
        </p:spPr>
        <p:txBody>
          <a:bodyPr>
            <a:normAutofit fontScale="90000"/>
          </a:bodyPr>
          <a:lstStyle/>
          <a:p>
            <a:r>
              <a:rPr lang="en-US" sz="5400" dirty="0">
                <a:solidFill>
                  <a:schemeClr val="tx1"/>
                </a:solidFill>
                <a:latin typeface="Arial Narrow" panose="020B0606020202030204" pitchFamily="34" charset="0"/>
              </a:rPr>
              <a:t>Copyright</a:t>
            </a:r>
          </a:p>
        </p:txBody>
      </p:sp>
      <p:cxnSp>
        <p:nvCxnSpPr>
          <p:cNvPr id="7" name="Straight Connector 6"/>
          <p:cNvCxnSpPr/>
          <p:nvPr/>
        </p:nvCxnSpPr>
        <p:spPr>
          <a:xfrm>
            <a:off x="3069121" y="1819582"/>
            <a:ext cx="5435284" cy="0"/>
          </a:xfrm>
          <a:prstGeom prst="line">
            <a:avLst/>
          </a:prstGeom>
        </p:spPr>
        <p:style>
          <a:lnRef idx="3">
            <a:schemeClr val="accent3"/>
          </a:lnRef>
          <a:fillRef idx="0">
            <a:schemeClr val="accent3"/>
          </a:fillRef>
          <a:effectRef idx="2">
            <a:schemeClr val="accent3"/>
          </a:effectRef>
          <a:fontRef idx="minor">
            <a:schemeClr val="tx1"/>
          </a:fontRef>
        </p:style>
      </p:cxnSp>
      <p:cxnSp>
        <p:nvCxnSpPr>
          <p:cNvPr id="8" name="Straight Connector 7"/>
          <p:cNvCxnSpPr/>
          <p:nvPr/>
        </p:nvCxnSpPr>
        <p:spPr>
          <a:xfrm>
            <a:off x="508432" y="2166169"/>
            <a:ext cx="7995973" cy="0"/>
          </a:xfrm>
          <a:prstGeom prst="line">
            <a:avLst/>
          </a:prstGeom>
        </p:spPr>
        <p:style>
          <a:lnRef idx="3">
            <a:schemeClr val="accent3"/>
          </a:lnRef>
          <a:fillRef idx="0">
            <a:schemeClr val="accent3"/>
          </a:fillRef>
          <a:effectRef idx="2">
            <a:schemeClr val="accent3"/>
          </a:effectRef>
          <a:fontRef idx="minor">
            <a:schemeClr val="tx1"/>
          </a:fontRef>
        </p:style>
      </p:cxnSp>
      <p:sp>
        <p:nvSpPr>
          <p:cNvPr id="9" name="TextBox 6"/>
          <p:cNvSpPr txBox="1">
            <a:spLocks noChangeArrowheads="1"/>
          </p:cNvSpPr>
          <p:nvPr/>
        </p:nvSpPr>
        <p:spPr bwMode="auto">
          <a:xfrm>
            <a:off x="773442" y="2421761"/>
            <a:ext cx="7627608" cy="1131079"/>
          </a:xfrm>
          <a:prstGeom prst="rect">
            <a:avLst/>
          </a:prstGeom>
          <a:solidFill>
            <a:schemeClr val="bg1">
              <a:alpha val="15000"/>
            </a:schemeClr>
          </a:solidFill>
          <a:ln w="9525">
            <a:noFill/>
            <a:miter lim="800000"/>
            <a:headEnd/>
            <a:tailEnd/>
          </a:ln>
          <a:effectLst>
            <a:outerShdw blurRad="50800" dist="50800" dir="5400000" algn="ctr" rotWithShape="0">
              <a:schemeClr val="bg1"/>
            </a:outerShdw>
          </a:effectLst>
        </p:spPr>
        <p:txBody>
          <a:bodyPr wrap="square">
            <a:spAutoFit/>
          </a:bodyPr>
          <a:lstStyle/>
          <a:p>
            <a:r>
              <a:rPr lang="en-US" sz="1350" dirty="0"/>
              <a:t>All rights reserved. No part of this publication may be reproduced, stored in a retrieval system, or transmitted, in any form or by any means, electronic, mechanical, photocopying, recording, or otherwise, without the prior written permission of the publisher. Printed in the United States of America.</a:t>
            </a:r>
          </a:p>
          <a:p>
            <a:endParaRPr lang="en-US" sz="1350" dirty="0"/>
          </a:p>
        </p:txBody>
      </p:sp>
      <p:sp>
        <p:nvSpPr>
          <p:cNvPr id="3" name="Rectangle 2"/>
          <p:cNvSpPr/>
          <p:nvPr/>
        </p:nvSpPr>
        <p:spPr>
          <a:xfrm>
            <a:off x="2064637" y="3463291"/>
            <a:ext cx="4883561" cy="2108835"/>
          </a:xfrm>
          <a:prstGeom prst="rect">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350"/>
          </a:p>
        </p:txBody>
      </p:sp>
      <p:pic>
        <p:nvPicPr>
          <p:cNvPr id="6" name="Picture 1" descr="This work is protected by United States copyright laws and is provided solely for the use of instructors teaching their courses and assessing student learning. Dissemination or sale of any part of this work (including on the World Wide Web) will destroy the integrity of the work and is not permitted. The work and materials from it should never be made available to students except by instructors using the accompanying text in their classes. All recipients of this work are expected to abide by these restrictions and honor the intended pedagogical purposes and the needs of other instructors who rely on these materials."/>
          <p:cNvPicPr>
            <a:picLocks noChangeAspect="1" noChangeArrowheads="1"/>
          </p:cNvPicPr>
          <p:nvPr/>
        </p:nvPicPr>
        <p:blipFill>
          <a:blip r:embed="rId3" cstate="print"/>
          <a:srcRect/>
          <a:stretch>
            <a:fillRect/>
          </a:stretch>
        </p:blipFill>
        <p:spPr bwMode="auto">
          <a:xfrm>
            <a:off x="1856797" y="3679085"/>
            <a:ext cx="5299242" cy="1694618"/>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1368243765"/>
      </p:ext>
    </p:extLst>
  </p:cSld>
  <p:clrMapOvr>
    <a:masterClrMapping/>
  </p:clrMapOvr>
</p:sld>
</file>

<file path=ppt/theme/theme1.xml><?xml version="1.0" encoding="utf-8"?>
<a:theme xmlns:a="http://schemas.openxmlformats.org/drawingml/2006/main" name="508 Lecture">
  <a:themeElements>
    <a:clrScheme name="Custom 7">
      <a:dk1>
        <a:srgbClr val="000000"/>
      </a:dk1>
      <a:lt1>
        <a:srgbClr val="FFFFFF"/>
      </a:lt1>
      <a:dk2>
        <a:srgbClr val="000000"/>
      </a:dk2>
      <a:lt2>
        <a:srgbClr val="007FA3"/>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LecturePPT_Template_USHE_12May2017.pptx  -  Read-Only" id="{22597553-630D-4F83-8E81-ADE98E8457F1}" vid="{1F83AEAC-0AA2-4812-95B6-E943621B11E8}"/>
    </a:ext>
  </a:extLst>
</a:theme>
</file>

<file path=ppt/theme/theme2.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Pearson 508">
      <a:dk1>
        <a:sysClr val="windowText" lastClr="000000"/>
      </a:dk1>
      <a:lt1>
        <a:sysClr val="window" lastClr="FFFFFF"/>
      </a:lt1>
      <a:dk2>
        <a:srgbClr val="000000"/>
      </a:dk2>
      <a:lt2>
        <a:srgbClr val="EEEEEE"/>
      </a:lt2>
      <a:accent1>
        <a:srgbClr val="3C1581"/>
      </a:accent1>
      <a:accent2>
        <a:srgbClr val="1A6C7C"/>
      </a:accent2>
      <a:accent3>
        <a:srgbClr val="CC730D"/>
      </a:accent3>
      <a:accent4>
        <a:srgbClr val="B2AA00"/>
      </a:accent4>
      <a:accent5>
        <a:srgbClr val="1B9332"/>
      </a:accent5>
      <a:accent6>
        <a:srgbClr val="7F7F7F"/>
      </a:accent6>
      <a:hlink>
        <a:srgbClr val="3C1581"/>
      </a:hlink>
      <a:folHlink>
        <a:srgbClr val="7F7F7F"/>
      </a:folHlink>
    </a:clrScheme>
    <a:fontScheme name="Office Classic 2">
      <a:maj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Arial"/>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LecturePPT_Template_USHE_12May2017</Template>
  <TotalTime>0</TotalTime>
  <Words>2150</Words>
  <Application>Microsoft Macintosh PowerPoint</Application>
  <PresentationFormat>On-screen Show (4:3)</PresentationFormat>
  <Paragraphs>271</Paragraphs>
  <Slides>30</Slides>
  <Notes>30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30</vt:i4>
      </vt:variant>
    </vt:vector>
  </HeadingPairs>
  <TitlesOfParts>
    <vt:vector size="36" baseType="lpstr">
      <vt:lpstr>Arial</vt:lpstr>
      <vt:lpstr>Arial Narrow</vt:lpstr>
      <vt:lpstr>Noto Sans Symbols</vt:lpstr>
      <vt:lpstr>Times New Roman</vt:lpstr>
      <vt:lpstr>Verdana</vt:lpstr>
      <vt:lpstr>508 Lecture</vt:lpstr>
      <vt:lpstr>Technology in Action</vt:lpstr>
      <vt:lpstr>Learning Objectives (1 of 2)</vt:lpstr>
      <vt:lpstr>Learning Objectives (2 of 2)</vt:lpstr>
      <vt:lpstr>Your Ideal Computing Device Moore’s Law (Objective 6.1)</vt:lpstr>
      <vt:lpstr>Your Ideal Computing Device Selecting a Computing Device (Objective 6.2)</vt:lpstr>
      <vt:lpstr>Evaluating the CPU Subsystem How the CPU Works (1 of 6) (Objective 6.3)</vt:lpstr>
      <vt:lpstr>Evaluating the CPU Subsystem How the CPU Works (2 of 6) (Objective 6.3)</vt:lpstr>
      <vt:lpstr>Evaluating the CPU Subsystem How the CPU Works (3 of 6) (Objective 6.3) </vt:lpstr>
      <vt:lpstr>Evaluating the CPU Subsystem How the CPU Works (4 of 6) (Objective 6.3)</vt:lpstr>
      <vt:lpstr>Evaluating the CPU Subsystem How the CPU Works (5 of 6) (Objective 6.3)</vt:lpstr>
      <vt:lpstr>Evaluating the CPU Subsystem How the CPU Works (6 of 6) (Objective 6.3)</vt:lpstr>
      <vt:lpstr>Evaluating the CPU Subsystem Measuring CPU Performance (Objective 6.4)</vt:lpstr>
      <vt:lpstr>Evaluating the Memory Subsystem Random Access Memory (1 of 4) (Objective 6.5)</vt:lpstr>
      <vt:lpstr>Evaluating the Memory Subsystem Random Access Memory (2 of 4) (Objective 6.5)</vt:lpstr>
      <vt:lpstr>Evaluating the Memory Subsystem Random Access Memory (3 of 4) (Objective 6.5)</vt:lpstr>
      <vt:lpstr>Evaluating the Memory Subsystem Random Access Memory (4 of 4) (Objective 6.5)</vt:lpstr>
      <vt:lpstr>Evaluating the Memory Subsystem Adding RAM (Objective 6.6)</vt:lpstr>
      <vt:lpstr>Evaluating the Storage Subsystem Types of Storage Drives (1 of 2) (Objective 6.7)</vt:lpstr>
      <vt:lpstr>Evaluating the Storage Subsystem Types of Storage Drives (2 of 2) (Objective 6.7)</vt:lpstr>
      <vt:lpstr>Evaluating the Storage Subsystem Storage Needs (1 of 3) (Objective 6.8)</vt:lpstr>
      <vt:lpstr>Evaluating the Storage Subsystem Storage Needs (2 of 3) (Objective 6.8)</vt:lpstr>
      <vt:lpstr>Evaluating the Storage Subsystem Storage Needs (3 of 3) (Objective 6.8)</vt:lpstr>
      <vt:lpstr>Evaluating the Media Subsystems Video Cards (1 of 2) (Objective 6.9)</vt:lpstr>
      <vt:lpstr>Evaluating the Media Subsystems Video Cards (2 of 2) (Objective 6.9)</vt:lpstr>
      <vt:lpstr>Evaluating the Media Subsystems Sound Cards (Objective 6.10)</vt:lpstr>
      <vt:lpstr>Evaluating System Reliability and Moving on Maintaining System Reliability (1 of 2) (Objective 6.11)</vt:lpstr>
      <vt:lpstr>Evaluating System Reliability and Moving on Maintaining System Reliability (2 of 2) (Objective 6.11)</vt:lpstr>
      <vt:lpstr>Evaluating System Reliability and Moving on Getting Rid of Your Old Computer (1 of 2) (Objective 6.12)</vt:lpstr>
      <vt:lpstr>Evaluating System Reliability and Moving on Getting Rid of Your Old Computer (2 of 2) (Objective 6.12)</vt:lpstr>
      <vt:lpstr>Copyright</vt:lpstr>
    </vt:vector>
  </TitlesOfParts>
  <Manager/>
  <Company/>
  <LinksUpToDate>false</LinksUpToDate>
  <SharedDoc>false</SharedDoc>
  <HyperlinksChanged>false</HyperlinksChanged>
  <AppVersion>16.0016</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Technology in Action 15e</dc:title>
  <dc:subject>Chapter 6</dc:subject>
  <dc:creator/>
  <cp:lastModifiedBy/>
  <cp:revision>1</cp:revision>
  <dcterms:created xsi:type="dcterms:W3CDTF">2017-01-24T02:43:43Z</dcterms:created>
  <dcterms:modified xsi:type="dcterms:W3CDTF">2019-02-12T16:58:33Z</dcterms:modified>
</cp:coreProperties>
</file>