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2" r:id="rId1"/>
  </p:sldMasterIdLst>
  <p:notesMasterIdLst>
    <p:notesMasterId r:id="rId27"/>
  </p:notesMasterIdLst>
  <p:handoutMasterIdLst>
    <p:handoutMasterId r:id="rId28"/>
  </p:handoutMasterIdLst>
  <p:sldIdLst>
    <p:sldId id="394" r:id="rId2"/>
    <p:sldId id="352" r:id="rId3"/>
    <p:sldId id="389" r:id="rId4"/>
    <p:sldId id="395" r:id="rId5"/>
    <p:sldId id="396" r:id="rId6"/>
    <p:sldId id="397" r:id="rId7"/>
    <p:sldId id="398" r:id="rId8"/>
    <p:sldId id="399" r:id="rId9"/>
    <p:sldId id="400" r:id="rId10"/>
    <p:sldId id="401" r:id="rId11"/>
    <p:sldId id="402" r:id="rId12"/>
    <p:sldId id="403" r:id="rId13"/>
    <p:sldId id="404" r:id="rId14"/>
    <p:sldId id="405" r:id="rId15"/>
    <p:sldId id="406" r:id="rId16"/>
    <p:sldId id="407" r:id="rId17"/>
    <p:sldId id="408" r:id="rId18"/>
    <p:sldId id="412" r:id="rId19"/>
    <p:sldId id="413" r:id="rId20"/>
    <p:sldId id="414" r:id="rId21"/>
    <p:sldId id="415" r:id="rId22"/>
    <p:sldId id="417" r:id="rId23"/>
    <p:sldId id="421" r:id="rId24"/>
    <p:sldId id="418" r:id="rId25"/>
    <p:sldId id="420" r:id="rId2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08" userDrawn="1">
          <p15:clr>
            <a:srgbClr val="A4A3A4"/>
          </p15:clr>
        </p15:guide>
        <p15:guide id="2" pos="288"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86" autoAdjust="0"/>
    <p:restoredTop sz="82162" autoAdjust="0"/>
  </p:normalViewPr>
  <p:slideViewPr>
    <p:cSldViewPr>
      <p:cViewPr varScale="1">
        <p:scale>
          <a:sx n="76" d="100"/>
          <a:sy n="76" d="100"/>
        </p:scale>
        <p:origin x="208" y="248"/>
      </p:cViewPr>
      <p:guideLst>
        <p:guide orient="horz" pos="1008"/>
        <p:guide pos="288"/>
      </p:guideLst>
    </p:cSldViewPr>
  </p:slideViewPr>
  <p:outlineViewPr>
    <p:cViewPr>
      <p:scale>
        <a:sx n="33" d="100"/>
        <a:sy n="33" d="100"/>
      </p:scale>
      <p:origin x="0" y="4725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8" d="100"/>
          <a:sy n="88" d="100"/>
        </p:scale>
        <p:origin x="373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t>2/12/19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t>2/12/19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lang="en-US" dirty="0"/>
          </a:p>
        </p:txBody>
      </p:sp>
      <p:sp>
        <p:nvSpPr>
          <p:cNvPr id="193" name="Shape 1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4068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ct val="25000"/>
              <a:buFont typeface="Arial"/>
              <a:buNone/>
            </a:pPr>
            <a:r>
              <a:rPr lang="en-US" sz="1200" b="0" i="0" u="none" strike="noStrike" cap="none" dirty="0">
                <a:solidFill>
                  <a:schemeClr val="dk1"/>
                </a:solidFill>
                <a:latin typeface="+mn-lt"/>
                <a:ea typeface="Arial"/>
                <a:cs typeface="Arial"/>
                <a:sym typeface="Arial"/>
              </a:rPr>
              <a:t>The learning objectives are:</a:t>
            </a:r>
          </a:p>
          <a:p>
            <a:pPr marL="1149350" lvl="1" indent="-692150">
              <a:buNone/>
            </a:pPr>
            <a:r>
              <a:rPr lang="en-US" sz="1200" dirty="0">
                <a:latin typeface="Arial" panose="020B0604020202020204" pitchFamily="34" charset="0"/>
                <a:cs typeface="Arial" panose="020B0604020202020204" pitchFamily="34" charset="0"/>
              </a:rPr>
              <a:t>7.1  Describe computer networks and their pros and cons.</a:t>
            </a:r>
          </a:p>
          <a:p>
            <a:pPr marL="1149350" lvl="1" indent="-692150">
              <a:buNone/>
            </a:pPr>
            <a:r>
              <a:rPr lang="en-US" sz="1200" dirty="0">
                <a:latin typeface="Arial" panose="020B0604020202020204" pitchFamily="34" charset="0"/>
                <a:cs typeface="Arial" panose="020B0604020202020204" pitchFamily="34" charset="0"/>
              </a:rPr>
              <a:t>7.2  Explain the different ways networks are defined.</a:t>
            </a:r>
          </a:p>
          <a:p>
            <a:pPr marL="1149350" lvl="1" indent="-692150">
              <a:buNone/>
            </a:pPr>
            <a:r>
              <a:rPr lang="en-US" sz="1200" dirty="0">
                <a:latin typeface="Arial" panose="020B0604020202020204" pitchFamily="34" charset="0"/>
                <a:cs typeface="Arial" panose="020B0604020202020204" pitchFamily="34" charset="0"/>
              </a:rPr>
              <a:t>7.3  Describe the types of transmission media used in networks.</a:t>
            </a:r>
          </a:p>
          <a:p>
            <a:pPr marL="1149350" lvl="1" indent="-692150">
              <a:buNone/>
            </a:pPr>
            <a:r>
              <a:rPr lang="en-US" sz="1200" dirty="0">
                <a:latin typeface="Arial" panose="020B0604020202020204" pitchFamily="34" charset="0"/>
                <a:cs typeface="Arial" panose="020B0604020202020204" pitchFamily="34" charset="0"/>
              </a:rPr>
              <a:t>7.4  Describe the basic hardware devices necessary for networks.</a:t>
            </a:r>
          </a:p>
          <a:p>
            <a:pPr marL="1149350" lvl="1" indent="-692150">
              <a:buNone/>
            </a:pPr>
            <a:r>
              <a:rPr lang="en-US" sz="1200" dirty="0">
                <a:latin typeface="Arial" panose="020B0604020202020204" pitchFamily="34" charset="0"/>
                <a:cs typeface="Arial" panose="020B0604020202020204" pitchFamily="34" charset="0"/>
              </a:rPr>
              <a:t>7.5  Describe the type of software necessary for networks.</a:t>
            </a:r>
          </a:p>
          <a:p>
            <a:pPr marL="1149350" lvl="1" indent="-692150">
              <a:buNone/>
            </a:pPr>
            <a:r>
              <a:rPr lang="en-US" sz="1200" dirty="0">
                <a:latin typeface="Arial" panose="020B0604020202020204" pitchFamily="34" charset="0"/>
                <a:cs typeface="Arial" panose="020B0604020202020204" pitchFamily="34" charset="0"/>
              </a:rPr>
              <a:t>7.6  Summarize the broadband options available to access the Internet.</a:t>
            </a:r>
          </a:p>
          <a:p>
            <a:pPr marL="0" marR="0" lvl="0" indent="0" algn="l" rtl="0">
              <a:lnSpc>
                <a:spcPct val="100000"/>
              </a:lnSpc>
              <a:spcBef>
                <a:spcPts val="0"/>
              </a:spcBef>
              <a:spcAft>
                <a:spcPts val="0"/>
              </a:spcAft>
              <a:buClr>
                <a:schemeClr val="dk1"/>
              </a:buClr>
              <a:buSzPct val="25000"/>
              <a:buFont typeface="Arial"/>
              <a:buNone/>
            </a:pPr>
            <a:endParaRPr lang="en-US" sz="1200" b="0" i="0" u="none" strike="noStrike" cap="none" dirty="0">
              <a:solidFill>
                <a:schemeClr val="dk1"/>
              </a:solidFill>
              <a:latin typeface="+mn-lt"/>
              <a:ea typeface="Arial"/>
              <a:cs typeface="Arial"/>
              <a:sym typeface="Arial"/>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2</a:t>
            </a:fld>
            <a:endParaRPr lang="en-US" dirty="0"/>
          </a:p>
        </p:txBody>
      </p:sp>
    </p:spTree>
    <p:extLst>
      <p:ext uri="{BB962C8B-B14F-4D97-AF65-F5344CB8AC3E}">
        <p14:creationId xmlns:p14="http://schemas.microsoft.com/office/powerpoint/2010/main" val="1538347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a:buNone/>
              <a:tabLst/>
              <a:defRPr/>
            </a:pPr>
            <a:r>
              <a:rPr lang="en-US" sz="1200" b="0" i="0" u="none" strike="noStrike" cap="none" dirty="0">
                <a:solidFill>
                  <a:schemeClr val="dk1"/>
                </a:solidFill>
                <a:latin typeface="+mn-lt"/>
                <a:ea typeface="Arial"/>
                <a:cs typeface="Arial"/>
                <a:sym typeface="Arial"/>
              </a:rPr>
              <a:t>Additional learning objectives are:</a:t>
            </a:r>
          </a:p>
          <a:p>
            <a:pPr marL="1149350" lvl="1" indent="-692150">
              <a:buNone/>
            </a:pPr>
            <a:r>
              <a:rPr lang="en-US" sz="1200" dirty="0">
                <a:latin typeface="Arial" panose="020B0604020202020204" pitchFamily="34" charset="0"/>
                <a:cs typeface="Arial" panose="020B0604020202020204" pitchFamily="34" charset="0"/>
              </a:rPr>
              <a:t>7.7  Summarize how to access the Internet wirelessly.</a:t>
            </a:r>
          </a:p>
          <a:p>
            <a:pPr marL="1149350" lvl="1" indent="-692150">
              <a:buNone/>
            </a:pPr>
            <a:r>
              <a:rPr lang="en-US" sz="1200" dirty="0">
                <a:latin typeface="Arial" panose="020B0604020202020204" pitchFamily="34" charset="0"/>
                <a:cs typeface="Arial" panose="020B0604020202020204" pitchFamily="34" charset="0"/>
              </a:rPr>
              <a:t>7.8  Explain what should be considered before creating a home network.</a:t>
            </a:r>
          </a:p>
          <a:p>
            <a:pPr marL="1149350" lvl="1" indent="-692150">
              <a:buNone/>
            </a:pPr>
            <a:r>
              <a:rPr lang="en-US" sz="1200" dirty="0">
                <a:latin typeface="Arial" panose="020B0604020202020204" pitchFamily="34" charset="0"/>
                <a:cs typeface="Arial" panose="020B0604020202020204" pitchFamily="34" charset="0"/>
              </a:rPr>
              <a:t>7.9  Describe how to set up a home network.</a:t>
            </a:r>
          </a:p>
          <a:p>
            <a:pPr marL="1149350" lvl="1" indent="-692150">
              <a:buNone/>
            </a:pPr>
            <a:r>
              <a:rPr lang="en-US" sz="1200" dirty="0">
                <a:latin typeface="Arial" panose="020B0604020202020204" pitchFamily="34" charset="0"/>
                <a:cs typeface="Arial" panose="020B0604020202020204" pitchFamily="34" charset="0"/>
              </a:rPr>
              <a:t>7.10 Describe the potential problems with wireless networks and the means to avoid them.</a:t>
            </a:r>
          </a:p>
          <a:p>
            <a:pPr marL="1149350" lvl="1" indent="-692150">
              <a:buNone/>
            </a:pPr>
            <a:r>
              <a:rPr lang="en-US" sz="1200" dirty="0">
                <a:latin typeface="Arial" panose="020B0604020202020204" pitchFamily="34" charset="0"/>
                <a:cs typeface="Arial" panose="020B0604020202020204" pitchFamily="34" charset="0"/>
              </a:rPr>
              <a:t>7.11 Describe how to secure wireless home networks.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3</a:t>
            </a:fld>
            <a:endParaRPr lang="en-US" dirty="0"/>
          </a:p>
        </p:txBody>
      </p:sp>
    </p:spTree>
    <p:extLst>
      <p:ext uri="{BB962C8B-B14F-4D97-AF65-F5344CB8AC3E}">
        <p14:creationId xmlns:p14="http://schemas.microsoft.com/office/powerpoint/2010/main" val="1187859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itchFamily="34" charset="0"/>
              <a:buChar char="•"/>
            </a:pPr>
            <a:r>
              <a:rPr lang="en-US" sz="1200" kern="1200" dirty="0">
                <a:solidFill>
                  <a:schemeClr val="tx1"/>
                </a:solidFill>
                <a:ea typeface="+mn-ea"/>
                <a:cs typeface="+mn-cs"/>
              </a:rPr>
              <a:t>A computer </a:t>
            </a:r>
            <a:r>
              <a:rPr lang="en-US" sz="1200" b="0" kern="1200" dirty="0">
                <a:solidFill>
                  <a:schemeClr val="tx1"/>
                </a:solidFill>
                <a:ea typeface="+mn-ea"/>
                <a:cs typeface="+mn-cs"/>
              </a:rPr>
              <a:t>network</a:t>
            </a:r>
            <a:r>
              <a:rPr lang="en-US" sz="1200" kern="1200" dirty="0">
                <a:solidFill>
                  <a:schemeClr val="tx1"/>
                </a:solidFill>
                <a:ea typeface="+mn-ea"/>
                <a:cs typeface="+mn-cs"/>
              </a:rPr>
              <a:t> is simply two or more computers that are connected via software and hardware so that they can communicate with each other. </a:t>
            </a:r>
          </a:p>
          <a:p>
            <a:pPr marL="171450" indent="-171450">
              <a:buFont typeface="Arial" pitchFamily="34" charset="0"/>
              <a:buChar char="•"/>
            </a:pPr>
            <a:r>
              <a:rPr lang="en-US" sz="1200" kern="1200" dirty="0">
                <a:solidFill>
                  <a:schemeClr val="tx1"/>
                </a:solidFill>
                <a:ea typeface="+mn-ea"/>
                <a:cs typeface="+mn-cs"/>
              </a:rPr>
              <a:t>Each device connected to a network is referred to as a </a:t>
            </a:r>
            <a:r>
              <a:rPr lang="en-US" sz="1200" b="0" kern="1200" dirty="0">
                <a:solidFill>
                  <a:schemeClr val="tx1"/>
                </a:solidFill>
                <a:ea typeface="+mn-ea"/>
                <a:cs typeface="+mn-cs"/>
              </a:rPr>
              <a:t>node.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a:solidFill>
                  <a:schemeClr val="tx1"/>
                </a:solidFill>
                <a:effectLst/>
                <a:ea typeface="+mn-ea"/>
                <a:cs typeface="+mn-cs"/>
              </a:rPr>
              <a:t>A node can be a computer, a peripheral such as a printer or game console, or a network device such as a</a:t>
            </a:r>
            <a:r>
              <a:rPr lang="en-US" sz="1200" kern="1200" baseline="0" dirty="0">
                <a:solidFill>
                  <a:schemeClr val="tx1"/>
                </a:solidFill>
                <a:effectLst/>
                <a:ea typeface="+mn-ea"/>
                <a:cs typeface="+mn-cs"/>
              </a:rPr>
              <a:t> router.</a:t>
            </a:r>
          </a:p>
        </p:txBody>
      </p:sp>
      <p:sp>
        <p:nvSpPr>
          <p:cNvPr id="4" name="Slide Number Placeholder 3"/>
          <p:cNvSpPr>
            <a:spLocks noGrp="1"/>
          </p:cNvSpPr>
          <p:nvPr>
            <p:ph type="sldNum" sz="quarter" idx="10"/>
          </p:nvPr>
        </p:nvSpPr>
        <p:spPr/>
        <p:txBody>
          <a:bodyPr/>
          <a:lstStyle/>
          <a:p>
            <a:pPr>
              <a:defRPr/>
            </a:pPr>
            <a:fld id="{0FCA0123-C110-4221-AFA9-204FA76276BE}" type="slidenum">
              <a:rPr lang="en-US" smtClean="0"/>
              <a:pPr>
                <a:defRPr/>
              </a:pPr>
              <a:t>4</a:t>
            </a:fld>
            <a:endParaRPr lang="en-US" dirty="0"/>
          </a:p>
        </p:txBody>
      </p:sp>
    </p:spTree>
    <p:extLst>
      <p:ext uri="{BB962C8B-B14F-4D97-AF65-F5344CB8AC3E}">
        <p14:creationId xmlns:p14="http://schemas.microsoft.com/office/powerpoint/2010/main" val="35946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There are several benefits to having computers networked: </a:t>
            </a:r>
          </a:p>
          <a:p>
            <a:pPr marL="285750" lvl="1" indent="-171450">
              <a:buFont typeface="Arial" panose="020B0604020202020204" pitchFamily="34" charset="0"/>
              <a:buChar char="•"/>
            </a:pPr>
            <a:r>
              <a:rPr lang="en-US" sz="1200" kern="1200" dirty="0">
                <a:solidFill>
                  <a:schemeClr val="tx1"/>
                </a:solidFill>
                <a:effectLst/>
                <a:latin typeface="+mn-lt"/>
                <a:ea typeface="+mn-ea"/>
                <a:cs typeface="+mn-cs"/>
              </a:rPr>
              <a:t>Sharing an Internet connection: A network lets you share the high-speed Internet connection coming into your home. </a:t>
            </a:r>
          </a:p>
          <a:p>
            <a:pPr marL="285750" lvl="1" indent="-171450">
              <a:buFont typeface="Arial" panose="020B0604020202020204" pitchFamily="34" charset="0"/>
              <a:buChar char="•"/>
            </a:pPr>
            <a:r>
              <a:rPr lang="en-US" sz="1200" kern="1200" dirty="0">
                <a:solidFill>
                  <a:schemeClr val="tx1"/>
                </a:solidFill>
                <a:effectLst/>
                <a:latin typeface="+mn-lt"/>
                <a:ea typeface="+mn-ea"/>
                <a:cs typeface="+mn-cs"/>
              </a:rPr>
              <a:t>Sharing printers and other peripherals: Networks let you share printers and other peripheral devices. </a:t>
            </a:r>
          </a:p>
          <a:p>
            <a:pPr marL="285750" lvl="1" indent="-171450">
              <a:buFont typeface="Arial" panose="020B0604020202020204" pitchFamily="34" charset="0"/>
              <a:buChar char="•"/>
            </a:pPr>
            <a:r>
              <a:rPr lang="en-US" sz="1200" kern="1200" dirty="0">
                <a:solidFill>
                  <a:schemeClr val="tx1"/>
                </a:solidFill>
                <a:effectLst/>
                <a:latin typeface="+mn-lt"/>
                <a:ea typeface="+mn-ea"/>
                <a:cs typeface="+mn-cs"/>
              </a:rPr>
              <a:t>Sharing files: You can share files between networked computers without having to use portable storage devices to transfer the files.</a:t>
            </a:r>
          </a:p>
          <a:p>
            <a:pPr marL="285750" lvl="1" indent="-171450">
              <a:buFont typeface="Arial" panose="020B0604020202020204" pitchFamily="34" charset="0"/>
              <a:buChar char="•"/>
            </a:pPr>
            <a:r>
              <a:rPr lang="en-US" sz="1200" kern="1200" dirty="0">
                <a:solidFill>
                  <a:schemeClr val="tx1"/>
                </a:solidFill>
                <a:effectLst/>
                <a:latin typeface="+mn-lt"/>
                <a:ea typeface="+mn-ea"/>
                <a:cs typeface="+mn-cs"/>
              </a:rPr>
              <a:t>Common communications: Computers running different operating systems can communicate on the same network.</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major disadvantage of networks is the setup time.</a:t>
            </a:r>
          </a:p>
        </p:txBody>
      </p:sp>
      <p:sp>
        <p:nvSpPr>
          <p:cNvPr id="4" name="Slide Number Placeholder 3"/>
          <p:cNvSpPr>
            <a:spLocks noGrp="1"/>
          </p:cNvSpPr>
          <p:nvPr>
            <p:ph type="sldNum" sz="quarter" idx="10"/>
          </p:nvPr>
        </p:nvSpPr>
        <p:spPr/>
        <p:txBody>
          <a:bodyPr/>
          <a:lstStyle/>
          <a:p>
            <a:fld id="{277E2621-405C-4F83-9120-2E9601611C17}" type="slidenum">
              <a:rPr lang="en-US" smtClean="0"/>
              <a:pPr/>
              <a:t>5</a:t>
            </a:fld>
            <a:endParaRPr lang="en-US" dirty="0"/>
          </a:p>
        </p:txBody>
      </p:sp>
    </p:spTree>
    <p:extLst>
      <p:ext uri="{BB962C8B-B14F-4D97-AF65-F5344CB8AC3E}">
        <p14:creationId xmlns:p14="http://schemas.microsoft.com/office/powerpoint/2010/main" val="3819248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0"/>
              </a:spcBef>
              <a:buFont typeface="Arial" panose="020B0604020202020204" pitchFamily="34" charset="0"/>
              <a:buChar char="•"/>
            </a:pPr>
            <a:r>
              <a:rPr lang="en-US" dirty="0"/>
              <a:t>The</a:t>
            </a:r>
            <a:r>
              <a:rPr lang="en-US" baseline="0" dirty="0"/>
              <a:t> following terms help us understand how d</a:t>
            </a:r>
            <a:r>
              <a:rPr lang="en-US" dirty="0"/>
              <a:t>ata moves through networks.</a:t>
            </a:r>
          </a:p>
          <a:p>
            <a:pPr marL="285750" lvl="1" indent="-171450">
              <a:spcBef>
                <a:spcPts val="0"/>
              </a:spcBef>
              <a:buFont typeface="Arial" panose="020B0604020202020204" pitchFamily="34" charset="0"/>
              <a:buChar char="•"/>
            </a:pPr>
            <a:r>
              <a:rPr lang="en-US" dirty="0"/>
              <a:t>Data transfer rate (bandwidth) is the maximum speed data can be transmitted.</a:t>
            </a:r>
          </a:p>
          <a:p>
            <a:pPr marL="285750" lvl="1" indent="-171450">
              <a:spcBef>
                <a:spcPts val="0"/>
              </a:spcBef>
              <a:buFont typeface="Arial" panose="020B0604020202020204" pitchFamily="34" charset="0"/>
              <a:buChar char="•"/>
            </a:pPr>
            <a:r>
              <a:rPr lang="en-US" dirty="0"/>
              <a:t>Throughput is the actual speed data is transferred.</a:t>
            </a:r>
          </a:p>
          <a:p>
            <a:pPr marL="2857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Data transfer rate and throughput are usually measured in megabits per second (Mbps) and gigabits per second (Gbps).</a:t>
            </a:r>
            <a:endParaRPr lang="en-US" dirty="0"/>
          </a:p>
        </p:txBody>
      </p:sp>
      <p:sp>
        <p:nvSpPr>
          <p:cNvPr id="4" name="Slide Number Placeholder 3"/>
          <p:cNvSpPr>
            <a:spLocks noGrp="1"/>
          </p:cNvSpPr>
          <p:nvPr>
            <p:ph type="sldNum" sz="quarter" idx="10"/>
          </p:nvPr>
        </p:nvSpPr>
        <p:spPr/>
        <p:txBody>
          <a:bodyPr/>
          <a:lstStyle/>
          <a:p>
            <a:fld id="{277E2621-405C-4F83-9120-2E9601611C17}" type="slidenum">
              <a:rPr lang="en-US" smtClean="0"/>
              <a:pPr/>
              <a:t>6</a:t>
            </a:fld>
            <a:endParaRPr lang="en-US" dirty="0"/>
          </a:p>
        </p:txBody>
      </p:sp>
    </p:spTree>
    <p:extLst>
      <p:ext uri="{BB962C8B-B14F-4D97-AF65-F5344CB8AC3E}">
        <p14:creationId xmlns:p14="http://schemas.microsoft.com/office/powerpoint/2010/main" val="2394339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Networks can be</a:t>
            </a:r>
            <a:r>
              <a:rPr lang="en-US" baseline="0" dirty="0"/>
              <a:t> c</a:t>
            </a:r>
            <a:r>
              <a:rPr lang="en-US" dirty="0"/>
              <a:t>lassified by distance.</a:t>
            </a:r>
          </a:p>
          <a:p>
            <a:pPr marL="171450" indent="-171450">
              <a:buFont typeface="Arial" panose="020B0604020202020204" pitchFamily="34" charset="0"/>
              <a:buChar char="•"/>
            </a:pPr>
            <a:r>
              <a:rPr lang="en-US" dirty="0"/>
              <a:t>A personal area network (PAN) is </a:t>
            </a:r>
            <a:r>
              <a:rPr lang="en-US" sz="1200" b="0" i="0" u="none" strike="noStrike" kern="1200" baseline="0" dirty="0"/>
              <a:t>used for communication among devices close to one person.</a:t>
            </a:r>
            <a:endParaRPr lang="en-US" dirty="0"/>
          </a:p>
          <a:p>
            <a:pPr marL="171450" indent="-171450">
              <a:buFont typeface="Arial" panose="020B0604020202020204" pitchFamily="34" charset="0"/>
              <a:buChar char="•"/>
            </a:pPr>
            <a:r>
              <a:rPr lang="en-US" dirty="0"/>
              <a:t>A local area network (LAN)</a:t>
            </a:r>
            <a:r>
              <a:rPr lang="en-US" sz="1200" b="0" i="0" u="none" strike="noStrike" kern="1200" baseline="0" dirty="0">
                <a:latin typeface="+mn-lt"/>
                <a:ea typeface="+mn-ea"/>
                <a:cs typeface="+mn-cs"/>
              </a:rPr>
              <a:t> is a network in which the nodes are located within a small geographical area.</a:t>
            </a:r>
          </a:p>
          <a:p>
            <a:pPr marL="171450" indent="-171450">
              <a:buFont typeface="Arial" panose="020B0604020202020204" pitchFamily="34" charset="0"/>
              <a:buChar char="•"/>
            </a:pPr>
            <a:r>
              <a:rPr lang="en-US" dirty="0"/>
              <a:t>A home area network (HAN)</a:t>
            </a:r>
            <a:r>
              <a:rPr lang="en-US" sz="1200" b="0" i="0" u="none" strike="noStrike" kern="1200" baseline="0" dirty="0"/>
              <a:t> is a specific type of LAN located in a home.</a:t>
            </a:r>
            <a:endParaRPr lang="en-US" dirty="0"/>
          </a:p>
          <a:p>
            <a:pPr marL="171450" indent="-171450">
              <a:buFont typeface="Arial" panose="020B0604020202020204" pitchFamily="34" charset="0"/>
              <a:buChar char="•"/>
            </a:pPr>
            <a:r>
              <a:rPr lang="en-US" dirty="0"/>
              <a:t>A metropolitan area network (MAN)</a:t>
            </a:r>
            <a:r>
              <a:rPr lang="en-US" sz="1200" b="0" i="0" u="none" strike="noStrike" kern="1200" baseline="0" dirty="0">
                <a:latin typeface="+mn-lt"/>
                <a:ea typeface="+mn-ea"/>
                <a:cs typeface="+mn-cs"/>
              </a:rPr>
              <a:t> is a large network designed to provide access to a specific geographical area, such as an entire city.</a:t>
            </a:r>
          </a:p>
          <a:p>
            <a:pPr marL="171450" indent="-171450">
              <a:buFont typeface="Arial" panose="020B0604020202020204" pitchFamily="34" charset="0"/>
              <a:buChar char="•"/>
            </a:pPr>
            <a:r>
              <a:rPr lang="en-US" dirty="0"/>
              <a:t>A wide area network (WAN) </a:t>
            </a:r>
            <a:r>
              <a:rPr lang="en-US" sz="1200" b="0" i="0" u="none" strike="noStrike" kern="1200" baseline="0" dirty="0"/>
              <a:t>spans a large physical distance.</a:t>
            </a:r>
            <a:endParaRPr lang="en-US" dirty="0"/>
          </a:p>
        </p:txBody>
      </p:sp>
      <p:sp>
        <p:nvSpPr>
          <p:cNvPr id="4" name="Slide Number Placeholder 3"/>
          <p:cNvSpPr>
            <a:spLocks noGrp="1"/>
          </p:cNvSpPr>
          <p:nvPr>
            <p:ph type="sldNum" sz="quarter" idx="10"/>
          </p:nvPr>
        </p:nvSpPr>
        <p:spPr/>
        <p:txBody>
          <a:bodyPr/>
          <a:lstStyle/>
          <a:p>
            <a:fld id="{277E2621-405C-4F83-9120-2E9601611C17}" type="slidenum">
              <a:rPr lang="en-US" smtClean="0"/>
              <a:pPr/>
              <a:t>7</a:t>
            </a:fld>
            <a:endParaRPr lang="en-US" dirty="0"/>
          </a:p>
        </p:txBody>
      </p:sp>
    </p:spTree>
    <p:extLst>
      <p:ext uri="{BB962C8B-B14F-4D97-AF65-F5344CB8AC3E}">
        <p14:creationId xmlns:p14="http://schemas.microsoft.com/office/powerpoint/2010/main" val="38699696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Networks can be classified by levels</a:t>
            </a:r>
            <a:r>
              <a:rPr lang="en-US" baseline="0" dirty="0"/>
              <a:t> of administration.</a:t>
            </a:r>
            <a:endParaRPr lang="en-US" sz="1200" b="0" u="none" strike="noStrike" kern="1200" baseline="0" dirty="0"/>
          </a:p>
          <a:p>
            <a:pPr marL="171450" indent="-171450">
              <a:buFont typeface="Arial" panose="020B0604020202020204" pitchFamily="34" charset="0"/>
              <a:buChar char="•"/>
            </a:pPr>
            <a:r>
              <a:rPr lang="en-US" sz="1200" b="0" u="none" strike="noStrike" kern="1200" baseline="0" dirty="0">
                <a:latin typeface="+mn-lt"/>
                <a:ea typeface="+mn-ea"/>
                <a:cs typeface="+mn-cs"/>
              </a:rPr>
              <a:t>In a client/server network, a client is a computer on which users accomplish tasks and make requests, whereas the server is the computer that provides information or resources to the client computers.</a:t>
            </a:r>
          </a:p>
          <a:p>
            <a:pPr marL="171450" indent="-171450">
              <a:buFont typeface="Arial" panose="020B0604020202020204" pitchFamily="34" charset="0"/>
              <a:buChar char="•"/>
            </a:pPr>
            <a:r>
              <a:rPr lang="en-US" sz="1200" b="0" u="none" strike="noStrike" kern="1200" baseline="0" dirty="0">
                <a:latin typeface="+mn-lt"/>
                <a:ea typeface="+mn-ea"/>
                <a:cs typeface="+mn-cs"/>
              </a:rPr>
              <a:t>In a peer-to-peer (P2P) network, each node connected on the network can communicate directly with every other node on the network.</a:t>
            </a:r>
            <a:endParaRPr lang="en-US" sz="1200" kern="1200" dirty="0">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8</a:t>
            </a:fld>
            <a:endParaRPr lang="en-US" dirty="0"/>
          </a:p>
        </p:txBody>
      </p:sp>
    </p:spTree>
    <p:extLst>
      <p:ext uri="{BB962C8B-B14F-4D97-AF65-F5344CB8AC3E}">
        <p14:creationId xmlns:p14="http://schemas.microsoft.com/office/powerpoint/2010/main" val="1840308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Networks can be classified by the protocols used.</a:t>
            </a:r>
          </a:p>
          <a:p>
            <a:pPr marL="285750" lvl="1" indent="-171450">
              <a:buFont typeface="Arial" panose="020B0604020202020204" pitchFamily="34" charset="0"/>
              <a:buChar char="•"/>
            </a:pPr>
            <a:r>
              <a:rPr lang="en-GB" dirty="0"/>
              <a:t>Ethernet</a:t>
            </a:r>
          </a:p>
          <a:p>
            <a:pPr marL="514350" lvl="2" indent="-171450">
              <a:buFont typeface="Arial" panose="020B0604020202020204" pitchFamily="34" charset="0"/>
              <a:buChar char="•"/>
            </a:pPr>
            <a:r>
              <a:rPr lang="en-US" dirty="0"/>
              <a:t>Developed by the Institute of Electrical and Electronics Engineers (IEEE).</a:t>
            </a:r>
            <a:endParaRPr lang="en-GB" dirty="0"/>
          </a:p>
          <a:p>
            <a:pPr marL="514350" lvl="2" indent="-171450">
              <a:buFont typeface="Arial" panose="020B0604020202020204" pitchFamily="34" charset="0"/>
              <a:buChar char="•"/>
            </a:pPr>
            <a:r>
              <a:rPr lang="en-GB" dirty="0"/>
              <a:t>This applies to wireless and wired networks.</a:t>
            </a:r>
          </a:p>
          <a:p>
            <a:pPr marL="285750" lvl="1" indent="-171450">
              <a:buFont typeface="Arial" panose="020B0604020202020204" pitchFamily="34" charset="0"/>
              <a:buChar char="•"/>
            </a:pPr>
            <a:r>
              <a:rPr lang="en-US" sz="1200" b="0" i="0" u="none" strike="noStrike" kern="1200" baseline="0" dirty="0"/>
              <a:t>The ability of current devices to use earlier standards in addition to the current standard is known as backward compatibility.</a:t>
            </a:r>
            <a:endParaRPr lang="en-GB" dirty="0"/>
          </a:p>
        </p:txBody>
      </p:sp>
      <p:sp>
        <p:nvSpPr>
          <p:cNvPr id="4" name="Slide Number Placeholder 3"/>
          <p:cNvSpPr>
            <a:spLocks noGrp="1"/>
          </p:cNvSpPr>
          <p:nvPr>
            <p:ph type="sldNum" sz="quarter" idx="10"/>
          </p:nvPr>
        </p:nvSpPr>
        <p:spPr/>
        <p:txBody>
          <a:bodyPr/>
          <a:lstStyle/>
          <a:p>
            <a:fld id="{277E2621-405C-4F83-9120-2E9601611C17}" type="slidenum">
              <a:rPr lang="en-US" smtClean="0"/>
              <a:pPr/>
              <a:t>9</a:t>
            </a:fld>
            <a:endParaRPr lang="en-US" dirty="0"/>
          </a:p>
        </p:txBody>
      </p:sp>
    </p:spTree>
    <p:extLst>
      <p:ext uri="{BB962C8B-B14F-4D97-AF65-F5344CB8AC3E}">
        <p14:creationId xmlns:p14="http://schemas.microsoft.com/office/powerpoint/2010/main" val="38431058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0">
              <a:lnSpc>
                <a:spcPct val="100000"/>
              </a:lnSpc>
              <a:spcBef>
                <a:spcPts val="0"/>
              </a:spcBef>
              <a:spcAft>
                <a:spcPts val="0"/>
              </a:spcAft>
              <a:buClrTx/>
              <a:buSzTx/>
              <a:buFont typeface="Arial" pitchFamily="34" charset="0"/>
              <a:buChar char="•"/>
              <a:tabLst/>
              <a:defRPr/>
            </a:pPr>
            <a:r>
              <a:rPr lang="en-US" sz="1200" kern="1200" dirty="0">
                <a:solidFill>
                  <a:schemeClr val="tx1"/>
                </a:solidFill>
                <a:effectLst/>
                <a:latin typeface="+mn-lt"/>
                <a:ea typeface="+mn-ea"/>
                <a:cs typeface="+mn-cs"/>
              </a:rPr>
              <a:t>In order to function, all networks must include:</a:t>
            </a:r>
          </a:p>
          <a:p>
            <a:pPr marL="285750" marR="0" lvl="1" indent="-171450" algn="l" defTabSz="914400" rtl="0" eaLnBrk="1" fontAlgn="auto" latinLnBrk="0" hangingPunct="0">
              <a:lnSpc>
                <a:spcPct val="100000"/>
              </a:lnSpc>
              <a:spcBef>
                <a:spcPts val="0"/>
              </a:spcBef>
              <a:spcAft>
                <a:spcPts val="0"/>
              </a:spcAft>
              <a:buClrTx/>
              <a:buSzTx/>
              <a:buFont typeface="Arial" pitchFamily="34" charset="0"/>
              <a:buChar char="•"/>
              <a:tabLst/>
              <a:defRPr/>
            </a:pPr>
            <a:r>
              <a:rPr lang="en-US" sz="1200" kern="1200" dirty="0">
                <a:solidFill>
                  <a:schemeClr val="tx1"/>
                </a:solidFill>
                <a:effectLst/>
                <a:latin typeface="+mn-lt"/>
                <a:ea typeface="+mn-ea"/>
                <a:cs typeface="+mn-cs"/>
              </a:rPr>
              <a:t>A means of connecting the nodes on the network—cables or wireless technology.</a:t>
            </a:r>
          </a:p>
          <a:p>
            <a:pPr marL="285750" marR="0" lvl="1" indent="-171450" algn="l" defTabSz="914400" rtl="0" eaLnBrk="1" fontAlgn="auto" latinLnBrk="0" hangingPunct="0">
              <a:lnSpc>
                <a:spcPct val="100000"/>
              </a:lnSpc>
              <a:spcBef>
                <a:spcPts val="0"/>
              </a:spcBef>
              <a:spcAft>
                <a:spcPts val="0"/>
              </a:spcAft>
              <a:buClrTx/>
              <a:buSzTx/>
              <a:buFont typeface="Arial" pitchFamily="34" charset="0"/>
              <a:buChar char="•"/>
              <a:tabLst/>
              <a:defRPr/>
            </a:pPr>
            <a:r>
              <a:rPr lang="en-US" sz="1200" kern="1200" dirty="0">
                <a:solidFill>
                  <a:schemeClr val="tx1"/>
                </a:solidFill>
                <a:effectLst/>
                <a:latin typeface="+mn-lt"/>
                <a:ea typeface="+mn-ea"/>
                <a:cs typeface="+mn-cs"/>
              </a:rPr>
              <a:t>Special hardware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devices that allow the nodes to communicate with each other and to send data.</a:t>
            </a:r>
          </a:p>
          <a:p>
            <a:pPr marL="285750" marR="0" lvl="1" indent="-171450" algn="l" defTabSz="914400" rtl="0" eaLnBrk="1" fontAlgn="auto" latinLnBrk="0" hangingPunct="0">
              <a:lnSpc>
                <a:spcPct val="100000"/>
              </a:lnSpc>
              <a:spcBef>
                <a:spcPts val="0"/>
              </a:spcBef>
              <a:spcAft>
                <a:spcPts val="0"/>
              </a:spcAft>
              <a:buClrTx/>
              <a:buSzTx/>
              <a:buFont typeface="Arial" pitchFamily="34" charset="0"/>
              <a:buChar char="•"/>
              <a:tabLst/>
              <a:defRPr/>
            </a:pPr>
            <a:r>
              <a:rPr lang="en-US" sz="1200" kern="1200" dirty="0">
                <a:solidFill>
                  <a:schemeClr val="tx1"/>
                </a:solidFill>
                <a:effectLst/>
                <a:latin typeface="+mn-lt"/>
                <a:ea typeface="+mn-ea"/>
                <a:cs typeface="+mn-cs"/>
              </a:rPr>
              <a:t>Software that allows the network to run.</a:t>
            </a:r>
            <a:endParaRPr lang="en-US" sz="1200" kern="1200" dirty="0">
              <a:solidFill>
                <a:schemeClr val="tx1"/>
              </a:solidFill>
              <a:latin typeface="Arial" charset="0"/>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10</a:t>
            </a:fld>
            <a:endParaRPr lang="en-US" dirty="0"/>
          </a:p>
        </p:txBody>
      </p:sp>
    </p:spTree>
    <p:extLst>
      <p:ext uri="{BB962C8B-B14F-4D97-AF65-F5344CB8AC3E}">
        <p14:creationId xmlns:p14="http://schemas.microsoft.com/office/powerpoint/2010/main" val="14465520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0"/>
              </a:spcBef>
              <a:spcAft>
                <a:spcPts val="2400"/>
              </a:spcAft>
              <a:buFont typeface="Arial" panose="020B0604020202020204" pitchFamily="34" charset="0"/>
              <a:buChar char="•"/>
            </a:pPr>
            <a:r>
              <a:rPr lang="en-US" dirty="0"/>
              <a:t>Transmission media establish a communications channel between the nodes on a network. </a:t>
            </a:r>
          </a:p>
          <a:p>
            <a:pPr marL="171450" indent="-171450">
              <a:spcBef>
                <a:spcPts val="0"/>
              </a:spcBef>
              <a:spcAft>
                <a:spcPts val="2400"/>
              </a:spcAft>
              <a:buFont typeface="Arial" panose="020B0604020202020204" pitchFamily="34" charset="0"/>
              <a:buChar char="•"/>
            </a:pPr>
            <a:r>
              <a:rPr lang="en-US" dirty="0"/>
              <a:t>They can</a:t>
            </a:r>
            <a:r>
              <a:rPr lang="en-US" baseline="0" dirty="0"/>
              <a:t> be either w</a:t>
            </a:r>
            <a:r>
              <a:rPr lang="en-GB" dirty="0"/>
              <a:t>ireless or wired.</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11</a:t>
            </a:fld>
            <a:endParaRPr lang="en-US" dirty="0"/>
          </a:p>
        </p:txBody>
      </p:sp>
    </p:spTree>
    <p:extLst>
      <p:ext uri="{BB962C8B-B14F-4D97-AF65-F5344CB8AC3E}">
        <p14:creationId xmlns:p14="http://schemas.microsoft.com/office/powerpoint/2010/main" val="37499727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Wired networks can use the following media:</a:t>
            </a:r>
          </a:p>
          <a:p>
            <a:pPr marL="285750" lvl="1" indent="-171450">
              <a:buFont typeface="Arial" panose="020B0604020202020204" pitchFamily="34" charset="0"/>
              <a:buChar char="•"/>
            </a:pPr>
            <a:r>
              <a:rPr lang="en-GB" dirty="0"/>
              <a:t>UTP cable: twisted </a:t>
            </a:r>
            <a:r>
              <a:rPr lang="en-US" dirty="0"/>
              <a:t>copper wires surrounded by a plastic jacket.</a:t>
            </a:r>
            <a:endParaRPr lang="en-GB" dirty="0"/>
          </a:p>
          <a:p>
            <a:pPr marL="285750" lvl="1" indent="-171450">
              <a:buFont typeface="Arial" panose="020B0604020202020204" pitchFamily="34" charset="0"/>
              <a:buChar char="•"/>
            </a:pPr>
            <a:r>
              <a:rPr lang="en-GB" dirty="0"/>
              <a:t>Coaxial cable:</a:t>
            </a:r>
            <a:r>
              <a:rPr lang="en-GB" baseline="0" dirty="0"/>
              <a:t> </a:t>
            </a:r>
            <a:r>
              <a:rPr lang="en-US" dirty="0"/>
              <a:t>single copper wire surrounded by layers of plastic.</a:t>
            </a:r>
            <a:endParaRPr lang="en-GB" dirty="0"/>
          </a:p>
          <a:p>
            <a:pPr marL="285750" lvl="1" indent="-171450">
              <a:buFont typeface="Arial" panose="020B0604020202020204" pitchFamily="34" charset="0"/>
              <a:buChar char="•"/>
            </a:pPr>
            <a:r>
              <a:rPr lang="en-GB" dirty="0" err="1"/>
              <a:t>Fiber</a:t>
            </a:r>
            <a:r>
              <a:rPr lang="en-GB" dirty="0"/>
              <a:t>-optic cable: plastic or glass </a:t>
            </a:r>
            <a:r>
              <a:rPr lang="en-US" dirty="0"/>
              <a:t>fibers.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12</a:t>
            </a:fld>
            <a:endParaRPr lang="en-US" dirty="0"/>
          </a:p>
        </p:txBody>
      </p:sp>
    </p:spTree>
    <p:extLst>
      <p:ext uri="{BB962C8B-B14F-4D97-AF65-F5344CB8AC3E}">
        <p14:creationId xmlns:p14="http://schemas.microsoft.com/office/powerpoint/2010/main" val="34554120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Each node needs a network adapter. An integrated network adapter is referred to as a network interface card.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broadband connection requires a modem, which translates the signal into digital and back again.</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Data is sent in bundles called packets.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Network navigation devices facilitate and control the flow of data.</a:t>
            </a:r>
          </a:p>
          <a:p>
            <a:pPr marL="285750" lvl="1" indent="-171450">
              <a:buFont typeface="Arial" panose="020B0604020202020204" pitchFamily="34" charset="0"/>
              <a:buChar char="•"/>
            </a:pPr>
            <a:r>
              <a:rPr lang="en-US" sz="1200" kern="1200" dirty="0">
                <a:solidFill>
                  <a:schemeClr val="tx1"/>
                </a:solidFill>
                <a:effectLst/>
                <a:latin typeface="+mn-lt"/>
                <a:ea typeface="+mn-ea"/>
                <a:cs typeface="+mn-cs"/>
              </a:rPr>
              <a:t>A router transfers packets of data between two or more networks.</a:t>
            </a:r>
          </a:p>
          <a:p>
            <a:pPr marL="285750" lvl="1" indent="-171450">
              <a:buFont typeface="Arial" panose="020B0604020202020204" pitchFamily="34" charset="0"/>
              <a:buChar char="•"/>
            </a:pPr>
            <a:r>
              <a:rPr lang="en-US" sz="1200" kern="1200" dirty="0">
                <a:solidFill>
                  <a:schemeClr val="tx1"/>
                </a:solidFill>
                <a:effectLst/>
                <a:latin typeface="+mn-lt"/>
                <a:ea typeface="+mn-ea"/>
                <a:cs typeface="+mn-cs"/>
              </a:rPr>
              <a:t>A switch acts like a traffic signal on a network.</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13</a:t>
            </a:fld>
            <a:endParaRPr lang="en-US" dirty="0"/>
          </a:p>
        </p:txBody>
      </p:sp>
    </p:spTree>
    <p:extLst>
      <p:ext uri="{BB962C8B-B14F-4D97-AF65-F5344CB8AC3E}">
        <p14:creationId xmlns:p14="http://schemas.microsoft.com/office/powerpoint/2010/main" val="34557091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Because home networks are P2P networks, they need operating system software that supports P2P networking.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As opposed to P2P networks, the nodes on a client/sever network don’t communicate directly with each other; rather, they communicate through a centralized server. Communicating through a server is more efficient in a network with a large number of nodes, but it requires more complex software. Therefore, servers on client/server networks have specialized network operating system (NOS) software installed.</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14</a:t>
            </a:fld>
            <a:endParaRPr lang="en-US" dirty="0"/>
          </a:p>
        </p:txBody>
      </p:sp>
    </p:spTree>
    <p:extLst>
      <p:ext uri="{BB962C8B-B14F-4D97-AF65-F5344CB8AC3E}">
        <p14:creationId xmlns:p14="http://schemas.microsoft.com/office/powerpoint/2010/main" val="21966828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One of the main reasons for setting up a network is to share an Internet connection. Some businesses and large organizations have a dedicated connection to the Internet, but other businesses and homeowners purchase Internet access from Internet service providers</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(ISPs). ISPs might be specialized providers.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Broadband is the preferred way to access the Internet, but in some situations cellular or dial-up access might be necessary.</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15</a:t>
            </a:fld>
            <a:endParaRPr lang="en-US" dirty="0"/>
          </a:p>
        </p:txBody>
      </p:sp>
    </p:spTree>
    <p:extLst>
      <p:ext uri="{BB962C8B-B14F-4D97-AF65-F5344CB8AC3E}">
        <p14:creationId xmlns:p14="http://schemas.microsoft.com/office/powerpoint/2010/main" val="7684740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Broadband is often referred to as high-speed Internet. This high rate of access is in contrast to dial-up Internet access.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standard wired broadband technologies in most areas are cable, DSL, and fiber-optic service.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Satellite Internet is used mostly in rural or mountain areas.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16</a:t>
            </a:fld>
            <a:endParaRPr lang="en-US" dirty="0"/>
          </a:p>
        </p:txBody>
      </p:sp>
    </p:spTree>
    <p:extLst>
      <p:ext uri="{BB962C8B-B14F-4D97-AF65-F5344CB8AC3E}">
        <p14:creationId xmlns:p14="http://schemas.microsoft.com/office/powerpoint/2010/main" val="429038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To access the Internet wirelessly at home, you need to establish WiFi on your home network by using a router.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away from home, you can find a mobile hotspot.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Mobile broadband connects you to the Internet through 4G or 5G access.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You must have a wireless Internet service provider.</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An Internet connectivity plan is known as a data plan.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17</a:t>
            </a:fld>
            <a:endParaRPr lang="en-US" dirty="0"/>
          </a:p>
        </p:txBody>
      </p:sp>
    </p:spTree>
    <p:extLst>
      <p:ext uri="{BB962C8B-B14F-4D97-AF65-F5344CB8AC3E}">
        <p14:creationId xmlns:p14="http://schemas.microsoft.com/office/powerpoint/2010/main" val="576033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One of the first things you should do to evaluate your network is list all the devices you’re using.</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For a home network to run most efficiently and to provide the fastest experience, it’s best that all network nodes use the latest Ethernet standard.</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If your router is provided by your ISP and it’s an older standard, you should consider having your ISP provide you with a new router.</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18</a:t>
            </a:fld>
            <a:endParaRPr lang="en-US" dirty="0"/>
          </a:p>
        </p:txBody>
      </p:sp>
    </p:spTree>
    <p:extLst>
      <p:ext uri="{BB962C8B-B14F-4D97-AF65-F5344CB8AC3E}">
        <p14:creationId xmlns:p14="http://schemas.microsoft.com/office/powerpoint/2010/main" val="29817189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Apple has designed routers that are optimized for working with Apple computers.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Windows machines can also connect to an AirPort router, so it’s a great choice for households with both Apples and PCs.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AirPort Express router can be used for home networks to support devices running iOS, macOS, and Windows.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dirty="0">
                <a:solidFill>
                  <a:schemeClr val="tx1"/>
                </a:solidFill>
                <a:latin typeface="+mn-lt"/>
                <a:ea typeface="+mn-ea"/>
                <a:cs typeface="+mn-cs"/>
              </a:rPr>
              <a:t>A switch acts like a traffic signal on a network.</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19</a:t>
            </a:fld>
            <a:endParaRPr lang="en-US" dirty="0"/>
          </a:p>
        </p:txBody>
      </p:sp>
    </p:spTree>
    <p:extLst>
      <p:ext uri="{BB962C8B-B14F-4D97-AF65-F5344CB8AC3E}">
        <p14:creationId xmlns:p14="http://schemas.microsoft.com/office/powerpoint/2010/main" val="24851424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There</a:t>
            </a:r>
            <a:r>
              <a:rPr lang="en-US" sz="1200" kern="1200" baseline="0" dirty="0">
                <a:solidFill>
                  <a:schemeClr val="tx1"/>
                </a:solidFill>
                <a:effectLst/>
                <a:latin typeface="+mn-lt"/>
                <a:ea typeface="+mn-ea"/>
                <a:cs typeface="+mn-cs"/>
              </a:rPr>
              <a:t> are specialized home networking devices.</a:t>
            </a:r>
            <a:endParaRPr lang="en-US" sz="1200" kern="1200" dirty="0">
              <a:solidFill>
                <a:schemeClr val="tx1"/>
              </a:solidFill>
              <a:effectLst/>
              <a:latin typeface="+mn-lt"/>
              <a:ea typeface="+mn-ea"/>
              <a:cs typeface="+mn-cs"/>
            </a:endParaRPr>
          </a:p>
          <a:p>
            <a:pPr marL="285750" lvl="1" indent="-171450">
              <a:buFont typeface="Arial" panose="020B0604020202020204" pitchFamily="34" charset="0"/>
              <a:buChar char="•"/>
            </a:pPr>
            <a:r>
              <a:rPr lang="en-US" sz="1200" kern="1200" dirty="0">
                <a:solidFill>
                  <a:schemeClr val="tx1"/>
                </a:solidFill>
                <a:effectLst/>
                <a:latin typeface="+mn-lt"/>
                <a:ea typeface="+mn-ea"/>
                <a:cs typeface="+mn-cs"/>
              </a:rPr>
              <a:t>Network-attached storage (NAS) devices are specialized devices designed to store and manage network data. NAS devices provide centralized data storage and access.</a:t>
            </a:r>
          </a:p>
          <a:p>
            <a:pPr marL="2857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Home network servers are specialized devices designed to store and share files across the network.</a:t>
            </a:r>
          </a:p>
          <a:p>
            <a:pPr marL="2857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 network-ready device (or Internet-ready device) can be connected directly to a network through either a wired or wireless connection.</a:t>
            </a:r>
            <a:endParaRPr lang="en-US" sz="36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20</a:t>
            </a:fld>
            <a:endParaRPr lang="en-US" dirty="0"/>
          </a:p>
        </p:txBody>
      </p:sp>
    </p:spTree>
    <p:extLst>
      <p:ext uri="{BB962C8B-B14F-4D97-AF65-F5344CB8AC3E}">
        <p14:creationId xmlns:p14="http://schemas.microsoft.com/office/powerpoint/2010/main" val="32069431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maximum range of Wi-Fi 4 or Wi-Fi 5 wireless devices is about 350 feet. As you go farther away from your router, the speed (throughput) decreases.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Walls, floors, and large metal objects (such as refrigerators) are the most common sources of interference with wireless signals.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Place an access point in the location where the original Wi-Fi signal becomes weaker.</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Use a wireless range extender to repeat or amplify the wireless router signal.</a:t>
            </a:r>
            <a:endParaRPr lang="en-US"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21</a:t>
            </a:fld>
            <a:endParaRPr lang="en-US" dirty="0"/>
          </a:p>
        </p:txBody>
      </p:sp>
    </p:spTree>
    <p:extLst>
      <p:ext uri="{BB962C8B-B14F-4D97-AF65-F5344CB8AC3E}">
        <p14:creationId xmlns:p14="http://schemas.microsoft.com/office/powerpoint/2010/main" val="21151982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p:cNvSpPr>
            <a:spLocks noGrp="1" noChangeArrowheads="1"/>
          </p:cNvSpPr>
          <p:nvPr>
            <p:ph type="sldNum" sz="quarter" idx="5"/>
          </p:nvPr>
        </p:nvSpPr>
        <p:spPr>
          <a:noFill/>
        </p:spPr>
        <p:txBody>
          <a:bodyPr/>
          <a:lstStyle/>
          <a:p>
            <a:fld id="{448E6050-CA74-4FA0-AA55-60709F1D8BDD}" type="slidenum">
              <a:rPr lang="en-US" smtClean="0"/>
              <a:pPr/>
              <a:t>22</a:t>
            </a:fld>
            <a:endParaRPr lang="en-US" dirty="0"/>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b="0" i="0" u="none" strike="noStrike" kern="1200" baseline="0" dirty="0">
                <a:latin typeface="+mn-lt"/>
                <a:ea typeface="+mn-ea"/>
                <a:cs typeface="+mn-cs"/>
              </a:rPr>
              <a:t>There are various issues and methods for securing your wireless network:</a:t>
            </a:r>
          </a:p>
          <a:p>
            <a:pPr marL="285750" lvl="1" indent="-171450">
              <a:buFont typeface="Arial" panose="020B0604020202020204" pitchFamily="34" charset="0"/>
              <a:buChar char="•"/>
            </a:pPr>
            <a:r>
              <a:rPr lang="en-US" dirty="0"/>
              <a:t>Use encryption and security protocols.</a:t>
            </a:r>
          </a:p>
          <a:p>
            <a:pPr marL="285750" lvl="1" indent="-171450">
              <a:buFont typeface="Arial" panose="020B0604020202020204" pitchFamily="34" charset="0"/>
              <a:buChar char="•"/>
            </a:pPr>
            <a:r>
              <a:rPr lang="en-US" dirty="0"/>
              <a:t>Change network name </a:t>
            </a:r>
            <a:r>
              <a:rPr lang="en-US" sz="1200" b="0" i="0" u="none" strike="noStrike" kern="1200" baseline="0" dirty="0">
                <a:solidFill>
                  <a:schemeClr val="tx1"/>
                </a:solidFill>
                <a:latin typeface="+mn-lt"/>
                <a:ea typeface="+mn-ea"/>
                <a:cs typeface="+mn-cs"/>
              </a:rPr>
              <a:t>service set identifier</a:t>
            </a:r>
            <a:r>
              <a:rPr lang="en-US" dirty="0"/>
              <a:t> (SSID).</a:t>
            </a:r>
          </a:p>
          <a:p>
            <a:pPr marL="285750" lvl="1" indent="-171450">
              <a:buFont typeface="Arial" panose="020B0604020202020204" pitchFamily="34" charset="0"/>
              <a:buChar char="•"/>
            </a:pPr>
            <a:r>
              <a:rPr lang="en-US" dirty="0"/>
              <a:t>Disable SSID broadcast.</a:t>
            </a:r>
          </a:p>
          <a:p>
            <a:pPr marL="285750" lvl="1" indent="-171450">
              <a:buFont typeface="Arial" panose="020B0604020202020204" pitchFamily="34" charset="0"/>
              <a:buChar char="•"/>
            </a:pPr>
            <a:r>
              <a:rPr lang="en-US" dirty="0"/>
              <a:t>Change the default password.</a:t>
            </a:r>
          </a:p>
          <a:p>
            <a:pPr marL="285750" lvl="1" indent="-171450">
              <a:buFont typeface="Arial" panose="020B0604020202020204" pitchFamily="34" charset="0"/>
              <a:buChar char="•"/>
            </a:pPr>
            <a:r>
              <a:rPr lang="en-US" dirty="0"/>
              <a:t>Create a passphrase.</a:t>
            </a:r>
          </a:p>
        </p:txBody>
      </p:sp>
    </p:spTree>
    <p:extLst>
      <p:ext uri="{BB962C8B-B14F-4D97-AF65-F5344CB8AC3E}">
        <p14:creationId xmlns:p14="http://schemas.microsoft.com/office/powerpoint/2010/main" val="36721528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p:cNvSpPr>
            <a:spLocks noGrp="1" noChangeArrowheads="1"/>
          </p:cNvSpPr>
          <p:nvPr>
            <p:ph type="sldNum" sz="quarter" idx="5"/>
          </p:nvPr>
        </p:nvSpPr>
        <p:spPr>
          <a:noFill/>
        </p:spPr>
        <p:txBody>
          <a:bodyPr/>
          <a:lstStyle/>
          <a:p>
            <a:fld id="{448E6050-CA74-4FA0-AA55-60709F1D8BDD}" type="slidenum">
              <a:rPr lang="en-US" smtClean="0"/>
              <a:pPr/>
              <a:t>23</a:t>
            </a:fld>
            <a:endParaRPr lang="en-US" dirty="0"/>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b="0" i="0" u="none" strike="noStrike" kern="1200" baseline="0" dirty="0">
                <a:latin typeface="+mn-lt"/>
                <a:ea typeface="+mn-ea"/>
                <a:cs typeface="+mn-cs"/>
              </a:rPr>
              <a:t>Additional methods for securing your wireless network:</a:t>
            </a:r>
          </a:p>
          <a:p>
            <a:pPr marL="34290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Implement media access control.</a:t>
            </a:r>
          </a:p>
          <a:p>
            <a:pPr marL="342900" lvl="1" indent="-171450">
              <a:buFont typeface="Arial" panose="020B0604020202020204" pitchFamily="34" charset="0"/>
              <a:buChar char="•"/>
            </a:pPr>
            <a:r>
              <a:rPr lang="en-US" dirty="0"/>
              <a:t>Limit signal range.</a:t>
            </a:r>
          </a:p>
          <a:p>
            <a:pPr marL="34290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Keep router firmware up to date.</a:t>
            </a:r>
          </a:p>
          <a:p>
            <a:pPr marL="342900" lvl="1" indent="-171450">
              <a:buFont typeface="Arial" panose="020B0604020202020204" pitchFamily="34" charset="0"/>
              <a:buChar char="•"/>
            </a:pPr>
            <a:r>
              <a:rPr lang="en-US" dirty="0"/>
              <a:t>Disable remote access.</a:t>
            </a:r>
          </a:p>
        </p:txBody>
      </p:sp>
    </p:spTree>
    <p:extLst>
      <p:ext uri="{BB962C8B-B14F-4D97-AF65-F5344CB8AC3E}">
        <p14:creationId xmlns:p14="http://schemas.microsoft.com/office/powerpoint/2010/main" val="12828752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p:cNvSpPr>
            <a:spLocks noGrp="1" noChangeArrowheads="1"/>
          </p:cNvSpPr>
          <p:nvPr>
            <p:ph type="sldNum" sz="quarter" idx="5"/>
          </p:nvPr>
        </p:nvSpPr>
        <p:spPr>
          <a:noFill/>
        </p:spPr>
        <p:txBody>
          <a:bodyPr/>
          <a:lstStyle/>
          <a:p>
            <a:fld id="{448E6050-CA74-4FA0-AA55-60709F1D8BDD}" type="slidenum">
              <a:rPr lang="en-US" smtClean="0"/>
              <a:pPr/>
              <a:t>24</a:t>
            </a:fld>
            <a:endParaRPr lang="en-US" dirty="0"/>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a:noFill/>
          <a:ln/>
        </p:spPr>
        <p:txBody>
          <a:bodyPr/>
          <a:lstStyle/>
          <a:p>
            <a:pPr marL="0" lvl="0" indent="0">
              <a:buFont typeface="Arial" panose="020B0604020202020204" pitchFamily="34" charset="0"/>
              <a:buNone/>
            </a:pPr>
            <a:r>
              <a:rPr lang="en-US" sz="1200" b="0" i="0" u="none" strike="noStrike" kern="1200" baseline="0" dirty="0">
                <a:solidFill>
                  <a:schemeClr val="tx1"/>
                </a:solidFill>
                <a:latin typeface="+mn-lt"/>
                <a:ea typeface="+mn-ea"/>
                <a:cs typeface="+mn-cs"/>
              </a:rPr>
              <a:t>By accessing your router, you can configure the security protocols available on your router and change the SSID.</a:t>
            </a:r>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6733236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25</a:t>
            </a:fld>
            <a:endParaRPr lang="en-US" dirty="0"/>
          </a:p>
        </p:txBody>
      </p:sp>
    </p:spTree>
    <p:extLst>
      <p:ext uri="{BB962C8B-B14F-4D97-AF65-F5344CB8AC3E}">
        <p14:creationId xmlns:p14="http://schemas.microsoft.com/office/powerpoint/2010/main" val="1990230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26" name="Shape 26"/>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3200" b="0" i="0" u="none" strike="noStrike" cap="none">
                <a:solidFill>
                  <a:srgbClr val="007FA3"/>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28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24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dirty="0"/>
              <a:t>Edit Master text styles</a:t>
            </a:r>
          </a:p>
          <a:p>
            <a:pPr lvl="1"/>
            <a:endParaRPr lang="en-US" dirty="0"/>
          </a:p>
          <a:p>
            <a:pPr lvl="2"/>
            <a:endParaRPr lang="en-US" dirty="0"/>
          </a:p>
        </p:txBody>
      </p:sp>
      <p:sp>
        <p:nvSpPr>
          <p:cNvPr id="27" name="Shape 27"/>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CA171497-280E-4A7A-9FDA-725956F2C8B6}" type="datetime1">
              <a:rPr lang="en-US" smtClean="0"/>
              <a:t>2/12/19</a:t>
            </a:fld>
            <a:endParaRPr lang="en-US" dirty="0"/>
          </a:p>
        </p:txBody>
      </p:sp>
    </p:spTree>
    <p:extLst>
      <p:ext uri="{BB962C8B-B14F-4D97-AF65-F5344CB8AC3E}">
        <p14:creationId xmlns:p14="http://schemas.microsoft.com/office/powerpoint/2010/main" val="1217802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and Two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2" name="Shape 32"/>
          <p:cNvSpPr txBox="1">
            <a:spLocks noGrp="1"/>
          </p:cNvSpPr>
          <p:nvPr>
            <p:ph type="body" idx="1"/>
          </p:nvPr>
        </p:nvSpPr>
        <p:spPr>
          <a:xfrm>
            <a:off x="457200" y="16002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3" name="Shape 33"/>
          <p:cNvSpPr txBox="1">
            <a:spLocks noGrp="1"/>
          </p:cNvSpPr>
          <p:nvPr>
            <p:ph type="body" idx="2"/>
          </p:nvPr>
        </p:nvSpPr>
        <p:spPr>
          <a:xfrm>
            <a:off x="457200" y="39624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F52CDF79-089C-41C3-B55D-96DC1881DBBF}" type="datetime1">
              <a:rPr lang="en-US" smtClean="0"/>
              <a:t>2/12/19</a:t>
            </a:fld>
            <a:endParaRPr lang="en-US" dirty="0"/>
          </a:p>
        </p:txBody>
      </p:sp>
    </p:spTree>
    <p:extLst>
      <p:ext uri="{BB962C8B-B14F-4D97-AF65-F5344CB8AC3E}">
        <p14:creationId xmlns:p14="http://schemas.microsoft.com/office/powerpoint/2010/main" val="3366104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pPr lvl="0"/>
            <a:r>
              <a:rPr lang="en-US"/>
              <a:t>Edit Master text styles</a:t>
            </a: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DA4AA97C-757F-4892-ADC5-FAB09D5E23DC}" type="datetime1">
              <a:rPr lang="en-US" smtClean="0"/>
              <a:t>2/12/19</a:t>
            </a:fld>
            <a:endParaRPr lang="en-US" dirty="0"/>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96912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Learning Objectives">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49" name="Shape 49"/>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118871" marR="0" lvl="0" indent="-93471" algn="l" rtl="0">
              <a:spcBef>
                <a:spcPts val="1500"/>
              </a:spcBef>
              <a:buClr>
                <a:srgbClr val="007FA3"/>
              </a:buClr>
              <a:buSzPct val="25000"/>
              <a:buFont typeface="Arial"/>
              <a:buChar char="•"/>
              <a:defRPr sz="1600" b="0" i="0" u="none" strike="noStrike" cap="none">
                <a:solidFill>
                  <a:schemeClr val="dk1"/>
                </a:solidFill>
                <a:latin typeface="Arial"/>
                <a:ea typeface="Arial"/>
                <a:cs typeface="Arial"/>
                <a:sym typeface="Arial"/>
              </a:defRPr>
            </a:lvl1pPr>
            <a:lvl2pPr marL="569913" marR="0" lvl="1" indent="-188912"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0" name="Shape 5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1" name="Shape 5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43B9ACBC-2A90-481B-A6F9-4030EF544EC1}" type="datetime1">
              <a:rPr lang="en-US" smtClean="0"/>
              <a:t>2/12/19</a:t>
            </a:fld>
            <a:endParaRPr lang="en-US" dirty="0"/>
          </a:p>
        </p:txBody>
      </p:sp>
      <p:sp>
        <p:nvSpPr>
          <p:cNvPr id="52" name="Shape 5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798009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C93B27D6-A2B4-49F1-B2BB-DFF8CCAA81A1}" type="datetime1">
              <a:rPr lang="en-US" smtClean="0"/>
              <a:t>2/12/19</a:t>
            </a:fld>
            <a:endParaRPr lang="en-US" dirty="0"/>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820614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 Learning Objectives and Conten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63" name="Shape 63"/>
          <p:cNvSpPr txBox="1">
            <a:spLocks noGrp="1"/>
          </p:cNvSpPr>
          <p:nvPr>
            <p:ph type="body" idx="1"/>
          </p:nvPr>
        </p:nvSpPr>
        <p:spPr>
          <a:xfrm>
            <a:off x="457200" y="816429"/>
            <a:ext cx="8229600" cy="402769"/>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64" name="Shape 64"/>
          <p:cNvSpPr txBox="1">
            <a:spLocks noGrp="1"/>
          </p:cNvSpPr>
          <p:nvPr>
            <p:ph type="body" idx="2"/>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65" name="Shape 65"/>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66" name="Shape 66"/>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BED0C1EC-D760-460D-B51B-ADCD4591BD9F}" type="datetime1">
              <a:rPr lang="en-US" smtClean="0"/>
              <a:t>2/12/19</a:t>
            </a:fld>
            <a:endParaRPr lang="en-US" dirty="0"/>
          </a:p>
        </p:txBody>
      </p:sp>
      <p:sp>
        <p:nvSpPr>
          <p:cNvPr id="67" name="Shape 67"/>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4252342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70" name="Shape 70"/>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pPr lvl="0"/>
            <a:r>
              <a:rPr lang="en-US"/>
              <a:t>Edit Master text styles</a:t>
            </a:r>
          </a:p>
        </p:txBody>
      </p:sp>
      <p:sp>
        <p:nvSpPr>
          <p:cNvPr id="71" name="Shape 7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DC289AB0-D10A-4611-8CB1-7BEEA2C797FB}" type="datetime1">
              <a:rPr lang="en-US" smtClean="0"/>
              <a:t>2/12/19</a:t>
            </a:fld>
            <a:endParaRPr lang="en-US" dirty="0"/>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006942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Blank">
    <p:spTree>
      <p:nvGrpSpPr>
        <p:cNvPr id="1" name="Shape 79"/>
        <p:cNvGrpSpPr/>
        <p:nvPr/>
      </p:nvGrpSpPr>
      <p:grpSpPr>
        <a:xfrm>
          <a:off x="0" y="0"/>
          <a:ext cx="0" cy="0"/>
          <a:chOff x="0" y="0"/>
          <a:chExt cx="0" cy="0"/>
        </a:xfrm>
      </p:grpSpPr>
      <p:sp>
        <p:nvSpPr>
          <p:cNvPr id="80" name="Shape 8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1" name="Shape 8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EF0E9D33-2625-48CD-9699-8C4818C159FF}" type="datetime1">
              <a:rPr lang="en-US" smtClean="0"/>
              <a:t>2/12/19</a:t>
            </a:fld>
            <a:endParaRPr lang="en-US" dirty="0"/>
          </a:p>
        </p:txBody>
      </p:sp>
      <p:sp>
        <p:nvSpPr>
          <p:cNvPr id="82" name="Shape 8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33869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4" name="Date Placeholder 3"/>
          <p:cNvSpPr>
            <a:spLocks noGrp="1"/>
          </p:cNvSpPr>
          <p:nvPr>
            <p:ph type="dt" sz="half" idx="11"/>
          </p:nvPr>
        </p:nvSpPr>
        <p:spPr/>
        <p:txBody>
          <a:bodyPr/>
          <a:lstStyle/>
          <a:p>
            <a:fld id="{3A5077BA-80F9-4E42-84E7-DBA870C9B7CB}"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981062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1"/>
          </p:nvPr>
        </p:nvSpPr>
        <p:spPr/>
        <p:txBody>
          <a:bodyPr/>
          <a:lstStyle/>
          <a:p>
            <a:fld id="{E3B7A3B1-0BF1-4075-B8B0-1F0F83C088AE}"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sz="3200"/>
            </a:lvl1pPr>
            <a:lvl2pPr>
              <a:buClr>
                <a:schemeClr val="tx1"/>
              </a:buClr>
              <a:defRPr sz="2800"/>
            </a:lvl2pPr>
            <a:lvl3pPr>
              <a:buClr>
                <a:schemeClr val="tx1"/>
              </a:buClr>
              <a:defRPr sz="2400"/>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9" name="Date Placeholder 3"/>
          <p:cNvSpPr>
            <a:spLocks noGrp="1"/>
          </p:cNvSpPr>
          <p:nvPr>
            <p:ph type="dt" sz="half" idx="10"/>
          </p:nvPr>
        </p:nvSpPr>
        <p:spPr>
          <a:xfrm>
            <a:off x="6335713" y="113072"/>
            <a:ext cx="2133600" cy="182880"/>
          </a:xfrm>
        </p:spPr>
        <p:txBody>
          <a:bodyPr/>
          <a:lstStyle/>
          <a:p>
            <a:fld id="{15E94CDF-0BB7-431B-B614-1FB4EB46B864}" type="datetime1">
              <a:rPr lang="en-US" smtClean="0"/>
              <a:t>2/12/19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0"/>
          </p:nvPr>
        </p:nvSpPr>
        <p:spPr/>
        <p:txBody>
          <a:bodyPr/>
          <a:lstStyle/>
          <a:p>
            <a:fld id="{CDB38FA0-E908-4D3C-AC8B-725E5CB0C3D6}" type="datetime1">
              <a:rPr lang="en-US" smtClean="0"/>
              <a:t>2/12/19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40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2" name="Date Placeholder 1"/>
          <p:cNvSpPr>
            <a:spLocks noGrp="1"/>
          </p:cNvSpPr>
          <p:nvPr>
            <p:ph type="dt" sz="half" idx="10"/>
          </p:nvPr>
        </p:nvSpPr>
        <p:spPr/>
        <p:txBody>
          <a:bodyPr/>
          <a:lstStyle>
            <a:lvl1pPr>
              <a:defRPr>
                <a:solidFill>
                  <a:schemeClr val="tx1"/>
                </a:solidFill>
              </a:defRPr>
            </a:lvl1pPr>
          </a:lstStyle>
          <a:p>
            <a:fld id="{34786139-B08E-440F-A2EE-1144C22A8FE6}" type="datetime1">
              <a:rPr lang="en-US" smtClean="0"/>
              <a:t>2/12/19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7" name="Picture 6" descr="Pearson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0410" y="6376789"/>
            <a:ext cx="918000" cy="279915"/>
          </a:xfrm>
          <a:prstGeom prst="rect">
            <a:avLst/>
          </a:prstGeom>
        </p:spPr>
      </p:pic>
    </p:spTree>
    <p:extLst>
      <p:ext uri="{BB962C8B-B14F-4D97-AF65-F5344CB8AC3E}">
        <p14:creationId xmlns:p14="http://schemas.microsoft.com/office/powerpoint/2010/main" val="22037960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sz="4000"/>
            </a:lvl1p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6156170-31E9-4BB9-8214-EDF81CF4C82B}" type="datetime1">
              <a:rPr lang="en-US" smtClean="0"/>
              <a:t>2/12/19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BC33B934-923A-461C-AA17-D92D00D20DEE}"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1"/>
                </a:solidFill>
              </a:defRPr>
            </a:lvl1pPr>
          </a:lstStyle>
          <a:p>
            <a:fld id="{B3AEE905-744E-433B-99FE-4490E3226F2E}" type="datetime1">
              <a:rPr lang="en-US" smtClean="0"/>
              <a:t>2/12/19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11136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25D893A7-7601-4462-B066-ADB87642455D}" type="datetime1">
              <a:rPr lang="en-US" smtClean="0"/>
              <a:t>2/12/19</a:t>
            </a:fld>
            <a:endParaRPr lang="en-US"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pic>
        <p:nvPicPr>
          <p:cNvPr id="15" name="Shape 15" descr="Pearson Logo"/>
          <p:cNvPicPr preferRelativeResize="0"/>
          <p:nvPr/>
        </p:nvPicPr>
        <p:blipFill rotWithShape="1">
          <a:blip r:embed="rId18">
            <a:alphaModFix/>
          </a:blip>
          <a:srcRect/>
          <a:stretch/>
        </p:blipFill>
        <p:spPr>
          <a:xfrm>
            <a:off x="443972" y="6429709"/>
            <a:ext cx="917999" cy="279914"/>
          </a:xfrm>
          <a:prstGeom prst="rect">
            <a:avLst/>
          </a:prstGeom>
          <a:noFill/>
          <a:ln>
            <a:noFill/>
          </a:ln>
        </p:spPr>
      </p:pic>
      <p:sp>
        <p:nvSpPr>
          <p:cNvPr id="16" name="Shape 16"/>
          <p:cNvSpPr txBox="1"/>
          <p:nvPr/>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a:latin typeface="Verdana"/>
                <a:ea typeface="Verdana" panose="020B0604030504040204" pitchFamily="34" charset="0"/>
                <a:cs typeface="Verdana" panose="020B0604030504040204" pitchFamily="34" charset="0"/>
              </a:rPr>
              <a:t>Copyright © 2020 Pearson All Rights Reserved</a:t>
            </a:r>
          </a:p>
        </p:txBody>
      </p:sp>
    </p:spTree>
    <p:extLst>
      <p:ext uri="{BB962C8B-B14F-4D97-AF65-F5344CB8AC3E}">
        <p14:creationId xmlns:p14="http://schemas.microsoft.com/office/powerpoint/2010/main" val="616368185"/>
      </p:ext>
    </p:extLst>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2" r:id="rId8"/>
    <p:sldLayoutId id="2147483657" r:id="rId9"/>
    <p:sldLayoutId id="2147483656" r:id="rId10"/>
    <p:sldLayoutId id="2147483650" r:id="rId11"/>
    <p:sldLayoutId id="2147483659" r:id="rId12"/>
    <p:sldLayoutId id="2147483658" r:id="rId13"/>
    <p:sldLayoutId id="2147483660" r:id="rId14"/>
    <p:sldLayoutId id="2147483654" r:id="rId15"/>
    <p:sldLayoutId id="2147483655" r:id="rId16"/>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title"/>
          </p:nvPr>
        </p:nvSpPr>
        <p:spPr>
          <a:prstGeom prst="rect">
            <a:avLst/>
          </a:prstGeom>
          <a:noFill/>
          <a:ln>
            <a:noFill/>
          </a:ln>
        </p:spPr>
        <p:txBody>
          <a:bodyPr lIns="0" tIns="0" rIns="0" bIns="0" anchor="t"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Technology in Action</a:t>
            </a:r>
          </a:p>
        </p:txBody>
      </p:sp>
      <p:sp>
        <p:nvSpPr>
          <p:cNvPr id="196" name="Shape 196"/>
          <p:cNvSpPr txBox="1">
            <a:spLocks noGrp="1"/>
          </p:cNvSpPr>
          <p:nvPr>
            <p:ph type="body" idx="1"/>
          </p:nvPr>
        </p:nvSpPr>
        <p:spPr>
          <a:xfrm>
            <a:off x="457200" y="967566"/>
            <a:ext cx="8229600" cy="5158597"/>
          </a:xfrm>
          <a:prstGeom prst="rect">
            <a:avLst/>
          </a:prstGeom>
          <a:noFill/>
          <a:ln>
            <a:noFill/>
          </a:ln>
        </p:spPr>
        <p:txBody>
          <a:bodyPr lIns="0" tIns="0" rIns="0" bIns="0" anchor="t" anchorCtr="0">
            <a:noAutofit/>
          </a:bodyPr>
          <a:lstStyle/>
          <a:p>
            <a:pPr marL="0" lvl="0" indent="0">
              <a:spcBef>
                <a:spcPts val="0"/>
              </a:spcBef>
              <a:buSzPct val="25000"/>
              <a:buNone/>
            </a:pPr>
            <a:r>
              <a:rPr lang="en-US" sz="2000" dirty="0"/>
              <a:t>16</a:t>
            </a:r>
            <a:r>
              <a:rPr lang="en-US" sz="2000" baseline="30000" dirty="0"/>
              <a:t>th</a:t>
            </a:r>
            <a:r>
              <a:rPr lang="en-US" sz="2000" dirty="0"/>
              <a:t> Edition</a:t>
            </a:r>
          </a:p>
        </p:txBody>
      </p:sp>
      <p:sp>
        <p:nvSpPr>
          <p:cNvPr id="198" name="Shape 198"/>
          <p:cNvSpPr txBox="1">
            <a:spLocks noGrp="1"/>
          </p:cNvSpPr>
          <p:nvPr>
            <p:ph type="body" idx="4294967295"/>
          </p:nvPr>
        </p:nvSpPr>
        <p:spPr>
          <a:xfrm>
            <a:off x="5486400" y="1600200"/>
            <a:ext cx="3657600" cy="1600200"/>
          </a:xfrm>
          <a:prstGeom prst="rect">
            <a:avLst/>
          </a:prstGeom>
          <a:noFill/>
          <a:ln>
            <a:noFill/>
          </a:ln>
        </p:spPr>
        <p:txBody>
          <a:bodyPr lIns="0" tIns="0" rIns="0" bIns="0" anchor="b" anchorCtr="0">
            <a:noAutofit/>
          </a:bodyPr>
          <a:lstStyle/>
          <a:p>
            <a:pPr marL="0" marR="0" lvl="0" indent="0" algn="l" rtl="0">
              <a:spcBef>
                <a:spcPts val="0"/>
              </a:spcBef>
              <a:buClr>
                <a:srgbClr val="007FA3"/>
              </a:buClr>
              <a:buSzPct val="25000"/>
              <a:buFont typeface="Arial"/>
              <a:buNone/>
            </a:pPr>
            <a:r>
              <a:rPr lang="en-US" sz="3000" b="0" i="0" u="none" strike="noStrike" cap="none" dirty="0">
                <a:solidFill>
                  <a:schemeClr val="dk1"/>
                </a:solidFill>
                <a:latin typeface="Arial"/>
                <a:ea typeface="Arial"/>
                <a:cs typeface="Arial"/>
                <a:sym typeface="Arial"/>
              </a:rPr>
              <a:t>Chapter </a:t>
            </a:r>
            <a:r>
              <a:rPr lang="en-US" sz="3000" dirty="0"/>
              <a:t>7</a:t>
            </a:r>
            <a:endParaRPr lang="en-US" sz="3000" b="0" i="0" u="none" strike="noStrike" cap="none" dirty="0">
              <a:solidFill>
                <a:schemeClr val="dk1"/>
              </a:solidFill>
              <a:latin typeface="Arial"/>
              <a:ea typeface="Arial"/>
              <a:cs typeface="Arial"/>
              <a:sym typeface="Arial"/>
            </a:endParaRPr>
          </a:p>
        </p:txBody>
      </p:sp>
      <p:sp>
        <p:nvSpPr>
          <p:cNvPr id="199" name="Shape 199"/>
          <p:cNvSpPr txBox="1">
            <a:spLocks noGrp="1"/>
          </p:cNvSpPr>
          <p:nvPr>
            <p:ph type="body" idx="4294967295"/>
          </p:nvPr>
        </p:nvSpPr>
        <p:spPr>
          <a:xfrm>
            <a:off x="5486400" y="3200400"/>
            <a:ext cx="3657600" cy="2925763"/>
          </a:xfrm>
          <a:prstGeom prst="rect">
            <a:avLst/>
          </a:prstGeom>
          <a:noFill/>
          <a:ln>
            <a:noFill/>
          </a:ln>
        </p:spPr>
        <p:txBody>
          <a:bodyPr lIns="0" tIns="0" rIns="0" bIns="0" anchor="t" anchorCtr="0">
            <a:noAutofit/>
          </a:bodyPr>
          <a:lstStyle/>
          <a:p>
            <a:pPr marL="101600" indent="0">
              <a:lnSpc>
                <a:spcPct val="120000"/>
              </a:lnSpc>
              <a:buNone/>
            </a:pPr>
            <a:r>
              <a:rPr lang="en-US" sz="2400" kern="1200" dirty="0">
                <a:solidFill>
                  <a:schemeClr val="tx1"/>
                </a:solidFill>
                <a:latin typeface="+mj-lt"/>
                <a:ea typeface="+mn-ea"/>
                <a:cs typeface="+mn-cs"/>
              </a:rPr>
              <a:t>Networking: Connecting Computing Devices</a:t>
            </a:r>
          </a:p>
        </p:txBody>
      </p:sp>
      <p:pic>
        <p:nvPicPr>
          <p:cNvPr id="8" name="Picture 7">
            <a:extLst>
              <a:ext uri="{FF2B5EF4-FFF2-40B4-BE49-F238E27FC236}">
                <a16:creationId xmlns:a16="http://schemas.microsoft.com/office/drawing/2014/main" id="{EFA72640-7C4D-455D-B290-0E17241CF1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367" y="1444625"/>
            <a:ext cx="3659132" cy="4681537"/>
          </a:xfrm>
          <a:prstGeom prst="rect">
            <a:avLst/>
          </a:prstGeom>
        </p:spPr>
      </p:pic>
    </p:spTree>
    <p:extLst>
      <p:ext uri="{BB962C8B-B14F-4D97-AF65-F5344CB8AC3E}">
        <p14:creationId xmlns:p14="http://schemas.microsoft.com/office/powerpoint/2010/main" val="3005531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002AE585-F18D-4966-8121-DDC45FB9F84C}"/>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(1 of 2)</a:t>
            </a:r>
          </a:p>
        </p:txBody>
      </p:sp>
      <p:sp>
        <p:nvSpPr>
          <p:cNvPr id="7" name="Subtitle 6"/>
          <p:cNvSpPr>
            <a:spLocks noGrp="1"/>
          </p:cNvSpPr>
          <p:nvPr>
            <p:ph type="body" idx="1"/>
          </p:nvPr>
        </p:nvSpPr>
        <p:spPr>
          <a:xfrm>
            <a:off x="457200" y="1600200"/>
            <a:ext cx="8458200" cy="5257800"/>
          </a:xfrm>
        </p:spPr>
        <p:txBody>
          <a:bodyPr>
            <a:normAutofit/>
          </a:bodyPr>
          <a:lstStyle/>
          <a:p>
            <a:pPr marL="692150" indent="-692150">
              <a:buNone/>
            </a:pPr>
            <a:r>
              <a:rPr lang="en-US" sz="2400" dirty="0">
                <a:latin typeface="Arial" panose="020B0604020202020204" pitchFamily="34" charset="0"/>
                <a:cs typeface="Arial" panose="020B0604020202020204" pitchFamily="34" charset="0"/>
              </a:rPr>
              <a:t>7.1  Describe computer networks and their pros and cons.</a:t>
            </a:r>
          </a:p>
          <a:p>
            <a:pPr marL="692150" indent="-692150">
              <a:buNone/>
            </a:pPr>
            <a:r>
              <a:rPr lang="en-US" sz="2400" dirty="0">
                <a:latin typeface="Arial" panose="020B0604020202020204" pitchFamily="34" charset="0"/>
                <a:cs typeface="Arial" panose="020B0604020202020204" pitchFamily="34" charset="0"/>
              </a:rPr>
              <a:t>7.2  Explain the different ways networks are defined.</a:t>
            </a:r>
          </a:p>
          <a:p>
            <a:pPr marL="692150" indent="-692150">
              <a:buNone/>
            </a:pPr>
            <a:r>
              <a:rPr lang="en-US" sz="2400" dirty="0">
                <a:latin typeface="Arial" panose="020B0604020202020204" pitchFamily="34" charset="0"/>
                <a:cs typeface="Arial" panose="020B0604020202020204" pitchFamily="34" charset="0"/>
              </a:rPr>
              <a:t>7.3  Describe the types of transmission media used in networks.</a:t>
            </a:r>
          </a:p>
          <a:p>
            <a:pPr marL="692150" indent="-692150">
              <a:buNone/>
            </a:pPr>
            <a:r>
              <a:rPr lang="en-US" sz="2400" dirty="0">
                <a:latin typeface="Arial" panose="020B0604020202020204" pitchFamily="34" charset="0"/>
                <a:cs typeface="Arial" panose="020B0604020202020204" pitchFamily="34" charset="0"/>
              </a:rPr>
              <a:t>7.4  Describe the basic hardware devices necessary for networks.</a:t>
            </a:r>
          </a:p>
          <a:p>
            <a:pPr marL="692150" indent="-692150">
              <a:buNone/>
            </a:pPr>
            <a:r>
              <a:rPr lang="en-US" sz="2400" dirty="0">
                <a:latin typeface="Arial" panose="020B0604020202020204" pitchFamily="34" charset="0"/>
                <a:cs typeface="Arial" panose="020B0604020202020204" pitchFamily="34" charset="0"/>
              </a:rPr>
              <a:t>7.5  Describe the type of software necessary for networks.</a:t>
            </a:r>
          </a:p>
          <a:p>
            <a:pPr marL="692150" indent="-692150">
              <a:buNone/>
            </a:pPr>
            <a:r>
              <a:rPr lang="en-US" sz="2400" dirty="0">
                <a:latin typeface="Arial" panose="020B0604020202020204" pitchFamily="34" charset="0"/>
                <a:cs typeface="Arial" panose="020B0604020202020204" pitchFamily="34" charset="0"/>
              </a:rPr>
              <a:t>7.6  Summarize the broadband options available to access the Internet.</a:t>
            </a:r>
          </a:p>
        </p:txBody>
      </p:sp>
    </p:spTree>
    <p:extLst>
      <p:ext uri="{BB962C8B-B14F-4D97-AF65-F5344CB8AC3E}">
        <p14:creationId xmlns:p14="http://schemas.microsoft.com/office/powerpoint/2010/main" val="1482885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CA69E462-6891-4495-B210-350FC21AB628}"/>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(2 of 2)</a:t>
            </a:r>
          </a:p>
        </p:txBody>
      </p:sp>
      <p:sp>
        <p:nvSpPr>
          <p:cNvPr id="7" name="Subtitle 6"/>
          <p:cNvSpPr>
            <a:spLocks noGrp="1"/>
          </p:cNvSpPr>
          <p:nvPr>
            <p:ph type="body" idx="1"/>
          </p:nvPr>
        </p:nvSpPr>
        <p:spPr>
          <a:xfrm>
            <a:off x="457200" y="1606825"/>
            <a:ext cx="8229600" cy="5138103"/>
          </a:xfrm>
        </p:spPr>
        <p:txBody>
          <a:bodyPr>
            <a:normAutofit/>
          </a:bodyPr>
          <a:lstStyle/>
          <a:p>
            <a:pPr marL="692150" indent="-692150">
              <a:buNone/>
            </a:pPr>
            <a:r>
              <a:rPr lang="en-US" sz="2400" dirty="0">
                <a:latin typeface="Arial" panose="020B0604020202020204" pitchFamily="34" charset="0"/>
                <a:cs typeface="Arial" panose="020B0604020202020204" pitchFamily="34" charset="0"/>
              </a:rPr>
              <a:t>7.7  Summarize how to access the Internet wirelessly.</a:t>
            </a:r>
          </a:p>
          <a:p>
            <a:pPr marL="692150" indent="-692150">
              <a:buNone/>
            </a:pPr>
            <a:r>
              <a:rPr lang="en-US" sz="2400" dirty="0">
                <a:latin typeface="Arial" panose="020B0604020202020204" pitchFamily="34" charset="0"/>
                <a:cs typeface="Arial" panose="020B0604020202020204" pitchFamily="34" charset="0"/>
              </a:rPr>
              <a:t>7.8  Explain what should be considered before creating a home network.</a:t>
            </a:r>
          </a:p>
          <a:p>
            <a:pPr marL="692150" indent="-692150">
              <a:buNone/>
            </a:pPr>
            <a:r>
              <a:rPr lang="en-US" sz="2400" dirty="0">
                <a:latin typeface="Arial" panose="020B0604020202020204" pitchFamily="34" charset="0"/>
                <a:cs typeface="Arial" panose="020B0604020202020204" pitchFamily="34" charset="0"/>
              </a:rPr>
              <a:t>7.9  Describe how to set up a home network.</a:t>
            </a:r>
          </a:p>
          <a:p>
            <a:pPr marL="692150" indent="-692150">
              <a:buNone/>
            </a:pPr>
            <a:r>
              <a:rPr lang="en-US" sz="2400" dirty="0">
                <a:latin typeface="Arial" panose="020B0604020202020204" pitchFamily="34" charset="0"/>
                <a:cs typeface="Arial" panose="020B0604020202020204" pitchFamily="34" charset="0"/>
              </a:rPr>
              <a:t>7.10 Describe the potential problems with wireless networks and the means to avoid them. </a:t>
            </a:r>
          </a:p>
          <a:p>
            <a:pPr marL="692150" indent="-692150">
              <a:buNone/>
            </a:pPr>
            <a:r>
              <a:rPr lang="en-US" sz="2400" dirty="0">
                <a:latin typeface="Arial" panose="020B0604020202020204" pitchFamily="34" charset="0"/>
                <a:cs typeface="Arial" panose="020B0604020202020204" pitchFamily="34" charset="0"/>
              </a:rPr>
              <a:t>7.11 Describe how to secure wireless home networks.</a:t>
            </a:r>
          </a:p>
        </p:txBody>
      </p:sp>
    </p:spTree>
    <p:extLst>
      <p:ext uri="{BB962C8B-B14F-4D97-AF65-F5344CB8AC3E}">
        <p14:creationId xmlns:p14="http://schemas.microsoft.com/office/powerpoint/2010/main" val="2877096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effectLst/>
              </a:rPr>
              <a:t>Networking Fundamentals</a:t>
            </a:r>
            <a:br>
              <a:rPr lang="en-US" sz="3000" dirty="0"/>
            </a:br>
            <a:r>
              <a:rPr lang="en-US" sz="3200" dirty="0"/>
              <a:t>Understanding Networks (1 of 3)</a:t>
            </a:r>
            <a:br>
              <a:rPr lang="en-US" sz="3200" dirty="0"/>
            </a:br>
            <a:r>
              <a:rPr lang="en-US" sz="2000" dirty="0"/>
              <a:t>(Objective 7.1)</a:t>
            </a:r>
            <a:endParaRPr lang="en-US" sz="2700" dirty="0"/>
          </a:p>
        </p:txBody>
      </p:sp>
      <p:sp>
        <p:nvSpPr>
          <p:cNvPr id="3" name="Content Placeholder 2"/>
          <p:cNvSpPr>
            <a:spLocks noGrp="1"/>
          </p:cNvSpPr>
          <p:nvPr>
            <p:ph idx="1"/>
          </p:nvPr>
        </p:nvSpPr>
        <p:spPr>
          <a:xfrm>
            <a:off x="457200" y="1600200"/>
            <a:ext cx="8610599" cy="5257800"/>
          </a:xfrm>
        </p:spPr>
        <p:txBody>
          <a:bodyPr>
            <a:normAutofit/>
          </a:bodyPr>
          <a:lstStyle/>
          <a:p>
            <a:r>
              <a:rPr lang="en-US" dirty="0"/>
              <a:t>C</a:t>
            </a:r>
            <a:r>
              <a:rPr lang="en-US" dirty="0">
                <a:effectLst/>
              </a:rPr>
              <a:t>omputer network</a:t>
            </a:r>
          </a:p>
          <a:p>
            <a:endParaRPr lang="en-US" dirty="0"/>
          </a:p>
          <a:p>
            <a:endParaRPr lang="en-US" dirty="0"/>
          </a:p>
          <a:p>
            <a:r>
              <a:rPr lang="en-US" dirty="0"/>
              <a:t>Node</a:t>
            </a:r>
          </a:p>
          <a:p>
            <a:pPr lvl="1"/>
            <a:r>
              <a:rPr lang="en-US" dirty="0"/>
              <a:t>Computer</a:t>
            </a:r>
          </a:p>
          <a:p>
            <a:pPr lvl="1"/>
            <a:r>
              <a:rPr lang="en-US" dirty="0"/>
              <a:t>Peripheral </a:t>
            </a:r>
          </a:p>
          <a:p>
            <a:pPr lvl="1"/>
            <a:r>
              <a:rPr lang="en-US" dirty="0">
                <a:effectLst/>
              </a:rPr>
              <a:t>Network device</a:t>
            </a:r>
          </a:p>
        </p:txBody>
      </p:sp>
      <p:pic>
        <p:nvPicPr>
          <p:cNvPr id="6" name="Picture 5" descr="A graphic representation of a house depicts five people in different locations using computing devices. There are 5 callouts, one for each location, as follows. Kitchen. Mom watches a lecture from her online course while she prepares a snack. Bedroom. Jackie watches a video she took while on vacation. Bedroom. Andy plays Play Station online and uploads a video he made for school. Living room. Dad watches a streaming movie and checks fantasy football scores on his I Pad. Backyard. Andrea takes pictures of her dog and uploads them directly to Facebook.">
            <a:extLst>
              <a:ext uri="{FF2B5EF4-FFF2-40B4-BE49-F238E27FC236}">
                <a16:creationId xmlns:a16="http://schemas.microsoft.com/office/drawing/2014/main" id="{54275EE5-D5A0-4949-B1B1-9D235E873B4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682"/>
          <a:stretch/>
        </p:blipFill>
        <p:spPr>
          <a:xfrm>
            <a:off x="2971800" y="2168672"/>
            <a:ext cx="5788896" cy="2936728"/>
          </a:xfrm>
          <a:prstGeom prst="rect">
            <a:avLst/>
          </a:prstGeom>
        </p:spPr>
      </p:pic>
    </p:spTree>
    <p:extLst>
      <p:ext uri="{BB962C8B-B14F-4D97-AF65-F5344CB8AC3E}">
        <p14:creationId xmlns:p14="http://schemas.microsoft.com/office/powerpoint/2010/main" val="194775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Networking Fundamentals</a:t>
            </a:r>
            <a:br>
              <a:rPr lang="en-US" dirty="0"/>
            </a:br>
            <a:r>
              <a:rPr lang="en-US" sz="3200" dirty="0"/>
              <a:t>Understanding Networks (2 of 3)</a:t>
            </a:r>
            <a:br>
              <a:rPr lang="en-US" sz="3200" dirty="0"/>
            </a:br>
            <a:r>
              <a:rPr lang="en-US" sz="2000" dirty="0"/>
              <a:t>(Objective 7.1)</a:t>
            </a:r>
            <a:endParaRPr lang="en-US" sz="2700" dirty="0"/>
          </a:p>
        </p:txBody>
      </p:sp>
      <p:sp>
        <p:nvSpPr>
          <p:cNvPr id="3" name="Content Placeholder 2"/>
          <p:cNvSpPr>
            <a:spLocks noGrp="1"/>
          </p:cNvSpPr>
          <p:nvPr>
            <p:ph idx="1"/>
          </p:nvPr>
        </p:nvSpPr>
        <p:spPr>
          <a:xfrm>
            <a:off x="457200" y="1600200"/>
            <a:ext cx="8229600" cy="5105400"/>
          </a:xfrm>
        </p:spPr>
        <p:txBody>
          <a:bodyPr>
            <a:normAutofit/>
          </a:bodyPr>
          <a:lstStyle/>
          <a:p>
            <a:pPr>
              <a:spcBef>
                <a:spcPts val="0"/>
              </a:spcBef>
              <a:spcAft>
                <a:spcPts val="1800"/>
              </a:spcAft>
            </a:pPr>
            <a:r>
              <a:rPr lang="en-US" dirty="0"/>
              <a:t>Benefits of networks</a:t>
            </a:r>
          </a:p>
          <a:p>
            <a:pPr lvl="1">
              <a:spcBef>
                <a:spcPts val="0"/>
              </a:spcBef>
              <a:spcAft>
                <a:spcPts val="1800"/>
              </a:spcAft>
            </a:pPr>
            <a:r>
              <a:rPr lang="en-US" dirty="0"/>
              <a:t>Sharing a high-speed Internet connection</a:t>
            </a:r>
          </a:p>
          <a:p>
            <a:pPr lvl="1">
              <a:spcBef>
                <a:spcPts val="0"/>
              </a:spcBef>
              <a:spcAft>
                <a:spcPts val="1800"/>
              </a:spcAft>
            </a:pPr>
            <a:r>
              <a:rPr lang="en-US" dirty="0"/>
              <a:t>Sharing printers and peripheral devices</a:t>
            </a:r>
          </a:p>
          <a:p>
            <a:pPr lvl="1">
              <a:spcBef>
                <a:spcPts val="0"/>
              </a:spcBef>
              <a:spcAft>
                <a:spcPts val="1800"/>
              </a:spcAft>
            </a:pPr>
            <a:r>
              <a:rPr lang="en-US" dirty="0"/>
              <a:t>Sharing files</a:t>
            </a:r>
          </a:p>
          <a:p>
            <a:pPr lvl="1">
              <a:spcBef>
                <a:spcPts val="0"/>
              </a:spcBef>
              <a:spcAft>
                <a:spcPts val="1800"/>
              </a:spcAft>
            </a:pPr>
            <a:r>
              <a:rPr lang="en-US" dirty="0"/>
              <a:t>Common communications</a:t>
            </a:r>
          </a:p>
          <a:p>
            <a:pPr>
              <a:spcBef>
                <a:spcPts val="0"/>
              </a:spcBef>
              <a:spcAft>
                <a:spcPts val="1800"/>
              </a:spcAft>
            </a:pPr>
            <a:r>
              <a:rPr lang="en-US" dirty="0"/>
              <a:t>Disadvantage of networks</a:t>
            </a:r>
          </a:p>
          <a:p>
            <a:pPr lvl="1">
              <a:spcBef>
                <a:spcPts val="0"/>
              </a:spcBef>
              <a:spcAft>
                <a:spcPts val="1800"/>
              </a:spcAft>
            </a:pPr>
            <a:r>
              <a:rPr lang="en-US" dirty="0"/>
              <a:t>Setup and administration</a:t>
            </a:r>
          </a:p>
        </p:txBody>
      </p:sp>
    </p:spTree>
    <p:extLst>
      <p:ext uri="{BB962C8B-B14F-4D97-AF65-F5344CB8AC3E}">
        <p14:creationId xmlns:p14="http://schemas.microsoft.com/office/powerpoint/2010/main" val="2747640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Networking Fundamentals</a:t>
            </a:r>
            <a:br>
              <a:rPr lang="en-US" dirty="0"/>
            </a:br>
            <a:r>
              <a:rPr lang="en-US" sz="3200" dirty="0"/>
              <a:t>Understanding Networks (3 of 3)</a:t>
            </a:r>
            <a:br>
              <a:rPr lang="en-US" sz="3200" dirty="0"/>
            </a:br>
            <a:r>
              <a:rPr lang="en-US" sz="2000" dirty="0"/>
              <a:t>(Objective 7.1)</a:t>
            </a:r>
            <a:endParaRPr lang="en-US" sz="2700" dirty="0"/>
          </a:p>
        </p:txBody>
      </p:sp>
      <p:sp>
        <p:nvSpPr>
          <p:cNvPr id="3" name="Content Placeholder 2"/>
          <p:cNvSpPr>
            <a:spLocks noGrp="1"/>
          </p:cNvSpPr>
          <p:nvPr>
            <p:ph idx="1"/>
          </p:nvPr>
        </p:nvSpPr>
        <p:spPr>
          <a:xfrm>
            <a:off x="457200" y="1600200"/>
            <a:ext cx="8229600" cy="5105400"/>
          </a:xfrm>
        </p:spPr>
        <p:txBody>
          <a:bodyPr>
            <a:normAutofit/>
          </a:bodyPr>
          <a:lstStyle/>
          <a:p>
            <a:pPr>
              <a:spcAft>
                <a:spcPts val="1800"/>
              </a:spcAft>
            </a:pPr>
            <a:r>
              <a:rPr lang="en-US" dirty="0"/>
              <a:t>How data moves through networks</a:t>
            </a:r>
          </a:p>
          <a:p>
            <a:pPr lvl="1">
              <a:spcBef>
                <a:spcPts val="0"/>
              </a:spcBef>
              <a:spcAft>
                <a:spcPts val="1800"/>
              </a:spcAft>
            </a:pPr>
            <a:r>
              <a:rPr lang="en-US" dirty="0"/>
              <a:t>Data transfer rate (bandwidth) is the maximum speed data can be transmitted</a:t>
            </a:r>
          </a:p>
          <a:p>
            <a:pPr lvl="1">
              <a:spcBef>
                <a:spcPts val="0"/>
              </a:spcBef>
              <a:spcAft>
                <a:spcPts val="1800"/>
              </a:spcAft>
            </a:pPr>
            <a:r>
              <a:rPr lang="en-US" dirty="0"/>
              <a:t>Throughput is the actual speed data is transferred</a:t>
            </a:r>
          </a:p>
          <a:p>
            <a:pPr lvl="1">
              <a:spcBef>
                <a:spcPts val="0"/>
              </a:spcBef>
              <a:spcAft>
                <a:spcPts val="1800"/>
              </a:spcAft>
            </a:pPr>
            <a:r>
              <a:rPr lang="en-US" dirty="0"/>
              <a:t>Measured in megabits per second (Mbps) or gigabits per second (Gbps)</a:t>
            </a:r>
          </a:p>
        </p:txBody>
      </p:sp>
    </p:spTree>
    <p:extLst>
      <p:ext uri="{BB962C8B-B14F-4D97-AF65-F5344CB8AC3E}">
        <p14:creationId xmlns:p14="http://schemas.microsoft.com/office/powerpoint/2010/main" val="170075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effectLst/>
              </a:rPr>
              <a:t>Network Architectures</a:t>
            </a:r>
            <a:br>
              <a:rPr lang="en-US" sz="3000" dirty="0"/>
            </a:br>
            <a:r>
              <a:rPr lang="en-US" sz="3200" dirty="0"/>
              <a:t>Network Designs (1 of 3)</a:t>
            </a:r>
            <a:br>
              <a:rPr lang="en-US" sz="3200" dirty="0"/>
            </a:br>
            <a:r>
              <a:rPr lang="en-US" sz="2000" dirty="0"/>
              <a:t>(Objective 7.2)</a:t>
            </a:r>
            <a:endParaRPr lang="en-US" sz="2850" dirty="0"/>
          </a:p>
        </p:txBody>
      </p:sp>
      <p:sp>
        <p:nvSpPr>
          <p:cNvPr id="3" name="Content Placeholder 2"/>
          <p:cNvSpPr>
            <a:spLocks noGrp="1"/>
          </p:cNvSpPr>
          <p:nvPr>
            <p:ph idx="1"/>
          </p:nvPr>
        </p:nvSpPr>
        <p:spPr>
          <a:xfrm>
            <a:off x="457201" y="1610751"/>
            <a:ext cx="6096000" cy="5257800"/>
          </a:xfrm>
        </p:spPr>
        <p:txBody>
          <a:bodyPr>
            <a:normAutofit/>
          </a:bodyPr>
          <a:lstStyle/>
          <a:p>
            <a:pPr>
              <a:spcAft>
                <a:spcPts val="0"/>
              </a:spcAft>
            </a:pPr>
            <a:r>
              <a:rPr lang="en-US" dirty="0"/>
              <a:t>Networks can be classified by distance</a:t>
            </a:r>
          </a:p>
          <a:p>
            <a:pPr lvl="1">
              <a:lnSpc>
                <a:spcPct val="150000"/>
              </a:lnSpc>
              <a:spcBef>
                <a:spcPts val="0"/>
              </a:spcBef>
              <a:spcAft>
                <a:spcPts val="0"/>
              </a:spcAft>
            </a:pPr>
            <a:r>
              <a:rPr lang="en-US" sz="2400" dirty="0"/>
              <a:t>Personal area network (PAN)</a:t>
            </a:r>
          </a:p>
          <a:p>
            <a:pPr lvl="1">
              <a:lnSpc>
                <a:spcPct val="150000"/>
              </a:lnSpc>
              <a:spcBef>
                <a:spcPts val="0"/>
              </a:spcBef>
              <a:spcAft>
                <a:spcPts val="0"/>
              </a:spcAft>
            </a:pPr>
            <a:r>
              <a:rPr lang="en-US" sz="2400" dirty="0"/>
              <a:t>Local area network (LAN)</a:t>
            </a:r>
          </a:p>
          <a:p>
            <a:pPr lvl="1">
              <a:lnSpc>
                <a:spcPct val="150000"/>
              </a:lnSpc>
              <a:spcBef>
                <a:spcPts val="0"/>
              </a:spcBef>
              <a:spcAft>
                <a:spcPts val="0"/>
              </a:spcAft>
            </a:pPr>
            <a:r>
              <a:rPr lang="en-US" sz="2400" dirty="0"/>
              <a:t>Home area network (HAN)</a:t>
            </a:r>
          </a:p>
          <a:p>
            <a:pPr lvl="1">
              <a:lnSpc>
                <a:spcPct val="150000"/>
              </a:lnSpc>
              <a:spcBef>
                <a:spcPts val="0"/>
              </a:spcBef>
              <a:spcAft>
                <a:spcPts val="0"/>
              </a:spcAft>
            </a:pPr>
            <a:r>
              <a:rPr lang="en-US" sz="2400" dirty="0"/>
              <a:t>Metropolitan area network (MAN)</a:t>
            </a:r>
          </a:p>
          <a:p>
            <a:pPr lvl="1">
              <a:lnSpc>
                <a:spcPct val="150000"/>
              </a:lnSpc>
              <a:spcBef>
                <a:spcPts val="0"/>
              </a:spcBef>
              <a:spcAft>
                <a:spcPts val="0"/>
              </a:spcAft>
            </a:pPr>
            <a:r>
              <a:rPr lang="en-US" sz="2400" dirty="0"/>
              <a:t>Wide area network (WAN)</a:t>
            </a:r>
          </a:p>
        </p:txBody>
      </p:sp>
      <p:pic>
        <p:nvPicPr>
          <p:cNvPr id="6" name="Picture 5" descr="A chart depicts 5 types of networks, grouped together based on the distance between nodes. The categories on the chart are listed in order from longest distance to shortest as follows. Wide Area Network or WAN. An image of a globe with points connected across. Metropolitan Area Network or MAN. 3 images of different sections of a city. Home Area Network or HAN. 2 images of houses. Local Area Network or LAN. Same distance as HAN. An image of a church. An image of residential building. Personal Area Network or PAN. 2 images each with a mobile phone, tablet, and laptop sending signals to each other.">
            <a:extLst>
              <a:ext uri="{FF2B5EF4-FFF2-40B4-BE49-F238E27FC236}">
                <a16:creationId xmlns:a16="http://schemas.microsoft.com/office/drawing/2014/main" id="{ACDF60A9-8ACF-4B90-8B2F-F2F4A6FC3DB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787"/>
          <a:stretch/>
        </p:blipFill>
        <p:spPr>
          <a:xfrm>
            <a:off x="5819614" y="2362200"/>
            <a:ext cx="2874577" cy="2438400"/>
          </a:xfrm>
          <a:prstGeom prst="rect">
            <a:avLst/>
          </a:prstGeom>
        </p:spPr>
      </p:pic>
    </p:spTree>
    <p:extLst>
      <p:ext uri="{BB962C8B-B14F-4D97-AF65-F5344CB8AC3E}">
        <p14:creationId xmlns:p14="http://schemas.microsoft.com/office/powerpoint/2010/main" val="1135659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Network Architectures</a:t>
            </a:r>
            <a:br>
              <a:rPr lang="en-US" dirty="0"/>
            </a:br>
            <a:r>
              <a:rPr lang="en-US" sz="3200" dirty="0"/>
              <a:t>Network Designs (2 of 3)</a:t>
            </a:r>
            <a:br>
              <a:rPr lang="en-US" sz="3200" dirty="0"/>
            </a:br>
            <a:r>
              <a:rPr lang="en-US" sz="2000" dirty="0"/>
              <a:t>(Objective 7.2)</a:t>
            </a:r>
            <a:endParaRPr lang="en-US" sz="2850" dirty="0"/>
          </a:p>
        </p:txBody>
      </p:sp>
      <p:sp>
        <p:nvSpPr>
          <p:cNvPr id="3" name="Content Placeholder 2"/>
          <p:cNvSpPr>
            <a:spLocks noGrp="1"/>
          </p:cNvSpPr>
          <p:nvPr>
            <p:ph idx="1"/>
          </p:nvPr>
        </p:nvSpPr>
        <p:spPr>
          <a:xfrm>
            <a:off x="457200" y="1610474"/>
            <a:ext cx="8153400" cy="4648200"/>
          </a:xfrm>
        </p:spPr>
        <p:txBody>
          <a:bodyPr>
            <a:normAutofit/>
          </a:bodyPr>
          <a:lstStyle/>
          <a:p>
            <a:pPr>
              <a:spcAft>
                <a:spcPts val="1800"/>
              </a:spcAft>
            </a:pPr>
            <a:r>
              <a:rPr lang="en-US" dirty="0"/>
              <a:t>Networks can be classified by levels of administration</a:t>
            </a:r>
          </a:p>
          <a:p>
            <a:pPr lvl="1">
              <a:spcAft>
                <a:spcPts val="1800"/>
              </a:spcAft>
            </a:pPr>
            <a:r>
              <a:rPr lang="en-US" dirty="0"/>
              <a:t>Client/server </a:t>
            </a:r>
            <a:br>
              <a:rPr lang="en-US" dirty="0"/>
            </a:br>
            <a:r>
              <a:rPr lang="en-US" dirty="0"/>
              <a:t>network</a:t>
            </a:r>
          </a:p>
          <a:p>
            <a:pPr lvl="1">
              <a:spcAft>
                <a:spcPts val="1800"/>
              </a:spcAft>
            </a:pPr>
            <a:r>
              <a:rPr lang="en-US" dirty="0"/>
              <a:t>Peer-to-peer</a:t>
            </a:r>
            <a:br>
              <a:rPr lang="en-US" dirty="0"/>
            </a:br>
            <a:r>
              <a:rPr lang="en-US" dirty="0"/>
              <a:t>network</a:t>
            </a:r>
          </a:p>
        </p:txBody>
      </p:sp>
      <p:pic>
        <p:nvPicPr>
          <p:cNvPr id="6" name="Picture 5" descr="A 2-sided chart depicts connections between client-server network, and a peer-to-peer, or P 2 P, network. In the client-server network, 3 personal computing devices, 2 laptops and a desktop, connect to a large server, but not to each other .In the P 2 P network, a multifunction device, a tablet, a smartphone, a desktop computer, and a laptop all connect to one another.">
            <a:extLst>
              <a:ext uri="{FF2B5EF4-FFF2-40B4-BE49-F238E27FC236}">
                <a16:creationId xmlns:a16="http://schemas.microsoft.com/office/drawing/2014/main" id="{DBD62A34-B79D-4CCE-B832-470B4CE90F1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174"/>
          <a:stretch/>
        </p:blipFill>
        <p:spPr>
          <a:xfrm>
            <a:off x="3581400" y="2667000"/>
            <a:ext cx="5347205" cy="3429000"/>
          </a:xfrm>
          <a:prstGeom prst="rect">
            <a:avLst/>
          </a:prstGeom>
        </p:spPr>
      </p:pic>
    </p:spTree>
    <p:extLst>
      <p:ext uri="{BB962C8B-B14F-4D97-AF65-F5344CB8AC3E}">
        <p14:creationId xmlns:p14="http://schemas.microsoft.com/office/powerpoint/2010/main" val="2380760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0"/>
            <a:ext cx="8686800" cy="1600200"/>
          </a:xfrm>
        </p:spPr>
        <p:txBody>
          <a:bodyPr>
            <a:normAutofit/>
          </a:bodyPr>
          <a:lstStyle/>
          <a:p>
            <a:r>
              <a:rPr lang="en-US" dirty="0"/>
              <a:t>Network Architectures</a:t>
            </a:r>
            <a:br>
              <a:rPr lang="en-US" dirty="0"/>
            </a:br>
            <a:r>
              <a:rPr lang="en-US" sz="3200" dirty="0"/>
              <a:t>Network Designs (3 of 3)</a:t>
            </a:r>
            <a:br>
              <a:rPr lang="en-US" sz="3200" dirty="0"/>
            </a:br>
            <a:r>
              <a:rPr lang="en-US" sz="2000" dirty="0"/>
              <a:t>(Objective 7.2)</a:t>
            </a:r>
            <a:endParaRPr lang="en-US" dirty="0">
              <a:effectLst/>
            </a:endParaRPr>
          </a:p>
        </p:txBody>
      </p:sp>
      <p:sp>
        <p:nvSpPr>
          <p:cNvPr id="9" name="Content Placeholder 8"/>
          <p:cNvSpPr>
            <a:spLocks noGrp="1"/>
          </p:cNvSpPr>
          <p:nvPr>
            <p:ph idx="1"/>
          </p:nvPr>
        </p:nvSpPr>
        <p:spPr>
          <a:xfrm>
            <a:off x="457200" y="1600200"/>
            <a:ext cx="8229600" cy="5029200"/>
          </a:xfrm>
        </p:spPr>
        <p:txBody>
          <a:bodyPr>
            <a:normAutofit/>
          </a:bodyPr>
          <a:lstStyle/>
          <a:p>
            <a:pPr>
              <a:spcAft>
                <a:spcPts val="1500"/>
              </a:spcAft>
            </a:pPr>
            <a:r>
              <a:rPr lang="en-GB" dirty="0"/>
              <a:t>Classifying networks by protocols</a:t>
            </a:r>
          </a:p>
          <a:p>
            <a:pPr lvl="1">
              <a:spcBef>
                <a:spcPts val="0"/>
              </a:spcBef>
              <a:spcAft>
                <a:spcPts val="1500"/>
              </a:spcAft>
            </a:pPr>
            <a:r>
              <a:rPr lang="en-GB" dirty="0">
                <a:solidFill>
                  <a:srgbClr val="000000"/>
                </a:solidFill>
              </a:rPr>
              <a:t>Ethernet</a:t>
            </a:r>
          </a:p>
          <a:p>
            <a:pPr lvl="2">
              <a:spcBef>
                <a:spcPts val="0"/>
              </a:spcBef>
              <a:spcAft>
                <a:spcPts val="1500"/>
              </a:spcAft>
            </a:pPr>
            <a:r>
              <a:rPr lang="en-US" dirty="0">
                <a:solidFill>
                  <a:srgbClr val="000000"/>
                </a:solidFill>
              </a:rPr>
              <a:t>Developed by the Institute of Electrical and Electronics Engineers</a:t>
            </a:r>
            <a:endParaRPr lang="en-GB" dirty="0">
              <a:solidFill>
                <a:srgbClr val="000000"/>
              </a:solidFill>
            </a:endParaRPr>
          </a:p>
          <a:p>
            <a:pPr lvl="2">
              <a:spcBef>
                <a:spcPts val="0"/>
              </a:spcBef>
              <a:spcAft>
                <a:spcPts val="1500"/>
              </a:spcAft>
            </a:pPr>
            <a:r>
              <a:rPr lang="en-GB" dirty="0">
                <a:solidFill>
                  <a:srgbClr val="000000"/>
                </a:solidFill>
              </a:rPr>
              <a:t>Wireless networks (Wi-Fi)</a:t>
            </a:r>
          </a:p>
          <a:p>
            <a:pPr lvl="2">
              <a:spcBef>
                <a:spcPts val="0"/>
              </a:spcBef>
              <a:spcAft>
                <a:spcPts val="1500"/>
              </a:spcAft>
            </a:pPr>
            <a:r>
              <a:rPr lang="en-GB" dirty="0">
                <a:solidFill>
                  <a:srgbClr val="000000"/>
                </a:solidFill>
              </a:rPr>
              <a:t>Wired networks (gigabit Ethernet [</a:t>
            </a:r>
            <a:r>
              <a:rPr lang="en-GB" dirty="0" err="1">
                <a:solidFill>
                  <a:srgbClr val="000000"/>
                </a:solidFill>
              </a:rPr>
              <a:t>GbE</a:t>
            </a:r>
            <a:r>
              <a:rPr lang="en-GB" dirty="0">
                <a:solidFill>
                  <a:srgbClr val="000000"/>
                </a:solidFill>
              </a:rPr>
              <a:t>])</a:t>
            </a:r>
          </a:p>
          <a:p>
            <a:pPr lvl="1">
              <a:spcBef>
                <a:spcPts val="0"/>
              </a:spcBef>
              <a:spcAft>
                <a:spcPts val="1500"/>
              </a:spcAft>
            </a:pPr>
            <a:r>
              <a:rPr lang="en-GB" dirty="0">
                <a:solidFill>
                  <a:srgbClr val="000000"/>
                </a:solidFill>
              </a:rPr>
              <a:t>Backward compatibility</a:t>
            </a:r>
          </a:p>
        </p:txBody>
      </p:sp>
    </p:spTree>
    <p:extLst>
      <p:ext uri="{BB962C8B-B14F-4D97-AF65-F5344CB8AC3E}">
        <p14:creationId xmlns:p14="http://schemas.microsoft.com/office/powerpoint/2010/main" val="1179842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effectLst/>
              </a:rPr>
              <a:t>Network Components</a:t>
            </a:r>
            <a:br>
              <a:rPr lang="en-US" dirty="0">
                <a:effectLst/>
              </a:rPr>
            </a:br>
            <a:r>
              <a:rPr lang="en-US" sz="2000" dirty="0">
                <a:effectLst/>
              </a:rPr>
              <a:t>(Objective 7.3)</a:t>
            </a:r>
            <a:r>
              <a:rPr lang="en-US" dirty="0">
                <a:effectLst/>
              </a:rPr>
              <a:t> </a:t>
            </a:r>
            <a:endParaRPr lang="en-US" sz="3000" dirty="0"/>
          </a:p>
        </p:txBody>
      </p:sp>
      <p:pic>
        <p:nvPicPr>
          <p:cNvPr id="5" name="Picture 4" descr="A diagram depicts how network components connect to one another. In the center of the diagram is a router that emits radio waves and transmission media, wireless or wired, connecting nodes. A networking interface card inside each node connects to a laptop and printer. Networking software runs on each computer device, including a laptop and tablet.">
            <a:extLst>
              <a:ext uri="{FF2B5EF4-FFF2-40B4-BE49-F238E27FC236}">
                <a16:creationId xmlns:a16="http://schemas.microsoft.com/office/drawing/2014/main" id="{7A6C9F5D-D659-4570-9841-80836C5ACF6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613"/>
          <a:stretch/>
        </p:blipFill>
        <p:spPr>
          <a:xfrm>
            <a:off x="1440273" y="1600200"/>
            <a:ext cx="6263453" cy="4648200"/>
          </a:xfrm>
          <a:prstGeom prst="rect">
            <a:avLst/>
          </a:prstGeom>
        </p:spPr>
      </p:pic>
    </p:spTree>
    <p:extLst>
      <p:ext uri="{BB962C8B-B14F-4D97-AF65-F5344CB8AC3E}">
        <p14:creationId xmlns:p14="http://schemas.microsoft.com/office/powerpoint/2010/main" val="26399417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0"/>
            <a:ext cx="8686800" cy="1600200"/>
          </a:xfrm>
        </p:spPr>
        <p:txBody>
          <a:bodyPr>
            <a:normAutofit/>
          </a:bodyPr>
          <a:lstStyle/>
          <a:p>
            <a:r>
              <a:rPr lang="en-US" dirty="0"/>
              <a:t>Network Components</a:t>
            </a:r>
            <a:br>
              <a:rPr lang="en-US" dirty="0"/>
            </a:br>
            <a:r>
              <a:rPr lang="en-US" sz="3200" dirty="0"/>
              <a:t>Transmission Media (1 of 2)</a:t>
            </a:r>
            <a:br>
              <a:rPr lang="en-US" sz="3200" dirty="0"/>
            </a:br>
            <a:r>
              <a:rPr lang="en-US" sz="2000" dirty="0"/>
              <a:t>(Objective 7.3)</a:t>
            </a:r>
            <a:endParaRPr lang="en-US" dirty="0">
              <a:effectLst/>
            </a:endParaRPr>
          </a:p>
        </p:txBody>
      </p:sp>
      <p:sp>
        <p:nvSpPr>
          <p:cNvPr id="9" name="Content Placeholder 8"/>
          <p:cNvSpPr>
            <a:spLocks noGrp="1"/>
          </p:cNvSpPr>
          <p:nvPr>
            <p:ph idx="1"/>
          </p:nvPr>
        </p:nvSpPr>
        <p:spPr>
          <a:xfrm>
            <a:off x="457200" y="1600200"/>
            <a:ext cx="8077200" cy="4525963"/>
          </a:xfrm>
        </p:spPr>
        <p:txBody>
          <a:bodyPr>
            <a:normAutofit/>
          </a:bodyPr>
          <a:lstStyle/>
          <a:p>
            <a:pPr>
              <a:spcAft>
                <a:spcPts val="1800"/>
              </a:spcAft>
            </a:pPr>
            <a:r>
              <a:rPr lang="en-US" dirty="0"/>
              <a:t>Transmission media establish a communications channel between the nodes on a network</a:t>
            </a:r>
          </a:p>
          <a:p>
            <a:pPr lvl="1">
              <a:spcBef>
                <a:spcPts val="0"/>
              </a:spcBef>
              <a:spcAft>
                <a:spcPts val="1800"/>
              </a:spcAft>
            </a:pPr>
            <a:r>
              <a:rPr lang="en-GB" dirty="0">
                <a:solidFill>
                  <a:srgbClr val="000000"/>
                </a:solidFill>
              </a:rPr>
              <a:t>Wireless networks</a:t>
            </a:r>
          </a:p>
          <a:p>
            <a:pPr lvl="1">
              <a:spcBef>
                <a:spcPts val="0"/>
              </a:spcBef>
              <a:spcAft>
                <a:spcPts val="1800"/>
              </a:spcAft>
            </a:pPr>
            <a:r>
              <a:rPr lang="en-GB" dirty="0">
                <a:solidFill>
                  <a:srgbClr val="000000"/>
                </a:solidFill>
              </a:rPr>
              <a:t>Wired networks</a:t>
            </a:r>
          </a:p>
        </p:txBody>
      </p:sp>
    </p:spTree>
    <p:extLst>
      <p:ext uri="{BB962C8B-B14F-4D97-AF65-F5344CB8AC3E}">
        <p14:creationId xmlns:p14="http://schemas.microsoft.com/office/powerpoint/2010/main" val="2883482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0"/>
            <a:ext cx="8686800" cy="1606440"/>
          </a:xfrm>
        </p:spPr>
        <p:txBody>
          <a:bodyPr>
            <a:normAutofit/>
          </a:bodyPr>
          <a:lstStyle/>
          <a:p>
            <a:r>
              <a:rPr lang="en-US" dirty="0"/>
              <a:t>Network Components</a:t>
            </a:r>
            <a:br>
              <a:rPr lang="en-US" dirty="0"/>
            </a:br>
            <a:r>
              <a:rPr lang="en-US" sz="3200" dirty="0"/>
              <a:t>Transmission Media (2 of 2)</a:t>
            </a:r>
            <a:br>
              <a:rPr lang="en-US" sz="3200" dirty="0"/>
            </a:br>
            <a:r>
              <a:rPr lang="en-US" sz="2000" dirty="0"/>
              <a:t>(Objective 7.3)</a:t>
            </a:r>
            <a:endParaRPr lang="en-US" dirty="0">
              <a:effectLst/>
            </a:endParaRPr>
          </a:p>
        </p:txBody>
      </p:sp>
      <p:sp>
        <p:nvSpPr>
          <p:cNvPr id="9" name="Content Placeholder 8"/>
          <p:cNvSpPr>
            <a:spLocks noGrp="1"/>
          </p:cNvSpPr>
          <p:nvPr>
            <p:ph idx="1"/>
          </p:nvPr>
        </p:nvSpPr>
        <p:spPr>
          <a:xfrm>
            <a:off x="457200" y="1606440"/>
            <a:ext cx="8458199" cy="4946760"/>
          </a:xfrm>
        </p:spPr>
        <p:txBody>
          <a:bodyPr>
            <a:normAutofit/>
          </a:bodyPr>
          <a:lstStyle/>
          <a:p>
            <a:pPr>
              <a:spcAft>
                <a:spcPts val="300"/>
              </a:spcAft>
            </a:pPr>
            <a:r>
              <a:rPr lang="en-GB" dirty="0"/>
              <a:t>Wired</a:t>
            </a:r>
          </a:p>
          <a:p>
            <a:pPr lvl="1">
              <a:spcBef>
                <a:spcPts val="300"/>
              </a:spcBef>
              <a:spcAft>
                <a:spcPts val="300"/>
              </a:spcAft>
            </a:pPr>
            <a:r>
              <a:rPr lang="en-GB" dirty="0"/>
              <a:t>UTP cable: twisted </a:t>
            </a:r>
            <a:r>
              <a:rPr lang="en-US" dirty="0"/>
              <a:t>copper wires surrounded by a plastic jacket</a:t>
            </a:r>
            <a:endParaRPr lang="en-GB" dirty="0"/>
          </a:p>
          <a:p>
            <a:pPr lvl="1">
              <a:spcBef>
                <a:spcPts val="300"/>
              </a:spcBef>
              <a:spcAft>
                <a:spcPts val="300"/>
              </a:spcAft>
            </a:pPr>
            <a:r>
              <a:rPr lang="en-GB" dirty="0"/>
              <a:t>Coaxial cable: </a:t>
            </a:r>
            <a:r>
              <a:rPr lang="en-US" dirty="0"/>
              <a:t>single copper wire surrounded by layers of plastic</a:t>
            </a:r>
            <a:endParaRPr lang="en-GB" dirty="0"/>
          </a:p>
          <a:p>
            <a:pPr lvl="1">
              <a:spcBef>
                <a:spcPts val="300"/>
              </a:spcBef>
              <a:spcAft>
                <a:spcPts val="300"/>
              </a:spcAft>
            </a:pPr>
            <a:r>
              <a:rPr lang="en-GB" dirty="0" err="1"/>
              <a:t>Fiber</a:t>
            </a:r>
            <a:r>
              <a:rPr lang="en-GB" dirty="0"/>
              <a:t>-optic cable: plastic or glass </a:t>
            </a:r>
            <a:r>
              <a:rPr lang="en-US" dirty="0"/>
              <a:t>fibers</a:t>
            </a:r>
          </a:p>
        </p:txBody>
      </p:sp>
      <p:pic>
        <p:nvPicPr>
          <p:cNvPr id="3" name="Picture 2" descr="3 images of cables commonly used in networks. Image A, an unshielded twisted-pair cable, consists of several double-twisted strands encased within a single layer of coating. Image b, a Coaxial cable, is a thick bundle of coated wires which has a single pointed end. Image c, a fiber optic cable, consists of four bundles of fiber-optic wire, all encased in a single cord.">
            <a:extLst>
              <a:ext uri="{FF2B5EF4-FFF2-40B4-BE49-F238E27FC236}">
                <a16:creationId xmlns:a16="http://schemas.microsoft.com/office/drawing/2014/main" id="{557BDBC9-39F6-49EB-ADB2-FD4E083FF1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5776" y="4953000"/>
            <a:ext cx="6632448" cy="1188720"/>
          </a:xfrm>
          <a:prstGeom prst="rect">
            <a:avLst/>
          </a:prstGeom>
        </p:spPr>
      </p:pic>
    </p:spTree>
    <p:extLst>
      <p:ext uri="{BB962C8B-B14F-4D97-AF65-F5344CB8AC3E}">
        <p14:creationId xmlns:p14="http://schemas.microsoft.com/office/powerpoint/2010/main" val="1027848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0"/>
            <a:ext cx="8686800" cy="1600200"/>
          </a:xfrm>
        </p:spPr>
        <p:txBody>
          <a:bodyPr>
            <a:normAutofit/>
          </a:bodyPr>
          <a:lstStyle/>
          <a:p>
            <a:r>
              <a:rPr lang="en-US" dirty="0">
                <a:effectLst/>
              </a:rPr>
              <a:t>Network Components</a:t>
            </a:r>
            <a:br>
              <a:rPr lang="en-US" dirty="0">
                <a:effectLst/>
              </a:rPr>
            </a:br>
            <a:r>
              <a:rPr lang="en-US" sz="3200" dirty="0"/>
              <a:t>Basic Network Hardware</a:t>
            </a:r>
            <a:br>
              <a:rPr lang="en-US" sz="3200" dirty="0"/>
            </a:br>
            <a:r>
              <a:rPr lang="en-US" sz="2000" dirty="0"/>
              <a:t>(Objective 7.4)</a:t>
            </a:r>
            <a:endParaRPr lang="en-US" dirty="0">
              <a:effectLst/>
            </a:endParaRPr>
          </a:p>
        </p:txBody>
      </p:sp>
      <p:sp>
        <p:nvSpPr>
          <p:cNvPr id="9" name="Content Placeholder 8"/>
          <p:cNvSpPr>
            <a:spLocks noGrp="1"/>
          </p:cNvSpPr>
          <p:nvPr>
            <p:ph idx="1"/>
          </p:nvPr>
        </p:nvSpPr>
        <p:spPr>
          <a:xfrm>
            <a:off x="457200" y="1600200"/>
            <a:ext cx="7543799" cy="5257800"/>
          </a:xfrm>
        </p:spPr>
        <p:txBody>
          <a:bodyPr>
            <a:normAutofit/>
          </a:bodyPr>
          <a:lstStyle/>
          <a:p>
            <a:r>
              <a:rPr lang="en-GB" dirty="0"/>
              <a:t>Network adapter</a:t>
            </a:r>
          </a:p>
          <a:p>
            <a:r>
              <a:rPr lang="en-GB" dirty="0"/>
              <a:t>Network interface</a:t>
            </a:r>
            <a:br>
              <a:rPr lang="en-GB" dirty="0"/>
            </a:br>
            <a:r>
              <a:rPr lang="en-GB" dirty="0"/>
              <a:t>card (NIC)</a:t>
            </a:r>
          </a:p>
          <a:p>
            <a:r>
              <a:rPr lang="en-GB" dirty="0"/>
              <a:t>Modem</a:t>
            </a:r>
          </a:p>
          <a:p>
            <a:r>
              <a:rPr lang="en-GB" dirty="0"/>
              <a:t>Router</a:t>
            </a:r>
          </a:p>
          <a:p>
            <a:r>
              <a:rPr lang="en-GB" dirty="0"/>
              <a:t>Switch</a:t>
            </a:r>
          </a:p>
        </p:txBody>
      </p:sp>
      <p:pic>
        <p:nvPicPr>
          <p:cNvPr id="4" name="Picture 3" descr="A graphic representation of the intersection of two roads represents the function of an ethernet switch. A car at each of the four points of the intersection is labeled as Data Packet 1, 2, 3, and 4. The switch is represented by a traffic light.">
            <a:extLst>
              <a:ext uri="{FF2B5EF4-FFF2-40B4-BE49-F238E27FC236}">
                <a16:creationId xmlns:a16="http://schemas.microsoft.com/office/drawing/2014/main" id="{06574EC5-C533-4299-A0A5-749AC6311C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71799" y="2819400"/>
            <a:ext cx="5527501" cy="2590800"/>
          </a:xfrm>
          <a:prstGeom prst="rect">
            <a:avLst/>
          </a:prstGeom>
        </p:spPr>
      </p:pic>
    </p:spTree>
    <p:extLst>
      <p:ext uri="{BB962C8B-B14F-4D97-AF65-F5344CB8AC3E}">
        <p14:creationId xmlns:p14="http://schemas.microsoft.com/office/powerpoint/2010/main" val="3861585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0"/>
            <a:ext cx="8686800" cy="1600200"/>
          </a:xfrm>
        </p:spPr>
        <p:txBody>
          <a:bodyPr>
            <a:normAutofit/>
          </a:bodyPr>
          <a:lstStyle/>
          <a:p>
            <a:r>
              <a:rPr lang="en-US" dirty="0">
                <a:effectLst/>
              </a:rPr>
              <a:t>Network Components</a:t>
            </a:r>
            <a:br>
              <a:rPr lang="en-US" dirty="0">
                <a:effectLst/>
              </a:rPr>
            </a:br>
            <a:r>
              <a:rPr lang="en-US" sz="3200" dirty="0"/>
              <a:t>Network Software</a:t>
            </a:r>
            <a:br>
              <a:rPr lang="en-US" sz="3200" dirty="0"/>
            </a:br>
            <a:r>
              <a:rPr lang="en-US" sz="2000" dirty="0"/>
              <a:t>(Objective 7.5)</a:t>
            </a:r>
            <a:endParaRPr lang="en-US" dirty="0">
              <a:effectLst/>
            </a:endParaRPr>
          </a:p>
        </p:txBody>
      </p:sp>
      <p:sp>
        <p:nvSpPr>
          <p:cNvPr id="9" name="Content Placeholder 8"/>
          <p:cNvSpPr>
            <a:spLocks noGrp="1"/>
          </p:cNvSpPr>
          <p:nvPr>
            <p:ph idx="1"/>
          </p:nvPr>
        </p:nvSpPr>
        <p:spPr>
          <a:xfrm>
            <a:off x="457200" y="1600200"/>
            <a:ext cx="8229600" cy="4525963"/>
          </a:xfrm>
        </p:spPr>
        <p:txBody>
          <a:bodyPr>
            <a:normAutofit/>
          </a:bodyPr>
          <a:lstStyle/>
          <a:p>
            <a:pPr>
              <a:spcAft>
                <a:spcPts val="1800"/>
              </a:spcAft>
            </a:pPr>
            <a:r>
              <a:rPr lang="en-GB" dirty="0"/>
              <a:t>Operating system for P2P networking</a:t>
            </a:r>
          </a:p>
          <a:p>
            <a:pPr>
              <a:spcAft>
                <a:spcPts val="1800"/>
              </a:spcAft>
            </a:pPr>
            <a:r>
              <a:rPr lang="en-GB" dirty="0"/>
              <a:t>Client/server network </a:t>
            </a:r>
          </a:p>
          <a:p>
            <a:pPr lvl="1">
              <a:spcBef>
                <a:spcPts val="0"/>
              </a:spcBef>
              <a:spcAft>
                <a:spcPts val="1800"/>
              </a:spcAft>
            </a:pPr>
            <a:r>
              <a:rPr lang="en-GB" dirty="0">
                <a:solidFill>
                  <a:srgbClr val="000000"/>
                </a:solidFill>
              </a:rPr>
              <a:t>Communicate through centralized server</a:t>
            </a:r>
          </a:p>
          <a:p>
            <a:pPr lvl="1">
              <a:spcBef>
                <a:spcPts val="0"/>
              </a:spcBef>
              <a:spcAft>
                <a:spcPts val="1800"/>
              </a:spcAft>
            </a:pPr>
            <a:r>
              <a:rPr lang="en-GB" dirty="0">
                <a:solidFill>
                  <a:srgbClr val="000000"/>
                </a:solidFill>
              </a:rPr>
              <a:t>Specialized network operating system(NOS) software</a:t>
            </a:r>
          </a:p>
        </p:txBody>
      </p:sp>
    </p:spTree>
    <p:extLst>
      <p:ext uri="{BB962C8B-B14F-4D97-AF65-F5344CB8AC3E}">
        <p14:creationId xmlns:p14="http://schemas.microsoft.com/office/powerpoint/2010/main" val="36822934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Connecting to the Internet</a:t>
            </a:r>
            <a:br>
              <a:rPr lang="en-US" dirty="0"/>
            </a:br>
            <a:r>
              <a:rPr lang="en-US" sz="3200" dirty="0"/>
              <a:t>Broadband Internet Connections (1 of 2)</a:t>
            </a:r>
            <a:br>
              <a:rPr lang="en-US" sz="3200" dirty="0"/>
            </a:br>
            <a:r>
              <a:rPr lang="en-US" sz="2000" dirty="0"/>
              <a:t>(Objective 7.6)</a:t>
            </a:r>
            <a:endParaRPr lang="en-US" dirty="0"/>
          </a:p>
        </p:txBody>
      </p:sp>
      <p:sp>
        <p:nvSpPr>
          <p:cNvPr id="3" name="Content Placeholder 2"/>
          <p:cNvSpPr>
            <a:spLocks noGrp="1"/>
          </p:cNvSpPr>
          <p:nvPr>
            <p:ph idx="1"/>
          </p:nvPr>
        </p:nvSpPr>
        <p:spPr>
          <a:xfrm>
            <a:off x="457200" y="1600200"/>
            <a:ext cx="8229600" cy="5257800"/>
          </a:xfrm>
        </p:spPr>
        <p:txBody>
          <a:bodyPr>
            <a:normAutofit/>
          </a:bodyPr>
          <a:lstStyle/>
          <a:p>
            <a:pPr>
              <a:lnSpc>
                <a:spcPct val="110000"/>
              </a:lnSpc>
              <a:spcBef>
                <a:spcPts val="0"/>
              </a:spcBef>
              <a:spcAft>
                <a:spcPts val="1200"/>
              </a:spcAft>
            </a:pPr>
            <a:r>
              <a:rPr lang="en-US" dirty="0"/>
              <a:t>Home network</a:t>
            </a:r>
          </a:p>
          <a:p>
            <a:pPr lvl="1">
              <a:lnSpc>
                <a:spcPct val="110000"/>
              </a:lnSpc>
              <a:spcBef>
                <a:spcPts val="0"/>
              </a:spcBef>
              <a:spcAft>
                <a:spcPts val="1200"/>
              </a:spcAft>
            </a:pPr>
            <a:r>
              <a:rPr lang="en-US" dirty="0"/>
              <a:t>Share an Internet connection</a:t>
            </a:r>
          </a:p>
          <a:p>
            <a:pPr>
              <a:lnSpc>
                <a:spcPct val="110000"/>
              </a:lnSpc>
              <a:spcBef>
                <a:spcPts val="0"/>
              </a:spcBef>
              <a:spcAft>
                <a:spcPts val="1200"/>
              </a:spcAft>
            </a:pPr>
            <a:r>
              <a:rPr lang="en-US" dirty="0"/>
              <a:t>Must purchase Internet access from ISP</a:t>
            </a:r>
          </a:p>
          <a:p>
            <a:pPr lvl="1">
              <a:lnSpc>
                <a:spcPct val="110000"/>
              </a:lnSpc>
              <a:spcBef>
                <a:spcPts val="0"/>
              </a:spcBef>
              <a:spcAft>
                <a:spcPts val="1200"/>
              </a:spcAft>
            </a:pPr>
            <a:r>
              <a:rPr lang="en-US" dirty="0"/>
              <a:t>Specialized providers</a:t>
            </a:r>
          </a:p>
          <a:p>
            <a:pPr lvl="1">
              <a:lnSpc>
                <a:spcPct val="110000"/>
              </a:lnSpc>
              <a:spcBef>
                <a:spcPts val="0"/>
              </a:spcBef>
              <a:spcAft>
                <a:spcPts val="1200"/>
              </a:spcAft>
            </a:pPr>
            <a:r>
              <a:rPr lang="en-US" dirty="0"/>
              <a:t>Companies that provide other services</a:t>
            </a:r>
          </a:p>
          <a:p>
            <a:pPr>
              <a:lnSpc>
                <a:spcPct val="110000"/>
              </a:lnSpc>
              <a:spcBef>
                <a:spcPts val="0"/>
              </a:spcBef>
              <a:spcAft>
                <a:spcPts val="1200"/>
              </a:spcAft>
            </a:pPr>
            <a:r>
              <a:rPr lang="en-US" dirty="0"/>
              <a:t>Broadband</a:t>
            </a:r>
          </a:p>
          <a:p>
            <a:pPr>
              <a:lnSpc>
                <a:spcPct val="110000"/>
              </a:lnSpc>
              <a:spcBef>
                <a:spcPts val="0"/>
              </a:spcBef>
              <a:spcAft>
                <a:spcPts val="1200"/>
              </a:spcAft>
            </a:pPr>
            <a:r>
              <a:rPr lang="en-US" dirty="0"/>
              <a:t>Cellular or dial-up</a:t>
            </a:r>
          </a:p>
        </p:txBody>
      </p:sp>
    </p:spTree>
    <p:extLst>
      <p:ext uri="{BB962C8B-B14F-4D97-AF65-F5344CB8AC3E}">
        <p14:creationId xmlns:p14="http://schemas.microsoft.com/office/powerpoint/2010/main" val="23089069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Connecting to the Internet</a:t>
            </a:r>
            <a:br>
              <a:rPr lang="en-US" dirty="0"/>
            </a:br>
            <a:r>
              <a:rPr lang="en-US" sz="3200" dirty="0"/>
              <a:t>Broadband Internet Connections (2 of 2)</a:t>
            </a:r>
            <a:br>
              <a:rPr lang="en-US" dirty="0"/>
            </a:br>
            <a:r>
              <a:rPr lang="en-US" sz="2000" dirty="0"/>
              <a:t>(Objective 7.6)</a:t>
            </a:r>
            <a:endParaRPr lang="en-US" dirty="0">
              <a:effectLst/>
            </a:endParaRPr>
          </a:p>
        </p:txBody>
      </p:sp>
      <p:sp>
        <p:nvSpPr>
          <p:cNvPr id="3" name="Content Placeholder 2"/>
          <p:cNvSpPr>
            <a:spLocks noGrp="1"/>
          </p:cNvSpPr>
          <p:nvPr>
            <p:ph idx="1"/>
          </p:nvPr>
        </p:nvSpPr>
        <p:spPr>
          <a:xfrm>
            <a:off x="457200" y="1600201"/>
            <a:ext cx="8229600" cy="2667000"/>
          </a:xfrm>
        </p:spPr>
        <p:txBody>
          <a:bodyPr>
            <a:normAutofit/>
          </a:bodyPr>
          <a:lstStyle/>
          <a:p>
            <a:pPr>
              <a:spcAft>
                <a:spcPts val="600"/>
              </a:spcAft>
            </a:pPr>
            <a:r>
              <a:rPr lang="en-US" dirty="0"/>
              <a:t>Broadband</a:t>
            </a:r>
          </a:p>
          <a:p>
            <a:pPr marL="486918" lvl="1">
              <a:spcBef>
                <a:spcPts val="0"/>
              </a:spcBef>
              <a:spcAft>
                <a:spcPts val="300"/>
              </a:spcAft>
            </a:pPr>
            <a:r>
              <a:rPr lang="en-US" dirty="0"/>
              <a:t>Cable Internet</a:t>
            </a:r>
          </a:p>
          <a:p>
            <a:pPr marL="486918" lvl="1">
              <a:spcBef>
                <a:spcPts val="0"/>
              </a:spcBef>
              <a:spcAft>
                <a:spcPts val="300"/>
              </a:spcAft>
            </a:pPr>
            <a:r>
              <a:rPr lang="en-US" dirty="0"/>
              <a:t>DSL (digital subscriber line)</a:t>
            </a:r>
          </a:p>
          <a:p>
            <a:pPr marL="486918" lvl="1">
              <a:spcBef>
                <a:spcPts val="0"/>
              </a:spcBef>
              <a:spcAft>
                <a:spcPts val="300"/>
              </a:spcAft>
            </a:pPr>
            <a:r>
              <a:rPr lang="en-US" dirty="0"/>
              <a:t>Fiber-optic service</a:t>
            </a:r>
          </a:p>
          <a:p>
            <a:pPr marL="486918" lvl="1">
              <a:spcBef>
                <a:spcPts val="0"/>
              </a:spcBef>
              <a:spcAft>
                <a:spcPts val="300"/>
              </a:spcAft>
            </a:pPr>
            <a:r>
              <a:rPr lang="en-US" dirty="0"/>
              <a:t>Satellite Internet</a:t>
            </a:r>
          </a:p>
        </p:txBody>
      </p:sp>
      <p:pic>
        <p:nvPicPr>
          <p:cNvPr id="4" name="Picture 3" descr="A table comparing Cable, D S L (Digital subscriber line), and Fiber-optic media.">
            <a:extLst>
              <a:ext uri="{FF2B5EF4-FFF2-40B4-BE49-F238E27FC236}">
                <a16:creationId xmlns:a16="http://schemas.microsoft.com/office/drawing/2014/main" id="{9989C366-5145-4548-8C0D-F7BBFA57E7D5}"/>
              </a:ext>
            </a:extLst>
          </p:cNvPr>
          <p:cNvPicPr>
            <a:picLocks noChangeAspect="1"/>
          </p:cNvPicPr>
          <p:nvPr/>
        </p:nvPicPr>
        <p:blipFill>
          <a:blip r:embed="rId3"/>
          <a:stretch>
            <a:fillRect/>
          </a:stretch>
        </p:blipFill>
        <p:spPr>
          <a:xfrm>
            <a:off x="457200" y="3733800"/>
            <a:ext cx="8394928" cy="2342631"/>
          </a:xfrm>
          <a:prstGeom prst="rect">
            <a:avLst/>
          </a:prstGeom>
        </p:spPr>
      </p:pic>
    </p:spTree>
    <p:extLst>
      <p:ext uri="{BB962C8B-B14F-4D97-AF65-F5344CB8AC3E}">
        <p14:creationId xmlns:p14="http://schemas.microsoft.com/office/powerpoint/2010/main" val="33039776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effectLst/>
              </a:rPr>
              <a:t>Connecting to the Internet</a:t>
            </a:r>
            <a:br>
              <a:rPr lang="en-US" dirty="0">
                <a:effectLst/>
              </a:rPr>
            </a:br>
            <a:r>
              <a:rPr lang="en-US" sz="3200" dirty="0"/>
              <a:t>Wireless Internet Access</a:t>
            </a:r>
            <a:br>
              <a:rPr lang="en-US" sz="3200" dirty="0"/>
            </a:br>
            <a:r>
              <a:rPr lang="en-US" sz="2000" dirty="0"/>
              <a:t>(Objective 7.7)</a:t>
            </a:r>
            <a:endParaRPr lang="en-US" dirty="0">
              <a:effectLst/>
            </a:endParaRPr>
          </a:p>
        </p:txBody>
      </p:sp>
      <p:sp>
        <p:nvSpPr>
          <p:cNvPr id="3" name="Content Placeholder 2"/>
          <p:cNvSpPr>
            <a:spLocks noGrp="1"/>
          </p:cNvSpPr>
          <p:nvPr>
            <p:ph idx="1"/>
          </p:nvPr>
        </p:nvSpPr>
        <p:spPr>
          <a:xfrm>
            <a:off x="457201" y="1600200"/>
            <a:ext cx="5462338" cy="5257800"/>
          </a:xfrm>
        </p:spPr>
        <p:txBody>
          <a:bodyPr>
            <a:normAutofit/>
          </a:bodyPr>
          <a:lstStyle/>
          <a:p>
            <a:pPr>
              <a:spcAft>
                <a:spcPts val="2400"/>
              </a:spcAft>
            </a:pPr>
            <a:r>
              <a:rPr lang="en-US" dirty="0"/>
              <a:t>Mobile broadband</a:t>
            </a:r>
          </a:p>
          <a:p>
            <a:pPr lvl="1">
              <a:spcBef>
                <a:spcPts val="0"/>
              </a:spcBef>
              <a:spcAft>
                <a:spcPts val="2400"/>
              </a:spcAft>
            </a:pPr>
            <a:r>
              <a:rPr lang="en-US" dirty="0"/>
              <a:t>Wireless Internet</a:t>
            </a:r>
            <a:br>
              <a:rPr lang="en-US" dirty="0"/>
            </a:br>
            <a:r>
              <a:rPr lang="en-US" dirty="0"/>
              <a:t>at home</a:t>
            </a:r>
          </a:p>
          <a:p>
            <a:pPr lvl="1">
              <a:spcBef>
                <a:spcPts val="0"/>
              </a:spcBef>
              <a:spcAft>
                <a:spcPts val="2400"/>
              </a:spcAft>
            </a:pPr>
            <a:r>
              <a:rPr lang="en-US" dirty="0"/>
              <a:t>Mobile hotspot </a:t>
            </a:r>
          </a:p>
          <a:p>
            <a:pPr lvl="1">
              <a:spcBef>
                <a:spcPts val="0"/>
              </a:spcBef>
              <a:spcAft>
                <a:spcPts val="2400"/>
              </a:spcAft>
            </a:pPr>
            <a:r>
              <a:rPr lang="en-US" dirty="0"/>
              <a:t>Wireless ISP</a:t>
            </a:r>
          </a:p>
          <a:p>
            <a:pPr lvl="1">
              <a:spcBef>
                <a:spcPts val="0"/>
              </a:spcBef>
              <a:spcAft>
                <a:spcPts val="2400"/>
              </a:spcAft>
            </a:pPr>
            <a:r>
              <a:rPr lang="en-US" dirty="0"/>
              <a:t>Data plan</a:t>
            </a:r>
          </a:p>
        </p:txBody>
      </p:sp>
      <p:pic>
        <p:nvPicPr>
          <p:cNvPr id="7" name="Picture 6" descr="In a screenshot of a smartphone’s settings, the personal hot spot is defined as a mobile hot spot.">
            <a:extLst>
              <a:ext uri="{FF2B5EF4-FFF2-40B4-BE49-F238E27FC236}">
                <a16:creationId xmlns:a16="http://schemas.microsoft.com/office/drawing/2014/main" id="{BCEE6263-D544-407D-B706-A6BBECDB13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5670" y="2209800"/>
            <a:ext cx="3578123" cy="3563255"/>
          </a:xfrm>
          <a:prstGeom prst="rect">
            <a:avLst/>
          </a:prstGeom>
        </p:spPr>
      </p:pic>
    </p:spTree>
    <p:extLst>
      <p:ext uri="{BB962C8B-B14F-4D97-AF65-F5344CB8AC3E}">
        <p14:creationId xmlns:p14="http://schemas.microsoft.com/office/powerpoint/2010/main" val="13050558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
            <a:ext cx="8680187" cy="1600201"/>
          </a:xfrm>
        </p:spPr>
        <p:txBody>
          <a:bodyPr>
            <a:noAutofit/>
          </a:bodyPr>
          <a:lstStyle/>
          <a:p>
            <a:r>
              <a:rPr lang="en-US" dirty="0"/>
              <a:t>Installing and Configuring Home Networks</a:t>
            </a:r>
            <a:br>
              <a:rPr lang="en-US" dirty="0">
                <a:effectLst/>
              </a:rPr>
            </a:br>
            <a:r>
              <a:rPr lang="en-US" sz="3200" dirty="0"/>
              <a:t>Planning Your Home Network</a:t>
            </a:r>
            <a:br>
              <a:rPr lang="en-US" sz="3200" dirty="0"/>
            </a:br>
            <a:r>
              <a:rPr lang="en-US" sz="2000" dirty="0"/>
              <a:t>(Objective 7.8)</a:t>
            </a:r>
            <a:endParaRPr lang="en-US" dirty="0"/>
          </a:p>
        </p:txBody>
      </p:sp>
      <p:sp>
        <p:nvSpPr>
          <p:cNvPr id="10" name="Content Placeholder 9"/>
          <p:cNvSpPr>
            <a:spLocks noGrp="1"/>
          </p:cNvSpPr>
          <p:nvPr>
            <p:ph idx="1"/>
          </p:nvPr>
        </p:nvSpPr>
        <p:spPr>
          <a:xfrm>
            <a:off x="457201" y="1752600"/>
            <a:ext cx="4534294" cy="4419600"/>
          </a:xfrm>
        </p:spPr>
        <p:txBody>
          <a:bodyPr>
            <a:normAutofit/>
          </a:bodyPr>
          <a:lstStyle/>
          <a:p>
            <a:r>
              <a:rPr lang="en-US" dirty="0"/>
              <a:t>List all the devices you are using</a:t>
            </a:r>
          </a:p>
          <a:p>
            <a:r>
              <a:rPr lang="en-US" dirty="0"/>
              <a:t>Use the latest standard</a:t>
            </a:r>
          </a:p>
          <a:p>
            <a:r>
              <a:rPr lang="en-US" dirty="0"/>
              <a:t>Use the newest equipment</a:t>
            </a:r>
          </a:p>
        </p:txBody>
      </p:sp>
      <p:pic>
        <p:nvPicPr>
          <p:cNvPr id="5" name="Picture 4" descr="A wireless router.">
            <a:extLst>
              <a:ext uri="{FF2B5EF4-FFF2-40B4-BE49-F238E27FC236}">
                <a16:creationId xmlns:a16="http://schemas.microsoft.com/office/drawing/2014/main" id="{4620F5EB-608E-47D2-A53E-2464F5A8F307}"/>
              </a:ext>
            </a:extLst>
          </p:cNvPr>
          <p:cNvPicPr>
            <a:picLocks noChangeAspect="1"/>
          </p:cNvPicPr>
          <p:nvPr/>
        </p:nvPicPr>
        <p:blipFill rotWithShape="1">
          <a:blip r:embed="rId3">
            <a:extLst>
              <a:ext uri="{28A0092B-C50C-407E-A947-70E740481C1C}">
                <a14:useLocalDpi xmlns:a14="http://schemas.microsoft.com/office/drawing/2010/main" val="0"/>
              </a:ext>
            </a:extLst>
          </a:blip>
          <a:srcRect b="8452"/>
          <a:stretch/>
        </p:blipFill>
        <p:spPr>
          <a:xfrm>
            <a:off x="4085262" y="2514600"/>
            <a:ext cx="4626346" cy="3216315"/>
          </a:xfrm>
          <a:prstGeom prst="rect">
            <a:avLst/>
          </a:prstGeom>
        </p:spPr>
      </p:pic>
    </p:spTree>
    <p:extLst>
      <p:ext uri="{BB962C8B-B14F-4D97-AF65-F5344CB8AC3E}">
        <p14:creationId xmlns:p14="http://schemas.microsoft.com/office/powerpoint/2010/main" val="20908895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686800" cy="1600201"/>
          </a:xfrm>
        </p:spPr>
        <p:txBody>
          <a:bodyPr>
            <a:noAutofit/>
          </a:bodyPr>
          <a:lstStyle/>
          <a:p>
            <a:r>
              <a:rPr lang="en-US" dirty="0"/>
              <a:t>Installing and Configuring Home Networks</a:t>
            </a:r>
            <a:br>
              <a:rPr lang="en-US" sz="2400" dirty="0"/>
            </a:br>
            <a:r>
              <a:rPr lang="en-US" sz="3200" dirty="0"/>
              <a:t>Connecting Devices to a Network (1 of 2)</a:t>
            </a:r>
            <a:br>
              <a:rPr lang="en-US" sz="3200" dirty="0"/>
            </a:br>
            <a:r>
              <a:rPr lang="en-US" sz="2000" dirty="0"/>
              <a:t>(Objective 7.9) </a:t>
            </a:r>
          </a:p>
        </p:txBody>
      </p:sp>
      <p:sp>
        <p:nvSpPr>
          <p:cNvPr id="6" name="Content Placeholder 9"/>
          <p:cNvSpPr>
            <a:spLocks noGrp="1"/>
          </p:cNvSpPr>
          <p:nvPr>
            <p:ph sz="half" idx="4294967295"/>
          </p:nvPr>
        </p:nvSpPr>
        <p:spPr>
          <a:xfrm>
            <a:off x="457200" y="1600200"/>
            <a:ext cx="5700860" cy="4648200"/>
          </a:xfrm>
        </p:spPr>
        <p:txBody>
          <a:bodyPr>
            <a:normAutofit/>
          </a:bodyPr>
          <a:lstStyle/>
          <a:p>
            <a:pPr>
              <a:spcAft>
                <a:spcPts val="1800"/>
              </a:spcAft>
              <a:buSzPct val="100000"/>
            </a:pPr>
            <a:r>
              <a:rPr lang="en-US" sz="3200" dirty="0">
                <a:solidFill>
                  <a:srgbClr val="007FA3"/>
                </a:solidFill>
              </a:rPr>
              <a:t>Routers</a:t>
            </a:r>
          </a:p>
          <a:p>
            <a:pPr>
              <a:spcAft>
                <a:spcPts val="1800"/>
              </a:spcAft>
              <a:buSzPct val="100000"/>
            </a:pPr>
            <a:r>
              <a:rPr lang="en-US" sz="3200" dirty="0">
                <a:solidFill>
                  <a:srgbClr val="007FA3"/>
                </a:solidFill>
              </a:rPr>
              <a:t>Switches</a:t>
            </a:r>
          </a:p>
        </p:txBody>
      </p:sp>
      <p:pic>
        <p:nvPicPr>
          <p:cNvPr id="7" name="Picture 6" descr="A diagram depicts how network components connect to one another both with wires and without. In the center of the diagram is a wired or wireless modem or router. Waves emit from it. A laptop and table connect to the router via waves. The internet and H D T V connect via cables.">
            <a:extLst>
              <a:ext uri="{FF2B5EF4-FFF2-40B4-BE49-F238E27FC236}">
                <a16:creationId xmlns:a16="http://schemas.microsoft.com/office/drawing/2014/main" id="{AB4BE8B9-8DAA-4476-A5A5-3C01EB3294A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370"/>
          <a:stretch/>
        </p:blipFill>
        <p:spPr>
          <a:xfrm>
            <a:off x="685800" y="3124201"/>
            <a:ext cx="3696270" cy="2819400"/>
          </a:xfrm>
          <a:prstGeom prst="rect">
            <a:avLst/>
          </a:prstGeom>
        </p:spPr>
      </p:pic>
      <p:pic>
        <p:nvPicPr>
          <p:cNvPr id="9" name="Picture 8" descr="A photo of a router connected to a switch, which has 8 ports.">
            <a:extLst>
              <a:ext uri="{FF2B5EF4-FFF2-40B4-BE49-F238E27FC236}">
                <a16:creationId xmlns:a16="http://schemas.microsoft.com/office/drawing/2014/main" id="{87416F3E-4EF4-4C49-BECB-B9C5C5FD693E}"/>
              </a:ext>
            </a:extLst>
          </p:cNvPr>
          <p:cNvPicPr>
            <a:picLocks noChangeAspect="1"/>
          </p:cNvPicPr>
          <p:nvPr/>
        </p:nvPicPr>
        <p:blipFill rotWithShape="1">
          <a:blip r:embed="rId4">
            <a:extLst>
              <a:ext uri="{28A0092B-C50C-407E-A947-70E740481C1C}">
                <a14:useLocalDpi xmlns:a14="http://schemas.microsoft.com/office/drawing/2010/main" val="0"/>
              </a:ext>
            </a:extLst>
          </a:blip>
          <a:srcRect b="6250"/>
          <a:stretch/>
        </p:blipFill>
        <p:spPr>
          <a:xfrm>
            <a:off x="4953000" y="1752600"/>
            <a:ext cx="4102364" cy="3429000"/>
          </a:xfrm>
          <a:prstGeom prst="rect">
            <a:avLst/>
          </a:prstGeom>
        </p:spPr>
      </p:pic>
    </p:spTree>
    <p:extLst>
      <p:ext uri="{BB962C8B-B14F-4D97-AF65-F5344CB8AC3E}">
        <p14:creationId xmlns:p14="http://schemas.microsoft.com/office/powerpoint/2010/main" val="31712424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Autofit/>
          </a:bodyPr>
          <a:lstStyle/>
          <a:p>
            <a:r>
              <a:rPr lang="en-US" dirty="0"/>
              <a:t>Installing and Configuring Home Networks</a:t>
            </a:r>
            <a:br>
              <a:rPr lang="en-US" sz="3600" dirty="0"/>
            </a:br>
            <a:r>
              <a:rPr lang="en-US" sz="3200" dirty="0"/>
              <a:t>Connecting Devices to a Network (2 of 2)</a:t>
            </a:r>
            <a:br>
              <a:rPr lang="en-US" sz="3600" dirty="0"/>
            </a:br>
            <a:r>
              <a:rPr lang="en-US" sz="2000" dirty="0"/>
              <a:t>(Objective 7.9)</a:t>
            </a:r>
            <a:endParaRPr lang="en-US" sz="3600" dirty="0"/>
          </a:p>
        </p:txBody>
      </p:sp>
      <p:sp>
        <p:nvSpPr>
          <p:cNvPr id="10" name="Content Placeholder 9"/>
          <p:cNvSpPr>
            <a:spLocks noGrp="1"/>
          </p:cNvSpPr>
          <p:nvPr>
            <p:ph idx="1"/>
          </p:nvPr>
        </p:nvSpPr>
        <p:spPr>
          <a:xfrm>
            <a:off x="457200" y="1600200"/>
            <a:ext cx="8358649" cy="4419599"/>
          </a:xfrm>
        </p:spPr>
        <p:txBody>
          <a:bodyPr>
            <a:normAutofit/>
          </a:bodyPr>
          <a:lstStyle/>
          <a:p>
            <a:pPr>
              <a:spcAft>
                <a:spcPts val="1800"/>
              </a:spcAft>
            </a:pPr>
            <a:r>
              <a:rPr lang="en-US" dirty="0"/>
              <a:t>Specialized home networking devices</a:t>
            </a:r>
          </a:p>
          <a:p>
            <a:pPr lvl="1">
              <a:spcBef>
                <a:spcPts val="0"/>
              </a:spcBef>
              <a:spcAft>
                <a:spcPts val="1800"/>
              </a:spcAft>
            </a:pPr>
            <a:r>
              <a:rPr lang="en-US" dirty="0"/>
              <a:t>NAS devices</a:t>
            </a:r>
          </a:p>
          <a:p>
            <a:pPr lvl="1">
              <a:spcBef>
                <a:spcPts val="0"/>
              </a:spcBef>
              <a:spcAft>
                <a:spcPts val="1800"/>
              </a:spcAft>
            </a:pPr>
            <a:r>
              <a:rPr lang="en-US" dirty="0"/>
              <a:t>Home network servers</a:t>
            </a:r>
          </a:p>
          <a:p>
            <a:pPr lvl="1">
              <a:spcBef>
                <a:spcPts val="0"/>
              </a:spcBef>
              <a:spcAft>
                <a:spcPts val="1800"/>
              </a:spcAft>
            </a:pPr>
            <a:r>
              <a:rPr lang="en-US" dirty="0"/>
              <a:t>Network-ready device</a:t>
            </a:r>
          </a:p>
        </p:txBody>
      </p:sp>
      <p:pic>
        <p:nvPicPr>
          <p:cNvPr id="5" name="Picture 4" descr="A photo of network storage device, which can accommodate several cables. ">
            <a:extLst>
              <a:ext uri="{FF2B5EF4-FFF2-40B4-BE49-F238E27FC236}">
                <a16:creationId xmlns:a16="http://schemas.microsoft.com/office/drawing/2014/main" id="{D97C5F6A-BEF7-475E-B51F-AB1C1076279C}"/>
              </a:ext>
            </a:extLst>
          </p:cNvPr>
          <p:cNvPicPr>
            <a:picLocks noChangeAspect="1"/>
          </p:cNvPicPr>
          <p:nvPr/>
        </p:nvPicPr>
        <p:blipFill rotWithShape="1">
          <a:blip r:embed="rId3">
            <a:extLst>
              <a:ext uri="{28A0092B-C50C-407E-A947-70E740481C1C}">
                <a14:useLocalDpi xmlns:a14="http://schemas.microsoft.com/office/drawing/2010/main" val="0"/>
              </a:ext>
            </a:extLst>
          </a:blip>
          <a:srcRect b="8139"/>
          <a:stretch/>
        </p:blipFill>
        <p:spPr>
          <a:xfrm>
            <a:off x="5181600" y="2362200"/>
            <a:ext cx="3774440" cy="3809999"/>
          </a:xfrm>
          <a:prstGeom prst="rect">
            <a:avLst/>
          </a:prstGeom>
        </p:spPr>
      </p:pic>
    </p:spTree>
    <p:extLst>
      <p:ext uri="{BB962C8B-B14F-4D97-AF65-F5344CB8AC3E}">
        <p14:creationId xmlns:p14="http://schemas.microsoft.com/office/powerpoint/2010/main" val="12960574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704204" cy="1600200"/>
          </a:xfrm>
        </p:spPr>
        <p:txBody>
          <a:bodyPr>
            <a:noAutofit/>
          </a:bodyPr>
          <a:lstStyle/>
          <a:p>
            <a:r>
              <a:rPr lang="en-US" dirty="0"/>
              <a:t>Installing and Configuring Home Networks</a:t>
            </a:r>
            <a:br>
              <a:rPr lang="en-US" sz="3600" dirty="0"/>
            </a:br>
            <a:r>
              <a:rPr lang="en-US" sz="3200" dirty="0"/>
              <a:t>Troubleshooting Wireless Network Problems </a:t>
            </a:r>
            <a:r>
              <a:rPr lang="en-US" sz="2000" dirty="0"/>
              <a:t>(Objective 7.10)</a:t>
            </a:r>
            <a:endParaRPr lang="en-US" sz="2400" dirty="0"/>
          </a:p>
        </p:txBody>
      </p:sp>
      <p:sp>
        <p:nvSpPr>
          <p:cNvPr id="6" name="TextBox 5"/>
          <p:cNvSpPr txBox="1"/>
          <p:nvPr/>
        </p:nvSpPr>
        <p:spPr>
          <a:xfrm>
            <a:off x="457200" y="1600200"/>
            <a:ext cx="8704204" cy="4001095"/>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US" sz="3200" kern="1200" dirty="0">
                <a:solidFill>
                  <a:srgbClr val="007FA3"/>
                </a:solidFill>
              </a:rPr>
              <a:t>Maximum Wi-Fi range is about 350 feet</a:t>
            </a:r>
          </a:p>
          <a:p>
            <a:pPr marL="457200" indent="-457200">
              <a:spcAft>
                <a:spcPts val="1200"/>
              </a:spcAft>
              <a:buFont typeface="Arial" panose="020B0604020202020204" pitchFamily="34" charset="0"/>
              <a:buChar char="•"/>
            </a:pPr>
            <a:r>
              <a:rPr lang="en-US" sz="3200" kern="1200" dirty="0">
                <a:solidFill>
                  <a:srgbClr val="007FA3"/>
                </a:solidFill>
              </a:rPr>
              <a:t>Walls, floors, and large metal objects are sources of interference with wireless signals</a:t>
            </a:r>
          </a:p>
          <a:p>
            <a:pPr marL="457200" indent="-457200">
              <a:spcAft>
                <a:spcPts val="1200"/>
              </a:spcAft>
              <a:buFont typeface="Arial" panose="020B0604020202020204" pitchFamily="34" charset="0"/>
              <a:buChar char="•"/>
            </a:pPr>
            <a:r>
              <a:rPr lang="en-US" sz="3200" kern="1200" dirty="0">
                <a:solidFill>
                  <a:srgbClr val="007FA3"/>
                </a:solidFill>
              </a:rPr>
              <a:t>Place an access point where the Wi-Fi signal becomes weaker</a:t>
            </a:r>
          </a:p>
          <a:p>
            <a:pPr marL="457200" indent="-457200">
              <a:spcAft>
                <a:spcPts val="1200"/>
              </a:spcAft>
              <a:buFont typeface="Arial" panose="020B0604020202020204" pitchFamily="34" charset="0"/>
              <a:buChar char="•"/>
            </a:pPr>
            <a:r>
              <a:rPr lang="en-US" sz="3200" kern="1200" dirty="0">
                <a:solidFill>
                  <a:srgbClr val="007FA3"/>
                </a:solidFill>
              </a:rPr>
              <a:t>A wireless range extender repeats or amplifies wireless router signal</a:t>
            </a:r>
            <a:endParaRPr lang="en-US" sz="3200" b="1" kern="1200" dirty="0">
              <a:solidFill>
                <a:srgbClr val="007FA3"/>
              </a:solidFill>
            </a:endParaRPr>
          </a:p>
        </p:txBody>
      </p:sp>
    </p:spTree>
    <p:extLst>
      <p:ext uri="{BB962C8B-B14F-4D97-AF65-F5344CB8AC3E}">
        <p14:creationId xmlns:p14="http://schemas.microsoft.com/office/powerpoint/2010/main" val="36520311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457200" y="0"/>
            <a:ext cx="8686800" cy="1600200"/>
          </a:xfrm>
        </p:spPr>
        <p:txBody>
          <a:bodyPr>
            <a:noAutofit/>
          </a:bodyPr>
          <a:lstStyle/>
          <a:p>
            <a:pPr>
              <a:defRPr/>
            </a:pPr>
            <a:r>
              <a:rPr lang="en-US" dirty="0"/>
              <a:t>Managing and Securing Wireless Networks</a:t>
            </a:r>
            <a:br>
              <a:rPr lang="en-US" sz="2475" dirty="0"/>
            </a:br>
            <a:r>
              <a:rPr lang="en-US" sz="3200" dirty="0"/>
              <a:t>Securing Wireless Networks (1 of 3)</a:t>
            </a:r>
            <a:br>
              <a:rPr lang="en-US" sz="3200" dirty="0"/>
            </a:br>
            <a:r>
              <a:rPr lang="en-US" sz="2000" dirty="0"/>
              <a:t>(Objective 7.11)</a:t>
            </a:r>
            <a:endParaRPr lang="en-US" sz="2700" dirty="0"/>
          </a:p>
        </p:txBody>
      </p:sp>
      <p:sp>
        <p:nvSpPr>
          <p:cNvPr id="120834" name="Rectangle 3"/>
          <p:cNvSpPr>
            <a:spLocks noGrp="1" noChangeArrowheads="1"/>
          </p:cNvSpPr>
          <p:nvPr>
            <p:ph idx="1"/>
          </p:nvPr>
        </p:nvSpPr>
        <p:spPr>
          <a:xfrm>
            <a:off x="457200" y="1600200"/>
            <a:ext cx="8610600" cy="5257800"/>
          </a:xfrm>
        </p:spPr>
        <p:txBody>
          <a:bodyPr>
            <a:normAutofit/>
          </a:bodyPr>
          <a:lstStyle/>
          <a:p>
            <a:pPr>
              <a:spcBef>
                <a:spcPts val="0"/>
              </a:spcBef>
              <a:spcAft>
                <a:spcPts val="1200"/>
              </a:spcAft>
            </a:pPr>
            <a:r>
              <a:rPr lang="en-US" dirty="0"/>
              <a:t>Use encryption and security protocols</a:t>
            </a:r>
          </a:p>
          <a:p>
            <a:pPr>
              <a:spcBef>
                <a:spcPts val="0"/>
              </a:spcBef>
              <a:spcAft>
                <a:spcPts val="1200"/>
              </a:spcAft>
            </a:pPr>
            <a:r>
              <a:rPr lang="en-US" dirty="0"/>
              <a:t>Change network name (SSID)</a:t>
            </a:r>
          </a:p>
          <a:p>
            <a:pPr>
              <a:spcBef>
                <a:spcPts val="0"/>
              </a:spcBef>
              <a:spcAft>
                <a:spcPts val="1200"/>
              </a:spcAft>
            </a:pPr>
            <a:r>
              <a:rPr lang="en-US" dirty="0"/>
              <a:t>Disable SSID broadcast</a:t>
            </a:r>
          </a:p>
          <a:p>
            <a:pPr>
              <a:spcBef>
                <a:spcPts val="0"/>
              </a:spcBef>
              <a:spcAft>
                <a:spcPts val="1200"/>
              </a:spcAft>
            </a:pPr>
            <a:r>
              <a:rPr lang="en-US" dirty="0"/>
              <a:t>Change the default password</a:t>
            </a:r>
          </a:p>
          <a:p>
            <a:pPr>
              <a:spcBef>
                <a:spcPts val="0"/>
              </a:spcBef>
              <a:spcAft>
                <a:spcPts val="1200"/>
              </a:spcAft>
            </a:pPr>
            <a:r>
              <a:rPr lang="en-US" dirty="0"/>
              <a:t>Create a passphrase</a:t>
            </a:r>
          </a:p>
        </p:txBody>
      </p:sp>
    </p:spTree>
    <p:extLst>
      <p:ext uri="{BB962C8B-B14F-4D97-AF65-F5344CB8AC3E}">
        <p14:creationId xmlns:p14="http://schemas.microsoft.com/office/powerpoint/2010/main" val="1151970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457200" y="0"/>
            <a:ext cx="8686800" cy="1600200"/>
          </a:xfrm>
        </p:spPr>
        <p:txBody>
          <a:bodyPr>
            <a:noAutofit/>
          </a:bodyPr>
          <a:lstStyle/>
          <a:p>
            <a:pPr>
              <a:defRPr/>
            </a:pPr>
            <a:r>
              <a:rPr lang="en-US" dirty="0"/>
              <a:t>Managing and Securing Wireless Networks</a:t>
            </a:r>
            <a:br>
              <a:rPr lang="en-US" sz="2475" dirty="0"/>
            </a:br>
            <a:r>
              <a:rPr lang="en-US" sz="3200" dirty="0"/>
              <a:t>Securing Wireless Networks (2 of 3)</a:t>
            </a:r>
            <a:br>
              <a:rPr lang="en-US" sz="3200" dirty="0"/>
            </a:br>
            <a:r>
              <a:rPr lang="en-US" sz="2000" dirty="0"/>
              <a:t>(Objective 7.11)</a:t>
            </a:r>
            <a:endParaRPr lang="en-US" sz="2700" dirty="0"/>
          </a:p>
        </p:txBody>
      </p:sp>
      <p:sp>
        <p:nvSpPr>
          <p:cNvPr id="120834" name="Rectangle 3"/>
          <p:cNvSpPr>
            <a:spLocks noGrp="1" noChangeArrowheads="1"/>
          </p:cNvSpPr>
          <p:nvPr>
            <p:ph idx="1"/>
          </p:nvPr>
        </p:nvSpPr>
        <p:spPr>
          <a:xfrm>
            <a:off x="457200" y="1600200"/>
            <a:ext cx="8610600" cy="5257800"/>
          </a:xfrm>
        </p:spPr>
        <p:txBody>
          <a:bodyPr>
            <a:normAutofit/>
          </a:bodyPr>
          <a:lstStyle/>
          <a:p>
            <a:pPr>
              <a:spcAft>
                <a:spcPts val="300"/>
              </a:spcAft>
            </a:pPr>
            <a:r>
              <a:rPr lang="en-US" dirty="0"/>
              <a:t>Implement media access control</a:t>
            </a:r>
          </a:p>
          <a:p>
            <a:pPr>
              <a:spcAft>
                <a:spcPts val="300"/>
              </a:spcAft>
            </a:pPr>
            <a:r>
              <a:rPr lang="en-US" dirty="0"/>
              <a:t>Limit signal range</a:t>
            </a:r>
          </a:p>
          <a:p>
            <a:pPr>
              <a:spcAft>
                <a:spcPts val="300"/>
              </a:spcAft>
            </a:pPr>
            <a:r>
              <a:rPr lang="en-US" dirty="0"/>
              <a:t>Keep router firmware up to date</a:t>
            </a:r>
          </a:p>
          <a:p>
            <a:pPr>
              <a:spcAft>
                <a:spcPts val="300"/>
              </a:spcAft>
            </a:pPr>
            <a:r>
              <a:rPr lang="en-US" dirty="0"/>
              <a:t>Disable remote access</a:t>
            </a:r>
          </a:p>
        </p:txBody>
      </p:sp>
    </p:spTree>
    <p:extLst>
      <p:ext uri="{BB962C8B-B14F-4D97-AF65-F5344CB8AC3E}">
        <p14:creationId xmlns:p14="http://schemas.microsoft.com/office/powerpoint/2010/main" val="1983735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457200" y="0"/>
            <a:ext cx="8686800" cy="1600200"/>
          </a:xfrm>
        </p:spPr>
        <p:txBody>
          <a:bodyPr>
            <a:noAutofit/>
          </a:bodyPr>
          <a:lstStyle/>
          <a:p>
            <a:pPr>
              <a:defRPr/>
            </a:pPr>
            <a:r>
              <a:rPr lang="en-US" dirty="0"/>
              <a:t>Managing and Securing Wireless Networks</a:t>
            </a:r>
            <a:br>
              <a:rPr lang="en-US" sz="2475" dirty="0"/>
            </a:br>
            <a:r>
              <a:rPr lang="en-US" sz="3200" dirty="0"/>
              <a:t>Securing Wireless Networks (3 of 3)</a:t>
            </a:r>
            <a:br>
              <a:rPr lang="en-US" sz="3200" dirty="0"/>
            </a:br>
            <a:r>
              <a:rPr lang="en-US" sz="2000" dirty="0"/>
              <a:t>(Objective 7.12)</a:t>
            </a:r>
            <a:endParaRPr lang="en-US" sz="2700" dirty="0"/>
          </a:p>
        </p:txBody>
      </p:sp>
      <p:pic>
        <p:nvPicPr>
          <p:cNvPr id="6" name="Picture 5" descr="A screenshot of a wireless settings window points out 4 important security elements. Unique S S I D name. Points to the S S I D line. Create hard to guess pass phrase. Security protocol in use. Points to the protocol W P A 2. Disable for extra protection. Points to the S S I D broadcast option, which is currently set to on.">
            <a:extLst>
              <a:ext uri="{FF2B5EF4-FFF2-40B4-BE49-F238E27FC236}">
                <a16:creationId xmlns:a16="http://schemas.microsoft.com/office/drawing/2014/main" id="{E24ECAAA-8937-460F-85E7-CDF281318CC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121"/>
          <a:stretch/>
        </p:blipFill>
        <p:spPr>
          <a:xfrm>
            <a:off x="369759" y="1676400"/>
            <a:ext cx="8404481" cy="4572000"/>
          </a:xfrm>
          <a:prstGeom prst="rect">
            <a:avLst/>
          </a:prstGeom>
        </p:spPr>
      </p:pic>
    </p:spTree>
    <p:extLst>
      <p:ext uri="{BB962C8B-B14F-4D97-AF65-F5344CB8AC3E}">
        <p14:creationId xmlns:p14="http://schemas.microsoft.com/office/powerpoint/2010/main" val="36308286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064637" y="3463291"/>
            <a:ext cx="4883561" cy="21088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2" name="Title 1"/>
          <p:cNvSpPr>
            <a:spLocks noGrp="1"/>
          </p:cNvSpPr>
          <p:nvPr>
            <p:ph type="title"/>
          </p:nvPr>
        </p:nvSpPr>
        <p:spPr>
          <a:xfrm>
            <a:off x="545628" y="1217404"/>
            <a:ext cx="8211854" cy="994172"/>
          </a:xfrm>
          <a:noFill/>
        </p:spPr>
        <p:txBody>
          <a:bodyPr>
            <a:normAutofit fontScale="90000"/>
          </a:bodyPr>
          <a:lstStyle/>
          <a:p>
            <a:r>
              <a:rPr lang="en-US" sz="5400" dirty="0">
                <a:solidFill>
                  <a:schemeClr val="tx1"/>
                </a:solidFill>
                <a:latin typeface="Arial Narrow" panose="020B0606020202030204" pitchFamily="34" charset="0"/>
              </a:rPr>
              <a:t>Copyright</a:t>
            </a:r>
          </a:p>
        </p:txBody>
      </p:sp>
      <p:cxnSp>
        <p:nvCxnSpPr>
          <p:cNvPr id="7" name="Straight Connector 6"/>
          <p:cNvCxnSpPr/>
          <p:nvPr/>
        </p:nvCxnSpPr>
        <p:spPr>
          <a:xfrm>
            <a:off x="3069121" y="1819582"/>
            <a:ext cx="5435284" cy="0"/>
          </a:xfrm>
          <a:prstGeom prst="line">
            <a:avLst/>
          </a:prstGeom>
        </p:spPr>
        <p:style>
          <a:lnRef idx="3">
            <a:schemeClr val="accent3"/>
          </a:lnRef>
          <a:fillRef idx="0">
            <a:schemeClr val="accent3"/>
          </a:fillRef>
          <a:effectRef idx="2">
            <a:schemeClr val="accent3"/>
          </a:effectRef>
          <a:fontRef idx="minor">
            <a:schemeClr val="tx1"/>
          </a:fontRef>
        </p:style>
      </p:cxnSp>
      <p:cxnSp>
        <p:nvCxnSpPr>
          <p:cNvPr id="8" name="Straight Connector 7"/>
          <p:cNvCxnSpPr/>
          <p:nvPr/>
        </p:nvCxnSpPr>
        <p:spPr>
          <a:xfrm>
            <a:off x="508432" y="2166169"/>
            <a:ext cx="7995973" cy="0"/>
          </a:xfrm>
          <a:prstGeom prst="line">
            <a:avLst/>
          </a:prstGeom>
        </p:spPr>
        <p:style>
          <a:lnRef idx="3">
            <a:schemeClr val="accent3"/>
          </a:lnRef>
          <a:fillRef idx="0">
            <a:schemeClr val="accent3"/>
          </a:fillRef>
          <a:effectRef idx="2">
            <a:schemeClr val="accent3"/>
          </a:effectRef>
          <a:fontRef idx="minor">
            <a:schemeClr val="tx1"/>
          </a:fontRef>
        </p:style>
      </p:cxnSp>
      <p:pic>
        <p:nvPicPr>
          <p:cNvPr id="6" name="Picture 1" descr="This work is protected by United States copyright laws and is provided solely for the use of instructors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honor the intended pedagogical purposes and the needs of other instructors who rely on these materials.&#10;"/>
          <p:cNvPicPr>
            <a:picLocks noChangeAspect="1" noChangeArrowheads="1"/>
          </p:cNvPicPr>
          <p:nvPr/>
        </p:nvPicPr>
        <p:blipFill>
          <a:blip r:embed="rId3" cstate="print"/>
          <a:srcRect/>
          <a:stretch>
            <a:fillRect/>
          </a:stretch>
        </p:blipFill>
        <p:spPr bwMode="auto">
          <a:xfrm>
            <a:off x="1856797" y="3679085"/>
            <a:ext cx="5299242" cy="1694618"/>
          </a:xfrm>
          <a:prstGeom prst="rect">
            <a:avLst/>
          </a:prstGeom>
          <a:ln>
            <a:noFill/>
          </a:ln>
          <a:effectLst>
            <a:outerShdw blurRad="292100" dist="139700" dir="2700000" algn="tl" rotWithShape="0">
              <a:srgbClr val="333333">
                <a:alpha val="65000"/>
              </a:srgbClr>
            </a:outerShdw>
          </a:effectLst>
        </p:spPr>
      </p:pic>
      <p:sp>
        <p:nvSpPr>
          <p:cNvPr id="9" name="TextBox 6"/>
          <p:cNvSpPr txBox="1">
            <a:spLocks noChangeArrowheads="1"/>
          </p:cNvSpPr>
          <p:nvPr/>
        </p:nvSpPr>
        <p:spPr bwMode="auto">
          <a:xfrm>
            <a:off x="773442" y="2421761"/>
            <a:ext cx="7627608" cy="1131079"/>
          </a:xfrm>
          <a:prstGeom prst="rect">
            <a:avLst/>
          </a:prstGeom>
          <a:solidFill>
            <a:schemeClr val="bg1">
              <a:alpha val="15000"/>
            </a:schemeClr>
          </a:solidFill>
          <a:ln w="9525">
            <a:noFill/>
            <a:miter lim="800000"/>
            <a:headEnd/>
            <a:tailEnd/>
          </a:ln>
          <a:effectLst>
            <a:outerShdw blurRad="50800" dist="50800" dir="5400000" algn="ctr" rotWithShape="0">
              <a:schemeClr val="bg1"/>
            </a:outerShdw>
          </a:effectLst>
        </p:spPr>
        <p:txBody>
          <a:bodyPr wrap="square">
            <a:spAutoFit/>
          </a:bodyPr>
          <a:lstStyle/>
          <a:p>
            <a:r>
              <a:rPr lang="en-US" sz="1350" dirty="0"/>
              <a:t>All rights reserved. No part of this publication may be reproduced, stored in a retrieval system, or transmitted, in any form or by any means, electronic, mechanical, photocopying, recording, or otherwise, without the prior written permission of the publisher. Printed in the United States of America.</a:t>
            </a:r>
          </a:p>
          <a:p>
            <a:endParaRPr lang="en-US" sz="1350" dirty="0"/>
          </a:p>
        </p:txBody>
      </p:sp>
    </p:spTree>
    <p:extLst>
      <p:ext uri="{BB962C8B-B14F-4D97-AF65-F5344CB8AC3E}">
        <p14:creationId xmlns:p14="http://schemas.microsoft.com/office/powerpoint/2010/main" val="3023079215"/>
      </p:ext>
    </p:extLst>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LecturePPT_Template_USHE_12May2017.pptx  -  Read-Only" id="{22597553-630D-4F83-8E81-ADE98E8457F1}" vid="{1F83AEAC-0AA2-4812-95B6-E943621B11E8}"/>
    </a:ext>
  </a:ext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LecturePPT_Template_USHE_12May2017</Template>
  <TotalTime>0</TotalTime>
  <Words>2084</Words>
  <Application>Microsoft Macintosh PowerPoint</Application>
  <PresentationFormat>On-screen Show (4:3)</PresentationFormat>
  <Paragraphs>247</Paragraphs>
  <Slides>25</Slides>
  <Notes>25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Arial Narrow</vt:lpstr>
      <vt:lpstr>Noto Sans Symbols</vt:lpstr>
      <vt:lpstr>Times New Roman</vt:lpstr>
      <vt:lpstr>Verdana</vt:lpstr>
      <vt:lpstr>508 Lecture</vt:lpstr>
      <vt:lpstr>Technology in Action</vt:lpstr>
      <vt:lpstr>Learning Objectives (1 of 2)</vt:lpstr>
      <vt:lpstr>Learning Objectives (2 of 2)</vt:lpstr>
      <vt:lpstr>Networking Fundamentals Understanding Networks (1 of 3) (Objective 7.1)</vt:lpstr>
      <vt:lpstr>Networking Fundamentals Understanding Networks (2 of 3) (Objective 7.1)</vt:lpstr>
      <vt:lpstr>Networking Fundamentals Understanding Networks (3 of 3) (Objective 7.1)</vt:lpstr>
      <vt:lpstr>Network Architectures Network Designs (1 of 3) (Objective 7.2)</vt:lpstr>
      <vt:lpstr>Network Architectures Network Designs (2 of 3) (Objective 7.2)</vt:lpstr>
      <vt:lpstr>Network Architectures Network Designs (3 of 3) (Objective 7.2)</vt:lpstr>
      <vt:lpstr>Network Components (Objective 7.3) </vt:lpstr>
      <vt:lpstr>Network Components Transmission Media (1 of 2) (Objective 7.3)</vt:lpstr>
      <vt:lpstr>Network Components Transmission Media (2 of 2) (Objective 7.3)</vt:lpstr>
      <vt:lpstr>Network Components Basic Network Hardware (Objective 7.4)</vt:lpstr>
      <vt:lpstr>Network Components Network Software (Objective 7.5)</vt:lpstr>
      <vt:lpstr>Connecting to the Internet Broadband Internet Connections (1 of 2) (Objective 7.6)</vt:lpstr>
      <vt:lpstr>Connecting to the Internet Broadband Internet Connections (2 of 2) (Objective 7.6)</vt:lpstr>
      <vt:lpstr>Connecting to the Internet Wireless Internet Access (Objective 7.7)</vt:lpstr>
      <vt:lpstr>Installing and Configuring Home Networks Planning Your Home Network (Objective 7.8)</vt:lpstr>
      <vt:lpstr>Installing and Configuring Home Networks Connecting Devices to a Network (1 of 2) (Objective 7.9) </vt:lpstr>
      <vt:lpstr>Installing and Configuring Home Networks Connecting Devices to a Network (2 of 2) (Objective 7.9)</vt:lpstr>
      <vt:lpstr>Installing and Configuring Home Networks Troubleshooting Wireless Network Problems (Objective 7.10)</vt:lpstr>
      <vt:lpstr>Managing and Securing Wireless Networks Securing Wireless Networks (1 of 3) (Objective 7.11)</vt:lpstr>
      <vt:lpstr>Managing and Securing Wireless Networks Securing Wireless Networks (2 of 3) (Objective 7.11)</vt:lpstr>
      <vt:lpstr>Managing and Securing Wireless Networks Securing Wireless Networks (3 of 3) (Objective 7.12)</vt:lpstr>
      <vt:lpstr>Copyright</vt:lpstr>
    </vt:vector>
  </TitlesOfParts>
  <Manager/>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in Action 15e</dc:title>
  <dc:subject>Chapter 7</dc:subject>
  <dc:creator/>
  <cp:lastModifiedBy/>
  <cp:revision>1</cp:revision>
  <dcterms:created xsi:type="dcterms:W3CDTF">2017-01-24T02:43:43Z</dcterms:created>
  <dcterms:modified xsi:type="dcterms:W3CDTF">2019-02-12T16:59:09Z</dcterms:modified>
</cp:coreProperties>
</file>