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2" r:id="rId1"/>
  </p:sldMasterIdLst>
  <p:notesMasterIdLst>
    <p:notesMasterId r:id="rId27"/>
  </p:notesMasterIdLst>
  <p:handoutMasterIdLst>
    <p:handoutMasterId r:id="rId28"/>
  </p:handoutMasterIdLst>
  <p:sldIdLst>
    <p:sldId id="394" r:id="rId2"/>
    <p:sldId id="352" r:id="rId3"/>
    <p:sldId id="389" r:id="rId4"/>
    <p:sldId id="416" r:id="rId5"/>
    <p:sldId id="395" r:id="rId6"/>
    <p:sldId id="396" r:id="rId7"/>
    <p:sldId id="397" r:id="rId8"/>
    <p:sldId id="398" r:id="rId9"/>
    <p:sldId id="399" r:id="rId10"/>
    <p:sldId id="400" r:id="rId11"/>
    <p:sldId id="401" r:id="rId12"/>
    <p:sldId id="402" r:id="rId13"/>
    <p:sldId id="417" r:id="rId14"/>
    <p:sldId id="403" r:id="rId15"/>
    <p:sldId id="404" r:id="rId16"/>
    <p:sldId id="408" r:id="rId17"/>
    <p:sldId id="419" r:id="rId18"/>
    <p:sldId id="420" r:id="rId19"/>
    <p:sldId id="409" r:id="rId20"/>
    <p:sldId id="410" r:id="rId21"/>
    <p:sldId id="421" r:id="rId22"/>
    <p:sldId id="411" r:id="rId23"/>
    <p:sldId id="412" r:id="rId24"/>
    <p:sldId id="413" r:id="rId25"/>
    <p:sldId id="415" r:id="rId2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008" userDrawn="1">
          <p15:clr>
            <a:srgbClr val="A4A3A4"/>
          </p15:clr>
        </p15:guide>
        <p15:guide id="2" pos="288"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7"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48" autoAdjust="0"/>
    <p:restoredTop sz="63796" autoAdjust="0"/>
  </p:normalViewPr>
  <p:slideViewPr>
    <p:cSldViewPr>
      <p:cViewPr varScale="1">
        <p:scale>
          <a:sx n="59" d="100"/>
          <a:sy n="59" d="100"/>
        </p:scale>
        <p:origin x="776" y="192"/>
      </p:cViewPr>
      <p:guideLst>
        <p:guide orient="horz" pos="1008"/>
        <p:guide pos="288"/>
      </p:guideLst>
    </p:cSldViewPr>
  </p:slideViewPr>
  <p:outlineViewPr>
    <p:cViewPr>
      <p:scale>
        <a:sx n="33" d="100"/>
        <a:sy n="33" d="100"/>
      </p:scale>
      <p:origin x="0" y="4725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8" d="100"/>
          <a:sy n="88" d="100"/>
        </p:scale>
        <p:origin x="373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t>2/12/19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t>2/12/19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lang="en-US" dirty="0"/>
          </a:p>
        </p:txBody>
      </p:sp>
      <p:sp>
        <p:nvSpPr>
          <p:cNvPr id="193" name="Shape 1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4068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ct val="25000"/>
              <a:buFont typeface="Arial"/>
              <a:buNone/>
            </a:pPr>
            <a:r>
              <a:rPr lang="en-US" sz="1200" b="0" i="0" u="none" strike="noStrike" cap="none" dirty="0">
                <a:solidFill>
                  <a:schemeClr val="dk1"/>
                </a:solidFill>
                <a:latin typeface="+mn-lt"/>
                <a:ea typeface="Arial"/>
                <a:cs typeface="Arial"/>
                <a:sym typeface="Arial"/>
              </a:rPr>
              <a:t>The learning objectives are:</a:t>
            </a:r>
          </a:p>
          <a:p>
            <a:pPr marL="1149350" lvl="1" indent="-692150">
              <a:buNone/>
            </a:pPr>
            <a:r>
              <a:rPr lang="en-US" sz="1200" dirty="0">
                <a:latin typeface="Arial" panose="020B0604020202020204" pitchFamily="34" charset="0"/>
                <a:cs typeface="Arial" panose="020B0604020202020204" pitchFamily="34" charset="0"/>
              </a:rPr>
              <a:t>8.1  Describe how digital convergence and the Internet of Things have evolved.</a:t>
            </a:r>
          </a:p>
          <a:p>
            <a:pPr marL="1149350" lvl="1" indent="-692150">
              <a:buNone/>
            </a:pPr>
            <a:r>
              <a:rPr lang="en-US" sz="1200" dirty="0">
                <a:latin typeface="Arial" panose="020B0604020202020204" pitchFamily="34" charset="0"/>
                <a:cs typeface="Arial" panose="020B0604020202020204" pitchFamily="34" charset="0"/>
              </a:rPr>
              <a:t>8.2  Explain</a:t>
            </a:r>
            <a:r>
              <a:rPr lang="en-US" sz="90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the</a:t>
            </a:r>
            <a:r>
              <a:rPr lang="en-US" sz="90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differences</a:t>
            </a:r>
            <a:r>
              <a:rPr lang="en-US" sz="90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between</a:t>
            </a:r>
            <a:r>
              <a:rPr lang="en-US" sz="90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digital</a:t>
            </a:r>
            <a:r>
              <a:rPr lang="en-US" sz="90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and</a:t>
            </a:r>
            <a:r>
              <a:rPr lang="en-US" sz="90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analog</a:t>
            </a:r>
            <a:r>
              <a:rPr lang="en-US" sz="90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signals.</a:t>
            </a:r>
          </a:p>
          <a:p>
            <a:pPr marL="1149350" lvl="1" indent="-692150">
              <a:buNone/>
            </a:pPr>
            <a:r>
              <a:rPr lang="en-US" sz="1200" dirty="0">
                <a:latin typeface="Arial" panose="020B0604020202020204" pitchFamily="34" charset="0"/>
                <a:cs typeface="Arial" panose="020B0604020202020204" pitchFamily="34" charset="0"/>
              </a:rPr>
              <a:t>8.3  Describe the different types of e-readers.</a:t>
            </a:r>
          </a:p>
          <a:p>
            <a:pPr marL="1149350" lvl="1" indent="-692150">
              <a:buNone/>
            </a:pPr>
            <a:r>
              <a:rPr lang="en-US" sz="1200" dirty="0">
                <a:latin typeface="Arial" panose="020B0604020202020204" pitchFamily="34" charset="0"/>
                <a:cs typeface="Arial" panose="020B0604020202020204" pitchFamily="34" charset="0"/>
              </a:rPr>
              <a:t>8.4  Explain how to purchase, borrow, and publish e-texts.</a:t>
            </a:r>
          </a:p>
          <a:p>
            <a:pPr marL="1149350" lvl="1" indent="-692150">
              <a:buNone/>
            </a:pPr>
            <a:r>
              <a:rPr lang="en-US" sz="1200" dirty="0">
                <a:latin typeface="Arial" panose="020B0604020202020204" pitchFamily="34" charset="0"/>
                <a:cs typeface="Arial" panose="020B0604020202020204" pitchFamily="34" charset="0"/>
              </a:rPr>
              <a:t>8.5  Describe how digital music is created and stored.</a:t>
            </a:r>
          </a:p>
          <a:p>
            <a:pPr marL="1149350" lvl="1" indent="-692150">
              <a:buNone/>
            </a:pPr>
            <a:r>
              <a:rPr lang="en-US" sz="1200" dirty="0">
                <a:latin typeface="Arial" panose="020B0604020202020204" pitchFamily="34" charset="0"/>
                <a:cs typeface="Arial" panose="020B0604020202020204" pitchFamily="34" charset="0"/>
              </a:rPr>
              <a:t>8.6  Summarize how to listen to and publish digital music.</a:t>
            </a:r>
          </a:p>
          <a:p>
            <a:pPr marL="1149350" lvl="1" indent="-692150">
              <a:buNone/>
            </a:pPr>
            <a:r>
              <a:rPr lang="en-US" sz="1200" dirty="0">
                <a:latin typeface="Arial" panose="020B0604020202020204" pitchFamily="34" charset="0"/>
                <a:cs typeface="Arial" panose="020B0604020202020204" pitchFamily="34" charset="0"/>
              </a:rPr>
              <a:t>8.7  Explain</a:t>
            </a:r>
            <a:r>
              <a:rPr lang="en-US" sz="90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how</a:t>
            </a:r>
            <a:r>
              <a:rPr lang="en-US" sz="90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best</a:t>
            </a:r>
            <a:r>
              <a:rPr lang="en-US" sz="90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to</a:t>
            </a:r>
            <a:r>
              <a:rPr lang="en-US" sz="90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create,</a:t>
            </a:r>
            <a:r>
              <a:rPr lang="en-US" sz="80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print,</a:t>
            </a:r>
            <a:r>
              <a:rPr lang="en-US" sz="80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and</a:t>
            </a:r>
            <a:r>
              <a:rPr lang="en-US" sz="90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share</a:t>
            </a:r>
            <a:r>
              <a:rPr lang="en-US" sz="90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digital</a:t>
            </a:r>
            <a:r>
              <a:rPr lang="en-US" sz="90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photos.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2</a:t>
            </a:fld>
            <a:endParaRPr lang="en-US" dirty="0"/>
          </a:p>
        </p:txBody>
      </p:sp>
    </p:spTree>
    <p:extLst>
      <p:ext uri="{BB962C8B-B14F-4D97-AF65-F5344CB8AC3E}">
        <p14:creationId xmlns:p14="http://schemas.microsoft.com/office/powerpoint/2010/main" val="1538347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dk1"/>
              </a:buClr>
              <a:buSzPct val="25000"/>
              <a:buFont typeface="Arial"/>
              <a:buNone/>
              <a:tabLst/>
              <a:defRPr/>
            </a:pPr>
            <a:r>
              <a:rPr lang="en-US" sz="1200" b="0" i="0" u="none" strike="noStrike" cap="none" dirty="0">
                <a:solidFill>
                  <a:schemeClr val="dk1"/>
                </a:solidFill>
                <a:latin typeface="+mn-lt"/>
                <a:ea typeface="Arial"/>
                <a:cs typeface="Arial"/>
                <a:sym typeface="Arial"/>
              </a:rPr>
              <a:t>Additional learning objectives are:</a:t>
            </a:r>
          </a:p>
          <a:p>
            <a:pPr marL="1149350" lvl="1" indent="-692150">
              <a:buNone/>
            </a:pPr>
            <a:r>
              <a:rPr lang="en-US" sz="1200" dirty="0">
                <a:latin typeface="Arial" panose="020B0604020202020204" pitchFamily="34" charset="0"/>
                <a:cs typeface="Arial" panose="020B0604020202020204" pitchFamily="34" charset="0"/>
              </a:rPr>
              <a:t>8.8  Describe how to create, edit, and distribute digital video.</a:t>
            </a:r>
          </a:p>
          <a:p>
            <a:pPr marL="1149350" lvl="1" indent="-692150">
              <a:buNone/>
            </a:pPr>
            <a:r>
              <a:rPr lang="en-US" sz="1200" dirty="0">
                <a:latin typeface="Arial" panose="020B0604020202020204" pitchFamily="34" charset="0"/>
                <a:cs typeface="Arial" panose="020B0604020202020204" pitchFamily="34" charset="0"/>
              </a:rPr>
              <a:t>8.9  Discuss the challenges in managing an active digital lifestyle.</a:t>
            </a:r>
          </a:p>
          <a:p>
            <a:pPr marL="1149350" lvl="1" indent="-692150">
              <a:buNone/>
            </a:pPr>
            <a:r>
              <a:rPr lang="en-US" sz="1200" dirty="0">
                <a:latin typeface="Arial" panose="020B0604020202020204" pitchFamily="34" charset="0"/>
                <a:cs typeface="Arial" panose="020B0604020202020204" pitchFamily="34" charset="0"/>
              </a:rPr>
              <a:t>8.10 Describe the various types of intellectual property.</a:t>
            </a:r>
          </a:p>
          <a:p>
            <a:pPr marL="1149350" lvl="1" indent="-692150">
              <a:buNone/>
            </a:pPr>
            <a:r>
              <a:rPr lang="en-US" sz="1200" dirty="0">
                <a:latin typeface="Arial" panose="020B0604020202020204" pitchFamily="34" charset="0"/>
                <a:cs typeface="Arial" panose="020B0604020202020204" pitchFamily="34" charset="0"/>
              </a:rPr>
              <a:t>8.11 Explain how copyright is obtained and the rights granted to the owners.</a:t>
            </a:r>
          </a:p>
          <a:p>
            <a:pPr marL="1149350" lvl="1" indent="-692150">
              <a:buNone/>
            </a:pPr>
            <a:r>
              <a:rPr lang="en-US" sz="1200" dirty="0">
                <a:latin typeface="Arial" panose="020B0604020202020204" pitchFamily="34" charset="0"/>
                <a:cs typeface="Arial" panose="020B0604020202020204" pitchFamily="34" charset="0"/>
              </a:rPr>
              <a:t>8.12 Explain copyright infringement, summarize the potential consequences, and describe situations in which you can legally use copyrighted material.</a:t>
            </a:r>
          </a:p>
        </p:txBody>
      </p:sp>
      <p:sp>
        <p:nvSpPr>
          <p:cNvPr id="4" name="Slide Number Placeholder 3"/>
          <p:cNvSpPr>
            <a:spLocks noGrp="1"/>
          </p:cNvSpPr>
          <p:nvPr>
            <p:ph type="sldNum" sz="quarter" idx="10"/>
          </p:nvPr>
        </p:nvSpPr>
        <p:spPr/>
        <p:txBody>
          <a:bodyPr/>
          <a:lstStyle/>
          <a:p>
            <a:fld id="{277E2621-405C-4F83-9120-2E9601611C17}" type="slidenum">
              <a:rPr lang="en-US" smtClean="0"/>
              <a:pPr/>
              <a:t>3</a:t>
            </a:fld>
            <a:endParaRPr lang="en-US" dirty="0"/>
          </a:p>
        </p:txBody>
      </p:sp>
    </p:spTree>
    <p:extLst>
      <p:ext uri="{BB962C8B-B14F-4D97-AF65-F5344CB8AC3E}">
        <p14:creationId xmlns:p14="http://schemas.microsoft.com/office/powerpoint/2010/main" val="1187859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dk1"/>
              </a:buClr>
              <a:buSzPct val="25000"/>
              <a:buFont typeface="Arial"/>
              <a:buNone/>
              <a:tabLst/>
              <a:defRPr/>
            </a:pPr>
            <a:r>
              <a:rPr lang="en-US" sz="1200" b="0" i="0" u="none" strike="noStrike" cap="none" dirty="0">
                <a:solidFill>
                  <a:schemeClr val="dk1"/>
                </a:solidFill>
                <a:latin typeface="+mn-lt"/>
                <a:ea typeface="Arial"/>
                <a:cs typeface="Arial"/>
                <a:sym typeface="Arial"/>
              </a:rPr>
              <a:t>Additional learning objectives are:</a:t>
            </a:r>
          </a:p>
          <a:p>
            <a:pPr marL="1149350" lvl="1" indent="-692150">
              <a:buNone/>
            </a:pPr>
            <a:r>
              <a:rPr lang="en-US" sz="1200" dirty="0">
                <a:latin typeface="Arial" panose="020B0604020202020204" pitchFamily="34" charset="0"/>
                <a:cs typeface="Arial" panose="020B0604020202020204" pitchFamily="34" charset="0"/>
              </a:rPr>
              <a:t>8.13 Explain plagiarism and strategies for avoiding it.</a:t>
            </a:r>
          </a:p>
          <a:p>
            <a:pPr marL="1149350" lvl="1" indent="-692150">
              <a:buNone/>
            </a:pPr>
            <a:r>
              <a:rPr lang="en-US" sz="1200" dirty="0">
                <a:latin typeface="Arial" panose="020B0604020202020204" pitchFamily="34" charset="0"/>
                <a:cs typeface="Arial" panose="020B0604020202020204" pitchFamily="34" charset="0"/>
              </a:rPr>
              <a:t>8.14  Describe hoaxes and digital manipulation.</a:t>
            </a:r>
          </a:p>
          <a:p>
            <a:pPr marL="1149350" lvl="1" indent="-692150">
              <a:buNone/>
            </a:pPr>
            <a:r>
              <a:rPr lang="en-US" sz="1200" dirty="0">
                <a:latin typeface="Arial" panose="020B0604020202020204" pitchFamily="34" charset="0"/>
                <a:cs typeface="Arial" panose="020B0604020202020204" pitchFamily="34" charset="0"/>
              </a:rPr>
              <a:t>8.15  Describe what comprises your online reputation and how to protect it.</a:t>
            </a:r>
          </a:p>
        </p:txBody>
      </p:sp>
      <p:sp>
        <p:nvSpPr>
          <p:cNvPr id="4" name="Slide Number Placeholder 3"/>
          <p:cNvSpPr>
            <a:spLocks noGrp="1"/>
          </p:cNvSpPr>
          <p:nvPr>
            <p:ph type="sldNum" sz="quarter" idx="10"/>
          </p:nvPr>
        </p:nvSpPr>
        <p:spPr/>
        <p:txBody>
          <a:bodyPr/>
          <a:lstStyle/>
          <a:p>
            <a:fld id="{277E2621-405C-4F83-9120-2E9601611C17}" type="slidenum">
              <a:rPr lang="en-US" smtClean="0"/>
              <a:pPr/>
              <a:t>4</a:t>
            </a:fld>
            <a:endParaRPr lang="en-US" dirty="0"/>
          </a:p>
        </p:txBody>
      </p:sp>
    </p:spTree>
    <p:extLst>
      <p:ext uri="{BB962C8B-B14F-4D97-AF65-F5344CB8AC3E}">
        <p14:creationId xmlns:p14="http://schemas.microsoft.com/office/powerpoint/2010/main" val="4903970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177555FE-D017-429D-9C2D-EC034D3034EE}" type="slidenum">
              <a:rPr lang="en-US" smtClean="0"/>
              <a:pPr/>
              <a:t>5</a:t>
            </a:fld>
            <a:endParaRPr lang="en-US" dirty="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Digital convergence, the use of a single unifying device to handle media, Internet, entertainment, and telephone needs, is exemplified in the range of devices now on the market. You see digital convergence in the evolution of smartphones, which now let you do just about anything a computer can do.</a:t>
            </a:r>
          </a:p>
          <a:p>
            <a:pPr marL="171450" lvl="0" indent="-171450">
              <a:buFont typeface="Arial" panose="020B0604020202020204" pitchFamily="34" charset="0"/>
              <a:buChar char="•"/>
            </a:pPr>
            <a:r>
              <a:rPr lang="en-US" sz="1200" kern="1200" baseline="0" dirty="0">
                <a:solidFill>
                  <a:schemeClr val="tx1"/>
                </a:solidFill>
                <a:effectLst/>
                <a:latin typeface="+mn-lt"/>
                <a:ea typeface="+mn-ea"/>
                <a:cs typeface="+mn-cs"/>
              </a:rPr>
              <a:t>The Internet of Things (IoT) includes networking common household items, like refrigerators.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Digital Living Network Alliance is an organization working to standardize different kinds of appliances and network devices used in our homes.</a:t>
            </a:r>
          </a:p>
        </p:txBody>
      </p:sp>
    </p:spTree>
    <p:extLst>
      <p:ext uri="{BB962C8B-B14F-4D97-AF65-F5344CB8AC3E}">
        <p14:creationId xmlns:p14="http://schemas.microsoft.com/office/powerpoint/2010/main" val="31225676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Any kind of information can be digitized.</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Digital formats describe signals as long strings of numbers. This gives us a way to describe sound and light waves so that sounds and images can be reproduced perfectly.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sequence of numbers can express complicated analog shapes with analog-to-digital conversion. The incoming analog signal is measured many times each second. The series of numbers produced by the analog-to-digital conversion process gives the digital form of the wave.</a:t>
            </a:r>
          </a:p>
        </p:txBody>
      </p:sp>
      <p:sp>
        <p:nvSpPr>
          <p:cNvPr id="4" name="Slide Number Placeholder 3"/>
          <p:cNvSpPr>
            <a:spLocks noGrp="1"/>
          </p:cNvSpPr>
          <p:nvPr>
            <p:ph type="sldNum" sz="quarter" idx="10"/>
          </p:nvPr>
        </p:nvSpPr>
        <p:spPr/>
        <p:txBody>
          <a:bodyPr/>
          <a:lstStyle/>
          <a:p>
            <a:fld id="{277E2621-405C-4F83-9120-2E9601611C17}" type="slidenum">
              <a:rPr lang="en-US" smtClean="0"/>
              <a:pPr/>
              <a:t>6</a:t>
            </a:fld>
            <a:endParaRPr lang="en-US" dirty="0"/>
          </a:p>
        </p:txBody>
      </p:sp>
    </p:spTree>
    <p:extLst>
      <p:ext uri="{BB962C8B-B14F-4D97-AF65-F5344CB8AC3E}">
        <p14:creationId xmlns:p14="http://schemas.microsoft.com/office/powerpoint/2010/main" val="21241601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0"/>
              </a:spcBef>
              <a:buFont typeface="Arial" panose="020B0604020202020204" pitchFamily="34" charset="0"/>
              <a:buChar char="•"/>
            </a:pPr>
            <a:r>
              <a:rPr lang="en-US" dirty="0"/>
              <a:t>Electronic text is textual information that has been captured digitally.</a:t>
            </a:r>
          </a:p>
          <a:p>
            <a:pPr marL="171450" indent="-171450">
              <a:spcBef>
                <a:spcPts val="0"/>
              </a:spcBef>
              <a:buFont typeface="Arial" panose="020B0604020202020204" pitchFamily="34" charset="0"/>
              <a:buChar char="•"/>
            </a:pPr>
            <a:r>
              <a:rPr lang="en-US" dirty="0"/>
              <a:t>E-readers are devices that display e-text and have supporting tools.</a:t>
            </a:r>
          </a:p>
          <a:p>
            <a:pPr marL="171450" indent="-171450">
              <a:spcBef>
                <a:spcPts val="0"/>
              </a:spcBef>
              <a:buFont typeface="Arial" panose="020B0604020202020204" pitchFamily="34" charset="0"/>
              <a:buChar char="•"/>
            </a:pPr>
            <a:r>
              <a:rPr lang="en-US" dirty="0"/>
              <a:t>The allure of digital publishing is the ease of distribution.</a:t>
            </a:r>
          </a:p>
          <a:p>
            <a:pPr marL="171450" indent="-171450">
              <a:spcBef>
                <a:spcPts val="0"/>
              </a:spcBef>
              <a:buFont typeface="Arial" panose="020B0604020202020204" pitchFamily="34" charset="0"/>
              <a:buChar char="•"/>
            </a:pPr>
            <a:r>
              <a:rPr lang="en-US" dirty="0"/>
              <a:t>Electronic Ink (E Ink) is a sharp grayscale representation of text.</a:t>
            </a:r>
          </a:p>
        </p:txBody>
      </p:sp>
      <p:sp>
        <p:nvSpPr>
          <p:cNvPr id="4" name="Slide Number Placeholder 3"/>
          <p:cNvSpPr>
            <a:spLocks noGrp="1"/>
          </p:cNvSpPr>
          <p:nvPr>
            <p:ph type="sldNum" sz="quarter" idx="10"/>
          </p:nvPr>
        </p:nvSpPr>
        <p:spPr/>
        <p:txBody>
          <a:bodyPr/>
          <a:lstStyle/>
          <a:p>
            <a:fld id="{277E2621-405C-4F83-9120-2E9601611C17}" type="slidenum">
              <a:rPr lang="en-US" smtClean="0"/>
              <a:pPr/>
              <a:t>7</a:t>
            </a:fld>
            <a:endParaRPr lang="en-US" dirty="0"/>
          </a:p>
        </p:txBody>
      </p:sp>
    </p:spTree>
    <p:extLst>
      <p:ext uri="{BB962C8B-B14F-4D97-AF65-F5344CB8AC3E}">
        <p14:creationId xmlns:p14="http://schemas.microsoft.com/office/powerpoint/2010/main" val="994809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There are free software versions of the Kindle and the NOOK that run on either PC or Apple computers. You can download texts and read them as a PDF file or by using browser add-ons.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Digital formats for publishing vary.</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Amazon sells the Kindle.</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Barnes &amp; Noble sells the NOOK.</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Project Gutenberg is a repository site with a collection of 57,000 free books.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Self-publishing is much easier in the age of digital texts.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8</a:t>
            </a:fld>
            <a:endParaRPr lang="en-US" dirty="0"/>
          </a:p>
        </p:txBody>
      </p:sp>
    </p:spTree>
    <p:extLst>
      <p:ext uri="{BB962C8B-B14F-4D97-AF65-F5344CB8AC3E}">
        <p14:creationId xmlns:p14="http://schemas.microsoft.com/office/powerpoint/2010/main" val="3472469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u="none" strike="noStrike" kern="1200" baseline="0" dirty="0">
                <a:solidFill>
                  <a:schemeClr val="tx1"/>
                </a:solidFill>
                <a:latin typeface="+mn-lt"/>
                <a:ea typeface="+mn-ea"/>
                <a:cs typeface="+mn-cs"/>
              </a:rPr>
              <a:t>To record digital music, the sound waves need to be turned into a string of digital information through an analog-to-digital converter.</a:t>
            </a:r>
          </a:p>
          <a:p>
            <a:pPr marL="171450" indent="-171450">
              <a:buFont typeface="Arial" panose="020B0604020202020204" pitchFamily="34" charset="0"/>
              <a:buChar char="•"/>
            </a:pPr>
            <a:r>
              <a:rPr lang="en-US" sz="1200" b="0" u="none" strike="noStrike" kern="1200" baseline="0" dirty="0">
                <a:solidFill>
                  <a:schemeClr val="tx1"/>
                </a:solidFill>
                <a:latin typeface="+mn-lt"/>
                <a:ea typeface="+mn-ea"/>
                <a:cs typeface="+mn-cs"/>
              </a:rPr>
              <a:t>The sampling rate specifies the number of times the analog wave is measured each second.</a:t>
            </a:r>
          </a:p>
          <a:p>
            <a:pPr marL="171450" indent="-171450">
              <a:buFont typeface="Arial" panose="020B0604020202020204" pitchFamily="34" charset="0"/>
              <a:buChar char="•"/>
            </a:pPr>
            <a:r>
              <a:rPr lang="en-US" sz="1200" b="0" u="none" strike="noStrike" kern="1200" baseline="0" dirty="0">
                <a:solidFill>
                  <a:schemeClr val="tx1"/>
                </a:solidFill>
                <a:latin typeface="+mn-lt"/>
                <a:ea typeface="+mn-ea"/>
                <a:cs typeface="+mn-cs"/>
              </a:rPr>
              <a:t>There are several file formats used to store digital music and video, including MP3, AAC, WMA, DivX, MPEG-4, WMV, and XviD. All file formats compete on sound and video quality and compression, which relates to how small the file can be and still provide high-quality playback.</a:t>
            </a:r>
          </a:p>
          <a:p>
            <a:pPr marL="171450" indent="-171450">
              <a:buFont typeface="Arial" panose="020B0604020202020204" pitchFamily="34" charset="0"/>
              <a:buChar char="•"/>
            </a:pPr>
            <a:r>
              <a:rPr lang="en-US" sz="1200" b="0" u="none" strike="noStrike" kern="1200" baseline="0" dirty="0">
                <a:solidFill>
                  <a:schemeClr val="tx1"/>
                </a:solidFill>
                <a:latin typeface="+mn-lt"/>
                <a:ea typeface="+mn-ea"/>
                <a:cs typeface="+mn-cs"/>
              </a:rPr>
              <a:t>Ripping is the process of converting a song from a CD to a digital MP3 file.</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To move large volumes of data between your computer and music device, you can connect the devices using a USB port. Cloud services automatically push music to your mobile device.</a:t>
            </a:r>
            <a:endParaRPr lang="en-US" sz="1200" b="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9</a:t>
            </a:fld>
            <a:endParaRPr lang="en-US" dirty="0"/>
          </a:p>
        </p:txBody>
      </p:sp>
    </p:spTree>
    <p:extLst>
      <p:ext uri="{BB962C8B-B14F-4D97-AF65-F5344CB8AC3E}">
        <p14:creationId xmlns:p14="http://schemas.microsoft.com/office/powerpoint/2010/main" val="39916547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0"/>
              </a:spcBef>
              <a:buFont typeface="Arial" panose="020B0604020202020204" pitchFamily="34" charset="0"/>
              <a:buChar char="•"/>
            </a:pPr>
            <a:r>
              <a:rPr lang="en-US" dirty="0"/>
              <a:t>Options for listening to digital music include:</a:t>
            </a:r>
          </a:p>
          <a:p>
            <a:pPr marL="342900" lvl="1" indent="-171450">
              <a:spcBef>
                <a:spcPts val="0"/>
              </a:spcBef>
              <a:buFont typeface="Arial" panose="020B0604020202020204" pitchFamily="34" charset="0"/>
              <a:buChar char="•"/>
            </a:pPr>
            <a:r>
              <a:rPr lang="en-US" dirty="0"/>
              <a:t>A port or dock on an audio receiver.</a:t>
            </a:r>
          </a:p>
          <a:p>
            <a:pPr marL="342900" lvl="1" indent="-171450">
              <a:spcBef>
                <a:spcPts val="0"/>
              </a:spcBef>
              <a:buFont typeface="Arial" panose="020B0604020202020204" pitchFamily="34" charset="0"/>
              <a:buChar char="•"/>
            </a:pPr>
            <a:r>
              <a:rPr lang="en-US" dirty="0"/>
              <a:t>Networked audio/video receivers.</a:t>
            </a:r>
          </a:p>
          <a:p>
            <a:pPr marL="342900" lvl="1" indent="-171450">
              <a:spcBef>
                <a:spcPts val="0"/>
              </a:spcBef>
              <a:buFont typeface="Arial" panose="020B0604020202020204" pitchFamily="34" charset="0"/>
              <a:buChar char="•"/>
            </a:pPr>
            <a:r>
              <a:rPr lang="en-US" dirty="0"/>
              <a:t>New cars equipped with an auxiliary input.</a:t>
            </a:r>
          </a:p>
          <a:p>
            <a:pPr marL="342900" lvl="1" indent="-171450">
              <a:spcBef>
                <a:spcPts val="0"/>
              </a:spcBef>
              <a:buFont typeface="Arial" panose="020B0604020202020204" pitchFamily="34" charset="0"/>
              <a:buChar char="•"/>
            </a:pPr>
            <a:r>
              <a:rPr lang="en-US" dirty="0"/>
              <a:t>Systems like </a:t>
            </a:r>
            <a:r>
              <a:rPr lang="en-US" dirty="0" err="1"/>
              <a:t>Sonos</a:t>
            </a:r>
            <a:r>
              <a:rPr lang="en-US" dirty="0"/>
              <a:t> that mate wirelessly with a mobile device.</a:t>
            </a:r>
          </a:p>
          <a:p>
            <a:pPr marL="171450" indent="-171450">
              <a:spcBef>
                <a:spcPts val="0"/>
              </a:spcBef>
              <a:buFont typeface="Arial" panose="020B0604020202020204" pitchFamily="34" charset="0"/>
              <a:buChar char="•"/>
            </a:pPr>
            <a:r>
              <a:rPr lang="en-US" dirty="0"/>
              <a:t>Digital rights management (DRM) is a system of access that allows only limited use of material that’s been legally purchased.</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10</a:t>
            </a:fld>
            <a:endParaRPr lang="en-US" dirty="0"/>
          </a:p>
        </p:txBody>
      </p:sp>
    </p:spTree>
    <p:extLst>
      <p:ext uri="{BB962C8B-B14F-4D97-AF65-F5344CB8AC3E}">
        <p14:creationId xmlns:p14="http://schemas.microsoft.com/office/powerpoint/2010/main" val="28476439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Digital cameras do not use film. Instead, they capture images on electronic sensors and then convert those images to digital data.</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choosing a camera, the first question to answer is whether you want a compact “point-and-shoot” model camera or a more serious digital SLR.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overall image quality is determined by many factors:</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Quality of lenses</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Image sensor size</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The file format and compression used</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Color management software</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The camera's resolution</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11</a:t>
            </a:fld>
            <a:endParaRPr lang="en-US" dirty="0"/>
          </a:p>
        </p:txBody>
      </p:sp>
    </p:spTree>
    <p:extLst>
      <p:ext uri="{BB962C8B-B14F-4D97-AF65-F5344CB8AC3E}">
        <p14:creationId xmlns:p14="http://schemas.microsoft.com/office/powerpoint/2010/main" val="26920035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0"/>
              </a:spcBef>
              <a:buFont typeface="Arial" panose="020B0604020202020204" pitchFamily="34" charset="0"/>
              <a:buChar char="•"/>
            </a:pPr>
            <a:r>
              <a:rPr lang="en-US" dirty="0"/>
              <a:t>A picture’s resolution is</a:t>
            </a:r>
            <a:r>
              <a:rPr lang="en-US" baseline="0" dirty="0"/>
              <a:t> the n</a:t>
            </a:r>
            <a:r>
              <a:rPr lang="en-US" dirty="0"/>
              <a:t>umber of data points captured for each image.</a:t>
            </a:r>
          </a:p>
          <a:p>
            <a:pPr marL="171450" indent="-171450">
              <a:spcBef>
                <a:spcPts val="0"/>
              </a:spcBef>
              <a:buFont typeface="Arial" panose="020B0604020202020204" pitchFamily="34" charset="0"/>
              <a:buChar char="•"/>
            </a:pPr>
            <a:r>
              <a:rPr lang="en-US" dirty="0"/>
              <a:t>A pixel is a picture element, namely, a single dot in a digital image.</a:t>
            </a:r>
          </a:p>
          <a:p>
            <a:pPr marL="171450" indent="-171450">
              <a:spcBef>
                <a:spcPts val="0"/>
              </a:spcBef>
              <a:buFont typeface="Arial" panose="020B0604020202020204" pitchFamily="34" charset="0"/>
              <a:buChar char="•"/>
            </a:pPr>
            <a:r>
              <a:rPr lang="en-US" dirty="0"/>
              <a:t>File formats for pictures include:</a:t>
            </a:r>
          </a:p>
          <a:p>
            <a:pPr marL="342900" lvl="1" indent="-171450">
              <a:spcBef>
                <a:spcPts val="0"/>
              </a:spcBef>
              <a:buFont typeface="Arial" panose="020B0604020202020204" pitchFamily="34" charset="0"/>
              <a:buChar char="•"/>
            </a:pPr>
            <a:r>
              <a:rPr lang="en-US" dirty="0"/>
              <a:t>RAW files, which record all the original image information.</a:t>
            </a:r>
          </a:p>
          <a:p>
            <a:pPr marL="342900" lvl="1" indent="-171450">
              <a:spcBef>
                <a:spcPts val="0"/>
              </a:spcBef>
              <a:buFont typeface="Arial" panose="020B0604020202020204" pitchFamily="34" charset="0"/>
              <a:buChar char="•"/>
            </a:pPr>
            <a:r>
              <a:rPr lang="en-US" dirty="0"/>
              <a:t>JPEG files, which can be compressed to varying degrees.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12</a:t>
            </a:fld>
            <a:endParaRPr lang="en-US" dirty="0"/>
          </a:p>
        </p:txBody>
      </p:sp>
    </p:spTree>
    <p:extLst>
      <p:ext uri="{BB962C8B-B14F-4D97-AF65-F5344CB8AC3E}">
        <p14:creationId xmlns:p14="http://schemas.microsoft.com/office/powerpoint/2010/main" val="34812033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0"/>
              </a:spcBef>
              <a:buFont typeface="Arial" panose="020B0604020202020204" pitchFamily="34" charset="0"/>
              <a:buChar char="•"/>
            </a:pPr>
            <a:r>
              <a:rPr lang="en-US" sz="1200" b="0" i="0" u="none" strike="noStrike" kern="1200" baseline="0" dirty="0">
                <a:solidFill>
                  <a:schemeClr val="tx1"/>
                </a:solidFill>
                <a:latin typeface="+mn-lt"/>
                <a:ea typeface="+mn-ea"/>
                <a:cs typeface="+mn-cs"/>
              </a:rPr>
              <a:t>The most popular and inexpensive printers for printing photos are inkjet printers.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Most photo-printing labs, including film-processing departments at stores such as Target, offer digital printing services. Online services, such as Flickr and Shutterfly, store your images and allow you to create hard-copy prints, greeting cards, photo books, calendars, and gifts.</a:t>
            </a:r>
            <a:endParaRPr lang="en-US" dirty="0"/>
          </a:p>
        </p:txBody>
      </p:sp>
      <p:sp>
        <p:nvSpPr>
          <p:cNvPr id="4" name="Slide Number Placeholder 3"/>
          <p:cNvSpPr>
            <a:spLocks noGrp="1"/>
          </p:cNvSpPr>
          <p:nvPr>
            <p:ph type="sldNum" sz="quarter" idx="10"/>
          </p:nvPr>
        </p:nvSpPr>
        <p:spPr/>
        <p:txBody>
          <a:bodyPr/>
          <a:lstStyle/>
          <a:p>
            <a:fld id="{277E2621-405C-4F83-9120-2E9601611C17}" type="slidenum">
              <a:rPr lang="en-US" smtClean="0"/>
              <a:pPr/>
              <a:t>13</a:t>
            </a:fld>
            <a:endParaRPr lang="en-US" dirty="0"/>
          </a:p>
        </p:txBody>
      </p:sp>
    </p:spTree>
    <p:extLst>
      <p:ext uri="{BB962C8B-B14F-4D97-AF65-F5344CB8AC3E}">
        <p14:creationId xmlns:p14="http://schemas.microsoft.com/office/powerpoint/2010/main" val="22906118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0"/>
              </a:spcBef>
              <a:buFont typeface="Arial" panose="020B0604020202020204" pitchFamily="34" charset="0"/>
              <a:buChar char="•"/>
            </a:pPr>
            <a:r>
              <a:rPr lang="en-US" dirty="0"/>
              <a:t>Sources of digital video content include:</a:t>
            </a:r>
          </a:p>
          <a:p>
            <a:pPr marL="342900" lvl="1" indent="-171450">
              <a:spcBef>
                <a:spcPts val="0"/>
              </a:spcBef>
              <a:buFont typeface="Arial" panose="020B0604020202020204" pitchFamily="34" charset="0"/>
              <a:buChar char="•"/>
            </a:pPr>
            <a:r>
              <a:rPr lang="en-US" dirty="0"/>
              <a:t>Television</a:t>
            </a:r>
          </a:p>
          <a:p>
            <a:pPr marL="342900" lvl="1" indent="-171450">
              <a:spcBef>
                <a:spcPts val="0"/>
              </a:spcBef>
              <a:buFont typeface="Arial" panose="020B0604020202020204" pitchFamily="34" charset="0"/>
              <a:buChar char="•"/>
            </a:pPr>
            <a:r>
              <a:rPr lang="en-US" dirty="0"/>
              <a:t>the Internet (Vimeo)</a:t>
            </a:r>
          </a:p>
          <a:p>
            <a:pPr marL="342900" lvl="1" indent="-171450">
              <a:spcBef>
                <a:spcPts val="0"/>
              </a:spcBef>
              <a:buFont typeface="Arial" panose="020B0604020202020204" pitchFamily="34" charset="0"/>
              <a:buChar char="•"/>
            </a:pPr>
            <a:r>
              <a:rPr lang="en-US" dirty="0"/>
              <a:t>Pay services (iTunes, Netflix, Hulu, and Amazon)</a:t>
            </a:r>
          </a:p>
          <a:p>
            <a:pPr marL="171450" indent="-171450">
              <a:spcBef>
                <a:spcPts val="0"/>
              </a:spcBef>
              <a:buFont typeface="Arial" panose="020B0604020202020204" pitchFamily="34" charset="0"/>
              <a:buChar char="•"/>
            </a:pPr>
            <a:r>
              <a:rPr lang="en-US" dirty="0"/>
              <a:t>Digital camcorders, smartphones, or webcams allow recording of digital video.</a:t>
            </a:r>
          </a:p>
          <a:p>
            <a:pPr marL="171450" indent="-171450">
              <a:spcBef>
                <a:spcPts val="0"/>
              </a:spcBef>
              <a:buFont typeface="Arial" panose="020B0604020202020204" pitchFamily="34" charset="0"/>
              <a:buChar char="•"/>
            </a:pPr>
            <a:r>
              <a:rPr lang="en-US" dirty="0"/>
              <a:t>Video-editing software allows editing of digital video.</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14</a:t>
            </a:fld>
            <a:endParaRPr lang="en-US" dirty="0"/>
          </a:p>
        </p:txBody>
      </p:sp>
    </p:spTree>
    <p:extLst>
      <p:ext uri="{BB962C8B-B14F-4D97-AF65-F5344CB8AC3E}">
        <p14:creationId xmlns:p14="http://schemas.microsoft.com/office/powerpoint/2010/main" val="24659786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Codecs are rules for compressing audio and video.</a:t>
            </a:r>
          </a:p>
          <a:p>
            <a:pPr marL="171450" indent="-171450">
              <a:buFont typeface="Arial" panose="020B0604020202020204" pitchFamily="34" charset="0"/>
              <a:buChar char="•"/>
            </a:pPr>
            <a:r>
              <a:rPr lang="en-US" dirty="0"/>
              <a:t>High definition is a standard that guarantees a specific resolution and aspect ratio.</a:t>
            </a:r>
          </a:p>
          <a:p>
            <a:pPr marL="171450" indent="-171450">
              <a:buFont typeface="Arial" panose="020B0604020202020204" pitchFamily="34" charset="0"/>
              <a:buChar char="•"/>
            </a:pPr>
            <a:r>
              <a:rPr lang="en-US" sz="1200" b="0" i="0" u="none" strike="noStrike" kern="1200" baseline="0" dirty="0"/>
              <a:t>This table shows some of the popular video file formats in use, along with their file extensions.</a:t>
            </a:r>
            <a:endParaRPr lang="en-US" dirty="0"/>
          </a:p>
        </p:txBody>
      </p:sp>
      <p:sp>
        <p:nvSpPr>
          <p:cNvPr id="4" name="Slide Number Placeholder 3"/>
          <p:cNvSpPr>
            <a:spLocks noGrp="1"/>
          </p:cNvSpPr>
          <p:nvPr>
            <p:ph type="sldNum" sz="quarter" idx="10"/>
          </p:nvPr>
        </p:nvSpPr>
        <p:spPr/>
        <p:txBody>
          <a:bodyPr/>
          <a:lstStyle/>
          <a:p>
            <a:fld id="{277E2621-405C-4F83-9120-2E9601611C17}" type="slidenum">
              <a:rPr lang="en-US" smtClean="0"/>
              <a:pPr/>
              <a:t>15</a:t>
            </a:fld>
            <a:endParaRPr lang="en-US" dirty="0"/>
          </a:p>
        </p:txBody>
      </p:sp>
    </p:spTree>
    <p:extLst>
      <p:ext uri="{BB962C8B-B14F-4D97-AF65-F5344CB8AC3E}">
        <p14:creationId xmlns:p14="http://schemas.microsoft.com/office/powerpoint/2010/main" val="2650706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C24C559B-65F6-4A49-B537-494E4BBAAA3B}" type="slidenum">
              <a:rPr lang="en-US">
                <a:solidFill>
                  <a:srgbClr val="000000"/>
                </a:solidFill>
              </a:rPr>
              <a:pPr/>
              <a:t>16</a:t>
            </a:fld>
            <a:endParaRPr lang="en-US" dirty="0">
              <a:solidFill>
                <a:srgbClr val="000000"/>
              </a:solidFill>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r>
              <a:rPr lang="en-US" sz="1200" b="0" i="0" u="none" strike="noStrike" kern="1200" baseline="0" dirty="0">
                <a:solidFill>
                  <a:schemeClr val="tx1"/>
                </a:solidFill>
                <a:latin typeface="+mn-lt"/>
                <a:ea typeface="+mn-ea"/>
                <a:cs typeface="+mn-cs"/>
              </a:rPr>
              <a:t>The Deep Web is part of the Internet that cannot be found using a search engine.</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Dark Web is part of the Deep Web that cannot be accessed with a regular web browser. It consists of anonymously hosted websites that are mostly used for illegal activities or by people who are very concerned about privacy.</a:t>
            </a:r>
            <a:endParaRPr lang="en-US" dirty="0"/>
          </a:p>
        </p:txBody>
      </p:sp>
    </p:spTree>
    <p:extLst>
      <p:ext uri="{BB962C8B-B14F-4D97-AF65-F5344CB8AC3E}">
        <p14:creationId xmlns:p14="http://schemas.microsoft.com/office/powerpoint/2010/main" val="13611743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C24C559B-65F6-4A49-B537-494E4BBAAA3B}" type="slidenum">
              <a:rPr lang="en-US">
                <a:solidFill>
                  <a:srgbClr val="000000"/>
                </a:solidFill>
              </a:rPr>
              <a:pPr/>
              <a:t>17</a:t>
            </a:fld>
            <a:endParaRPr lang="en-US" dirty="0">
              <a:solidFill>
                <a:srgbClr val="000000"/>
              </a:solidFill>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r>
              <a:rPr lang="en-US" sz="1200" b="0" i="0" u="none" strike="noStrike" kern="1200" baseline="0" dirty="0">
                <a:solidFill>
                  <a:schemeClr val="tx1"/>
                </a:solidFill>
                <a:latin typeface="+mn-lt"/>
                <a:ea typeface="+mn-ea"/>
                <a:cs typeface="+mn-cs"/>
              </a:rPr>
              <a:t>Cryptocurrency enables direct anonymous transactions between users. Payments are sent peer-to-peer from the payee to the recipient without the need to supply personal information. Bitcoin is the most well-know cryptocurrency.</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Cryptocurrency tractions are kept in a blockchain, which is on a massive public online ledger.</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digital wallet stores the information needed to complete cryptocurrency transactions.</a:t>
            </a:r>
            <a:endParaRPr lang="en-US" dirty="0"/>
          </a:p>
        </p:txBody>
      </p:sp>
    </p:spTree>
    <p:extLst>
      <p:ext uri="{BB962C8B-B14F-4D97-AF65-F5344CB8AC3E}">
        <p14:creationId xmlns:p14="http://schemas.microsoft.com/office/powerpoint/2010/main" val="39804061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C7BAFE5F-BCA7-4012-A72A-CE2BA398B733}"/>
              </a:ext>
            </a:extLst>
          </p:cNvPr>
          <p:cNvSpPr>
            <a:spLocks noGrp="1"/>
          </p:cNvSpPr>
          <p:nvPr>
            <p:ph type="body" idx="1"/>
          </p:nvPr>
        </p:nvSpPr>
        <p:spPr/>
        <p:txBody>
          <a:bodyPr/>
          <a:lstStyle/>
          <a:p>
            <a:pPr marL="171450" indent="-171450">
              <a:spcBef>
                <a:spcPts val="0"/>
              </a:spcBef>
              <a:buFont typeface="Arial" panose="020B0604020202020204" pitchFamily="34" charset="0"/>
              <a:buChar char="•"/>
            </a:pPr>
            <a:r>
              <a:rPr lang="en-US" dirty="0"/>
              <a:t>Intellectual property (IP) is a product of a person’s mind.</a:t>
            </a:r>
          </a:p>
          <a:p>
            <a:pPr marL="171450" indent="-171450">
              <a:spcBef>
                <a:spcPts val="0"/>
              </a:spcBef>
              <a:buFont typeface="Arial" panose="020B0604020202020204" pitchFamily="34" charset="0"/>
              <a:buChar char="•"/>
            </a:pPr>
            <a:r>
              <a:rPr lang="en-US" dirty="0"/>
              <a:t>Categories of intellectual property are:</a:t>
            </a:r>
          </a:p>
          <a:p>
            <a:pPr marL="342900" lvl="1" indent="-171450">
              <a:spcBef>
                <a:spcPts val="0"/>
              </a:spcBef>
              <a:buFont typeface="Arial" panose="020B0604020202020204" pitchFamily="34" charset="0"/>
              <a:buChar char="•"/>
            </a:pPr>
            <a:r>
              <a:rPr lang="en-US" dirty="0"/>
              <a:t>Copyright protection can be granted to creators of “original works of authorship.”</a:t>
            </a:r>
          </a:p>
          <a:p>
            <a:pPr marL="342900" lvl="1" indent="-171450">
              <a:spcBef>
                <a:spcPts val="0"/>
              </a:spcBef>
              <a:buFont typeface="Arial" panose="020B0604020202020204" pitchFamily="34" charset="0"/>
              <a:buChar char="•"/>
            </a:pPr>
            <a:r>
              <a:rPr lang="en-US" dirty="0"/>
              <a:t>Patents grant inventors the right to stop others from manufacturing, using, or selling their inventions.</a:t>
            </a:r>
          </a:p>
          <a:p>
            <a:pPr marL="342900" lvl="1" indent="-171450">
              <a:spcBef>
                <a:spcPts val="0"/>
              </a:spcBef>
              <a:buFont typeface="Arial" panose="020B0604020202020204" pitchFamily="34" charset="0"/>
              <a:buChar char="•"/>
            </a:pPr>
            <a:r>
              <a:rPr lang="en-US" dirty="0"/>
              <a:t>Trademarks are a word, phrase, symbol, or design or a combination of these that uniquely identify and differentiate the goods of one party from those of another.</a:t>
            </a:r>
          </a:p>
          <a:p>
            <a:pPr marL="342900" lvl="1" indent="-171450">
              <a:spcBef>
                <a:spcPts val="0"/>
              </a:spcBef>
              <a:buFont typeface="Arial" panose="020B0604020202020204" pitchFamily="34" charset="0"/>
              <a:buChar char="•"/>
            </a:pPr>
            <a:r>
              <a:rPr lang="en-US" dirty="0"/>
              <a:t>Service marks are the same as a trademark, but apply to a service as opposed to a product.</a:t>
            </a:r>
          </a:p>
          <a:p>
            <a:pPr marL="342900" lvl="1" indent="-171450">
              <a:spcBef>
                <a:spcPts val="0"/>
              </a:spcBef>
              <a:buFont typeface="Arial" panose="020B0604020202020204" pitchFamily="34" charset="0"/>
              <a:buChar char="•"/>
            </a:pPr>
            <a:r>
              <a:rPr lang="en-US" dirty="0"/>
              <a:t>Trade dress applies to the visual appearance of a product or its packaging.</a:t>
            </a:r>
          </a:p>
          <a:p>
            <a:endParaRPr lang="en-US" dirty="0"/>
          </a:p>
        </p:txBody>
      </p:sp>
    </p:spTree>
    <p:extLst>
      <p:ext uri="{BB962C8B-B14F-4D97-AF65-F5344CB8AC3E}">
        <p14:creationId xmlns:p14="http://schemas.microsoft.com/office/powerpoint/2010/main" val="26531142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C24C559B-65F6-4A49-B537-494E4BBAAA3B}" type="slidenum">
              <a:rPr lang="en-US">
                <a:solidFill>
                  <a:srgbClr val="000000"/>
                </a:solidFill>
              </a:rPr>
              <a:pPr/>
              <a:t>19</a:t>
            </a:fld>
            <a:endParaRPr lang="en-US" dirty="0">
              <a:solidFill>
                <a:srgbClr val="000000"/>
              </a:solidFill>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marL="171450" indent="-171450">
              <a:spcBef>
                <a:spcPts val="0"/>
              </a:spcBef>
              <a:buFont typeface="Arial" panose="020B0604020202020204" pitchFamily="34" charset="0"/>
              <a:buChar char="•"/>
            </a:pPr>
            <a:r>
              <a:rPr lang="en-US" dirty="0"/>
              <a:t>Copyrights</a:t>
            </a:r>
            <a:r>
              <a:rPr lang="en-US" baseline="0" dirty="0"/>
              <a:t> b</a:t>
            </a:r>
            <a:r>
              <a:rPr lang="en-US" dirty="0"/>
              <a:t>egin when works are created and fixed into a digital or physical form.</a:t>
            </a:r>
          </a:p>
          <a:p>
            <a:pPr marL="171450" indent="-171450">
              <a:spcBef>
                <a:spcPts val="0"/>
              </a:spcBef>
              <a:buFont typeface="Arial" panose="020B0604020202020204" pitchFamily="34" charset="0"/>
              <a:buChar char="•"/>
            </a:pPr>
            <a:r>
              <a:rPr lang="en-US" dirty="0"/>
              <a:t>Works</a:t>
            </a:r>
            <a:r>
              <a:rPr lang="en-US" baseline="0" dirty="0"/>
              <a:t> are considered in the p</a:t>
            </a:r>
            <a:r>
              <a:rPr lang="en-US" dirty="0"/>
              <a:t>ublic domain</a:t>
            </a:r>
            <a:r>
              <a:rPr lang="en-US" baseline="0" dirty="0"/>
              <a:t> if they have no </a:t>
            </a:r>
            <a:r>
              <a:rPr lang="en-US" dirty="0"/>
              <a:t>copyright protection.</a:t>
            </a:r>
          </a:p>
          <a:p>
            <a:pPr marL="171450" indent="-171450">
              <a:spcBef>
                <a:spcPts val="0"/>
              </a:spcBef>
              <a:buFont typeface="Arial" panose="020B0604020202020204" pitchFamily="34" charset="0"/>
              <a:buChar char="•"/>
            </a:pPr>
            <a:r>
              <a:rPr lang="en-US" dirty="0"/>
              <a:t>Copyleft are plans that</a:t>
            </a:r>
            <a:r>
              <a:rPr lang="en-US" baseline="0" dirty="0"/>
              <a:t> </a:t>
            </a:r>
            <a:r>
              <a:rPr lang="en-US" dirty="0"/>
              <a:t>enable copyright holders to grant certain rights to the work.</a:t>
            </a:r>
          </a:p>
        </p:txBody>
      </p:sp>
    </p:spTree>
    <p:extLst>
      <p:ext uri="{BB962C8B-B14F-4D97-AF65-F5344CB8AC3E}">
        <p14:creationId xmlns:p14="http://schemas.microsoft.com/office/powerpoint/2010/main" val="3086653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C24C559B-65F6-4A49-B537-494E4BBAAA3B}" type="slidenum">
              <a:rPr lang="en-US">
                <a:solidFill>
                  <a:srgbClr val="000000"/>
                </a:solidFill>
              </a:rPr>
              <a:pPr/>
              <a:t>20</a:t>
            </a:fld>
            <a:endParaRPr lang="en-US" dirty="0">
              <a:solidFill>
                <a:srgbClr val="000000"/>
              </a:solidFill>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marL="171450" indent="-171450">
              <a:spcBef>
                <a:spcPts val="0"/>
              </a:spcBef>
              <a:buFont typeface="Arial" panose="020B0604020202020204" pitchFamily="34" charset="0"/>
              <a:buChar char="•"/>
            </a:pPr>
            <a:r>
              <a:rPr lang="en-US" dirty="0"/>
              <a:t>Copyright infringement happens when violations of the holder’s rights occur.</a:t>
            </a:r>
          </a:p>
          <a:p>
            <a:pPr marL="171450" indent="-171450">
              <a:spcBef>
                <a:spcPts val="0"/>
              </a:spcBef>
              <a:buFont typeface="Arial" panose="020B0604020202020204" pitchFamily="34" charset="0"/>
              <a:buChar char="•"/>
            </a:pPr>
            <a:r>
              <a:rPr lang="en-US" dirty="0"/>
              <a:t>Music and video violations cause a significant loss of revenue.</a:t>
            </a:r>
          </a:p>
          <a:p>
            <a:pPr marL="171450" indent="-171450">
              <a:spcBef>
                <a:spcPts val="0"/>
              </a:spcBef>
              <a:buFont typeface="Arial" panose="020B0604020202020204" pitchFamily="34" charset="0"/>
              <a:buChar char="•"/>
            </a:pPr>
            <a:r>
              <a:rPr lang="en-US" dirty="0"/>
              <a:t>Software piracy is illegally using copyrighted software.</a:t>
            </a:r>
          </a:p>
        </p:txBody>
      </p:sp>
    </p:spTree>
    <p:extLst>
      <p:ext uri="{BB962C8B-B14F-4D97-AF65-F5344CB8AC3E}">
        <p14:creationId xmlns:p14="http://schemas.microsoft.com/office/powerpoint/2010/main" val="4294290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C24C559B-65F6-4A49-B537-494E4BBAAA3B}" type="slidenum">
              <a:rPr lang="en-US">
                <a:solidFill>
                  <a:srgbClr val="000000"/>
                </a:solidFill>
              </a:rPr>
              <a:pPr/>
              <a:t>21</a:t>
            </a:fld>
            <a:endParaRPr lang="en-US" dirty="0">
              <a:solidFill>
                <a:srgbClr val="000000"/>
              </a:solidFill>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marL="171450" indent="-171450">
              <a:spcBef>
                <a:spcPts val="0"/>
              </a:spcBef>
              <a:buFont typeface="Arial" panose="020B0604020202020204" pitchFamily="34" charset="0"/>
              <a:buChar char="•"/>
            </a:pPr>
            <a:r>
              <a:rPr lang="en-US" dirty="0"/>
              <a:t>Photos should be considered copyrighted.</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Model release grants the photographer the right to use an image of the model (or subject of the photo) commercially.</a:t>
            </a:r>
            <a:endParaRPr lang="en-US" dirty="0"/>
          </a:p>
          <a:p>
            <a:pPr marL="171450" indent="-171450">
              <a:spcBef>
                <a:spcPts val="0"/>
              </a:spcBef>
              <a:buFont typeface="Arial" panose="020B0604020202020204" pitchFamily="34" charset="0"/>
              <a:buChar char="•"/>
            </a:pPr>
            <a:r>
              <a:rPr lang="en-US" dirty="0"/>
              <a:t>Fair use provides a way for people to use portions of a copyrighted work.</a:t>
            </a:r>
          </a:p>
        </p:txBody>
      </p:sp>
    </p:spTree>
    <p:extLst>
      <p:ext uri="{BB962C8B-B14F-4D97-AF65-F5344CB8AC3E}">
        <p14:creationId xmlns:p14="http://schemas.microsoft.com/office/powerpoint/2010/main" val="13190441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C24C559B-65F6-4A49-B537-494E4BBAAA3B}" type="slidenum">
              <a:rPr lang="en-US">
                <a:solidFill>
                  <a:srgbClr val="000000"/>
                </a:solidFill>
              </a:rPr>
              <a:pPr/>
              <a:t>22</a:t>
            </a:fld>
            <a:endParaRPr lang="en-US" dirty="0">
              <a:solidFill>
                <a:srgbClr val="000000"/>
              </a:solidFill>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marL="171450" marR="0" lvl="0" indent="-171450" algn="l" defTabSz="914400" rtl="0" eaLnBrk="1" fontAlgn="auto" latinLnBrk="0" hangingPunct="1">
              <a:buClrTx/>
              <a:buSzTx/>
              <a:buFont typeface="Arial" panose="020B0604020202020204" pitchFamily="34" charset="0"/>
              <a:buChar char="•"/>
              <a:tabLst/>
              <a:defRPr/>
            </a:pPr>
            <a:r>
              <a:rPr lang="en-US" dirty="0"/>
              <a:t>Plagiarism is the act of copying text or ideas from someone else and claiming them as your own.</a:t>
            </a:r>
          </a:p>
          <a:p>
            <a:pPr marL="171450" indent="-171450">
              <a:buFont typeface="Arial" panose="020B0604020202020204" pitchFamily="34" charset="0"/>
              <a:buChar char="•"/>
            </a:pPr>
            <a:r>
              <a:rPr lang="en-US" sz="1200" b="0" i="0" u="none" strike="noStrike" kern="1200" baseline="0" dirty="0">
                <a:latin typeface="+mn-lt"/>
                <a:ea typeface="+mn-ea"/>
                <a:cs typeface="+mn-cs"/>
              </a:rPr>
              <a:t>Plagiarism is usually considered an academic offense of dishonesty and isn’t punishable under U.S. civil law.</a:t>
            </a:r>
          </a:p>
          <a:p>
            <a:pPr marL="171450" marR="0" lvl="0" indent="-171450" algn="l" defTabSz="914400" rtl="0" eaLnBrk="1" fontAlgn="auto" latinLnBrk="0" hangingPunct="1">
              <a:buClrTx/>
              <a:buSzTx/>
              <a:buFont typeface="Arial" panose="020B0604020202020204" pitchFamily="34" charset="0"/>
              <a:buChar char="•"/>
              <a:tabLst/>
              <a:defRPr/>
            </a:pPr>
            <a:r>
              <a:rPr lang="en-US" dirty="0"/>
              <a:t>Cite the source if there is any doubt.</a:t>
            </a:r>
          </a:p>
        </p:txBody>
      </p:sp>
    </p:spTree>
    <p:extLst>
      <p:ext uri="{BB962C8B-B14F-4D97-AF65-F5344CB8AC3E}">
        <p14:creationId xmlns:p14="http://schemas.microsoft.com/office/powerpoint/2010/main" val="21642179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C24C559B-65F6-4A49-B537-494E4BBAAA3B}" type="slidenum">
              <a:rPr lang="en-US">
                <a:solidFill>
                  <a:srgbClr val="000000"/>
                </a:solidFill>
              </a:rPr>
              <a:pPr/>
              <a:t>23</a:t>
            </a:fld>
            <a:endParaRPr lang="en-US" dirty="0">
              <a:solidFill>
                <a:srgbClr val="000000"/>
              </a:solidFill>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marL="171450" indent="-171450">
              <a:spcBef>
                <a:spcPts val="0"/>
              </a:spcBef>
              <a:buFont typeface="Arial" panose="020B0604020202020204" pitchFamily="34" charset="0"/>
              <a:buChar char="•"/>
            </a:pPr>
            <a:r>
              <a:rPr lang="en-US" dirty="0"/>
              <a:t>A hoax is anything designed to deceive another person.</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Fake news refers to stories that are invented and are intended to spread misinformation rather than being factual.</a:t>
            </a:r>
            <a:endParaRPr lang="en-US" dirty="0"/>
          </a:p>
          <a:p>
            <a:pPr marL="171450" indent="-171450">
              <a:spcBef>
                <a:spcPts val="0"/>
              </a:spcBef>
              <a:buFont typeface="Arial" panose="020B0604020202020204" pitchFamily="34" charset="0"/>
              <a:buChar char="•"/>
            </a:pPr>
            <a:r>
              <a:rPr lang="en-US" dirty="0"/>
              <a:t>Urban legends are incorporated into society as true events even though they are false.</a:t>
            </a:r>
          </a:p>
          <a:p>
            <a:pPr marL="171450" marR="0" lvl="0" indent="-171450" algn="l" defTabSz="914400" rtl="0" eaLnBrk="1" fontAlgn="auto" latinLnBrk="0" hangingPunct="1">
              <a:lnSpc>
                <a:spcPct val="100000"/>
              </a:lnSpc>
              <a:spcBef>
                <a:spcPts val="0"/>
              </a:spcBef>
              <a:buClrTx/>
              <a:buSzTx/>
              <a:buFont typeface="Arial" panose="020B0604020202020204" pitchFamily="34" charset="0"/>
              <a:buChar char="•"/>
              <a:tabLst/>
              <a:defRPr/>
            </a:pPr>
            <a:r>
              <a:rPr lang="en-US" dirty="0"/>
              <a:t>Digital manipulation involves altering media from the way they were originally seen.</a:t>
            </a:r>
          </a:p>
        </p:txBody>
      </p:sp>
    </p:spTree>
    <p:extLst>
      <p:ext uri="{BB962C8B-B14F-4D97-AF65-F5344CB8AC3E}">
        <p14:creationId xmlns:p14="http://schemas.microsoft.com/office/powerpoint/2010/main" val="33072295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C24C559B-65F6-4A49-B537-494E4BBAAA3B}" type="slidenum">
              <a:rPr lang="en-US">
                <a:solidFill>
                  <a:srgbClr val="000000"/>
                </a:solidFill>
              </a:rPr>
              <a:pPr/>
              <a:t>24</a:t>
            </a:fld>
            <a:endParaRPr lang="en-US" dirty="0">
              <a:solidFill>
                <a:srgbClr val="000000"/>
              </a:solidFill>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marL="171450" indent="-171450">
              <a:spcBef>
                <a:spcPts val="0"/>
              </a:spcBef>
              <a:buFont typeface="Arial" panose="020B0604020202020204" pitchFamily="34" charset="0"/>
              <a:buChar char="•"/>
            </a:pPr>
            <a:r>
              <a:rPr lang="en-US" dirty="0"/>
              <a:t>Your online reputation is</a:t>
            </a:r>
            <a:r>
              <a:rPr lang="en-US" baseline="0" dirty="0"/>
              <a:t> </a:t>
            </a:r>
            <a:r>
              <a:rPr lang="en-US" dirty="0"/>
              <a:t>the information available about you in cyberspace </a:t>
            </a:r>
            <a:r>
              <a:rPr lang="en-US" sz="1200" b="0" i="0" u="none" strike="noStrike" kern="1200" baseline="0" dirty="0">
                <a:solidFill>
                  <a:schemeClr val="tx1"/>
                </a:solidFill>
                <a:latin typeface="+mn-lt"/>
                <a:ea typeface="+mn-ea"/>
                <a:cs typeface="+mn-cs"/>
              </a:rPr>
              <a:t>that can influence people’s opinions of you in the real world.</a:t>
            </a:r>
            <a:endParaRPr lang="en-US" dirty="0"/>
          </a:p>
          <a:p>
            <a:pPr marL="171450" indent="-171450">
              <a:spcBef>
                <a:spcPts val="0"/>
              </a:spcBef>
              <a:buFont typeface="Arial" panose="020B0604020202020204" pitchFamily="34" charset="0"/>
              <a:buChar char="•"/>
            </a:pPr>
            <a:r>
              <a:rPr lang="en-US" dirty="0"/>
              <a:t>Persistence of information means that facts about you might never disappear</a:t>
            </a:r>
            <a:r>
              <a:rPr lang="en-US" baseline="0" dirty="0"/>
              <a:t> from the Internet.</a:t>
            </a:r>
            <a:endParaRPr lang="en-US" dirty="0"/>
          </a:p>
          <a:p>
            <a:pPr marL="171450" indent="-171450">
              <a:spcBef>
                <a:spcPts val="0"/>
              </a:spcBef>
              <a:buFont typeface="Arial" panose="020B0604020202020204" pitchFamily="34" charset="0"/>
              <a:buChar char="•"/>
            </a:pPr>
            <a:r>
              <a:rPr lang="en-US" dirty="0"/>
              <a:t>Ways to protect your online reputation</a:t>
            </a:r>
            <a:r>
              <a:rPr lang="en-US" baseline="0" dirty="0"/>
              <a:t> include:</a:t>
            </a:r>
            <a:endParaRPr lang="en-US" dirty="0"/>
          </a:p>
          <a:p>
            <a:pPr marL="342900" lvl="1" indent="-171450">
              <a:spcBef>
                <a:spcPts val="0"/>
              </a:spcBef>
              <a:buFont typeface="Arial" panose="020B0604020202020204" pitchFamily="34" charset="0"/>
              <a:buChar char="•"/>
            </a:pPr>
            <a:r>
              <a:rPr lang="en-US" dirty="0"/>
              <a:t>Improve and update your personal profiles.</a:t>
            </a:r>
          </a:p>
          <a:p>
            <a:pPr marL="342900" lvl="1" indent="-171450">
              <a:spcBef>
                <a:spcPts val="0"/>
              </a:spcBef>
              <a:buFont typeface="Arial" panose="020B0604020202020204" pitchFamily="34" charset="0"/>
              <a:buChar char="•"/>
            </a:pPr>
            <a:r>
              <a:rPr lang="en-US" dirty="0"/>
              <a:t>Create content on relevant sites.</a:t>
            </a:r>
          </a:p>
          <a:p>
            <a:pPr marL="342900" lvl="1" indent="-171450">
              <a:spcBef>
                <a:spcPts val="0"/>
              </a:spcBef>
              <a:buFont typeface="Arial" panose="020B0604020202020204" pitchFamily="34" charset="0"/>
              <a:buChar char="•"/>
            </a:pPr>
            <a:r>
              <a:rPr lang="en-US" dirty="0"/>
              <a:t>Post frequently.</a:t>
            </a:r>
          </a:p>
          <a:p>
            <a:pPr marL="342900" lvl="1" indent="-171450">
              <a:spcBef>
                <a:spcPts val="0"/>
              </a:spcBef>
              <a:buFont typeface="Arial" panose="020B0604020202020204" pitchFamily="34" charset="0"/>
              <a:buChar char="•"/>
            </a:pPr>
            <a:r>
              <a:rPr lang="en-US" dirty="0"/>
              <a:t>Be vigilant.</a:t>
            </a:r>
          </a:p>
        </p:txBody>
      </p:sp>
    </p:spTree>
    <p:extLst>
      <p:ext uri="{BB962C8B-B14F-4D97-AF65-F5344CB8AC3E}">
        <p14:creationId xmlns:p14="http://schemas.microsoft.com/office/powerpoint/2010/main" val="7019057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25</a:t>
            </a:fld>
            <a:endParaRPr lang="en-US" dirty="0"/>
          </a:p>
        </p:txBody>
      </p:sp>
    </p:spTree>
    <p:extLst>
      <p:ext uri="{BB962C8B-B14F-4D97-AF65-F5344CB8AC3E}">
        <p14:creationId xmlns:p14="http://schemas.microsoft.com/office/powerpoint/2010/main" val="3038437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26" name="Shape 26"/>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3200" b="0" i="0" u="none" strike="noStrike" cap="none">
                <a:solidFill>
                  <a:srgbClr val="007FA3"/>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28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24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dirty="0"/>
              <a:t>Edit Master text styles</a:t>
            </a:r>
          </a:p>
          <a:p>
            <a:pPr lvl="1"/>
            <a:endParaRPr lang="en-US" dirty="0"/>
          </a:p>
          <a:p>
            <a:pPr lvl="2"/>
            <a:endParaRPr lang="en-US" dirty="0"/>
          </a:p>
        </p:txBody>
      </p:sp>
      <p:sp>
        <p:nvSpPr>
          <p:cNvPr id="27" name="Shape 27"/>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8" name="Shape 28"/>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CA171497-280E-4A7A-9FDA-725956F2C8B6}" type="datetime1">
              <a:rPr lang="en-US" smtClean="0"/>
              <a:t>2/12/19</a:t>
            </a:fld>
            <a:endParaRPr lang="en-US" dirty="0"/>
          </a:p>
        </p:txBody>
      </p:sp>
    </p:spTree>
    <p:extLst>
      <p:ext uri="{BB962C8B-B14F-4D97-AF65-F5344CB8AC3E}">
        <p14:creationId xmlns:p14="http://schemas.microsoft.com/office/powerpoint/2010/main" val="1217802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and Two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32" name="Shape 32"/>
          <p:cNvSpPr txBox="1">
            <a:spLocks noGrp="1"/>
          </p:cNvSpPr>
          <p:nvPr>
            <p:ph type="body" idx="1"/>
          </p:nvPr>
        </p:nvSpPr>
        <p:spPr>
          <a:xfrm>
            <a:off x="457200" y="1600200"/>
            <a:ext cx="8229600" cy="21637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pPr lvl="0"/>
            <a:r>
              <a:rPr lang="en-US"/>
              <a:t>Edit Master text styles</a:t>
            </a:r>
          </a:p>
        </p:txBody>
      </p:sp>
      <p:sp>
        <p:nvSpPr>
          <p:cNvPr id="33" name="Shape 33"/>
          <p:cNvSpPr txBox="1">
            <a:spLocks noGrp="1"/>
          </p:cNvSpPr>
          <p:nvPr>
            <p:ph type="body" idx="2"/>
          </p:nvPr>
        </p:nvSpPr>
        <p:spPr>
          <a:xfrm>
            <a:off x="457200" y="3962400"/>
            <a:ext cx="8229600" cy="21637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pPr lvl="0"/>
            <a:r>
              <a:rPr lang="en-US"/>
              <a:t>Edit Master text styles</a:t>
            </a:r>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F52CDF79-089C-41C3-B55D-96DC1881DBBF}" type="datetime1">
              <a:rPr lang="en-US" smtClean="0"/>
              <a:t>2/12/19</a:t>
            </a:fld>
            <a:endParaRPr lang="en-US" dirty="0"/>
          </a:p>
        </p:txBody>
      </p:sp>
    </p:spTree>
    <p:extLst>
      <p:ext uri="{BB962C8B-B14F-4D97-AF65-F5344CB8AC3E}">
        <p14:creationId xmlns:p14="http://schemas.microsoft.com/office/powerpoint/2010/main" val="3366104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Edit Master text styles</a:t>
            </a: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pPr lvl="0"/>
            <a:r>
              <a:rPr lang="en-US"/>
              <a:t>Edit Master text styles</a:t>
            </a: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DA4AA97C-757F-4892-ADC5-FAB09D5E23DC}" type="datetime1">
              <a:rPr lang="en-US" smtClean="0"/>
              <a:t>2/12/19</a:t>
            </a:fld>
            <a:endParaRPr lang="en-US" dirty="0"/>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96912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Learning Objectives">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49" name="Shape 49"/>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118871" marR="0" lvl="0" indent="-93471" algn="l" rtl="0">
              <a:spcBef>
                <a:spcPts val="1500"/>
              </a:spcBef>
              <a:buClr>
                <a:srgbClr val="007FA3"/>
              </a:buClr>
              <a:buSzPct val="25000"/>
              <a:buFont typeface="Arial"/>
              <a:buChar char="•"/>
              <a:defRPr sz="1600" b="0" i="0" u="none" strike="noStrike" cap="none">
                <a:solidFill>
                  <a:schemeClr val="dk1"/>
                </a:solidFill>
                <a:latin typeface="Arial"/>
                <a:ea typeface="Arial"/>
                <a:cs typeface="Arial"/>
                <a:sym typeface="Arial"/>
              </a:defRPr>
            </a:lvl1pPr>
            <a:lvl2pPr marL="569913" marR="0" lvl="1" indent="-188912"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50" name="Shape 5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1" name="Shape 5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43B9ACBC-2A90-481B-A6F9-4030EF544EC1}" type="datetime1">
              <a:rPr lang="en-US" smtClean="0"/>
              <a:t>2/12/19</a:t>
            </a:fld>
            <a:endParaRPr lang="en-US" dirty="0"/>
          </a:p>
        </p:txBody>
      </p:sp>
      <p:sp>
        <p:nvSpPr>
          <p:cNvPr id="52" name="Shape 5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798009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28600"/>
            <a:ext cx="8229600" cy="1066799"/>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55" name="Shape 55"/>
          <p:cNvSpPr txBox="1">
            <a:spLocks noGrp="1"/>
          </p:cNvSpPr>
          <p:nvPr>
            <p:ph type="body" idx="1"/>
          </p:nvPr>
        </p:nvSpPr>
        <p:spPr>
          <a:xfrm>
            <a:off x="457200" y="5368160"/>
            <a:ext cx="8229600" cy="91685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C93B27D6-A2B4-49F1-B2BB-DFF8CCAA81A1}" type="datetime1">
              <a:rPr lang="en-US" smtClean="0"/>
              <a:t>2/12/19</a:t>
            </a:fld>
            <a:endParaRPr lang="en-US" dirty="0"/>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820614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itle + Learning Objectives and Conten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63" name="Shape 63"/>
          <p:cNvSpPr txBox="1">
            <a:spLocks noGrp="1"/>
          </p:cNvSpPr>
          <p:nvPr>
            <p:ph type="body" idx="1"/>
          </p:nvPr>
        </p:nvSpPr>
        <p:spPr>
          <a:xfrm>
            <a:off x="457200" y="816429"/>
            <a:ext cx="8229600" cy="402769"/>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Edit Master text styles</a:t>
            </a:r>
          </a:p>
        </p:txBody>
      </p:sp>
      <p:sp>
        <p:nvSpPr>
          <p:cNvPr id="64" name="Shape 64"/>
          <p:cNvSpPr txBox="1">
            <a:spLocks noGrp="1"/>
          </p:cNvSpPr>
          <p:nvPr>
            <p:ph type="body" idx="2"/>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65" name="Shape 65"/>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66" name="Shape 66"/>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BED0C1EC-D760-460D-B51B-ADCD4591BD9F}" type="datetime1">
              <a:rPr lang="en-US" smtClean="0"/>
              <a:t>2/12/19</a:t>
            </a:fld>
            <a:endParaRPr lang="en-US" dirty="0"/>
          </a:p>
        </p:txBody>
      </p:sp>
      <p:sp>
        <p:nvSpPr>
          <p:cNvPr id="67" name="Shape 67"/>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4252342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685800" y="1447800"/>
            <a:ext cx="7772400" cy="2152651"/>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70" name="Shape 70"/>
          <p:cNvSpPr txBox="1">
            <a:spLocks noGrp="1"/>
          </p:cNvSpPr>
          <p:nvPr>
            <p:ph type="body" idx="1"/>
          </p:nvPr>
        </p:nvSpPr>
        <p:spPr>
          <a:xfrm>
            <a:off x="674687" y="3962400"/>
            <a:ext cx="7794626"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pPr lvl="0"/>
            <a:r>
              <a:rPr lang="en-US"/>
              <a:t>Edit Master text styles</a:t>
            </a:r>
          </a:p>
        </p:txBody>
      </p:sp>
      <p:sp>
        <p:nvSpPr>
          <p:cNvPr id="71" name="Shape 7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2" name="Shape 7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DC289AB0-D10A-4611-8CB1-7BEEA2C797FB}" type="datetime1">
              <a:rPr lang="en-US" smtClean="0"/>
              <a:t>2/12/19</a:t>
            </a:fld>
            <a:endParaRPr lang="en-US" dirty="0"/>
          </a:p>
        </p:txBody>
      </p:sp>
      <p:sp>
        <p:nvSpPr>
          <p:cNvPr id="73" name="Shape 7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006942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Blank">
    <p:spTree>
      <p:nvGrpSpPr>
        <p:cNvPr id="1" name="Shape 79"/>
        <p:cNvGrpSpPr/>
        <p:nvPr/>
      </p:nvGrpSpPr>
      <p:grpSpPr>
        <a:xfrm>
          <a:off x="0" y="0"/>
          <a:ext cx="0" cy="0"/>
          <a:chOff x="0" y="0"/>
          <a:chExt cx="0" cy="0"/>
        </a:xfrm>
      </p:grpSpPr>
      <p:sp>
        <p:nvSpPr>
          <p:cNvPr id="80" name="Shape 8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81" name="Shape 8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EF0E9D33-2625-48CD-9699-8C4818C159FF}" type="datetime1">
              <a:rPr lang="en-US" smtClean="0"/>
              <a:t>2/12/19</a:t>
            </a:fld>
            <a:endParaRPr lang="en-US" dirty="0"/>
          </a:p>
        </p:txBody>
      </p:sp>
      <p:sp>
        <p:nvSpPr>
          <p:cNvPr id="82" name="Shape 8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33869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4" name="Date Placeholder 3"/>
          <p:cNvSpPr>
            <a:spLocks noGrp="1"/>
          </p:cNvSpPr>
          <p:nvPr>
            <p:ph type="dt" sz="half" idx="11"/>
          </p:nvPr>
        </p:nvSpPr>
        <p:spPr/>
        <p:txBody>
          <a:bodyPr/>
          <a:lstStyle/>
          <a:p>
            <a:fld id="{3A5077BA-80F9-4E42-84E7-DBA870C9B7CB}"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981062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4" name="Date Placeholder 3"/>
          <p:cNvSpPr>
            <a:spLocks noGrp="1"/>
          </p:cNvSpPr>
          <p:nvPr>
            <p:ph type="dt" sz="half" idx="11"/>
          </p:nvPr>
        </p:nvSpPr>
        <p:spPr/>
        <p:txBody>
          <a:bodyPr/>
          <a:lstStyle/>
          <a:p>
            <a:fld id="{E3B7A3B1-0BF1-4075-B8B0-1F0F83C088AE}"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0"/>
            <a:ext cx="8229600" cy="1312652"/>
          </a:xfrm>
        </p:spPr>
        <p:txBody>
          <a:bodyPr anchor="ctr"/>
          <a:lstStyle>
            <a:lvl1pPr>
              <a:defRPr sz="4000"/>
            </a:lvl1p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sz="3200"/>
            </a:lvl1pPr>
            <a:lvl2pPr>
              <a:buClr>
                <a:schemeClr val="tx1"/>
              </a:buClr>
              <a:defRPr sz="2800"/>
            </a:lvl2pPr>
            <a:lvl3pPr>
              <a:buClr>
                <a:schemeClr val="tx1"/>
              </a:buClr>
              <a:defRPr sz="2400"/>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9" name="Date Placeholder 3"/>
          <p:cNvSpPr>
            <a:spLocks noGrp="1"/>
          </p:cNvSpPr>
          <p:nvPr>
            <p:ph type="dt" sz="half" idx="10"/>
          </p:nvPr>
        </p:nvSpPr>
        <p:spPr>
          <a:xfrm>
            <a:off x="6335713" y="113072"/>
            <a:ext cx="2133600" cy="182880"/>
          </a:xfrm>
        </p:spPr>
        <p:txBody>
          <a:bodyPr/>
          <a:lstStyle/>
          <a:p>
            <a:fld id="{15E94CDF-0BB7-431B-B614-1FB4EB46B864}" type="datetime1">
              <a:rPr lang="en-US" smtClean="0"/>
              <a:t>2/12/19</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4" name="Date Placeholder 3"/>
          <p:cNvSpPr>
            <a:spLocks noGrp="1"/>
          </p:cNvSpPr>
          <p:nvPr>
            <p:ph type="dt" sz="half" idx="10"/>
          </p:nvPr>
        </p:nvSpPr>
        <p:spPr/>
        <p:txBody>
          <a:bodyPr/>
          <a:lstStyle/>
          <a:p>
            <a:fld id="{CDB38FA0-E908-4D3C-AC8B-725E5CB0C3D6}" type="datetime1">
              <a:rPr lang="en-US" smtClean="0"/>
              <a:t>2/12/19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40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2" name="Date Placeholder 1"/>
          <p:cNvSpPr>
            <a:spLocks noGrp="1"/>
          </p:cNvSpPr>
          <p:nvPr>
            <p:ph type="dt" sz="half" idx="10"/>
          </p:nvPr>
        </p:nvSpPr>
        <p:spPr/>
        <p:txBody>
          <a:bodyPr/>
          <a:lstStyle>
            <a:lvl1pPr>
              <a:defRPr>
                <a:solidFill>
                  <a:schemeClr val="tx1"/>
                </a:solidFill>
              </a:defRPr>
            </a:lvl1pPr>
          </a:lstStyle>
          <a:p>
            <a:fld id="{34786139-B08E-440F-A2EE-1144C22A8FE6}" type="datetime1">
              <a:rPr lang="en-US" smtClean="0"/>
              <a:t>2/12/19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7" name="Picture 6" descr="Pearson 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0410" y="6376789"/>
            <a:ext cx="918000" cy="279915"/>
          </a:xfrm>
          <a:prstGeom prst="rect">
            <a:avLst/>
          </a:prstGeom>
        </p:spPr>
      </p:pic>
    </p:spTree>
    <p:extLst>
      <p:ext uri="{BB962C8B-B14F-4D97-AF65-F5344CB8AC3E}">
        <p14:creationId xmlns:p14="http://schemas.microsoft.com/office/powerpoint/2010/main" val="22037960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sz="4000"/>
            </a:lvl1p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3200"/>
            </a:lvl1pPr>
            <a:lvl2pPr>
              <a:defRPr sz="2800"/>
            </a:lvl2pPr>
            <a:lvl3pPr>
              <a:defRPr sz="24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3200"/>
            </a:lvl1pPr>
            <a:lvl2pPr>
              <a:defRPr sz="2800"/>
            </a:lvl2pPr>
            <a:lvl3pPr>
              <a:defRPr sz="24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6156170-31E9-4BB9-8214-EDF81CF4C82B}" type="datetime1">
              <a:rPr lang="en-US" smtClean="0"/>
              <a:t>2/12/19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312652"/>
          </a:xfrm>
        </p:spPr>
        <p:txBody>
          <a:bodyPr anchor="ctr"/>
          <a:lstStyle>
            <a:lvl1pP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BC33B934-923A-461C-AA17-D92D00D20DEE}"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1"/>
                </a:solidFill>
              </a:defRPr>
            </a:lvl1pPr>
          </a:lstStyle>
          <a:p>
            <a:fld id="{B3AEE905-744E-433B-99FE-4490E3226F2E}" type="datetime1">
              <a:rPr lang="en-US" smtClean="0"/>
              <a:t>2/12/19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711136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25D893A7-7601-4462-B066-ADB87642455D}" type="datetime1">
              <a:rPr lang="en-US" smtClean="0"/>
              <a:t>2/12/19</a:t>
            </a:fld>
            <a:endParaRPr lang="en-US" dirty="0"/>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pic>
        <p:nvPicPr>
          <p:cNvPr id="15" name="Shape 15" descr="Pearson Logo"/>
          <p:cNvPicPr preferRelativeResize="0"/>
          <p:nvPr/>
        </p:nvPicPr>
        <p:blipFill rotWithShape="1">
          <a:blip r:embed="rId18">
            <a:alphaModFix/>
          </a:blip>
          <a:srcRect/>
          <a:stretch/>
        </p:blipFill>
        <p:spPr>
          <a:xfrm>
            <a:off x="443972" y="6429709"/>
            <a:ext cx="917999" cy="279914"/>
          </a:xfrm>
          <a:prstGeom prst="rect">
            <a:avLst/>
          </a:prstGeom>
          <a:noFill/>
          <a:ln>
            <a:noFill/>
          </a:ln>
        </p:spPr>
      </p:pic>
      <p:sp>
        <p:nvSpPr>
          <p:cNvPr id="16" name="Shape 16"/>
          <p:cNvSpPr txBox="1"/>
          <p:nvPr/>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a:latin typeface="Verdana"/>
                <a:ea typeface="Verdana" panose="020B0604030504040204" pitchFamily="34" charset="0"/>
                <a:cs typeface="Verdana" panose="020B0604030504040204" pitchFamily="34" charset="0"/>
              </a:rPr>
              <a:t>Copyright © 2020 Pearson All Rights Reserved</a:t>
            </a:r>
          </a:p>
        </p:txBody>
      </p:sp>
    </p:spTree>
    <p:extLst>
      <p:ext uri="{BB962C8B-B14F-4D97-AF65-F5344CB8AC3E}">
        <p14:creationId xmlns:p14="http://schemas.microsoft.com/office/powerpoint/2010/main" val="616368185"/>
      </p:ext>
    </p:extLst>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2" r:id="rId8"/>
    <p:sldLayoutId id="2147483657" r:id="rId9"/>
    <p:sldLayoutId id="2147483656" r:id="rId10"/>
    <p:sldLayoutId id="2147483650" r:id="rId11"/>
    <p:sldLayoutId id="2147483659" r:id="rId12"/>
    <p:sldLayoutId id="2147483658" r:id="rId13"/>
    <p:sldLayoutId id="2147483660" r:id="rId14"/>
    <p:sldLayoutId id="2147483654" r:id="rId15"/>
    <p:sldLayoutId id="2147483655" r:id="rId16"/>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Shape 195"/>
          <p:cNvSpPr txBox="1">
            <a:spLocks noGrp="1"/>
          </p:cNvSpPr>
          <p:nvPr>
            <p:ph type="title"/>
          </p:nvPr>
        </p:nvSpPr>
        <p:spPr>
          <a:prstGeom prst="rect">
            <a:avLst/>
          </a:prstGeom>
          <a:noFill/>
          <a:ln>
            <a:noFill/>
          </a:ln>
        </p:spPr>
        <p:txBody>
          <a:bodyPr lIns="0" tIns="0" rIns="0" bIns="0" anchor="t"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Technology in Action</a:t>
            </a:r>
          </a:p>
        </p:txBody>
      </p:sp>
      <p:sp>
        <p:nvSpPr>
          <p:cNvPr id="196" name="Shape 196"/>
          <p:cNvSpPr txBox="1">
            <a:spLocks noGrp="1"/>
          </p:cNvSpPr>
          <p:nvPr>
            <p:ph type="body" idx="1"/>
          </p:nvPr>
        </p:nvSpPr>
        <p:spPr>
          <a:xfrm>
            <a:off x="457200" y="967566"/>
            <a:ext cx="8229600" cy="5158597"/>
          </a:xfrm>
          <a:prstGeom prst="rect">
            <a:avLst/>
          </a:prstGeom>
          <a:noFill/>
          <a:ln>
            <a:noFill/>
          </a:ln>
        </p:spPr>
        <p:txBody>
          <a:bodyPr lIns="0" tIns="0" rIns="0" bIns="0" anchor="t" anchorCtr="0">
            <a:noAutofit/>
          </a:bodyPr>
          <a:lstStyle/>
          <a:p>
            <a:pPr marL="0" lvl="0" indent="0">
              <a:spcBef>
                <a:spcPts val="0"/>
              </a:spcBef>
              <a:buSzPct val="25000"/>
              <a:buNone/>
            </a:pPr>
            <a:r>
              <a:rPr lang="en-US" sz="2000" dirty="0"/>
              <a:t>16</a:t>
            </a:r>
            <a:r>
              <a:rPr lang="en-US" sz="2000" baseline="30000" dirty="0"/>
              <a:t>th</a:t>
            </a:r>
            <a:r>
              <a:rPr lang="en-US" sz="2000" dirty="0"/>
              <a:t> Edition</a:t>
            </a:r>
          </a:p>
        </p:txBody>
      </p:sp>
      <p:sp>
        <p:nvSpPr>
          <p:cNvPr id="198" name="Shape 198"/>
          <p:cNvSpPr txBox="1">
            <a:spLocks noGrp="1"/>
          </p:cNvSpPr>
          <p:nvPr>
            <p:ph type="body" idx="4294967295"/>
          </p:nvPr>
        </p:nvSpPr>
        <p:spPr>
          <a:xfrm>
            <a:off x="5486400" y="1600200"/>
            <a:ext cx="3657600" cy="1600200"/>
          </a:xfrm>
          <a:prstGeom prst="rect">
            <a:avLst/>
          </a:prstGeom>
          <a:noFill/>
          <a:ln>
            <a:noFill/>
          </a:ln>
        </p:spPr>
        <p:txBody>
          <a:bodyPr lIns="0" tIns="0" rIns="0" bIns="0" anchor="b" anchorCtr="0">
            <a:noAutofit/>
          </a:bodyPr>
          <a:lstStyle/>
          <a:p>
            <a:pPr marL="0" marR="0" lvl="0" indent="0" algn="l" rtl="0">
              <a:spcBef>
                <a:spcPts val="0"/>
              </a:spcBef>
              <a:buClr>
                <a:srgbClr val="007FA3"/>
              </a:buClr>
              <a:buSzPct val="25000"/>
              <a:buFont typeface="Arial"/>
              <a:buNone/>
            </a:pPr>
            <a:r>
              <a:rPr lang="en-US" sz="3000" b="0" i="0" u="none" strike="noStrike" cap="none" dirty="0">
                <a:solidFill>
                  <a:schemeClr val="dk1"/>
                </a:solidFill>
                <a:latin typeface="Arial"/>
                <a:ea typeface="Arial"/>
                <a:cs typeface="Arial"/>
                <a:sym typeface="Arial"/>
              </a:rPr>
              <a:t>Chapter 8</a:t>
            </a:r>
          </a:p>
        </p:txBody>
      </p:sp>
      <p:sp>
        <p:nvSpPr>
          <p:cNvPr id="199" name="Shape 199"/>
          <p:cNvSpPr txBox="1">
            <a:spLocks noGrp="1"/>
          </p:cNvSpPr>
          <p:nvPr>
            <p:ph type="body" idx="4294967295"/>
          </p:nvPr>
        </p:nvSpPr>
        <p:spPr>
          <a:xfrm>
            <a:off x="5486400" y="3200400"/>
            <a:ext cx="3429000" cy="2925763"/>
          </a:xfrm>
          <a:prstGeom prst="rect">
            <a:avLst/>
          </a:prstGeom>
          <a:noFill/>
          <a:ln>
            <a:noFill/>
          </a:ln>
        </p:spPr>
        <p:txBody>
          <a:bodyPr lIns="0" tIns="0" rIns="0" bIns="0" anchor="t" anchorCtr="0">
            <a:noAutofit/>
          </a:bodyPr>
          <a:lstStyle/>
          <a:p>
            <a:pPr marL="101600" indent="0">
              <a:lnSpc>
                <a:spcPct val="120000"/>
              </a:lnSpc>
              <a:buNone/>
            </a:pPr>
            <a:r>
              <a:rPr lang="en-US" sz="2400" kern="1200" dirty="0">
                <a:solidFill>
                  <a:schemeClr val="tx1"/>
                </a:solidFill>
                <a:latin typeface="+mj-lt"/>
                <a:ea typeface="+mn-ea"/>
                <a:cs typeface="+mn-cs"/>
              </a:rPr>
              <a:t>Managing a Digital Lifestyle: Challenges and Ethics</a:t>
            </a:r>
          </a:p>
        </p:txBody>
      </p:sp>
      <p:pic>
        <p:nvPicPr>
          <p:cNvPr id="8" name="Picture 7">
            <a:extLst>
              <a:ext uri="{FF2B5EF4-FFF2-40B4-BE49-F238E27FC236}">
                <a16:creationId xmlns:a16="http://schemas.microsoft.com/office/drawing/2014/main" id="{FF468CA5-DA42-452C-89BC-3F0C6404EB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7367" y="1444625"/>
            <a:ext cx="3659132" cy="4681537"/>
          </a:xfrm>
          <a:prstGeom prst="rect">
            <a:avLst/>
          </a:prstGeom>
        </p:spPr>
      </p:pic>
    </p:spTree>
    <p:extLst>
      <p:ext uri="{BB962C8B-B14F-4D97-AF65-F5344CB8AC3E}">
        <p14:creationId xmlns:p14="http://schemas.microsoft.com/office/powerpoint/2010/main" val="30055316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002AE585-F18D-4966-8121-DDC45FB9F84C}"/>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(1 of 3)</a:t>
            </a:r>
          </a:p>
        </p:txBody>
      </p:sp>
      <p:sp>
        <p:nvSpPr>
          <p:cNvPr id="7" name="Subtitle 6"/>
          <p:cNvSpPr>
            <a:spLocks noGrp="1"/>
          </p:cNvSpPr>
          <p:nvPr>
            <p:ph type="body" idx="1"/>
          </p:nvPr>
        </p:nvSpPr>
        <p:spPr>
          <a:xfrm>
            <a:off x="457200" y="1600200"/>
            <a:ext cx="8763000" cy="5257800"/>
          </a:xfrm>
        </p:spPr>
        <p:txBody>
          <a:bodyPr>
            <a:normAutofit/>
          </a:bodyPr>
          <a:lstStyle/>
          <a:p>
            <a:pPr marL="692150" indent="-692150">
              <a:buNone/>
            </a:pPr>
            <a:r>
              <a:rPr lang="en-US" sz="2400" dirty="0">
                <a:latin typeface="Arial" panose="020B0604020202020204" pitchFamily="34" charset="0"/>
                <a:cs typeface="Arial" panose="020B0604020202020204" pitchFamily="34" charset="0"/>
              </a:rPr>
              <a:t>8.1  Describe how digital convergence and the Internet of Things have evolved.</a:t>
            </a:r>
          </a:p>
          <a:p>
            <a:pPr marL="692150" indent="-692150">
              <a:buNone/>
            </a:pPr>
            <a:r>
              <a:rPr lang="en-US" sz="2400" dirty="0">
                <a:latin typeface="Arial" panose="020B0604020202020204" pitchFamily="34" charset="0"/>
                <a:cs typeface="Arial" panose="020B0604020202020204" pitchFamily="34" charset="0"/>
              </a:rPr>
              <a:t>8.2  Explain</a:t>
            </a:r>
            <a:r>
              <a:rPr lang="en-US" sz="1400"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the</a:t>
            </a:r>
            <a:r>
              <a:rPr lang="en-US" sz="1400"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differences</a:t>
            </a:r>
            <a:r>
              <a:rPr lang="en-US" sz="1400"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between</a:t>
            </a:r>
            <a:r>
              <a:rPr lang="en-US" sz="1400"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digital</a:t>
            </a:r>
            <a:r>
              <a:rPr lang="en-US" sz="1400"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and</a:t>
            </a:r>
            <a:r>
              <a:rPr lang="en-US" sz="1400"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analog</a:t>
            </a:r>
            <a:r>
              <a:rPr lang="en-US" sz="1400"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signals.</a:t>
            </a:r>
          </a:p>
          <a:p>
            <a:pPr marL="692150" indent="-692150">
              <a:buNone/>
            </a:pPr>
            <a:r>
              <a:rPr lang="en-US" sz="2400" dirty="0">
                <a:latin typeface="Arial" panose="020B0604020202020204" pitchFamily="34" charset="0"/>
                <a:cs typeface="Arial" panose="020B0604020202020204" pitchFamily="34" charset="0"/>
              </a:rPr>
              <a:t>8.3  Describe the different types of e-readers.</a:t>
            </a:r>
          </a:p>
          <a:p>
            <a:pPr marL="692150" indent="-692150">
              <a:buNone/>
            </a:pPr>
            <a:r>
              <a:rPr lang="en-US" sz="2400" dirty="0">
                <a:latin typeface="Arial" panose="020B0604020202020204" pitchFamily="34" charset="0"/>
                <a:cs typeface="Arial" panose="020B0604020202020204" pitchFamily="34" charset="0"/>
              </a:rPr>
              <a:t>8.4  Explain how to purchase, borrow, and publish e-texts.</a:t>
            </a:r>
          </a:p>
          <a:p>
            <a:pPr marL="692150" indent="-692150">
              <a:buNone/>
            </a:pPr>
            <a:r>
              <a:rPr lang="en-US" sz="2400" dirty="0">
                <a:latin typeface="Arial" panose="020B0604020202020204" pitchFamily="34" charset="0"/>
                <a:cs typeface="Arial" panose="020B0604020202020204" pitchFamily="34" charset="0"/>
              </a:rPr>
              <a:t>8.5  Describe how digital music is created and stored.</a:t>
            </a:r>
          </a:p>
          <a:p>
            <a:pPr marL="692150" indent="-692150">
              <a:buNone/>
            </a:pPr>
            <a:r>
              <a:rPr lang="en-US" sz="2400" dirty="0">
                <a:latin typeface="Arial" panose="020B0604020202020204" pitchFamily="34" charset="0"/>
                <a:cs typeface="Arial" panose="020B0604020202020204" pitchFamily="34" charset="0"/>
              </a:rPr>
              <a:t>8.6  Summarize how to listen to and publish digital music.</a:t>
            </a:r>
          </a:p>
          <a:p>
            <a:pPr marL="692150" indent="-692150">
              <a:buNone/>
            </a:pPr>
            <a:r>
              <a:rPr lang="en-US" sz="2400" dirty="0">
                <a:latin typeface="Arial" panose="020B0604020202020204" pitchFamily="34" charset="0"/>
                <a:cs typeface="Arial" panose="020B0604020202020204" pitchFamily="34" charset="0"/>
              </a:rPr>
              <a:t>8.7  Explain</a:t>
            </a:r>
            <a:r>
              <a:rPr lang="en-US" sz="1400"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how</a:t>
            </a:r>
            <a:r>
              <a:rPr lang="en-US" sz="1400"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best</a:t>
            </a:r>
            <a:r>
              <a:rPr lang="en-US" sz="1400"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to</a:t>
            </a:r>
            <a:r>
              <a:rPr lang="en-US" sz="1400"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create,</a:t>
            </a:r>
            <a:r>
              <a:rPr lang="en-US" sz="1200"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print,</a:t>
            </a:r>
            <a:r>
              <a:rPr lang="en-US" sz="1200"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and</a:t>
            </a:r>
            <a:r>
              <a:rPr lang="en-US" sz="1400"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share</a:t>
            </a:r>
            <a:r>
              <a:rPr lang="en-US" sz="1400"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digital</a:t>
            </a:r>
            <a:r>
              <a:rPr lang="en-US" sz="1400"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photos.</a:t>
            </a:r>
          </a:p>
        </p:txBody>
      </p:sp>
    </p:spTree>
    <p:extLst>
      <p:ext uri="{BB962C8B-B14F-4D97-AF65-F5344CB8AC3E}">
        <p14:creationId xmlns:p14="http://schemas.microsoft.com/office/powerpoint/2010/main" val="14828858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CA69E462-6891-4495-B210-350FC21AB628}"/>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(2 of 3)</a:t>
            </a:r>
          </a:p>
        </p:txBody>
      </p:sp>
      <p:sp>
        <p:nvSpPr>
          <p:cNvPr id="7" name="Subtitle 6"/>
          <p:cNvSpPr>
            <a:spLocks noGrp="1"/>
          </p:cNvSpPr>
          <p:nvPr>
            <p:ph type="body" idx="1"/>
          </p:nvPr>
        </p:nvSpPr>
        <p:spPr>
          <a:xfrm>
            <a:off x="457200" y="1606825"/>
            <a:ext cx="8229600" cy="5138103"/>
          </a:xfrm>
        </p:spPr>
        <p:txBody>
          <a:bodyPr>
            <a:normAutofit/>
          </a:bodyPr>
          <a:lstStyle/>
          <a:p>
            <a:pPr marL="692150" indent="-692150">
              <a:buNone/>
            </a:pPr>
            <a:r>
              <a:rPr lang="en-US" sz="2400" dirty="0">
                <a:latin typeface="Arial" panose="020B0604020202020204" pitchFamily="34" charset="0"/>
                <a:cs typeface="Arial" panose="020B0604020202020204" pitchFamily="34" charset="0"/>
              </a:rPr>
              <a:t>8.8  Describe how to create, edit, and distribute digital video.</a:t>
            </a:r>
          </a:p>
          <a:p>
            <a:pPr marL="692150" indent="-692150">
              <a:buNone/>
            </a:pPr>
            <a:r>
              <a:rPr lang="en-US" sz="2400" dirty="0">
                <a:latin typeface="Arial" panose="020B0604020202020204" pitchFamily="34" charset="0"/>
                <a:cs typeface="Arial" panose="020B0604020202020204" pitchFamily="34" charset="0"/>
              </a:rPr>
              <a:t>8.9  Discuss the challenges in managing an active digital lifestyle.</a:t>
            </a:r>
          </a:p>
          <a:p>
            <a:pPr marL="692150" indent="-692150">
              <a:buNone/>
            </a:pPr>
            <a:r>
              <a:rPr lang="en-US" sz="2400" dirty="0">
                <a:latin typeface="Arial" panose="020B0604020202020204" pitchFamily="34" charset="0"/>
                <a:cs typeface="Arial" panose="020B0604020202020204" pitchFamily="34" charset="0"/>
              </a:rPr>
              <a:t>8.10 Describe the various types of intellectual property.</a:t>
            </a:r>
          </a:p>
          <a:p>
            <a:pPr marL="692150" indent="-692150">
              <a:buNone/>
            </a:pPr>
            <a:r>
              <a:rPr lang="en-US" sz="2400" dirty="0">
                <a:latin typeface="Arial" panose="020B0604020202020204" pitchFamily="34" charset="0"/>
                <a:cs typeface="Arial" panose="020B0604020202020204" pitchFamily="34" charset="0"/>
              </a:rPr>
              <a:t>8.11 Explain how copyright is obtained and the rights granted to the owners.</a:t>
            </a:r>
          </a:p>
          <a:p>
            <a:pPr marL="692150" indent="-692150">
              <a:buNone/>
            </a:pPr>
            <a:r>
              <a:rPr lang="en-US" sz="2400" dirty="0">
                <a:latin typeface="Arial" panose="020B0604020202020204" pitchFamily="34" charset="0"/>
                <a:cs typeface="Arial" panose="020B0604020202020204" pitchFamily="34" charset="0"/>
              </a:rPr>
              <a:t>8.12 Explain copyright infringement, summarize the potential consequences, and describe situations in which you can legally use copyrighted material.</a:t>
            </a:r>
          </a:p>
        </p:txBody>
      </p:sp>
    </p:spTree>
    <p:extLst>
      <p:ext uri="{BB962C8B-B14F-4D97-AF65-F5344CB8AC3E}">
        <p14:creationId xmlns:p14="http://schemas.microsoft.com/office/powerpoint/2010/main" val="28770966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CA69E462-6891-4495-B210-350FC21AB628}"/>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(3 of 3)</a:t>
            </a:r>
          </a:p>
        </p:txBody>
      </p:sp>
      <p:sp>
        <p:nvSpPr>
          <p:cNvPr id="7" name="Subtitle 6"/>
          <p:cNvSpPr>
            <a:spLocks noGrp="1"/>
          </p:cNvSpPr>
          <p:nvPr>
            <p:ph type="body" idx="1"/>
          </p:nvPr>
        </p:nvSpPr>
        <p:spPr>
          <a:xfrm>
            <a:off x="457200" y="1606825"/>
            <a:ext cx="8229600" cy="5138103"/>
          </a:xfrm>
        </p:spPr>
        <p:txBody>
          <a:bodyPr>
            <a:normAutofit/>
          </a:bodyPr>
          <a:lstStyle/>
          <a:p>
            <a:pPr marL="692150" indent="-692150">
              <a:buNone/>
            </a:pPr>
            <a:r>
              <a:rPr lang="en-US" sz="2400" dirty="0">
                <a:latin typeface="Arial" panose="020B0604020202020204" pitchFamily="34" charset="0"/>
                <a:cs typeface="Arial" panose="020B0604020202020204" pitchFamily="34" charset="0"/>
              </a:rPr>
              <a:t>8.13 Explain plagiarism and strategies for avoiding it.</a:t>
            </a:r>
          </a:p>
          <a:p>
            <a:pPr marL="692150" indent="-692150">
              <a:buNone/>
            </a:pPr>
            <a:r>
              <a:rPr lang="en-US" sz="2400" dirty="0">
                <a:latin typeface="Arial" panose="020B0604020202020204" pitchFamily="34" charset="0"/>
                <a:cs typeface="Arial" panose="020B0604020202020204" pitchFamily="34" charset="0"/>
              </a:rPr>
              <a:t>8.14  Describe hoaxes and digital manipulation.</a:t>
            </a:r>
          </a:p>
          <a:p>
            <a:pPr marL="692150" indent="-692150">
              <a:buNone/>
            </a:pPr>
            <a:r>
              <a:rPr lang="en-US" sz="2400" dirty="0">
                <a:latin typeface="Arial" panose="020B0604020202020204" pitchFamily="34" charset="0"/>
                <a:cs typeface="Arial" panose="020B0604020202020204" pitchFamily="34" charset="0"/>
              </a:rPr>
              <a:t>8.15  Describe what comprises your online reputation and how to protect it.</a:t>
            </a:r>
          </a:p>
        </p:txBody>
      </p:sp>
    </p:spTree>
    <p:extLst>
      <p:ext uri="{BB962C8B-B14F-4D97-AF65-F5344CB8AC3E}">
        <p14:creationId xmlns:p14="http://schemas.microsoft.com/office/powerpoint/2010/main" val="24828153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57200" y="0"/>
            <a:ext cx="8686800" cy="1600200"/>
          </a:xfrm>
        </p:spPr>
        <p:txBody>
          <a:bodyPr>
            <a:normAutofit/>
          </a:bodyPr>
          <a:lstStyle/>
          <a:p>
            <a:pPr eaLnBrk="1" hangingPunct="1">
              <a:defRPr/>
            </a:pPr>
            <a:r>
              <a:rPr lang="en-US" dirty="0">
                <a:effectLst/>
              </a:rPr>
              <a:t>Digital Basics</a:t>
            </a:r>
            <a:br>
              <a:rPr lang="en-US" sz="3000" dirty="0"/>
            </a:br>
            <a:r>
              <a:rPr lang="en-US" sz="3200" dirty="0"/>
              <a:t>Digital Convergence and the Internet of Things</a:t>
            </a:r>
            <a:br>
              <a:rPr lang="en-US" sz="3200" dirty="0"/>
            </a:br>
            <a:r>
              <a:rPr lang="en-US" sz="2000" dirty="0"/>
              <a:t>(Objective 8.1)</a:t>
            </a:r>
            <a:endParaRPr lang="en-US" sz="3000" dirty="0"/>
          </a:p>
        </p:txBody>
      </p:sp>
      <p:sp>
        <p:nvSpPr>
          <p:cNvPr id="108547" name="Rectangle 3"/>
          <p:cNvSpPr>
            <a:spLocks noGrp="1" noChangeArrowheads="1"/>
          </p:cNvSpPr>
          <p:nvPr>
            <p:ph idx="1"/>
          </p:nvPr>
        </p:nvSpPr>
        <p:spPr>
          <a:xfrm>
            <a:off x="457200" y="1600200"/>
            <a:ext cx="8534400" cy="5029200"/>
          </a:xfrm>
        </p:spPr>
        <p:txBody>
          <a:bodyPr>
            <a:normAutofit/>
          </a:bodyPr>
          <a:lstStyle/>
          <a:p>
            <a:pPr>
              <a:spcAft>
                <a:spcPts val="600"/>
              </a:spcAft>
              <a:defRPr/>
            </a:pPr>
            <a:r>
              <a:rPr lang="en-US" dirty="0"/>
              <a:t>Digital convergence</a:t>
            </a:r>
          </a:p>
          <a:p>
            <a:pPr lvl="1">
              <a:spcAft>
                <a:spcPts val="600"/>
              </a:spcAft>
              <a:defRPr/>
            </a:pPr>
            <a:r>
              <a:rPr lang="en-US" dirty="0"/>
              <a:t>Single unifying device to meet our digital needs</a:t>
            </a:r>
          </a:p>
          <a:p>
            <a:pPr lvl="1">
              <a:spcAft>
                <a:spcPts val="600"/>
              </a:spcAft>
              <a:defRPr/>
            </a:pPr>
            <a:r>
              <a:rPr lang="en-US" dirty="0"/>
              <a:t>Media, Internet, entertainment, and telephone needs</a:t>
            </a:r>
          </a:p>
          <a:p>
            <a:pPr>
              <a:spcAft>
                <a:spcPts val="600"/>
              </a:spcAft>
              <a:defRPr/>
            </a:pPr>
            <a:r>
              <a:rPr lang="en-US" dirty="0"/>
              <a:t>Internet of Things</a:t>
            </a:r>
            <a:br>
              <a:rPr lang="en-US" dirty="0"/>
            </a:br>
            <a:r>
              <a:rPr lang="en-US" dirty="0"/>
              <a:t>(IoT)</a:t>
            </a:r>
          </a:p>
          <a:p>
            <a:pPr>
              <a:spcAft>
                <a:spcPts val="600"/>
              </a:spcAft>
              <a:defRPr/>
            </a:pPr>
            <a:r>
              <a:rPr lang="en-US" dirty="0"/>
              <a:t>Digital Living Network Alliance (DLNA)</a:t>
            </a:r>
          </a:p>
        </p:txBody>
      </p:sp>
      <p:pic>
        <p:nvPicPr>
          <p:cNvPr id="4" name="Picture 3" descr="2 photos show integrated touch screen functions. Image a is the interior of the Tesla Model S sedan with a large touch screen displaying a web page in the center dashboard. Image b shows a person using a touch screen installed in a refrigerator door.">
            <a:extLst>
              <a:ext uri="{FF2B5EF4-FFF2-40B4-BE49-F238E27FC236}">
                <a16:creationId xmlns:a16="http://schemas.microsoft.com/office/drawing/2014/main" id="{814E37BF-4120-4738-AA10-944281A4C11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1781"/>
          <a:stretch/>
        </p:blipFill>
        <p:spPr>
          <a:xfrm>
            <a:off x="3962399" y="3429000"/>
            <a:ext cx="4990307" cy="1676400"/>
          </a:xfrm>
          <a:prstGeom prst="rect">
            <a:avLst/>
          </a:prstGeom>
        </p:spPr>
      </p:pic>
    </p:spTree>
    <p:extLst>
      <p:ext uri="{BB962C8B-B14F-4D97-AF65-F5344CB8AC3E}">
        <p14:creationId xmlns:p14="http://schemas.microsoft.com/office/powerpoint/2010/main" val="41763682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effectLst/>
              </a:rPr>
              <a:t>Digital Basics</a:t>
            </a:r>
            <a:br>
              <a:rPr lang="en-US" sz="3000" dirty="0"/>
            </a:br>
            <a:r>
              <a:rPr lang="en-US" sz="3200" dirty="0"/>
              <a:t>Digital vs. Analog</a:t>
            </a:r>
            <a:br>
              <a:rPr lang="en-US" sz="3200" dirty="0"/>
            </a:br>
            <a:r>
              <a:rPr lang="en-US" sz="2000" dirty="0"/>
              <a:t>(Objective 8.2)</a:t>
            </a:r>
            <a:endParaRPr lang="en-US" sz="3000" dirty="0"/>
          </a:p>
        </p:txBody>
      </p:sp>
      <p:sp>
        <p:nvSpPr>
          <p:cNvPr id="3" name="Content Placeholder 2"/>
          <p:cNvSpPr>
            <a:spLocks noGrp="1"/>
          </p:cNvSpPr>
          <p:nvPr>
            <p:ph idx="1"/>
          </p:nvPr>
        </p:nvSpPr>
        <p:spPr>
          <a:xfrm>
            <a:off x="457200" y="1600200"/>
            <a:ext cx="8352787" cy="4572000"/>
          </a:xfrm>
        </p:spPr>
        <p:txBody>
          <a:bodyPr>
            <a:normAutofit fontScale="92500" lnSpcReduction="20000"/>
          </a:bodyPr>
          <a:lstStyle/>
          <a:p>
            <a:pPr>
              <a:spcAft>
                <a:spcPts val="1800"/>
              </a:spcAft>
              <a:defRPr/>
            </a:pPr>
            <a:r>
              <a:rPr lang="en-US" dirty="0"/>
              <a:t>Any kind of information can be digitized</a:t>
            </a:r>
          </a:p>
          <a:p>
            <a:pPr>
              <a:spcAft>
                <a:spcPts val="1800"/>
              </a:spcAft>
              <a:defRPr/>
            </a:pPr>
            <a:r>
              <a:rPr lang="en-US" dirty="0"/>
              <a:t>Digital</a:t>
            </a:r>
          </a:p>
          <a:p>
            <a:pPr lvl="1">
              <a:spcBef>
                <a:spcPts val="0"/>
              </a:spcBef>
              <a:spcAft>
                <a:spcPts val="1800"/>
              </a:spcAft>
            </a:pPr>
            <a:r>
              <a:rPr lang="en-US" dirty="0"/>
              <a:t>Long strings of numbers</a:t>
            </a:r>
          </a:p>
          <a:p>
            <a:pPr>
              <a:spcAft>
                <a:spcPts val="1800"/>
              </a:spcAft>
              <a:defRPr/>
            </a:pPr>
            <a:r>
              <a:rPr lang="en-US" dirty="0"/>
              <a:t>Analog</a:t>
            </a:r>
          </a:p>
          <a:p>
            <a:pPr lvl="1">
              <a:spcBef>
                <a:spcPts val="0"/>
              </a:spcBef>
              <a:spcAft>
                <a:spcPts val="1800"/>
              </a:spcAft>
            </a:pPr>
            <a:r>
              <a:rPr lang="en-US" dirty="0"/>
              <a:t>Continuous waves</a:t>
            </a:r>
          </a:p>
          <a:p>
            <a:pPr>
              <a:spcAft>
                <a:spcPts val="1800"/>
              </a:spcAft>
              <a:defRPr/>
            </a:pPr>
            <a:r>
              <a:rPr lang="en-US" dirty="0"/>
              <a:t>Analog-to-digital</a:t>
            </a:r>
            <a:br>
              <a:rPr lang="en-US" dirty="0"/>
            </a:br>
            <a:r>
              <a:rPr lang="en-US" dirty="0"/>
              <a:t>conversion</a:t>
            </a:r>
          </a:p>
        </p:txBody>
      </p:sp>
      <p:grpSp>
        <p:nvGrpSpPr>
          <p:cNvPr id="9" name="Group 8">
            <a:extLst>
              <a:ext uri="{FF2B5EF4-FFF2-40B4-BE49-F238E27FC236}">
                <a16:creationId xmlns:a16="http://schemas.microsoft.com/office/drawing/2014/main" id="{4D036B1C-8C40-44D0-ACAB-E370E67908F3}"/>
              </a:ext>
            </a:extLst>
          </p:cNvPr>
          <p:cNvGrpSpPr/>
          <p:nvPr/>
        </p:nvGrpSpPr>
        <p:grpSpPr>
          <a:xfrm>
            <a:off x="4191000" y="3657600"/>
            <a:ext cx="4724400" cy="2057400"/>
            <a:chOff x="2961132" y="1944624"/>
            <a:chExt cx="6576060" cy="2968752"/>
          </a:xfrm>
        </p:grpSpPr>
        <p:pic>
          <p:nvPicPr>
            <p:cNvPr id="5" name="Picture 4">
              <a:extLst>
                <a:ext uri="{FF2B5EF4-FFF2-40B4-BE49-F238E27FC236}">
                  <a16:creationId xmlns:a16="http://schemas.microsoft.com/office/drawing/2014/main" id="{3A24C5F0-334B-4DA7-AD93-E18FABF27C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1132" y="1944624"/>
              <a:ext cx="3221736" cy="2968752"/>
            </a:xfrm>
            <a:prstGeom prst="rect">
              <a:avLst/>
            </a:prstGeom>
          </p:spPr>
        </p:pic>
        <p:pic>
          <p:nvPicPr>
            <p:cNvPr id="8" name="Picture 7" descr="2 graphs depict an analog and a digitized sound wave. Both soundwaves have the same general shape. A time bar at the bottom of each screen shows that each wave is about 35 seconds long. The analog soundwave is smooth. The digitized version is represented by boxes which are 1 second chunks of time from 1 to 35. ">
              <a:extLst>
                <a:ext uri="{FF2B5EF4-FFF2-40B4-BE49-F238E27FC236}">
                  <a16:creationId xmlns:a16="http://schemas.microsoft.com/office/drawing/2014/main" id="{81C4A9AE-29BA-4177-9735-109ED93E486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24600" y="1956816"/>
              <a:ext cx="3212592" cy="2956560"/>
            </a:xfrm>
            <a:prstGeom prst="rect">
              <a:avLst/>
            </a:prstGeom>
          </p:spPr>
        </p:pic>
      </p:grpSp>
    </p:spTree>
    <p:extLst>
      <p:ext uri="{BB962C8B-B14F-4D97-AF65-F5344CB8AC3E}">
        <p14:creationId xmlns:p14="http://schemas.microsoft.com/office/powerpoint/2010/main" val="31917458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effectLst/>
              </a:rPr>
              <a:t>Digital Publishing</a:t>
            </a:r>
            <a:br>
              <a:rPr lang="en-US" dirty="0">
                <a:effectLst/>
              </a:rPr>
            </a:br>
            <a:r>
              <a:rPr lang="en-US" sz="3200" dirty="0"/>
              <a:t>E-Readers</a:t>
            </a:r>
            <a:br>
              <a:rPr lang="en-US" sz="3200" dirty="0"/>
            </a:br>
            <a:r>
              <a:rPr lang="en-US" sz="2000" dirty="0"/>
              <a:t>(Objective 8.3)</a:t>
            </a:r>
            <a:endParaRPr lang="en-US" sz="3000" dirty="0"/>
          </a:p>
        </p:txBody>
      </p:sp>
      <p:sp>
        <p:nvSpPr>
          <p:cNvPr id="3" name="Content Placeholder 2"/>
          <p:cNvSpPr>
            <a:spLocks noGrp="1"/>
          </p:cNvSpPr>
          <p:nvPr>
            <p:ph idx="1"/>
          </p:nvPr>
        </p:nvSpPr>
        <p:spPr>
          <a:xfrm>
            <a:off x="457200" y="1600200"/>
            <a:ext cx="8358649" cy="5257800"/>
          </a:xfrm>
        </p:spPr>
        <p:txBody>
          <a:bodyPr>
            <a:normAutofit/>
          </a:bodyPr>
          <a:lstStyle/>
          <a:p>
            <a:pPr>
              <a:spcBef>
                <a:spcPts val="0"/>
              </a:spcBef>
              <a:spcAft>
                <a:spcPts val="600"/>
              </a:spcAft>
              <a:defRPr/>
            </a:pPr>
            <a:r>
              <a:rPr lang="en-US" dirty="0"/>
              <a:t>Electronic text (e-text)</a:t>
            </a:r>
          </a:p>
          <a:p>
            <a:pPr lvl="1">
              <a:spcBef>
                <a:spcPts val="0"/>
              </a:spcBef>
              <a:spcAft>
                <a:spcPts val="600"/>
              </a:spcAft>
            </a:pPr>
            <a:r>
              <a:rPr lang="en-US" dirty="0"/>
              <a:t>Textual information captured digitally</a:t>
            </a:r>
          </a:p>
          <a:p>
            <a:pPr>
              <a:spcBef>
                <a:spcPts val="0"/>
              </a:spcBef>
              <a:spcAft>
                <a:spcPts val="600"/>
              </a:spcAft>
              <a:defRPr/>
            </a:pPr>
            <a:r>
              <a:rPr lang="en-US" dirty="0"/>
              <a:t>E-readers</a:t>
            </a:r>
          </a:p>
          <a:p>
            <a:pPr lvl="1">
              <a:spcBef>
                <a:spcPts val="0"/>
              </a:spcBef>
              <a:spcAft>
                <a:spcPts val="600"/>
              </a:spcAft>
            </a:pPr>
            <a:r>
              <a:rPr lang="en-US" dirty="0"/>
              <a:t>Devices that display e-text</a:t>
            </a:r>
            <a:br>
              <a:rPr lang="en-US" dirty="0"/>
            </a:br>
            <a:r>
              <a:rPr lang="en-US" dirty="0"/>
              <a:t>and have supporting tools</a:t>
            </a:r>
          </a:p>
          <a:p>
            <a:pPr>
              <a:spcBef>
                <a:spcPts val="0"/>
              </a:spcBef>
              <a:spcAft>
                <a:spcPts val="600"/>
              </a:spcAft>
              <a:defRPr/>
            </a:pPr>
            <a:r>
              <a:rPr lang="en-US" dirty="0"/>
              <a:t>Allure of digital publishing</a:t>
            </a:r>
          </a:p>
          <a:p>
            <a:pPr lvl="1">
              <a:spcBef>
                <a:spcPts val="0"/>
              </a:spcBef>
              <a:spcAft>
                <a:spcPts val="600"/>
              </a:spcAft>
            </a:pPr>
            <a:r>
              <a:rPr lang="en-US" dirty="0"/>
              <a:t>Distribution</a:t>
            </a:r>
          </a:p>
          <a:p>
            <a:pPr>
              <a:spcBef>
                <a:spcPts val="0"/>
              </a:spcBef>
              <a:spcAft>
                <a:spcPts val="600"/>
              </a:spcAft>
              <a:defRPr/>
            </a:pPr>
            <a:r>
              <a:rPr lang="en-US" dirty="0"/>
              <a:t>Electronic Ink (E Ink)</a:t>
            </a:r>
          </a:p>
          <a:p>
            <a:pPr lvl="1">
              <a:spcBef>
                <a:spcPts val="0"/>
              </a:spcBef>
              <a:spcAft>
                <a:spcPts val="600"/>
              </a:spcAft>
            </a:pPr>
            <a:r>
              <a:rPr lang="en-US" dirty="0"/>
              <a:t>Sharp grayscale representation of text</a:t>
            </a:r>
          </a:p>
        </p:txBody>
      </p:sp>
      <p:pic>
        <p:nvPicPr>
          <p:cNvPr id="6" name="Picture 5" descr="A person uses an e reader.">
            <a:extLst>
              <a:ext uri="{FF2B5EF4-FFF2-40B4-BE49-F238E27FC236}">
                <a16:creationId xmlns:a16="http://schemas.microsoft.com/office/drawing/2014/main" id="{2B4E3DC3-2BFC-4C64-A10B-AF318910A8B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279"/>
          <a:stretch/>
        </p:blipFill>
        <p:spPr>
          <a:xfrm>
            <a:off x="6172200" y="2895600"/>
            <a:ext cx="2057400" cy="2837793"/>
          </a:xfrm>
          <a:prstGeom prst="rect">
            <a:avLst/>
          </a:prstGeom>
        </p:spPr>
      </p:pic>
    </p:spTree>
    <p:extLst>
      <p:ext uri="{BB962C8B-B14F-4D97-AF65-F5344CB8AC3E}">
        <p14:creationId xmlns:p14="http://schemas.microsoft.com/office/powerpoint/2010/main" val="9986514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effectLst/>
              </a:rPr>
              <a:t>Digital Publishing</a:t>
            </a:r>
            <a:br>
              <a:rPr lang="en-US" dirty="0">
                <a:effectLst/>
              </a:rPr>
            </a:br>
            <a:r>
              <a:rPr lang="en-US" sz="3200" dirty="0"/>
              <a:t>Using e-Texts</a:t>
            </a:r>
            <a:br>
              <a:rPr lang="en-US" sz="3200" dirty="0"/>
            </a:br>
            <a:r>
              <a:rPr lang="en-US" sz="2000" dirty="0"/>
              <a:t>(Objective 8.4)</a:t>
            </a:r>
            <a:endParaRPr lang="en-US" sz="3000" dirty="0"/>
          </a:p>
        </p:txBody>
      </p:sp>
      <p:sp>
        <p:nvSpPr>
          <p:cNvPr id="3" name="Content Placeholder 2"/>
          <p:cNvSpPr>
            <a:spLocks noGrp="1"/>
          </p:cNvSpPr>
          <p:nvPr>
            <p:ph idx="1"/>
          </p:nvPr>
        </p:nvSpPr>
        <p:spPr>
          <a:xfrm>
            <a:off x="457200" y="1600200"/>
            <a:ext cx="8358649" cy="5105400"/>
          </a:xfrm>
        </p:spPr>
        <p:txBody>
          <a:bodyPr>
            <a:normAutofit/>
          </a:bodyPr>
          <a:lstStyle/>
          <a:p>
            <a:pPr>
              <a:spcAft>
                <a:spcPts val="1800"/>
              </a:spcAft>
              <a:defRPr/>
            </a:pPr>
            <a:r>
              <a:rPr lang="en-US" dirty="0"/>
              <a:t>Using e-Texts</a:t>
            </a:r>
          </a:p>
          <a:p>
            <a:pPr lvl="1">
              <a:spcAft>
                <a:spcPts val="1800"/>
              </a:spcAft>
            </a:pPr>
            <a:r>
              <a:rPr lang="en-US" dirty="0"/>
              <a:t>Amazon Kindle</a:t>
            </a:r>
          </a:p>
          <a:p>
            <a:pPr lvl="1">
              <a:spcAft>
                <a:spcPts val="1800"/>
              </a:spcAft>
            </a:pPr>
            <a:r>
              <a:rPr lang="en-US" dirty="0"/>
              <a:t>Barnes &amp; Noble</a:t>
            </a:r>
            <a:br>
              <a:rPr lang="en-US" dirty="0"/>
            </a:br>
            <a:r>
              <a:rPr lang="en-US" dirty="0"/>
              <a:t>Nook</a:t>
            </a:r>
          </a:p>
          <a:p>
            <a:pPr lvl="1">
              <a:spcAft>
                <a:spcPts val="1800"/>
              </a:spcAft>
            </a:pPr>
            <a:r>
              <a:rPr lang="en-US" dirty="0"/>
              <a:t>Library</a:t>
            </a:r>
          </a:p>
          <a:p>
            <a:pPr lvl="1">
              <a:spcAft>
                <a:spcPts val="1800"/>
              </a:spcAft>
            </a:pPr>
            <a:r>
              <a:rPr lang="en-US" dirty="0"/>
              <a:t>Project Gutenberg</a:t>
            </a:r>
          </a:p>
          <a:p>
            <a:pPr lvl="1">
              <a:spcAft>
                <a:spcPts val="1800"/>
              </a:spcAft>
            </a:pPr>
            <a:r>
              <a:rPr lang="en-US" dirty="0"/>
              <a:t>Self-publish</a:t>
            </a:r>
          </a:p>
        </p:txBody>
      </p:sp>
      <p:pic>
        <p:nvPicPr>
          <p:cNvPr id="6" name="Picture 5" descr="A photograph of an Amazon Kindle device.">
            <a:extLst>
              <a:ext uri="{FF2B5EF4-FFF2-40B4-BE49-F238E27FC236}">
                <a16:creationId xmlns:a16="http://schemas.microsoft.com/office/drawing/2014/main" id="{6D2BD4AD-27C8-412F-9347-A40F5E282D0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3896"/>
          <a:stretch/>
        </p:blipFill>
        <p:spPr>
          <a:xfrm>
            <a:off x="4572001" y="1354451"/>
            <a:ext cx="4038600" cy="4817749"/>
          </a:xfrm>
          <a:prstGeom prst="rect">
            <a:avLst/>
          </a:prstGeom>
        </p:spPr>
      </p:pic>
    </p:spTree>
    <p:extLst>
      <p:ext uri="{BB962C8B-B14F-4D97-AF65-F5344CB8AC3E}">
        <p14:creationId xmlns:p14="http://schemas.microsoft.com/office/powerpoint/2010/main" val="42596897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effectLst/>
              </a:rPr>
              <a:t>Digital </a:t>
            </a:r>
            <a:r>
              <a:rPr lang="en-US" dirty="0"/>
              <a:t>Music</a:t>
            </a:r>
            <a:br>
              <a:rPr lang="en-US" dirty="0">
                <a:effectLst/>
              </a:rPr>
            </a:br>
            <a:r>
              <a:rPr lang="en-US" sz="3200" dirty="0"/>
              <a:t>Creating and Storing Digital Music</a:t>
            </a:r>
            <a:br>
              <a:rPr lang="en-US" sz="3200" dirty="0"/>
            </a:br>
            <a:r>
              <a:rPr lang="en-US" sz="2000" dirty="0"/>
              <a:t>(Objective 8.5)</a:t>
            </a:r>
            <a:endParaRPr lang="en-US" sz="3000" dirty="0"/>
          </a:p>
        </p:txBody>
      </p:sp>
      <p:sp>
        <p:nvSpPr>
          <p:cNvPr id="3" name="Content Placeholder 2"/>
          <p:cNvSpPr>
            <a:spLocks noGrp="1"/>
          </p:cNvSpPr>
          <p:nvPr>
            <p:ph idx="1"/>
          </p:nvPr>
        </p:nvSpPr>
        <p:spPr>
          <a:xfrm>
            <a:off x="457200" y="1600200"/>
            <a:ext cx="3813143" cy="5181600"/>
          </a:xfrm>
        </p:spPr>
        <p:txBody>
          <a:bodyPr>
            <a:normAutofit/>
          </a:bodyPr>
          <a:lstStyle/>
          <a:p>
            <a:pPr>
              <a:defRPr/>
            </a:pPr>
            <a:r>
              <a:rPr lang="en-US" dirty="0"/>
              <a:t>Analog-to-digital converter (ADC)</a:t>
            </a:r>
          </a:p>
          <a:p>
            <a:pPr>
              <a:spcBef>
                <a:spcPts val="900"/>
              </a:spcBef>
              <a:defRPr/>
            </a:pPr>
            <a:r>
              <a:rPr lang="en-US" dirty="0"/>
              <a:t>Sampling rate</a:t>
            </a:r>
          </a:p>
          <a:p>
            <a:pPr>
              <a:spcBef>
                <a:spcPts val="900"/>
              </a:spcBef>
              <a:defRPr/>
            </a:pPr>
            <a:r>
              <a:rPr lang="en-US" dirty="0"/>
              <a:t>File types</a:t>
            </a:r>
          </a:p>
          <a:p>
            <a:pPr>
              <a:spcBef>
                <a:spcPts val="900"/>
              </a:spcBef>
              <a:defRPr/>
            </a:pPr>
            <a:r>
              <a:rPr lang="en-US" dirty="0"/>
              <a:t>Ripping</a:t>
            </a:r>
          </a:p>
          <a:p>
            <a:pPr>
              <a:spcBef>
                <a:spcPts val="900"/>
              </a:spcBef>
              <a:defRPr/>
            </a:pPr>
            <a:r>
              <a:rPr lang="en-US" dirty="0"/>
              <a:t>Storage options</a:t>
            </a:r>
          </a:p>
          <a:p>
            <a:pPr lvl="1">
              <a:spcBef>
                <a:spcPts val="0"/>
              </a:spcBef>
            </a:pPr>
            <a:r>
              <a:rPr lang="en-US" dirty="0"/>
              <a:t>USB devices</a:t>
            </a:r>
          </a:p>
          <a:p>
            <a:pPr lvl="1">
              <a:spcBef>
                <a:spcPts val="0"/>
              </a:spcBef>
            </a:pPr>
            <a:r>
              <a:rPr lang="en-US" dirty="0"/>
              <a:t>Cloud services</a:t>
            </a:r>
          </a:p>
        </p:txBody>
      </p:sp>
      <p:pic>
        <p:nvPicPr>
          <p:cNvPr id="6" name="Picture 5" descr="A diagram depicts how music travels through a digital sound system. The diagram is an oval made of arrows that travel between images. I T is described as follows. Singer playing music. A photo of a man playing guitar in front of a microphone. Sound travels via Analog wave to A D C chip, which creates a digital format. 28, 36, 42, 84, 120, 126, 120, 98, 98. Converts to M P 3 file, which maintains a digital format as it transfers to D A C chip. Sound travels to speaker from D A C via analog wave.">
            <a:extLst>
              <a:ext uri="{FF2B5EF4-FFF2-40B4-BE49-F238E27FC236}">
                <a16:creationId xmlns:a16="http://schemas.microsoft.com/office/drawing/2014/main" id="{E54A6B34-57AF-40FD-A5DD-D497ACD3CE8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5639"/>
          <a:stretch/>
        </p:blipFill>
        <p:spPr>
          <a:xfrm>
            <a:off x="3810000" y="2109978"/>
            <a:ext cx="5215567" cy="2843022"/>
          </a:xfrm>
          <a:prstGeom prst="rect">
            <a:avLst/>
          </a:prstGeom>
        </p:spPr>
      </p:pic>
    </p:spTree>
    <p:extLst>
      <p:ext uri="{BB962C8B-B14F-4D97-AF65-F5344CB8AC3E}">
        <p14:creationId xmlns:p14="http://schemas.microsoft.com/office/powerpoint/2010/main" val="37851943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effectLst/>
              </a:rPr>
              <a:t>Digital </a:t>
            </a:r>
            <a:r>
              <a:rPr lang="en-US" dirty="0"/>
              <a:t>Music</a:t>
            </a:r>
            <a:br>
              <a:rPr lang="en-US" dirty="0">
                <a:effectLst/>
              </a:rPr>
            </a:br>
            <a:r>
              <a:rPr lang="en-US" sz="3200" dirty="0"/>
              <a:t>Distributing Digital Music</a:t>
            </a:r>
            <a:br>
              <a:rPr lang="en-US" sz="3200" dirty="0"/>
            </a:br>
            <a:r>
              <a:rPr lang="en-US" sz="2000" dirty="0"/>
              <a:t>(Objective 8.6)</a:t>
            </a:r>
            <a:endParaRPr lang="en-US" sz="3000" dirty="0"/>
          </a:p>
        </p:txBody>
      </p:sp>
      <p:sp>
        <p:nvSpPr>
          <p:cNvPr id="3" name="Content Placeholder 2" descr="A photo of an audio receiver board. There are dozens of ports to accommodate different connectors."/>
          <p:cNvSpPr>
            <a:spLocks noGrp="1"/>
          </p:cNvSpPr>
          <p:nvPr>
            <p:ph idx="1"/>
          </p:nvPr>
        </p:nvSpPr>
        <p:spPr>
          <a:xfrm>
            <a:off x="457200" y="1600200"/>
            <a:ext cx="8382000" cy="4800600"/>
          </a:xfrm>
        </p:spPr>
        <p:txBody>
          <a:bodyPr>
            <a:normAutofit lnSpcReduction="10000"/>
          </a:bodyPr>
          <a:lstStyle/>
          <a:p>
            <a:pPr>
              <a:spcAft>
                <a:spcPts val="900"/>
              </a:spcAft>
              <a:defRPr/>
            </a:pPr>
            <a:r>
              <a:rPr lang="en-US" dirty="0"/>
              <a:t>Options for listening to digital music</a:t>
            </a:r>
          </a:p>
          <a:p>
            <a:pPr lvl="1">
              <a:spcBef>
                <a:spcPts val="0"/>
              </a:spcBef>
              <a:spcAft>
                <a:spcPts val="900"/>
              </a:spcAft>
            </a:pPr>
            <a:r>
              <a:rPr lang="en-US" dirty="0"/>
              <a:t>Port or dock on an audio receiver</a:t>
            </a:r>
          </a:p>
          <a:p>
            <a:pPr lvl="1">
              <a:spcBef>
                <a:spcPts val="0"/>
              </a:spcBef>
              <a:spcAft>
                <a:spcPts val="900"/>
              </a:spcAft>
            </a:pPr>
            <a:r>
              <a:rPr lang="en-US" dirty="0"/>
              <a:t>Networked audio/video receivers</a:t>
            </a:r>
          </a:p>
          <a:p>
            <a:pPr lvl="1">
              <a:spcBef>
                <a:spcPts val="0"/>
              </a:spcBef>
              <a:spcAft>
                <a:spcPts val="900"/>
              </a:spcAft>
            </a:pPr>
            <a:r>
              <a:rPr lang="en-US" dirty="0"/>
              <a:t>New cars equipped with an auxiliary input</a:t>
            </a:r>
          </a:p>
          <a:p>
            <a:pPr lvl="1">
              <a:spcBef>
                <a:spcPts val="0"/>
              </a:spcBef>
              <a:spcAft>
                <a:spcPts val="900"/>
              </a:spcAft>
            </a:pPr>
            <a:r>
              <a:rPr lang="en-US" dirty="0"/>
              <a:t>Systems like </a:t>
            </a:r>
            <a:r>
              <a:rPr lang="en-US" dirty="0" err="1"/>
              <a:t>Sonos</a:t>
            </a:r>
            <a:r>
              <a:rPr lang="en-US" dirty="0"/>
              <a:t> that mate wirelessly with a mobile device</a:t>
            </a:r>
          </a:p>
          <a:p>
            <a:pPr>
              <a:spcAft>
                <a:spcPts val="900"/>
              </a:spcAft>
              <a:defRPr/>
            </a:pPr>
            <a:r>
              <a:rPr lang="en-US" dirty="0"/>
              <a:t>Digital rights management (DRM)</a:t>
            </a:r>
          </a:p>
          <a:p>
            <a:pPr lvl="1">
              <a:spcBef>
                <a:spcPts val="0"/>
              </a:spcBef>
              <a:spcAft>
                <a:spcPts val="900"/>
              </a:spcAft>
            </a:pPr>
            <a:r>
              <a:rPr lang="en-US" dirty="0"/>
              <a:t>System of access that allows only limited use of material that’s been legally purchased</a:t>
            </a:r>
          </a:p>
        </p:txBody>
      </p:sp>
      <p:pic>
        <p:nvPicPr>
          <p:cNvPr id="6" name="Picture 5" descr="a photograph of a networked audio receiver.">
            <a:extLst>
              <a:ext uri="{FF2B5EF4-FFF2-40B4-BE49-F238E27FC236}">
                <a16:creationId xmlns:a16="http://schemas.microsoft.com/office/drawing/2014/main" id="{7F633BD6-222D-4F47-90EF-71523DBE88A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3210"/>
          <a:stretch/>
        </p:blipFill>
        <p:spPr>
          <a:xfrm>
            <a:off x="6781800" y="2132739"/>
            <a:ext cx="1676400" cy="1109197"/>
          </a:xfrm>
          <a:prstGeom prst="rect">
            <a:avLst/>
          </a:prstGeom>
        </p:spPr>
      </p:pic>
    </p:spTree>
    <p:extLst>
      <p:ext uri="{BB962C8B-B14F-4D97-AF65-F5344CB8AC3E}">
        <p14:creationId xmlns:p14="http://schemas.microsoft.com/office/powerpoint/2010/main" val="11424607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effectLst/>
              </a:rPr>
              <a:t>Digital Media</a:t>
            </a:r>
            <a:br>
              <a:rPr lang="en-US" dirty="0">
                <a:effectLst/>
              </a:rPr>
            </a:br>
            <a:r>
              <a:rPr lang="en-US" sz="3200" dirty="0"/>
              <a:t>Digital Photography (1 of 3)</a:t>
            </a:r>
            <a:br>
              <a:rPr lang="en-US" sz="3200" dirty="0"/>
            </a:br>
            <a:r>
              <a:rPr lang="en-US" sz="2000" dirty="0"/>
              <a:t>(Objective 8.7)</a:t>
            </a:r>
            <a:endParaRPr lang="en-US" sz="3000" dirty="0"/>
          </a:p>
        </p:txBody>
      </p:sp>
      <p:sp>
        <p:nvSpPr>
          <p:cNvPr id="3" name="Content Placeholder 2"/>
          <p:cNvSpPr>
            <a:spLocks noGrp="1"/>
          </p:cNvSpPr>
          <p:nvPr>
            <p:ph idx="1"/>
          </p:nvPr>
        </p:nvSpPr>
        <p:spPr>
          <a:xfrm>
            <a:off x="457200" y="1590152"/>
            <a:ext cx="7696200" cy="5115448"/>
          </a:xfrm>
        </p:spPr>
        <p:txBody>
          <a:bodyPr>
            <a:normAutofit lnSpcReduction="10000"/>
          </a:bodyPr>
          <a:lstStyle/>
          <a:p>
            <a:pPr>
              <a:spcAft>
                <a:spcPts val="400"/>
              </a:spcAft>
              <a:defRPr/>
            </a:pPr>
            <a:r>
              <a:rPr lang="en-US" dirty="0"/>
              <a:t>Digital cameras </a:t>
            </a:r>
          </a:p>
          <a:p>
            <a:pPr lvl="1">
              <a:spcBef>
                <a:spcPts val="0"/>
              </a:spcBef>
              <a:spcAft>
                <a:spcPts val="400"/>
              </a:spcAft>
            </a:pPr>
            <a:r>
              <a:rPr lang="en-US" dirty="0"/>
              <a:t>Capture images and video</a:t>
            </a:r>
          </a:p>
          <a:p>
            <a:pPr lvl="1">
              <a:spcBef>
                <a:spcPts val="0"/>
              </a:spcBef>
              <a:spcAft>
                <a:spcPts val="400"/>
              </a:spcAft>
            </a:pPr>
            <a:r>
              <a:rPr lang="en-US" dirty="0"/>
              <a:t>Convert to digital data</a:t>
            </a:r>
          </a:p>
          <a:p>
            <a:pPr>
              <a:spcAft>
                <a:spcPts val="400"/>
              </a:spcAft>
              <a:defRPr/>
            </a:pPr>
            <a:r>
              <a:rPr lang="en-US" dirty="0"/>
              <a:t>Factors that determine</a:t>
            </a:r>
            <a:br>
              <a:rPr lang="en-US" dirty="0"/>
            </a:br>
            <a:r>
              <a:rPr lang="en-US" dirty="0"/>
              <a:t>image quality</a:t>
            </a:r>
          </a:p>
          <a:p>
            <a:pPr lvl="1">
              <a:spcBef>
                <a:spcPts val="0"/>
              </a:spcBef>
              <a:spcAft>
                <a:spcPts val="400"/>
              </a:spcAft>
            </a:pPr>
            <a:r>
              <a:rPr lang="en-US" dirty="0"/>
              <a:t>Quality of lenses</a:t>
            </a:r>
          </a:p>
          <a:p>
            <a:pPr lvl="1">
              <a:spcBef>
                <a:spcPts val="0"/>
              </a:spcBef>
              <a:spcAft>
                <a:spcPts val="400"/>
              </a:spcAft>
            </a:pPr>
            <a:r>
              <a:rPr lang="en-US" dirty="0"/>
              <a:t>Image sensor size</a:t>
            </a:r>
          </a:p>
          <a:p>
            <a:pPr lvl="1">
              <a:spcBef>
                <a:spcPts val="0"/>
              </a:spcBef>
              <a:spcAft>
                <a:spcPts val="400"/>
              </a:spcAft>
            </a:pPr>
            <a:r>
              <a:rPr lang="en-US" dirty="0"/>
              <a:t>File format and compression used</a:t>
            </a:r>
          </a:p>
          <a:p>
            <a:pPr lvl="1">
              <a:spcBef>
                <a:spcPts val="0"/>
              </a:spcBef>
              <a:spcAft>
                <a:spcPts val="400"/>
              </a:spcAft>
            </a:pPr>
            <a:r>
              <a:rPr lang="en-US" dirty="0"/>
              <a:t>Color management software</a:t>
            </a:r>
          </a:p>
          <a:p>
            <a:pPr lvl="1">
              <a:spcBef>
                <a:spcPts val="0"/>
              </a:spcBef>
              <a:spcAft>
                <a:spcPts val="400"/>
              </a:spcAft>
            </a:pPr>
            <a:r>
              <a:rPr lang="en-US" dirty="0"/>
              <a:t>Camera's resolution</a:t>
            </a:r>
            <a:endParaRPr lang="en-US" sz="1050" dirty="0"/>
          </a:p>
        </p:txBody>
      </p:sp>
      <p:pic>
        <p:nvPicPr>
          <p:cNvPr id="6" name="Picture 5" descr="5 S L R lenses of varying sizes and colors.">
            <a:extLst>
              <a:ext uri="{FF2B5EF4-FFF2-40B4-BE49-F238E27FC236}">
                <a16:creationId xmlns:a16="http://schemas.microsoft.com/office/drawing/2014/main" id="{3AAFD945-863A-490A-A733-0C7B3C73CBC9}"/>
              </a:ext>
            </a:extLst>
          </p:cNvPr>
          <p:cNvPicPr>
            <a:picLocks noChangeAspect="1"/>
          </p:cNvPicPr>
          <p:nvPr/>
        </p:nvPicPr>
        <p:blipFill rotWithShape="1">
          <a:blip r:embed="rId3">
            <a:extLst>
              <a:ext uri="{28A0092B-C50C-407E-A947-70E740481C1C}">
                <a14:useLocalDpi xmlns:a14="http://schemas.microsoft.com/office/drawing/2010/main" val="0"/>
              </a:ext>
            </a:extLst>
          </a:blip>
          <a:srcRect b="6083"/>
          <a:stretch/>
        </p:blipFill>
        <p:spPr>
          <a:xfrm>
            <a:off x="5029200" y="2590800"/>
            <a:ext cx="3944112" cy="2362200"/>
          </a:xfrm>
          <a:prstGeom prst="rect">
            <a:avLst/>
          </a:prstGeom>
        </p:spPr>
      </p:pic>
    </p:spTree>
    <p:extLst>
      <p:ext uri="{BB962C8B-B14F-4D97-AF65-F5344CB8AC3E}">
        <p14:creationId xmlns:p14="http://schemas.microsoft.com/office/powerpoint/2010/main" val="15867404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effectLst/>
              </a:rPr>
              <a:t>Digital Media</a:t>
            </a:r>
            <a:br>
              <a:rPr lang="en-US" dirty="0">
                <a:effectLst/>
              </a:rPr>
            </a:br>
            <a:r>
              <a:rPr lang="en-US" sz="3200" dirty="0"/>
              <a:t>Digital Photography (2 of 3)</a:t>
            </a:r>
            <a:br>
              <a:rPr lang="en-US" sz="3200" dirty="0"/>
            </a:br>
            <a:r>
              <a:rPr lang="en-US" sz="2000" dirty="0"/>
              <a:t>(Objective 8.7)</a:t>
            </a:r>
            <a:endParaRPr lang="en-US" sz="3000" dirty="0"/>
          </a:p>
        </p:txBody>
      </p:sp>
      <p:sp>
        <p:nvSpPr>
          <p:cNvPr id="3" name="Content Placeholder 2"/>
          <p:cNvSpPr>
            <a:spLocks noGrp="1"/>
          </p:cNvSpPr>
          <p:nvPr>
            <p:ph idx="1"/>
          </p:nvPr>
        </p:nvSpPr>
        <p:spPr>
          <a:xfrm>
            <a:off x="457200" y="1590152"/>
            <a:ext cx="8458200" cy="5267848"/>
          </a:xfrm>
        </p:spPr>
        <p:txBody>
          <a:bodyPr>
            <a:normAutofit fontScale="92500"/>
          </a:bodyPr>
          <a:lstStyle/>
          <a:p>
            <a:pPr>
              <a:spcAft>
                <a:spcPts val="1000"/>
              </a:spcAft>
              <a:defRPr/>
            </a:pPr>
            <a:r>
              <a:rPr lang="en-US" dirty="0"/>
              <a:t>Resolution</a:t>
            </a:r>
          </a:p>
          <a:p>
            <a:pPr lvl="1">
              <a:spcBef>
                <a:spcPts val="0"/>
              </a:spcBef>
              <a:spcAft>
                <a:spcPts val="1000"/>
              </a:spcAft>
            </a:pPr>
            <a:r>
              <a:rPr lang="en-US" dirty="0"/>
              <a:t>Number of data points captured for each image</a:t>
            </a:r>
          </a:p>
          <a:p>
            <a:pPr>
              <a:spcAft>
                <a:spcPts val="1000"/>
              </a:spcAft>
              <a:defRPr/>
            </a:pPr>
            <a:r>
              <a:rPr lang="en-US" dirty="0"/>
              <a:t>Pixel</a:t>
            </a:r>
          </a:p>
          <a:p>
            <a:pPr lvl="1">
              <a:spcBef>
                <a:spcPts val="0"/>
              </a:spcBef>
              <a:spcAft>
                <a:spcPts val="1000"/>
              </a:spcAft>
            </a:pPr>
            <a:r>
              <a:rPr lang="en-US" dirty="0"/>
              <a:t>Picture element is a single dot in a digital image</a:t>
            </a:r>
          </a:p>
          <a:p>
            <a:pPr>
              <a:spcAft>
                <a:spcPts val="1000"/>
              </a:spcAft>
              <a:defRPr/>
            </a:pPr>
            <a:r>
              <a:rPr lang="en-US" dirty="0"/>
              <a:t>File formats</a:t>
            </a:r>
          </a:p>
          <a:p>
            <a:pPr lvl="1">
              <a:spcBef>
                <a:spcPts val="0"/>
              </a:spcBef>
              <a:spcAft>
                <a:spcPts val="1000"/>
              </a:spcAft>
            </a:pPr>
            <a:r>
              <a:rPr lang="en-US" dirty="0"/>
              <a:t>RAW files record all the original image information</a:t>
            </a:r>
          </a:p>
          <a:p>
            <a:pPr lvl="1">
              <a:spcBef>
                <a:spcPts val="0"/>
              </a:spcBef>
              <a:spcAft>
                <a:spcPts val="1000"/>
              </a:spcAft>
            </a:pPr>
            <a:r>
              <a:rPr lang="en-US" dirty="0"/>
              <a:t>JPEG files can be compressed to varying degrees</a:t>
            </a:r>
          </a:p>
        </p:txBody>
      </p:sp>
    </p:spTree>
    <p:extLst>
      <p:ext uri="{BB962C8B-B14F-4D97-AF65-F5344CB8AC3E}">
        <p14:creationId xmlns:p14="http://schemas.microsoft.com/office/powerpoint/2010/main" val="21508395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effectLst/>
              </a:rPr>
              <a:t>Digital Media</a:t>
            </a:r>
            <a:br>
              <a:rPr lang="en-US" dirty="0">
                <a:effectLst/>
              </a:rPr>
            </a:br>
            <a:r>
              <a:rPr lang="en-US" sz="3200" dirty="0"/>
              <a:t>Digital Photography (3 of 3)</a:t>
            </a:r>
            <a:br>
              <a:rPr lang="en-US" sz="3200" dirty="0"/>
            </a:br>
            <a:r>
              <a:rPr lang="en-US" sz="2000" dirty="0"/>
              <a:t>(Objective 8.7)</a:t>
            </a:r>
            <a:endParaRPr lang="en-US" sz="3000" dirty="0"/>
          </a:p>
        </p:txBody>
      </p:sp>
      <p:sp>
        <p:nvSpPr>
          <p:cNvPr id="3" name="Content Placeholder 2"/>
          <p:cNvSpPr>
            <a:spLocks noGrp="1"/>
          </p:cNvSpPr>
          <p:nvPr>
            <p:ph idx="1"/>
          </p:nvPr>
        </p:nvSpPr>
        <p:spPr>
          <a:xfrm>
            <a:off x="457200" y="1590152"/>
            <a:ext cx="8458200" cy="5267848"/>
          </a:xfrm>
        </p:spPr>
        <p:txBody>
          <a:bodyPr>
            <a:normAutofit/>
          </a:bodyPr>
          <a:lstStyle/>
          <a:p>
            <a:pPr>
              <a:spcAft>
                <a:spcPts val="1000"/>
              </a:spcAft>
              <a:defRPr/>
            </a:pPr>
            <a:r>
              <a:rPr lang="en-US" dirty="0"/>
              <a:t>Printing digital photos</a:t>
            </a:r>
          </a:p>
          <a:p>
            <a:pPr lvl="1">
              <a:spcBef>
                <a:spcPts val="0"/>
              </a:spcBef>
              <a:spcAft>
                <a:spcPts val="1000"/>
              </a:spcAft>
            </a:pPr>
            <a:r>
              <a:rPr lang="en-US" dirty="0"/>
              <a:t>Photo printer—inkjet printers</a:t>
            </a:r>
          </a:p>
          <a:p>
            <a:pPr lvl="1">
              <a:spcBef>
                <a:spcPts val="0"/>
              </a:spcBef>
              <a:spcAft>
                <a:spcPts val="1000"/>
              </a:spcAft>
            </a:pPr>
            <a:r>
              <a:rPr lang="en-US" dirty="0"/>
              <a:t>Photo-printing service</a:t>
            </a:r>
          </a:p>
          <a:p>
            <a:pPr lvl="2">
              <a:spcBef>
                <a:spcPts val="0"/>
              </a:spcBef>
              <a:spcAft>
                <a:spcPts val="1000"/>
              </a:spcAft>
            </a:pPr>
            <a:r>
              <a:rPr lang="en-US" dirty="0"/>
              <a:t>Flickr</a:t>
            </a:r>
          </a:p>
        </p:txBody>
      </p:sp>
    </p:spTree>
    <p:extLst>
      <p:ext uri="{BB962C8B-B14F-4D97-AF65-F5344CB8AC3E}">
        <p14:creationId xmlns:p14="http://schemas.microsoft.com/office/powerpoint/2010/main" val="25402572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effectLst/>
              </a:rPr>
              <a:t>Digital Media</a:t>
            </a:r>
            <a:br>
              <a:rPr lang="en-US" dirty="0">
                <a:effectLst/>
              </a:rPr>
            </a:br>
            <a:r>
              <a:rPr lang="en-US" sz="3200" dirty="0"/>
              <a:t>Digital Video (1 of 2)</a:t>
            </a:r>
            <a:br>
              <a:rPr lang="en-US" sz="3200" dirty="0"/>
            </a:br>
            <a:r>
              <a:rPr lang="en-US" sz="2000" dirty="0"/>
              <a:t>(Objective 8.8)</a:t>
            </a:r>
            <a:endParaRPr lang="en-US" sz="3000" dirty="0"/>
          </a:p>
        </p:txBody>
      </p:sp>
      <p:sp>
        <p:nvSpPr>
          <p:cNvPr id="3" name="Content Placeholder 2"/>
          <p:cNvSpPr>
            <a:spLocks noGrp="1"/>
          </p:cNvSpPr>
          <p:nvPr>
            <p:ph idx="1"/>
          </p:nvPr>
        </p:nvSpPr>
        <p:spPr>
          <a:xfrm>
            <a:off x="457200" y="1590152"/>
            <a:ext cx="8458200" cy="5267848"/>
          </a:xfrm>
        </p:spPr>
        <p:txBody>
          <a:bodyPr>
            <a:normAutofit/>
          </a:bodyPr>
          <a:lstStyle/>
          <a:p>
            <a:pPr>
              <a:defRPr/>
            </a:pPr>
            <a:r>
              <a:rPr lang="en-US" dirty="0"/>
              <a:t>Sources of digital video content</a:t>
            </a:r>
          </a:p>
          <a:p>
            <a:pPr lvl="1">
              <a:spcBef>
                <a:spcPts val="0"/>
              </a:spcBef>
            </a:pPr>
            <a:r>
              <a:rPr lang="en-US" dirty="0"/>
              <a:t>Television</a:t>
            </a:r>
          </a:p>
          <a:p>
            <a:pPr lvl="1">
              <a:spcBef>
                <a:spcPts val="0"/>
              </a:spcBef>
            </a:pPr>
            <a:r>
              <a:rPr lang="en-US" dirty="0"/>
              <a:t>Internet (Vimeo)</a:t>
            </a:r>
          </a:p>
          <a:p>
            <a:pPr lvl="1">
              <a:spcBef>
                <a:spcPts val="0"/>
              </a:spcBef>
            </a:pPr>
            <a:r>
              <a:rPr lang="en-US" dirty="0"/>
              <a:t>Pay services (iTunes, Netflix, Hulu, Amazon)</a:t>
            </a:r>
          </a:p>
          <a:p>
            <a:pPr>
              <a:defRPr/>
            </a:pPr>
            <a:r>
              <a:rPr lang="en-US" dirty="0"/>
              <a:t>Digital camcorders, smartphones, or webcams allow recording of digital video</a:t>
            </a:r>
          </a:p>
          <a:p>
            <a:pPr>
              <a:defRPr/>
            </a:pPr>
            <a:r>
              <a:rPr lang="en-US" dirty="0"/>
              <a:t>Video-editing software allows editing of digital video</a:t>
            </a:r>
          </a:p>
        </p:txBody>
      </p:sp>
    </p:spTree>
    <p:extLst>
      <p:ext uri="{BB962C8B-B14F-4D97-AF65-F5344CB8AC3E}">
        <p14:creationId xmlns:p14="http://schemas.microsoft.com/office/powerpoint/2010/main" val="3616434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effectLst/>
              </a:rPr>
              <a:t>Digital Media</a:t>
            </a:r>
            <a:br>
              <a:rPr lang="en-US" dirty="0">
                <a:effectLst/>
              </a:rPr>
            </a:br>
            <a:r>
              <a:rPr lang="en-US" sz="3200" dirty="0"/>
              <a:t>Digital Video (2 of 2)</a:t>
            </a:r>
            <a:br>
              <a:rPr lang="en-US" sz="3200" dirty="0"/>
            </a:br>
            <a:r>
              <a:rPr lang="en-US" sz="2000" dirty="0"/>
              <a:t>(Objective 8.8)</a:t>
            </a:r>
            <a:endParaRPr lang="en-US" sz="3000" dirty="0"/>
          </a:p>
        </p:txBody>
      </p:sp>
      <p:sp>
        <p:nvSpPr>
          <p:cNvPr id="3" name="Content Placeholder 2"/>
          <p:cNvSpPr>
            <a:spLocks noGrp="1"/>
          </p:cNvSpPr>
          <p:nvPr>
            <p:ph idx="1"/>
          </p:nvPr>
        </p:nvSpPr>
        <p:spPr>
          <a:xfrm>
            <a:off x="457200" y="1590152"/>
            <a:ext cx="8458200" cy="2677048"/>
          </a:xfrm>
        </p:spPr>
        <p:txBody>
          <a:bodyPr>
            <a:normAutofit/>
          </a:bodyPr>
          <a:lstStyle/>
          <a:p>
            <a:pPr>
              <a:defRPr/>
            </a:pPr>
            <a:r>
              <a:rPr lang="en-US" dirty="0"/>
              <a:t>Codecs are rules for compressing audio and video</a:t>
            </a:r>
          </a:p>
          <a:p>
            <a:pPr>
              <a:spcBef>
                <a:spcPts val="600"/>
              </a:spcBef>
              <a:spcAft>
                <a:spcPts val="600"/>
              </a:spcAft>
              <a:defRPr/>
            </a:pPr>
            <a:r>
              <a:rPr lang="en-US" dirty="0"/>
              <a:t>High definition is a standard that guarantees a specific resolution and aspect ratio</a:t>
            </a:r>
          </a:p>
        </p:txBody>
      </p:sp>
      <p:pic>
        <p:nvPicPr>
          <p:cNvPr id="6" name="Picture 5" descr="A table shows the typical file formats for digital video.">
            <a:extLst>
              <a:ext uri="{FF2B5EF4-FFF2-40B4-BE49-F238E27FC236}">
                <a16:creationId xmlns:a16="http://schemas.microsoft.com/office/drawing/2014/main" id="{1ED0D39E-EB42-43D9-BCD9-EDF88CF05A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4057" y="3886200"/>
            <a:ext cx="8113086" cy="2438400"/>
          </a:xfrm>
          <a:prstGeom prst="rect">
            <a:avLst/>
          </a:prstGeom>
        </p:spPr>
      </p:pic>
    </p:spTree>
    <p:extLst>
      <p:ext uri="{BB962C8B-B14F-4D97-AF65-F5344CB8AC3E}">
        <p14:creationId xmlns:p14="http://schemas.microsoft.com/office/powerpoint/2010/main" val="42100897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57200" y="0"/>
            <a:ext cx="8686800" cy="1600200"/>
          </a:xfrm>
        </p:spPr>
        <p:txBody>
          <a:bodyPr anchor="ctr">
            <a:noAutofit/>
          </a:bodyPr>
          <a:lstStyle/>
          <a:p>
            <a:pPr>
              <a:defRPr/>
            </a:pPr>
            <a:r>
              <a:rPr lang="en-US" dirty="0"/>
              <a:t>Managing Your Digital Lifestyle</a:t>
            </a:r>
            <a:br>
              <a:rPr lang="en-US" sz="3000" dirty="0"/>
            </a:br>
            <a:r>
              <a:rPr lang="en-US" sz="3200" dirty="0"/>
              <a:t>Digital Challenges and Dilemmas (1 of 2)</a:t>
            </a:r>
            <a:br>
              <a:rPr lang="en-US" sz="3200" dirty="0"/>
            </a:br>
            <a:r>
              <a:rPr lang="en-US" sz="2000" dirty="0"/>
              <a:t>(Objective 8.9)</a:t>
            </a:r>
            <a:endParaRPr lang="en-US" sz="2250" dirty="0"/>
          </a:p>
        </p:txBody>
      </p:sp>
      <p:sp>
        <p:nvSpPr>
          <p:cNvPr id="113667" name="Rectangle 3"/>
          <p:cNvSpPr>
            <a:spLocks noGrp="1" noChangeArrowheads="1"/>
          </p:cNvSpPr>
          <p:nvPr>
            <p:ph idx="1"/>
          </p:nvPr>
        </p:nvSpPr>
        <p:spPr>
          <a:xfrm>
            <a:off x="457200" y="1600200"/>
            <a:ext cx="8229600" cy="5029200"/>
          </a:xfrm>
        </p:spPr>
        <p:txBody>
          <a:bodyPr/>
          <a:lstStyle/>
          <a:p>
            <a:r>
              <a:rPr lang="en-US" kern="1200" dirty="0"/>
              <a:t>Deep Web</a:t>
            </a:r>
            <a:r>
              <a:rPr lang="en-US" dirty="0"/>
              <a:t>—</a:t>
            </a:r>
            <a:r>
              <a:rPr lang="en-US" kern="1200" dirty="0"/>
              <a:t>part of the Internet that cannot be found using a search engine</a:t>
            </a:r>
          </a:p>
          <a:p>
            <a:r>
              <a:rPr lang="en-US" kern="1200" dirty="0"/>
              <a:t>Dark Web</a:t>
            </a:r>
            <a:r>
              <a:rPr lang="en-US" dirty="0"/>
              <a:t>—</a:t>
            </a:r>
            <a:r>
              <a:rPr lang="en-US" kern="1200" dirty="0"/>
              <a:t>part of the Deep Web that cannot be accessed with a regular web browser</a:t>
            </a:r>
          </a:p>
          <a:p>
            <a:pPr lvl="1"/>
            <a:r>
              <a:rPr lang="en-US" kern="1200" dirty="0"/>
              <a:t>Consists of anonymously hosted websites mostly used</a:t>
            </a:r>
          </a:p>
          <a:p>
            <a:pPr lvl="2"/>
            <a:r>
              <a:rPr lang="en-US" kern="1200" dirty="0"/>
              <a:t>For illegal activities</a:t>
            </a:r>
          </a:p>
          <a:p>
            <a:pPr lvl="2"/>
            <a:r>
              <a:rPr lang="en-US" kern="1200" dirty="0"/>
              <a:t>By people concerned about privacy</a:t>
            </a:r>
            <a:endParaRPr lang="en-US" dirty="0"/>
          </a:p>
          <a:p>
            <a:pPr>
              <a:spcBef>
                <a:spcPts val="0"/>
              </a:spcBef>
              <a:spcAft>
                <a:spcPts val="1200"/>
              </a:spcAft>
              <a:defRPr/>
            </a:pPr>
            <a:endParaRPr lang="en-US" dirty="0"/>
          </a:p>
        </p:txBody>
      </p:sp>
    </p:spTree>
    <p:extLst>
      <p:ext uri="{BB962C8B-B14F-4D97-AF65-F5344CB8AC3E}">
        <p14:creationId xmlns:p14="http://schemas.microsoft.com/office/powerpoint/2010/main" val="9835888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57200" y="0"/>
            <a:ext cx="8686800" cy="1600200"/>
          </a:xfrm>
        </p:spPr>
        <p:txBody>
          <a:bodyPr anchor="ctr">
            <a:noAutofit/>
          </a:bodyPr>
          <a:lstStyle/>
          <a:p>
            <a:pPr>
              <a:defRPr/>
            </a:pPr>
            <a:r>
              <a:rPr lang="en-US" dirty="0"/>
              <a:t>Managing Your Digital Lifestyle</a:t>
            </a:r>
            <a:br>
              <a:rPr lang="en-US" sz="3000" dirty="0"/>
            </a:br>
            <a:r>
              <a:rPr lang="en-US" sz="3200" dirty="0"/>
              <a:t>Digital Challenges and Dilemmas (2 of 2)</a:t>
            </a:r>
            <a:br>
              <a:rPr lang="en-US" sz="3200" dirty="0"/>
            </a:br>
            <a:r>
              <a:rPr lang="en-US" sz="2000" dirty="0"/>
              <a:t>(Objective 8.9)</a:t>
            </a:r>
            <a:endParaRPr lang="en-US" sz="2250" dirty="0"/>
          </a:p>
        </p:txBody>
      </p:sp>
      <p:sp>
        <p:nvSpPr>
          <p:cNvPr id="113667" name="Rectangle 3"/>
          <p:cNvSpPr>
            <a:spLocks noGrp="1" noChangeArrowheads="1"/>
          </p:cNvSpPr>
          <p:nvPr>
            <p:ph idx="1"/>
          </p:nvPr>
        </p:nvSpPr>
        <p:spPr>
          <a:xfrm>
            <a:off x="457200" y="1600200"/>
            <a:ext cx="8229600" cy="5029200"/>
          </a:xfrm>
        </p:spPr>
        <p:txBody>
          <a:bodyPr/>
          <a:lstStyle/>
          <a:p>
            <a:r>
              <a:rPr lang="en-US" kern="1200" dirty="0"/>
              <a:t>Cryptocurrency</a:t>
            </a:r>
            <a:r>
              <a:rPr lang="en-US" dirty="0"/>
              <a:t>—</a:t>
            </a:r>
            <a:r>
              <a:rPr lang="en-US" kern="1200" dirty="0"/>
              <a:t>enables direct anonymous transactions between users</a:t>
            </a:r>
          </a:p>
          <a:p>
            <a:r>
              <a:rPr lang="en-US" kern="1200" dirty="0"/>
              <a:t>Cryptocurrency transactions are kept in a blockchain</a:t>
            </a:r>
          </a:p>
          <a:p>
            <a:r>
              <a:rPr lang="en-US" kern="1200" dirty="0"/>
              <a:t>Digital wallet stores cryptocurrency transaction information</a:t>
            </a:r>
            <a:endParaRPr lang="en-US" dirty="0"/>
          </a:p>
        </p:txBody>
      </p:sp>
    </p:spTree>
    <p:extLst>
      <p:ext uri="{BB962C8B-B14F-4D97-AF65-F5344CB8AC3E}">
        <p14:creationId xmlns:p14="http://schemas.microsoft.com/office/powerpoint/2010/main" val="6168274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57200" y="0"/>
            <a:ext cx="8686800" cy="1600200"/>
          </a:xfrm>
        </p:spPr>
        <p:txBody>
          <a:bodyPr anchor="ctr">
            <a:noAutofit/>
          </a:bodyPr>
          <a:lstStyle/>
          <a:p>
            <a:pPr>
              <a:defRPr/>
            </a:pPr>
            <a:r>
              <a:rPr lang="en-US" dirty="0"/>
              <a:t>Protection of Digital Property</a:t>
            </a:r>
            <a:br>
              <a:rPr lang="en-US" sz="3000" dirty="0"/>
            </a:br>
            <a:r>
              <a:rPr lang="en-US" sz="3200" dirty="0"/>
              <a:t>Intellectual Property</a:t>
            </a:r>
            <a:br>
              <a:rPr lang="en-US" sz="3200" dirty="0"/>
            </a:br>
            <a:r>
              <a:rPr lang="en-US" sz="2000" dirty="0"/>
              <a:t>(Objective 8.10)</a:t>
            </a:r>
            <a:endParaRPr lang="en-US" sz="2250" dirty="0"/>
          </a:p>
        </p:txBody>
      </p:sp>
      <p:sp>
        <p:nvSpPr>
          <p:cNvPr id="113667" name="Rectangle 3"/>
          <p:cNvSpPr>
            <a:spLocks noGrp="1" noChangeArrowheads="1"/>
          </p:cNvSpPr>
          <p:nvPr>
            <p:ph idx="1"/>
          </p:nvPr>
        </p:nvSpPr>
        <p:spPr>
          <a:xfrm>
            <a:off x="457200" y="1600200"/>
            <a:ext cx="8229600" cy="5029200"/>
          </a:xfrm>
        </p:spPr>
        <p:txBody>
          <a:bodyPr/>
          <a:lstStyle/>
          <a:p>
            <a:pPr>
              <a:spcBef>
                <a:spcPts val="0"/>
              </a:spcBef>
              <a:spcAft>
                <a:spcPts val="1200"/>
              </a:spcAft>
              <a:defRPr/>
            </a:pPr>
            <a:r>
              <a:rPr lang="en-US" dirty="0"/>
              <a:t>Intellectual property—product of a person’s mind</a:t>
            </a:r>
          </a:p>
          <a:p>
            <a:pPr>
              <a:spcBef>
                <a:spcPts val="0"/>
              </a:spcBef>
              <a:spcAft>
                <a:spcPts val="1200"/>
              </a:spcAft>
              <a:defRPr/>
            </a:pPr>
            <a:r>
              <a:rPr lang="en-US" dirty="0"/>
              <a:t>Categories of intellectual property</a:t>
            </a:r>
          </a:p>
          <a:p>
            <a:pPr lvl="1">
              <a:spcBef>
                <a:spcPts val="0"/>
              </a:spcBef>
              <a:spcAft>
                <a:spcPts val="1200"/>
              </a:spcAft>
            </a:pPr>
            <a:r>
              <a:rPr lang="en-US" dirty="0"/>
              <a:t>Copyright</a:t>
            </a:r>
          </a:p>
          <a:p>
            <a:pPr lvl="1">
              <a:spcBef>
                <a:spcPts val="0"/>
              </a:spcBef>
              <a:spcAft>
                <a:spcPts val="1200"/>
              </a:spcAft>
            </a:pPr>
            <a:r>
              <a:rPr lang="en-US" dirty="0"/>
              <a:t>Patents</a:t>
            </a:r>
          </a:p>
          <a:p>
            <a:pPr lvl="1">
              <a:spcBef>
                <a:spcPts val="0"/>
              </a:spcBef>
              <a:spcAft>
                <a:spcPts val="1200"/>
              </a:spcAft>
            </a:pPr>
            <a:r>
              <a:rPr lang="en-US" dirty="0"/>
              <a:t>Trademarks</a:t>
            </a:r>
          </a:p>
          <a:p>
            <a:pPr lvl="1">
              <a:spcBef>
                <a:spcPts val="0"/>
              </a:spcBef>
              <a:spcAft>
                <a:spcPts val="1200"/>
              </a:spcAft>
            </a:pPr>
            <a:r>
              <a:rPr lang="en-US" dirty="0"/>
              <a:t>Service marks</a:t>
            </a:r>
          </a:p>
          <a:p>
            <a:pPr lvl="1">
              <a:spcBef>
                <a:spcPts val="0"/>
              </a:spcBef>
              <a:spcAft>
                <a:spcPts val="1200"/>
              </a:spcAft>
            </a:pPr>
            <a:r>
              <a:rPr lang="en-US" dirty="0"/>
              <a:t>Trade dress</a:t>
            </a:r>
          </a:p>
        </p:txBody>
      </p:sp>
    </p:spTree>
    <p:extLst>
      <p:ext uri="{BB962C8B-B14F-4D97-AF65-F5344CB8AC3E}">
        <p14:creationId xmlns:p14="http://schemas.microsoft.com/office/powerpoint/2010/main" val="11624365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57200" y="0"/>
            <a:ext cx="8686800" cy="1600200"/>
          </a:xfrm>
        </p:spPr>
        <p:txBody>
          <a:bodyPr anchor="ctr">
            <a:noAutofit/>
          </a:bodyPr>
          <a:lstStyle/>
          <a:p>
            <a:pPr>
              <a:defRPr/>
            </a:pPr>
            <a:r>
              <a:rPr lang="en-US" dirty="0"/>
              <a:t>Protection of Digital Property</a:t>
            </a:r>
            <a:br>
              <a:rPr lang="en-US" sz="3000" dirty="0"/>
            </a:br>
            <a:r>
              <a:rPr lang="en-US" sz="3200" dirty="0"/>
              <a:t>Copyright Basics</a:t>
            </a:r>
            <a:br>
              <a:rPr lang="en-US" sz="3200" dirty="0"/>
            </a:br>
            <a:r>
              <a:rPr lang="en-US" sz="2000" dirty="0"/>
              <a:t>(Objective 8.11)</a:t>
            </a:r>
            <a:endParaRPr lang="en-US" sz="2250" dirty="0"/>
          </a:p>
        </p:txBody>
      </p:sp>
      <p:sp>
        <p:nvSpPr>
          <p:cNvPr id="113667" name="Rectangle 3"/>
          <p:cNvSpPr>
            <a:spLocks noGrp="1" noChangeArrowheads="1"/>
          </p:cNvSpPr>
          <p:nvPr>
            <p:ph idx="1"/>
          </p:nvPr>
        </p:nvSpPr>
        <p:spPr>
          <a:xfrm>
            <a:off x="457200" y="1600200"/>
            <a:ext cx="8382000" cy="5029200"/>
          </a:xfrm>
        </p:spPr>
        <p:txBody>
          <a:bodyPr/>
          <a:lstStyle/>
          <a:p>
            <a:pPr>
              <a:spcBef>
                <a:spcPts val="0"/>
              </a:spcBef>
              <a:spcAft>
                <a:spcPts val="600"/>
              </a:spcAft>
              <a:defRPr/>
            </a:pPr>
            <a:r>
              <a:rPr lang="en-US" dirty="0"/>
              <a:t>Copyright—begins when a work is created and fixed into a digital or physical form</a:t>
            </a:r>
          </a:p>
          <a:p>
            <a:pPr>
              <a:spcBef>
                <a:spcPts val="0"/>
              </a:spcBef>
              <a:spcAft>
                <a:spcPts val="600"/>
              </a:spcAft>
              <a:defRPr/>
            </a:pPr>
            <a:r>
              <a:rPr lang="en-US" dirty="0"/>
              <a:t>Public domain—works without copyright protection</a:t>
            </a:r>
          </a:p>
          <a:p>
            <a:pPr>
              <a:spcBef>
                <a:spcPts val="0"/>
              </a:spcBef>
              <a:spcAft>
                <a:spcPts val="600"/>
              </a:spcAft>
              <a:defRPr/>
            </a:pPr>
            <a:r>
              <a:rPr lang="en-US" dirty="0"/>
              <a:t>Copyleft—enables copyright holders to grant certain rights to the work</a:t>
            </a:r>
          </a:p>
        </p:txBody>
      </p:sp>
    </p:spTree>
    <p:extLst>
      <p:ext uri="{BB962C8B-B14F-4D97-AF65-F5344CB8AC3E}">
        <p14:creationId xmlns:p14="http://schemas.microsoft.com/office/powerpoint/2010/main" val="32404546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57200" y="0"/>
            <a:ext cx="8686800" cy="1600200"/>
          </a:xfrm>
        </p:spPr>
        <p:txBody>
          <a:bodyPr anchor="ctr">
            <a:noAutofit/>
          </a:bodyPr>
          <a:lstStyle/>
          <a:p>
            <a:pPr>
              <a:defRPr/>
            </a:pPr>
            <a:r>
              <a:rPr lang="en-US" dirty="0"/>
              <a:t>Protection of Digital Property</a:t>
            </a:r>
            <a:br>
              <a:rPr lang="en-US" sz="3000" dirty="0"/>
            </a:br>
            <a:r>
              <a:rPr lang="en-US" sz="3200" dirty="0"/>
              <a:t>Copyright Infringement (1 of 2)</a:t>
            </a:r>
            <a:br>
              <a:rPr lang="en-US" sz="3200" dirty="0"/>
            </a:br>
            <a:r>
              <a:rPr lang="en-US" sz="2000" dirty="0"/>
              <a:t>(Objective 8.12)</a:t>
            </a:r>
            <a:endParaRPr lang="en-US" sz="2250" dirty="0"/>
          </a:p>
        </p:txBody>
      </p:sp>
      <p:sp>
        <p:nvSpPr>
          <p:cNvPr id="113667" name="Rectangle 3"/>
          <p:cNvSpPr>
            <a:spLocks noGrp="1" noChangeArrowheads="1"/>
          </p:cNvSpPr>
          <p:nvPr>
            <p:ph idx="1"/>
          </p:nvPr>
        </p:nvSpPr>
        <p:spPr>
          <a:xfrm>
            <a:off x="457200" y="1600200"/>
            <a:ext cx="8229600" cy="5029200"/>
          </a:xfrm>
        </p:spPr>
        <p:txBody>
          <a:bodyPr/>
          <a:lstStyle/>
          <a:p>
            <a:pPr>
              <a:spcBef>
                <a:spcPts val="600"/>
              </a:spcBef>
              <a:spcAft>
                <a:spcPts val="600"/>
              </a:spcAft>
              <a:defRPr/>
            </a:pPr>
            <a:r>
              <a:rPr lang="en-US" dirty="0"/>
              <a:t>Copyright infringement—violations of the holder’s rights</a:t>
            </a:r>
          </a:p>
          <a:p>
            <a:pPr>
              <a:spcBef>
                <a:spcPts val="600"/>
              </a:spcBef>
              <a:spcAft>
                <a:spcPts val="600"/>
              </a:spcAft>
              <a:defRPr/>
            </a:pPr>
            <a:r>
              <a:rPr lang="en-US" dirty="0"/>
              <a:t>Music and video violations cause a significant loss of revenue</a:t>
            </a:r>
          </a:p>
          <a:p>
            <a:pPr>
              <a:spcBef>
                <a:spcPts val="600"/>
              </a:spcBef>
              <a:spcAft>
                <a:spcPts val="600"/>
              </a:spcAft>
              <a:defRPr/>
            </a:pPr>
            <a:r>
              <a:rPr lang="en-US" dirty="0"/>
              <a:t>Software piracy is illegally using copyrighted software</a:t>
            </a:r>
          </a:p>
        </p:txBody>
      </p:sp>
    </p:spTree>
    <p:extLst>
      <p:ext uri="{BB962C8B-B14F-4D97-AF65-F5344CB8AC3E}">
        <p14:creationId xmlns:p14="http://schemas.microsoft.com/office/powerpoint/2010/main" val="38342985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57200" y="0"/>
            <a:ext cx="8686800" cy="1600200"/>
          </a:xfrm>
        </p:spPr>
        <p:txBody>
          <a:bodyPr anchor="ctr">
            <a:noAutofit/>
          </a:bodyPr>
          <a:lstStyle/>
          <a:p>
            <a:pPr>
              <a:defRPr/>
            </a:pPr>
            <a:r>
              <a:rPr lang="en-US" dirty="0"/>
              <a:t>Protection of Digital Property</a:t>
            </a:r>
            <a:br>
              <a:rPr lang="en-US" sz="3000" dirty="0"/>
            </a:br>
            <a:r>
              <a:rPr lang="en-US" sz="3200" dirty="0"/>
              <a:t>Copyright Infringement (2 of 2)</a:t>
            </a:r>
            <a:br>
              <a:rPr lang="en-US" sz="3200" dirty="0"/>
            </a:br>
            <a:r>
              <a:rPr lang="en-US" sz="2000" dirty="0"/>
              <a:t>(Objective 8.12)</a:t>
            </a:r>
            <a:endParaRPr lang="en-US" sz="2250" dirty="0"/>
          </a:p>
        </p:txBody>
      </p:sp>
      <p:sp>
        <p:nvSpPr>
          <p:cNvPr id="113667" name="Rectangle 3"/>
          <p:cNvSpPr>
            <a:spLocks noGrp="1" noChangeArrowheads="1"/>
          </p:cNvSpPr>
          <p:nvPr>
            <p:ph idx="1"/>
          </p:nvPr>
        </p:nvSpPr>
        <p:spPr>
          <a:xfrm>
            <a:off x="457200" y="1600200"/>
            <a:ext cx="8305800" cy="5029200"/>
          </a:xfrm>
        </p:spPr>
        <p:txBody>
          <a:bodyPr/>
          <a:lstStyle/>
          <a:p>
            <a:pPr>
              <a:spcBef>
                <a:spcPts val="600"/>
              </a:spcBef>
              <a:spcAft>
                <a:spcPts val="600"/>
              </a:spcAft>
              <a:defRPr/>
            </a:pPr>
            <a:r>
              <a:rPr lang="en-US" dirty="0"/>
              <a:t>Photos should be considered copyrighted</a:t>
            </a:r>
          </a:p>
          <a:p>
            <a:pPr>
              <a:spcBef>
                <a:spcPts val="600"/>
              </a:spcBef>
              <a:spcAft>
                <a:spcPts val="600"/>
              </a:spcAft>
              <a:defRPr/>
            </a:pPr>
            <a:r>
              <a:rPr lang="en-US" kern="1200" dirty="0"/>
              <a:t>Model release grants the photographer the right to use an image </a:t>
            </a:r>
          </a:p>
          <a:p>
            <a:pPr>
              <a:spcBef>
                <a:spcPts val="600"/>
              </a:spcBef>
              <a:spcAft>
                <a:spcPts val="600"/>
              </a:spcAft>
              <a:defRPr/>
            </a:pPr>
            <a:r>
              <a:rPr lang="en-US" dirty="0"/>
              <a:t>Fair use provides a way for people to use portions of a copyrighted work</a:t>
            </a:r>
          </a:p>
        </p:txBody>
      </p:sp>
    </p:spTree>
    <p:extLst>
      <p:ext uri="{BB962C8B-B14F-4D97-AF65-F5344CB8AC3E}">
        <p14:creationId xmlns:p14="http://schemas.microsoft.com/office/powerpoint/2010/main" val="28301592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57200" y="0"/>
            <a:ext cx="8686800" cy="1600200"/>
          </a:xfrm>
        </p:spPr>
        <p:txBody>
          <a:bodyPr anchor="ctr">
            <a:noAutofit/>
          </a:bodyPr>
          <a:lstStyle/>
          <a:p>
            <a:pPr>
              <a:defRPr/>
            </a:pPr>
            <a:r>
              <a:rPr lang="en-US" dirty="0"/>
              <a:t>Living Ethically in the Digital Era</a:t>
            </a:r>
            <a:br>
              <a:rPr lang="en-US" sz="3000" dirty="0"/>
            </a:br>
            <a:r>
              <a:rPr lang="en-US" sz="3200" dirty="0"/>
              <a:t>Plagiarism </a:t>
            </a:r>
            <a:br>
              <a:rPr lang="en-US" sz="3200" dirty="0"/>
            </a:br>
            <a:r>
              <a:rPr lang="en-US" sz="2000" dirty="0"/>
              <a:t>(Objective 8.13)</a:t>
            </a:r>
            <a:endParaRPr lang="en-US" sz="2250" dirty="0"/>
          </a:p>
        </p:txBody>
      </p:sp>
      <p:sp>
        <p:nvSpPr>
          <p:cNvPr id="113667" name="Rectangle 3"/>
          <p:cNvSpPr>
            <a:spLocks noGrp="1" noChangeArrowheads="1"/>
          </p:cNvSpPr>
          <p:nvPr>
            <p:ph idx="1"/>
          </p:nvPr>
        </p:nvSpPr>
        <p:spPr>
          <a:xfrm>
            <a:off x="457200" y="1600200"/>
            <a:ext cx="8534400" cy="5029200"/>
          </a:xfrm>
        </p:spPr>
        <p:txBody>
          <a:bodyPr/>
          <a:lstStyle/>
          <a:p>
            <a:pPr>
              <a:spcAft>
                <a:spcPts val="1800"/>
              </a:spcAft>
              <a:defRPr/>
            </a:pPr>
            <a:r>
              <a:rPr lang="en-US" dirty="0"/>
              <a:t>Copying text or ideas from someone else and claiming them as your own</a:t>
            </a:r>
          </a:p>
          <a:p>
            <a:pPr>
              <a:spcAft>
                <a:spcPts val="1800"/>
              </a:spcAft>
              <a:defRPr/>
            </a:pPr>
            <a:r>
              <a:rPr lang="en-US" dirty="0"/>
              <a:t>Usually considered an academic offense and isn’t punishable under civil law</a:t>
            </a:r>
          </a:p>
          <a:p>
            <a:pPr>
              <a:spcAft>
                <a:spcPts val="1800"/>
              </a:spcAft>
              <a:defRPr/>
            </a:pPr>
            <a:r>
              <a:rPr lang="en-US" dirty="0"/>
              <a:t>Cite the source if there is any doubt</a:t>
            </a:r>
          </a:p>
        </p:txBody>
      </p:sp>
    </p:spTree>
    <p:extLst>
      <p:ext uri="{BB962C8B-B14F-4D97-AF65-F5344CB8AC3E}">
        <p14:creationId xmlns:p14="http://schemas.microsoft.com/office/powerpoint/2010/main" val="32092186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57200" y="0"/>
            <a:ext cx="8686800" cy="1600200"/>
          </a:xfrm>
        </p:spPr>
        <p:txBody>
          <a:bodyPr anchor="ctr">
            <a:noAutofit/>
          </a:bodyPr>
          <a:lstStyle/>
          <a:p>
            <a:pPr>
              <a:defRPr/>
            </a:pPr>
            <a:r>
              <a:rPr lang="en-US" dirty="0"/>
              <a:t>Living Ethically in the Digital Era</a:t>
            </a:r>
            <a:br>
              <a:rPr lang="en-US" sz="3000" dirty="0"/>
            </a:br>
            <a:r>
              <a:rPr lang="en-US" sz="3200" dirty="0"/>
              <a:t>Hoaxes and Digital Manipulation</a:t>
            </a:r>
            <a:br>
              <a:rPr lang="en-US" sz="3200" dirty="0"/>
            </a:br>
            <a:r>
              <a:rPr lang="en-US" sz="2000" dirty="0"/>
              <a:t>(Objective 8.14)</a:t>
            </a:r>
            <a:endParaRPr lang="en-US" sz="2250" dirty="0"/>
          </a:p>
        </p:txBody>
      </p:sp>
      <p:sp>
        <p:nvSpPr>
          <p:cNvPr id="113667" name="Rectangle 3"/>
          <p:cNvSpPr>
            <a:spLocks noGrp="1" noChangeArrowheads="1"/>
          </p:cNvSpPr>
          <p:nvPr>
            <p:ph idx="1"/>
          </p:nvPr>
        </p:nvSpPr>
        <p:spPr>
          <a:xfrm>
            <a:off x="457200" y="1600200"/>
            <a:ext cx="8305800" cy="5029200"/>
          </a:xfrm>
        </p:spPr>
        <p:txBody>
          <a:bodyPr/>
          <a:lstStyle/>
          <a:p>
            <a:pPr>
              <a:spcBef>
                <a:spcPts val="0"/>
              </a:spcBef>
              <a:spcAft>
                <a:spcPts val="900"/>
              </a:spcAft>
              <a:defRPr/>
            </a:pPr>
            <a:r>
              <a:rPr lang="en-US" dirty="0"/>
              <a:t>Hoax—is anything designed to deceive another person</a:t>
            </a:r>
          </a:p>
          <a:p>
            <a:pPr>
              <a:spcBef>
                <a:spcPts val="0"/>
              </a:spcBef>
              <a:spcAft>
                <a:spcPts val="900"/>
              </a:spcAft>
              <a:defRPr/>
            </a:pPr>
            <a:r>
              <a:rPr lang="en-US" kern="1200" dirty="0"/>
              <a:t>Fake news</a:t>
            </a:r>
            <a:r>
              <a:rPr lang="en-US" dirty="0"/>
              <a:t>—</a:t>
            </a:r>
            <a:r>
              <a:rPr lang="en-US" kern="1200" dirty="0"/>
              <a:t>stories that are invented and are intended to spread misinformation</a:t>
            </a:r>
            <a:endParaRPr lang="en-US" dirty="0"/>
          </a:p>
          <a:p>
            <a:pPr>
              <a:spcBef>
                <a:spcPts val="0"/>
              </a:spcBef>
              <a:spcAft>
                <a:spcPts val="900"/>
              </a:spcAft>
              <a:defRPr/>
            </a:pPr>
            <a:r>
              <a:rPr lang="en-US" dirty="0"/>
              <a:t>Urban legends—incorporated into society as true events even though they are false</a:t>
            </a:r>
          </a:p>
          <a:p>
            <a:pPr>
              <a:spcBef>
                <a:spcPts val="0"/>
              </a:spcBef>
              <a:spcAft>
                <a:spcPts val="900"/>
              </a:spcAft>
              <a:defRPr/>
            </a:pPr>
            <a:r>
              <a:rPr lang="en-US" dirty="0"/>
              <a:t>Digital manipulation—altering media from the way they were originally seen</a:t>
            </a:r>
          </a:p>
        </p:txBody>
      </p:sp>
    </p:spTree>
    <p:extLst>
      <p:ext uri="{BB962C8B-B14F-4D97-AF65-F5344CB8AC3E}">
        <p14:creationId xmlns:p14="http://schemas.microsoft.com/office/powerpoint/2010/main" val="19034391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57200" y="0"/>
            <a:ext cx="8686800" cy="1600200"/>
          </a:xfrm>
        </p:spPr>
        <p:txBody>
          <a:bodyPr anchor="ctr">
            <a:noAutofit/>
          </a:bodyPr>
          <a:lstStyle/>
          <a:p>
            <a:pPr>
              <a:defRPr/>
            </a:pPr>
            <a:r>
              <a:rPr lang="en-US" dirty="0"/>
              <a:t>Living Ethically in the Digital Era</a:t>
            </a:r>
            <a:br>
              <a:rPr lang="en-US" sz="3000" dirty="0"/>
            </a:br>
            <a:r>
              <a:rPr lang="en-US" sz="3200" dirty="0"/>
              <a:t>Protecting Your Online Reputation</a:t>
            </a:r>
            <a:br>
              <a:rPr lang="en-US" sz="3200" dirty="0"/>
            </a:br>
            <a:r>
              <a:rPr lang="en-US" sz="2000" dirty="0"/>
              <a:t>(Objective 8.15)</a:t>
            </a:r>
            <a:endParaRPr lang="en-US" sz="2250" dirty="0"/>
          </a:p>
        </p:txBody>
      </p:sp>
      <p:sp>
        <p:nvSpPr>
          <p:cNvPr id="113667" name="Rectangle 3"/>
          <p:cNvSpPr>
            <a:spLocks noGrp="1" noChangeArrowheads="1"/>
          </p:cNvSpPr>
          <p:nvPr>
            <p:ph idx="1"/>
          </p:nvPr>
        </p:nvSpPr>
        <p:spPr>
          <a:xfrm>
            <a:off x="457200" y="1600200"/>
            <a:ext cx="8305800" cy="5029200"/>
          </a:xfrm>
        </p:spPr>
        <p:txBody>
          <a:bodyPr/>
          <a:lstStyle/>
          <a:p>
            <a:pPr>
              <a:spcBef>
                <a:spcPts val="0"/>
              </a:spcBef>
              <a:spcAft>
                <a:spcPts val="600"/>
              </a:spcAft>
              <a:defRPr/>
            </a:pPr>
            <a:r>
              <a:rPr lang="en-US" dirty="0"/>
              <a:t>Online reputation—the information available about you in cyberspace</a:t>
            </a:r>
          </a:p>
          <a:p>
            <a:pPr>
              <a:spcBef>
                <a:spcPts val="0"/>
              </a:spcBef>
              <a:spcAft>
                <a:spcPts val="600"/>
              </a:spcAft>
              <a:defRPr/>
            </a:pPr>
            <a:r>
              <a:rPr lang="en-US" dirty="0"/>
              <a:t>Persistence of information—facts about you might never disappear</a:t>
            </a:r>
          </a:p>
          <a:p>
            <a:pPr>
              <a:spcBef>
                <a:spcPts val="0"/>
              </a:spcBef>
              <a:spcAft>
                <a:spcPts val="600"/>
              </a:spcAft>
              <a:defRPr/>
            </a:pPr>
            <a:r>
              <a:rPr lang="en-US" dirty="0"/>
              <a:t>Protecting your online reputation</a:t>
            </a:r>
          </a:p>
          <a:p>
            <a:pPr lvl="1">
              <a:spcBef>
                <a:spcPts val="0"/>
              </a:spcBef>
              <a:spcAft>
                <a:spcPts val="100"/>
              </a:spcAft>
            </a:pPr>
            <a:r>
              <a:rPr lang="en-US" dirty="0"/>
              <a:t>Improve and update your personal profiles</a:t>
            </a:r>
          </a:p>
          <a:p>
            <a:pPr lvl="1">
              <a:spcBef>
                <a:spcPts val="0"/>
              </a:spcBef>
              <a:spcAft>
                <a:spcPts val="100"/>
              </a:spcAft>
            </a:pPr>
            <a:r>
              <a:rPr lang="en-US" dirty="0"/>
              <a:t>Create content on relevant sites</a:t>
            </a:r>
          </a:p>
          <a:p>
            <a:pPr lvl="1">
              <a:spcBef>
                <a:spcPts val="0"/>
              </a:spcBef>
              <a:spcAft>
                <a:spcPts val="100"/>
              </a:spcAft>
            </a:pPr>
            <a:r>
              <a:rPr lang="en-US" dirty="0"/>
              <a:t>Post frequently</a:t>
            </a:r>
          </a:p>
          <a:p>
            <a:pPr lvl="1">
              <a:spcBef>
                <a:spcPts val="0"/>
              </a:spcBef>
              <a:spcAft>
                <a:spcPts val="100"/>
              </a:spcAft>
            </a:pPr>
            <a:r>
              <a:rPr lang="en-US" dirty="0"/>
              <a:t>Be vigilant</a:t>
            </a:r>
          </a:p>
        </p:txBody>
      </p:sp>
    </p:spTree>
    <p:extLst>
      <p:ext uri="{BB962C8B-B14F-4D97-AF65-F5344CB8AC3E}">
        <p14:creationId xmlns:p14="http://schemas.microsoft.com/office/powerpoint/2010/main" val="20786223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5628" y="1217404"/>
            <a:ext cx="8211854" cy="994172"/>
          </a:xfrm>
          <a:noFill/>
        </p:spPr>
        <p:txBody>
          <a:bodyPr>
            <a:normAutofit fontScale="90000"/>
          </a:bodyPr>
          <a:lstStyle/>
          <a:p>
            <a:r>
              <a:rPr lang="en-US" sz="5400" dirty="0">
                <a:solidFill>
                  <a:schemeClr val="tx1"/>
                </a:solidFill>
                <a:latin typeface="Arial Narrow" panose="020B0606020202030204" pitchFamily="34" charset="0"/>
              </a:rPr>
              <a:t>Copyright</a:t>
            </a:r>
          </a:p>
        </p:txBody>
      </p:sp>
      <p:cxnSp>
        <p:nvCxnSpPr>
          <p:cNvPr id="7" name="Straight Connector 6"/>
          <p:cNvCxnSpPr/>
          <p:nvPr/>
        </p:nvCxnSpPr>
        <p:spPr>
          <a:xfrm>
            <a:off x="3069121" y="1819582"/>
            <a:ext cx="5435284" cy="0"/>
          </a:xfrm>
          <a:prstGeom prst="line">
            <a:avLst/>
          </a:prstGeom>
        </p:spPr>
        <p:style>
          <a:lnRef idx="3">
            <a:schemeClr val="accent3"/>
          </a:lnRef>
          <a:fillRef idx="0">
            <a:schemeClr val="accent3"/>
          </a:fillRef>
          <a:effectRef idx="2">
            <a:schemeClr val="accent3"/>
          </a:effectRef>
          <a:fontRef idx="minor">
            <a:schemeClr val="tx1"/>
          </a:fontRef>
        </p:style>
      </p:cxnSp>
      <p:cxnSp>
        <p:nvCxnSpPr>
          <p:cNvPr id="8" name="Straight Connector 7"/>
          <p:cNvCxnSpPr/>
          <p:nvPr/>
        </p:nvCxnSpPr>
        <p:spPr>
          <a:xfrm>
            <a:off x="508432" y="2166169"/>
            <a:ext cx="7995973" cy="0"/>
          </a:xfrm>
          <a:prstGeom prst="line">
            <a:avLst/>
          </a:prstGeom>
        </p:spPr>
        <p:style>
          <a:lnRef idx="3">
            <a:schemeClr val="accent3"/>
          </a:lnRef>
          <a:fillRef idx="0">
            <a:schemeClr val="accent3"/>
          </a:fillRef>
          <a:effectRef idx="2">
            <a:schemeClr val="accent3"/>
          </a:effectRef>
          <a:fontRef idx="minor">
            <a:schemeClr val="tx1"/>
          </a:fontRef>
        </p:style>
      </p:cxnSp>
      <p:sp>
        <p:nvSpPr>
          <p:cNvPr id="9" name="TextBox 6"/>
          <p:cNvSpPr txBox="1">
            <a:spLocks noChangeArrowheads="1"/>
          </p:cNvSpPr>
          <p:nvPr/>
        </p:nvSpPr>
        <p:spPr bwMode="auto">
          <a:xfrm>
            <a:off x="773442" y="2421761"/>
            <a:ext cx="7627608" cy="1131079"/>
          </a:xfrm>
          <a:prstGeom prst="rect">
            <a:avLst/>
          </a:prstGeom>
          <a:solidFill>
            <a:schemeClr val="bg1">
              <a:alpha val="15000"/>
            </a:schemeClr>
          </a:solidFill>
          <a:ln w="9525">
            <a:noFill/>
            <a:miter lim="800000"/>
            <a:headEnd/>
            <a:tailEnd/>
          </a:ln>
          <a:effectLst>
            <a:outerShdw blurRad="50800" dist="50800" dir="5400000" algn="ctr" rotWithShape="0">
              <a:schemeClr val="bg1"/>
            </a:outerShdw>
          </a:effectLst>
        </p:spPr>
        <p:txBody>
          <a:bodyPr wrap="square">
            <a:spAutoFit/>
          </a:bodyPr>
          <a:lstStyle/>
          <a:p>
            <a:r>
              <a:rPr lang="en-US" sz="1350" dirty="0"/>
              <a:t>All rights reserved. No part of this publication may be reproduced, stored in a retrieval system, or transmitted, in any form or by any means, electronic, mechanical, photocopying, recording, or otherwise, without the prior written permission of the publisher. Printed in the United States of America.</a:t>
            </a:r>
          </a:p>
          <a:p>
            <a:endParaRPr lang="en-US" sz="1350" dirty="0"/>
          </a:p>
        </p:txBody>
      </p:sp>
      <p:sp>
        <p:nvSpPr>
          <p:cNvPr id="3" name="Rectangle 2"/>
          <p:cNvSpPr/>
          <p:nvPr/>
        </p:nvSpPr>
        <p:spPr>
          <a:xfrm>
            <a:off x="2064637" y="3463291"/>
            <a:ext cx="4883561" cy="210883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pic>
        <p:nvPicPr>
          <p:cNvPr id="6" name="Picture 1" descr="This work is protected by United States copyright laws and is provided solely for the use of instructors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honor the intended pedagogical purposes and the needs of other instructors who rely on these materials."/>
          <p:cNvPicPr>
            <a:picLocks noChangeAspect="1" noChangeArrowheads="1"/>
          </p:cNvPicPr>
          <p:nvPr/>
        </p:nvPicPr>
        <p:blipFill>
          <a:blip r:embed="rId3" cstate="print"/>
          <a:srcRect/>
          <a:stretch>
            <a:fillRect/>
          </a:stretch>
        </p:blipFill>
        <p:spPr bwMode="auto">
          <a:xfrm>
            <a:off x="1856797" y="3679085"/>
            <a:ext cx="5299242" cy="16946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682437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LecturePPT_Template_USHE_12May2017.pptx  -  Read-Only" id="{22597553-630D-4F83-8E81-ADE98E8457F1}" vid="{1F83AEAC-0AA2-4812-95B6-E943621B11E8}"/>
    </a:ext>
  </a:ext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LecturePPT_Template_USHE_12May2017</Template>
  <TotalTime>0</TotalTime>
  <Words>2426</Words>
  <Application>Microsoft Macintosh PowerPoint</Application>
  <PresentationFormat>On-screen Show (4:3)</PresentationFormat>
  <Paragraphs>279</Paragraphs>
  <Slides>25</Slides>
  <Notes>25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Arial Narrow</vt:lpstr>
      <vt:lpstr>Noto Sans Symbols</vt:lpstr>
      <vt:lpstr>Times New Roman</vt:lpstr>
      <vt:lpstr>Verdana</vt:lpstr>
      <vt:lpstr>508 Lecture</vt:lpstr>
      <vt:lpstr>Technology in Action</vt:lpstr>
      <vt:lpstr>Learning Objectives (1 of 3)</vt:lpstr>
      <vt:lpstr>Learning Objectives (2 of 3)</vt:lpstr>
      <vt:lpstr>Learning Objectives (3 of 3)</vt:lpstr>
      <vt:lpstr>Digital Basics Digital Convergence and the Internet of Things (Objective 8.1)</vt:lpstr>
      <vt:lpstr>Digital Basics Digital vs. Analog (Objective 8.2)</vt:lpstr>
      <vt:lpstr>Digital Publishing E-Readers (Objective 8.3)</vt:lpstr>
      <vt:lpstr>Digital Publishing Using e-Texts (Objective 8.4)</vt:lpstr>
      <vt:lpstr>Digital Music Creating and Storing Digital Music (Objective 8.5)</vt:lpstr>
      <vt:lpstr>Digital Music Distributing Digital Music (Objective 8.6)</vt:lpstr>
      <vt:lpstr>Digital Media Digital Photography (1 of 3) (Objective 8.7)</vt:lpstr>
      <vt:lpstr>Digital Media Digital Photography (2 of 3) (Objective 8.7)</vt:lpstr>
      <vt:lpstr>Digital Media Digital Photography (3 of 3) (Objective 8.7)</vt:lpstr>
      <vt:lpstr>Digital Media Digital Video (1 of 2) (Objective 8.8)</vt:lpstr>
      <vt:lpstr>Digital Media Digital Video (2 of 2) (Objective 8.8)</vt:lpstr>
      <vt:lpstr>Managing Your Digital Lifestyle Digital Challenges and Dilemmas (1 of 2) (Objective 8.9)</vt:lpstr>
      <vt:lpstr>Managing Your Digital Lifestyle Digital Challenges and Dilemmas (2 of 2) (Objective 8.9)</vt:lpstr>
      <vt:lpstr>Protection of Digital Property Intellectual Property (Objective 8.10)</vt:lpstr>
      <vt:lpstr>Protection of Digital Property Copyright Basics (Objective 8.11)</vt:lpstr>
      <vt:lpstr>Protection of Digital Property Copyright Infringement (1 of 2) (Objective 8.12)</vt:lpstr>
      <vt:lpstr>Protection of Digital Property Copyright Infringement (2 of 2) (Objective 8.12)</vt:lpstr>
      <vt:lpstr>Living Ethically in the Digital Era Plagiarism  (Objective 8.13)</vt:lpstr>
      <vt:lpstr>Living Ethically in the Digital Era Hoaxes and Digital Manipulation (Objective 8.14)</vt:lpstr>
      <vt:lpstr>Living Ethically in the Digital Era Protecting Your Online Reputation (Objective 8.15)</vt:lpstr>
      <vt:lpstr>Copyright</vt:lpstr>
    </vt:vector>
  </TitlesOfParts>
  <Manager/>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in Action 15e</dc:title>
  <dc:subject>Chapter 8</dc:subject>
  <dc:creator/>
  <cp:lastModifiedBy/>
  <cp:revision>1</cp:revision>
  <dcterms:created xsi:type="dcterms:W3CDTF">2017-01-24T02:43:43Z</dcterms:created>
  <dcterms:modified xsi:type="dcterms:W3CDTF">2019-02-12T16:59:46Z</dcterms:modified>
</cp:coreProperties>
</file>