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5"/>
  </p:notesMasterIdLst>
  <p:handoutMasterIdLst>
    <p:handoutMasterId r:id="rId36"/>
  </p:handoutMasterIdLst>
  <p:sldIdLst>
    <p:sldId id="394" r:id="rId2"/>
    <p:sldId id="352" r:id="rId3"/>
    <p:sldId id="389" r:id="rId4"/>
    <p:sldId id="450" r:id="rId5"/>
    <p:sldId id="417" r:id="rId6"/>
    <p:sldId id="418" r:id="rId7"/>
    <p:sldId id="419" r:id="rId8"/>
    <p:sldId id="420" r:id="rId9"/>
    <p:sldId id="421" r:id="rId10"/>
    <p:sldId id="422" r:id="rId11"/>
    <p:sldId id="423" r:id="rId12"/>
    <p:sldId id="424" r:id="rId13"/>
    <p:sldId id="425" r:id="rId14"/>
    <p:sldId id="426" r:id="rId15"/>
    <p:sldId id="427" r:id="rId16"/>
    <p:sldId id="428" r:id="rId17"/>
    <p:sldId id="429" r:id="rId18"/>
    <p:sldId id="430" r:id="rId19"/>
    <p:sldId id="431" r:id="rId20"/>
    <p:sldId id="452" r:id="rId21"/>
    <p:sldId id="436" r:id="rId22"/>
    <p:sldId id="437" r:id="rId23"/>
    <p:sldId id="438" r:id="rId24"/>
    <p:sldId id="439" r:id="rId25"/>
    <p:sldId id="451" r:id="rId26"/>
    <p:sldId id="440" r:id="rId27"/>
    <p:sldId id="441" r:id="rId28"/>
    <p:sldId id="442" r:id="rId29"/>
    <p:sldId id="443" r:id="rId30"/>
    <p:sldId id="444" r:id="rId31"/>
    <p:sldId id="446" r:id="rId32"/>
    <p:sldId id="447" r:id="rId33"/>
    <p:sldId id="449"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7275" autoAdjust="0"/>
    <p:restoredTop sz="81634" autoAdjust="0"/>
  </p:normalViewPr>
  <p:slideViewPr>
    <p:cSldViewPr>
      <p:cViewPr varScale="1">
        <p:scale>
          <a:sx n="82" d="100"/>
          <a:sy n="82" d="100"/>
        </p:scale>
        <p:origin x="176" y="528"/>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9.1  Describe how identity theft is committed and the types of scams identity thieves perpetrate.</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9.2  Describe the different types of hackers and the tools they use.</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9.3  Explain what a computer virus is, why it is a threat to your security, how a computing device catches a virus, and the symptoms it may display.</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9.4  List the different categories of computer viruses, and describe their behaviors.</a:t>
            </a:r>
          </a:p>
          <a:p>
            <a:pPr marL="1149350" lvl="1" indent="-692150">
              <a:spcBef>
                <a:spcPts val="0"/>
              </a:spcBef>
              <a:spcAft>
                <a:spcPts val="900"/>
              </a:spcAft>
              <a:buNone/>
            </a:pPr>
            <a:r>
              <a:rPr lang="en-US" sz="1200" dirty="0">
                <a:latin typeface="Arial" panose="020B0604020202020204" pitchFamily="34" charset="0"/>
                <a:cs typeface="Arial" panose="020B0604020202020204" pitchFamily="34" charset="0"/>
              </a:rPr>
              <a:t>9.5  Explain what malware, spam, and cookies are and how they impact your security.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9.6  Describe social engineering techniques, and explain strategies to avoid falling prey to them.</a:t>
            </a:r>
          </a:p>
          <a:p>
            <a:pPr marL="1149350" lvl="1" indent="-692150">
              <a:buNone/>
            </a:pPr>
            <a:r>
              <a:rPr lang="en-US" sz="1200" dirty="0">
                <a:latin typeface="Arial" panose="020B0604020202020204" pitchFamily="34" charset="0"/>
                <a:cs typeface="Arial" panose="020B0604020202020204" pitchFamily="34" charset="0"/>
              </a:rPr>
              <a:t>9.7  Explain what a firewall is and how a firewall protects your computer from hackers.</a:t>
            </a:r>
          </a:p>
          <a:p>
            <a:pPr marL="1149350" lvl="1" indent="-692150">
              <a:buNone/>
            </a:pPr>
            <a:r>
              <a:rPr lang="en-US" sz="1200" dirty="0">
                <a:latin typeface="Arial" panose="020B0604020202020204" pitchFamily="34" charset="0"/>
                <a:cs typeface="Arial" panose="020B0604020202020204" pitchFamily="34" charset="0"/>
              </a:rPr>
              <a:t>9.8  Explain how to protect your computer from virus infection.</a:t>
            </a:r>
          </a:p>
          <a:p>
            <a:pPr marL="1149350" lvl="1" indent="-692150">
              <a:buNone/>
            </a:pPr>
            <a:r>
              <a:rPr lang="en-US" sz="1200" dirty="0">
                <a:latin typeface="Arial" panose="020B0604020202020204" pitchFamily="34" charset="0"/>
                <a:cs typeface="Arial" panose="020B0604020202020204" pitchFamily="34" charset="0"/>
              </a:rPr>
              <a:t>9.9  Describe how passwords and biometric characteristics can be used for user authentication.</a:t>
            </a:r>
          </a:p>
          <a:p>
            <a:pPr marL="1149350" lvl="1" indent="-692150">
              <a:buNone/>
            </a:pPr>
            <a:r>
              <a:rPr lang="en-US" sz="1200" dirty="0">
                <a:latin typeface="Arial" panose="020B0604020202020204" pitchFamily="34" charset="0"/>
                <a:cs typeface="Arial" panose="020B0604020202020204" pitchFamily="34" charset="0"/>
              </a:rPr>
              <a:t>9.10 Describe ways to surf the Web anonymously.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9.11  Describe the types of information you should never share online.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9.12  List the various types of backups you can perform on your computing devices, and explain the various places you can store backup files.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9.13  Explain the negative effects environment and power surges can have on computing devices.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9.14  Describe the major concerns when a device is stolen and strategies for solving the problems.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52702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Cybercrime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any criminal action perpetrated primarily through the use of a computer.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Cybercriminals are individuals who use computers, networks, and the Internet to perpetrate crime.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Four common categories of complaints received were FBI-related scams, identity theft, nonauction/non-delivery of merchandise, and advance fee fraud.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Although the top four complaints all relate to some type of fraud, other complaints received involved equally serious matters such as computer intrusions—hacking—child pornography, and blackmail.</a:t>
            </a:r>
          </a:p>
        </p:txBody>
      </p:sp>
      <p:sp>
        <p:nvSpPr>
          <p:cNvPr id="4" name="Slide Number Placeholder 3"/>
          <p:cNvSpPr>
            <a:spLocks noGrp="1"/>
          </p:cNvSpPr>
          <p:nvPr>
            <p:ph type="sldNum" sz="quarter" idx="10"/>
          </p:nvPr>
        </p:nvSpPr>
        <p:spPr/>
        <p:txBody>
          <a:bodyPr/>
          <a:lstStyle/>
          <a:p>
            <a:fld id="{277E2621-405C-4F83-9120-2E9601611C17}" type="slidenum">
              <a:rPr lang="en-US" smtClean="0"/>
              <a:pPr/>
              <a:t>5</a:t>
            </a:fld>
            <a:endParaRPr lang="en-US" dirty="0"/>
          </a:p>
        </p:txBody>
      </p:sp>
    </p:spTree>
    <p:extLst>
      <p:ext uri="{BB962C8B-B14F-4D97-AF65-F5344CB8AC3E}">
        <p14:creationId xmlns:p14="http://schemas.microsoft.com/office/powerpoint/2010/main" val="2862190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Identity theft occurs when a thief steals personal information and poses as you.</a:t>
            </a:r>
          </a:p>
          <a:p>
            <a:pPr marL="285750" lvl="1" indent="-171450">
              <a:spcBef>
                <a:spcPts val="0"/>
              </a:spcBef>
              <a:buFont typeface="Arial" panose="020B0604020202020204" pitchFamily="34" charset="0"/>
              <a:buChar char="•"/>
            </a:pPr>
            <a:r>
              <a:rPr lang="en-US" dirty="0"/>
              <a:t>It is the most financially damaging cybercrime for individuals.</a:t>
            </a:r>
          </a:p>
          <a:p>
            <a:pPr marL="171450" indent="-171450">
              <a:spcBef>
                <a:spcPts val="0"/>
              </a:spcBef>
              <a:buFont typeface="Arial" panose="020B0604020202020204" pitchFamily="34" charset="0"/>
              <a:buChar char="•"/>
            </a:pPr>
            <a:r>
              <a:rPr lang="en-US" dirty="0"/>
              <a:t>Types of scams include:</a:t>
            </a:r>
          </a:p>
          <a:p>
            <a:pPr marL="342900" lvl="1" indent="-171450">
              <a:spcBef>
                <a:spcPts val="0"/>
              </a:spcBef>
              <a:buFont typeface="Arial" panose="020B0604020202020204" pitchFamily="34" charset="0"/>
              <a:buChar char="•"/>
            </a:pPr>
            <a:r>
              <a:rPr lang="en-US" dirty="0"/>
              <a:t>Counterfeiting credit and debit cards</a:t>
            </a:r>
          </a:p>
          <a:p>
            <a:pPr marL="342900" lvl="1" indent="-171450">
              <a:spcBef>
                <a:spcPts val="0"/>
              </a:spcBef>
              <a:buFont typeface="Arial" panose="020B0604020202020204" pitchFamily="34" charset="0"/>
              <a:buChar char="•"/>
            </a:pPr>
            <a:r>
              <a:rPr lang="en-US" dirty="0"/>
              <a:t>Requesting changes of address</a:t>
            </a:r>
          </a:p>
          <a:p>
            <a:pPr marL="342900" lvl="1" indent="-171450">
              <a:spcBef>
                <a:spcPts val="0"/>
              </a:spcBef>
              <a:buFont typeface="Arial" panose="020B0604020202020204" pitchFamily="34" charset="0"/>
              <a:buChar char="•"/>
            </a:pPr>
            <a:r>
              <a:rPr lang="en-US" dirty="0"/>
              <a:t>Opening new credit cards</a:t>
            </a:r>
          </a:p>
          <a:p>
            <a:pPr marL="342900" lvl="1" indent="-171450">
              <a:spcBef>
                <a:spcPts val="0"/>
              </a:spcBef>
              <a:buFont typeface="Arial" panose="020B0604020202020204" pitchFamily="34" charset="0"/>
              <a:buChar char="•"/>
            </a:pPr>
            <a:r>
              <a:rPr lang="en-US" dirty="0"/>
              <a:t>Obtaining medical services</a:t>
            </a:r>
          </a:p>
          <a:p>
            <a:pPr marL="342900" lvl="1" indent="-171450">
              <a:spcBef>
                <a:spcPts val="0"/>
              </a:spcBef>
              <a:buFont typeface="Arial" panose="020B0604020202020204" pitchFamily="34" charset="0"/>
              <a:buChar char="•"/>
            </a:pPr>
            <a:r>
              <a:rPr lang="en-US" dirty="0"/>
              <a:t>Buying a home in your name and </a:t>
            </a:r>
            <a:r>
              <a:rPr lang="en-US" sz="1200" b="0" i="0" u="none" strike="noStrike" kern="1200" baseline="0" dirty="0">
                <a:solidFill>
                  <a:schemeClr val="tx1"/>
                </a:solidFill>
                <a:latin typeface="+mn-lt"/>
                <a:ea typeface="+mn-ea"/>
                <a:cs typeface="+mn-cs"/>
              </a:rPr>
              <a:t>then reselling the house</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1112980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hacker is most commonly defined as anyone who unlawfully breaks into a computer system.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numerous types of hackers:</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White-hat hackers break into systems for nonmalicious reasons such as to test system security vulnerabilities or to expose undisclosed weaknesses.</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Black-hat hackers break into systems to destroy information or for illegal gain.</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Grey-hat hackers illegally break into systems to flaunt their expertise or to attempt to sell their services in repairing security breaches.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packet analyzer (sniffer) is a program deployed by hackers that looks at (or sniffs) each packet as it travels on the Internet.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keylogger is a program that captures all keystrokes made on a computer.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2843854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Trojan horse is a program that appears to be something useful or desirable but does something malicious in the background without your knowledge.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Backdoor programs and rootkits are programs that allow hackers to gain access to your computer and take almost complete control of it without your knowledge.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8</a:t>
            </a:fld>
            <a:endParaRPr lang="en-US" dirty="0"/>
          </a:p>
        </p:txBody>
      </p:sp>
    </p:spTree>
    <p:extLst>
      <p:ext uri="{BB962C8B-B14F-4D97-AF65-F5344CB8AC3E}">
        <p14:creationId xmlns:p14="http://schemas.microsoft.com/office/powerpoint/2010/main" val="2227802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 computer that a hacker controls is referred to as a zombie. Zombies are often used to launch denial-of-service attacks on other computers.</a:t>
            </a:r>
          </a:p>
          <a:p>
            <a:pPr marL="171450" lvl="0" indent="-171450">
              <a:buFont typeface="Arial" panose="020B0604020202020204" pitchFamily="34" charset="0"/>
              <a:buChar char="•"/>
            </a:pPr>
            <a:r>
              <a:rPr lang="en-US" sz="1200" kern="1200" dirty="0">
                <a:effectLst/>
                <a:latin typeface="+mn-lt"/>
                <a:ea typeface="+mn-ea"/>
                <a:cs typeface="+mn-cs"/>
              </a:rPr>
              <a:t>In a denial-of-service attack, legitimate users are denied access to a system because a hacker is repeatedly making requests of that system through a computer the hacker</a:t>
            </a:r>
            <a:r>
              <a:rPr lang="en-US" sz="1200" kern="1200" baseline="0" dirty="0">
                <a:effectLst/>
                <a:latin typeface="+mn-lt"/>
                <a:ea typeface="+mn-ea"/>
                <a:cs typeface="+mn-cs"/>
              </a:rPr>
              <a:t> </a:t>
            </a:r>
            <a:r>
              <a:rPr lang="en-US" sz="1200" kern="1200" dirty="0">
                <a:effectLst/>
                <a:latin typeface="+mn-lt"/>
                <a:ea typeface="+mn-ea"/>
                <a:cs typeface="+mn-cs"/>
              </a:rPr>
              <a:t>has taken over as a zombie. A computer can handle only a certain number of requests for information at one time. When it is flooded with requests, it shuts down and refuses to answer any requests for information, even if the requests are from a legitimate user.</a:t>
            </a:r>
          </a:p>
          <a:p>
            <a:pPr marL="171450" indent="-171450">
              <a:buFont typeface="Arial" panose="020B0604020202020204" pitchFamily="34" charset="0"/>
              <a:buChar char="•"/>
            </a:pPr>
            <a:r>
              <a:rPr lang="en-US" sz="1200" b="0" u="none" strike="noStrike" kern="1200" baseline="0" dirty="0">
                <a:latin typeface="+mn-lt"/>
                <a:ea typeface="+mn-ea"/>
                <a:cs typeface="+mn-cs"/>
              </a:rPr>
              <a:t>A distributed denial-of-service (DDoS) attack launches DoS attacks from more than one zombie at the same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botnet is a large group of software running on zombie computers.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3063593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Exploit kits are software programs that run on servers searching for vulnerabilities.</a:t>
            </a:r>
          </a:p>
          <a:p>
            <a:pPr marL="171450" indent="-171450">
              <a:buFont typeface="Arial" panose="020B0604020202020204" pitchFamily="34" charset="0"/>
              <a:buChar char="•"/>
            </a:pPr>
            <a:r>
              <a:rPr lang="en-US" dirty="0"/>
              <a:t>Logical ports are virtual, not physical, communications paths.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3561481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A virus is a program that attaches to a computer program to spread to other computers.</a:t>
            </a:r>
          </a:p>
          <a:p>
            <a:pPr marL="171450" indent="-171450">
              <a:spcBef>
                <a:spcPts val="0"/>
              </a:spcBef>
              <a:buFont typeface="Arial" panose="020B0604020202020204" pitchFamily="34" charset="0"/>
              <a:buChar char="•"/>
            </a:pPr>
            <a:r>
              <a:rPr lang="en-US" dirty="0"/>
              <a:t>Its main purpose is to replicate itself and copy its code into as many other host files as possible.</a:t>
            </a:r>
          </a:p>
          <a:p>
            <a:pPr marL="171450" indent="-171450">
              <a:buFont typeface="Arial" panose="020B0604020202020204" pitchFamily="34" charset="0"/>
              <a:buChar char="•"/>
            </a:pPr>
            <a:r>
              <a:rPr lang="en-US" dirty="0"/>
              <a:t>Secondary objectives </a:t>
            </a:r>
            <a:r>
              <a:rPr lang="en-US" sz="1200" b="0" i="0" u="none" strike="noStrike" kern="1200" baseline="0" dirty="0">
                <a:solidFill>
                  <a:schemeClr val="tx1"/>
                </a:solidFill>
                <a:latin typeface="+mn-lt"/>
                <a:ea typeface="+mn-ea"/>
                <a:cs typeface="+mn-cs"/>
              </a:rPr>
              <a:t>range from displaying annoying messages on the computer screen to destroying files or the contents of entire hard drives. Viruses </a:t>
            </a:r>
            <a:r>
              <a:rPr lang="en-US" dirty="0"/>
              <a:t>can be destructive.</a:t>
            </a:r>
          </a:p>
          <a:p>
            <a:pPr marL="171450" indent="-171450">
              <a:spcBef>
                <a:spcPts val="0"/>
              </a:spcBef>
              <a:buFont typeface="Arial" panose="020B0604020202020204" pitchFamily="34" charset="0"/>
              <a:buChar char="•"/>
              <a:defRPr/>
            </a:pPr>
            <a:r>
              <a:rPr lang="en-US" dirty="0"/>
              <a:t>Smartphones and tablets can be infected with viruses.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11</a:t>
            </a:fld>
            <a:endParaRPr lang="en-US" dirty="0"/>
          </a:p>
        </p:txBody>
      </p:sp>
    </p:spTree>
    <p:extLst>
      <p:ext uri="{BB962C8B-B14F-4D97-AF65-F5344CB8AC3E}">
        <p14:creationId xmlns:p14="http://schemas.microsoft.com/office/powerpoint/2010/main" val="1610575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6032" indent="-256032">
              <a:buClr>
                <a:schemeClr val="tx1"/>
              </a:buClr>
              <a:buSzPct val="100000"/>
              <a:buFont typeface="Arial" panose="020B0604020202020204" pitchFamily="34" charset="0"/>
              <a:buChar char="•"/>
            </a:pPr>
            <a:r>
              <a:rPr lang="en-US" sz="1200" dirty="0"/>
              <a:t>Viruses can come in many types</a:t>
            </a:r>
            <a:r>
              <a:rPr lang="en-US" sz="1200" baseline="0" dirty="0"/>
              <a:t>:</a:t>
            </a:r>
          </a:p>
          <a:p>
            <a:pPr marL="400050" marR="0" lvl="1" indent="-255588" algn="l" defTabSz="914400" rtl="0" eaLnBrk="1" fontAlgn="auto" latinLnBrk="0" hangingPunct="1">
              <a:lnSpc>
                <a:spcPct val="100000"/>
              </a:lnSpc>
              <a:spcBef>
                <a:spcPts val="0"/>
              </a:spcBef>
              <a:spcAft>
                <a:spcPts val="0"/>
              </a:spcAft>
              <a:buClr>
                <a:schemeClr val="tx1"/>
              </a:buClr>
              <a:buSzPct val="100000"/>
              <a:buFont typeface="Arial" panose="020B0604020202020204" pitchFamily="34" charset="0"/>
              <a:buChar char="•"/>
              <a:tabLst/>
              <a:defRPr/>
            </a:pPr>
            <a:r>
              <a:rPr lang="en-US" sz="1200" dirty="0"/>
              <a:t>Boot-sector viruses </a:t>
            </a:r>
            <a:r>
              <a:rPr lang="en-US" sz="1200" b="0" i="0" u="none" strike="noStrike" kern="1200" baseline="0" dirty="0">
                <a:solidFill>
                  <a:schemeClr val="tx1"/>
                </a:solidFill>
                <a:latin typeface="+mn-lt"/>
                <a:ea typeface="+mn-ea"/>
                <a:cs typeface="+mn-cs"/>
              </a:rPr>
              <a:t>replicates themselves onto a hard drive’s master boot record.</a:t>
            </a:r>
            <a:endParaRPr lang="en-US" sz="1200" b="0" i="0" u="none" strike="noStrike" kern="1200" baseline="0" dirty="0">
              <a:solidFill>
                <a:schemeClr val="tx1"/>
              </a:solidFill>
              <a:effectLst/>
              <a:latin typeface="+mn-lt"/>
              <a:ea typeface="+mn-ea"/>
              <a:cs typeface="+mn-cs"/>
            </a:endParaRPr>
          </a:p>
          <a:p>
            <a:pPr marL="400050" marR="0" lvl="1" indent="-255588" algn="l" defTabSz="914400" rtl="0" eaLnBrk="1" fontAlgn="auto" latinLnBrk="0" hangingPunct="1">
              <a:lnSpc>
                <a:spcPct val="100000"/>
              </a:lnSpc>
              <a:spcBef>
                <a:spcPts val="0"/>
              </a:spcBef>
              <a:spcAft>
                <a:spcPts val="0"/>
              </a:spcAft>
              <a:buClr>
                <a:schemeClr val="tx1"/>
              </a:buClr>
              <a:buSzPct val="100000"/>
              <a:buFont typeface="Arial" panose="020B0604020202020204" pitchFamily="34" charset="0"/>
              <a:buChar char="•"/>
              <a:tabLst/>
              <a:defRPr/>
            </a:pPr>
            <a:r>
              <a:rPr lang="en-US" sz="1200" b="0" i="0" u="none" strike="noStrike" kern="1200" baseline="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logic bomb is a virus that is triggered when certain logical conditions are met, such as opening a file or starting a program a certain number of times. A time bomb is a virus that is triggered by the passage of time or on a certain date.</a:t>
            </a:r>
            <a:endParaRPr lang="en-US" sz="1200" dirty="0"/>
          </a:p>
          <a:p>
            <a:pPr marL="400050" marR="0" lvl="1" indent="-255588" algn="l" defTabSz="914400" rtl="0" eaLnBrk="1" fontAlgn="auto" latinLnBrk="0" hangingPunct="1">
              <a:lnSpc>
                <a:spcPct val="100000"/>
              </a:lnSpc>
              <a:spcBef>
                <a:spcPts val="0"/>
              </a:spcBef>
              <a:spcAft>
                <a:spcPts val="0"/>
              </a:spcAft>
              <a:buClr>
                <a:schemeClr val="tx1"/>
              </a:buClr>
              <a:buSzPct val="100000"/>
              <a:buFont typeface="Arial" panose="020B0604020202020204" pitchFamily="34" charset="0"/>
              <a:buChar char="•"/>
              <a:tabLst/>
              <a:defRPr/>
            </a:pPr>
            <a:r>
              <a:rPr lang="en-US" sz="1200" dirty="0"/>
              <a:t>Worms </a:t>
            </a:r>
            <a:r>
              <a:rPr lang="en-US" sz="1200" b="0" i="0" u="none" strike="noStrike" kern="1200" baseline="0" dirty="0">
                <a:solidFill>
                  <a:schemeClr val="tx1"/>
                </a:solidFill>
                <a:latin typeface="+mn-lt"/>
                <a:ea typeface="+mn-ea"/>
                <a:cs typeface="+mn-cs"/>
              </a:rPr>
              <a:t>work independently of host file execution and are much more active in spreading themselves.</a:t>
            </a:r>
          </a:p>
          <a:p>
            <a:pPr marL="400050" marR="0" lvl="1" indent="-255588" algn="l" defTabSz="914400" rtl="0" eaLnBrk="1" fontAlgn="auto" latinLnBrk="0" hangingPunct="1">
              <a:lnSpc>
                <a:spcPct val="100000"/>
              </a:lnSpc>
              <a:spcBef>
                <a:spcPts val="0"/>
              </a:spcBef>
              <a:spcAft>
                <a:spcPts val="0"/>
              </a:spcAft>
              <a:buClr>
                <a:schemeClr val="tx1"/>
              </a:buClr>
              <a:buSzPct val="100000"/>
              <a:buFont typeface="Arial" panose="020B0604020202020204" pitchFamily="34" charset="0"/>
              <a:buChar char="•"/>
              <a:tabLst/>
              <a:defRPr/>
            </a:pPr>
            <a:r>
              <a:rPr lang="en-US" sz="1200" dirty="0"/>
              <a:t>Script and macro viruses </a:t>
            </a:r>
            <a:r>
              <a:rPr lang="en-US" sz="1200" b="0" i="0" u="none" strike="noStrike" kern="1200" baseline="0" dirty="0">
                <a:solidFill>
                  <a:schemeClr val="tx1"/>
                </a:solidFill>
                <a:latin typeface="+mn-lt"/>
                <a:ea typeface="+mn-ea"/>
                <a:cs typeface="+mn-cs"/>
              </a:rPr>
              <a:t>are a series of commands that are executed without one’s knowledge.</a:t>
            </a:r>
          </a:p>
          <a:p>
            <a:pPr marL="400050" marR="0" lvl="1" indent="-255588" algn="l" defTabSz="914400" rtl="0" eaLnBrk="1" fontAlgn="auto" latinLnBrk="0" hangingPunct="1">
              <a:lnSpc>
                <a:spcPct val="100000"/>
              </a:lnSpc>
              <a:spcBef>
                <a:spcPts val="0"/>
              </a:spcBef>
              <a:spcAft>
                <a:spcPts val="0"/>
              </a:spcAft>
              <a:buClr>
                <a:schemeClr val="tx1"/>
              </a:buClr>
              <a:buSzPct val="100000"/>
              <a:buFont typeface="Arial" panose="020B0604020202020204" pitchFamily="34" charset="0"/>
              <a:buChar char="•"/>
              <a:tabLst/>
              <a:defRPr/>
            </a:pPr>
            <a:r>
              <a:rPr lang="en-US" sz="1200" dirty="0"/>
              <a:t>E-mail viruses </a:t>
            </a:r>
            <a:r>
              <a:rPr lang="en-US" sz="1200" b="0" i="0" u="none" strike="noStrike" kern="1200" baseline="0" dirty="0">
                <a:solidFill>
                  <a:schemeClr val="tx1"/>
                </a:solidFill>
                <a:latin typeface="+mn-lt"/>
                <a:ea typeface="+mn-ea"/>
                <a:cs typeface="+mn-cs"/>
              </a:rPr>
              <a:t>use the address book in the victim’s e-mail system to distribute themselves.</a:t>
            </a:r>
          </a:p>
          <a:p>
            <a:pPr marL="400050" marR="0" lvl="1" indent="-255588" algn="l" defTabSz="914400" rtl="0" eaLnBrk="1" fontAlgn="auto" latinLnBrk="0" hangingPunct="1">
              <a:lnSpc>
                <a:spcPct val="100000"/>
              </a:lnSpc>
              <a:spcBef>
                <a:spcPts val="0"/>
              </a:spcBef>
              <a:spcAft>
                <a:spcPts val="0"/>
              </a:spcAft>
              <a:buClr>
                <a:schemeClr val="tx1"/>
              </a:buClr>
              <a:buSzPct val="100000"/>
              <a:buFont typeface="Arial" panose="020B0604020202020204" pitchFamily="34" charset="0"/>
              <a:buChar char="•"/>
              <a:tabLst/>
              <a:defRPr/>
            </a:pPr>
            <a:r>
              <a:rPr lang="en-US" sz="1200" dirty="0"/>
              <a:t>When encryption or ransomware viruses </a:t>
            </a:r>
            <a:r>
              <a:rPr lang="en-US" sz="1200" b="0" i="0" u="none" strike="noStrike" kern="1200" baseline="0" dirty="0">
                <a:solidFill>
                  <a:schemeClr val="tx1"/>
                </a:solidFill>
                <a:latin typeface="+mn-lt"/>
                <a:ea typeface="+mn-ea"/>
                <a:cs typeface="+mn-cs"/>
              </a:rPr>
              <a:t>infect a computer, they run a program that searches for types of data files and compresses them. You then receive a message that asks you to send payment to an account if you want to receive the program to decrypt your files.</a:t>
            </a:r>
            <a:endParaRPr lang="en-US" sz="2000"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12</a:t>
            </a:fld>
            <a:endParaRPr lang="en-US" dirty="0"/>
          </a:p>
        </p:txBody>
      </p:sp>
    </p:spTree>
    <p:extLst>
      <p:ext uri="{BB962C8B-B14F-4D97-AF65-F5344CB8AC3E}">
        <p14:creationId xmlns:p14="http://schemas.microsoft.com/office/powerpoint/2010/main" val="2287670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p:spPr>
        <p:txBody>
          <a:bodyPr/>
          <a:lstStyle/>
          <a:p>
            <a:fld id="{24B5A60E-8676-4D6F-AB3C-8ED7EB166CAB}" type="slidenum">
              <a:rPr lang="en-US" smtClean="0"/>
              <a:pPr/>
              <a:t>13</a:t>
            </a:fld>
            <a:endParaRPr lang="en-US" dirty="0"/>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Viruses can be classified by the methods they take to avoid detection:</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A polymorphic virus changes its code to avoid detection. Most polymorphic viruses infect a particular type of file.</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A multipartite virus is designed to infect multiple file types in an effort to fool the antivirus software that is looking for it.</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Stealth viruses temporarily erase their code from the files where they reside and hide in the active memory of the computer.</a:t>
            </a:r>
          </a:p>
        </p:txBody>
      </p:sp>
    </p:spTree>
    <p:extLst>
      <p:ext uri="{BB962C8B-B14F-4D97-AF65-F5344CB8AC3E}">
        <p14:creationId xmlns:p14="http://schemas.microsoft.com/office/powerpoint/2010/main" val="3769503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Malware is software that has a malicious intent.</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Adware displays</a:t>
            </a:r>
            <a:r>
              <a:rPr lang="en-US" sz="1200" kern="1200" baseline="0" dirty="0">
                <a:solidFill>
                  <a:schemeClr val="tx1"/>
                </a:solidFill>
                <a:effectLst/>
                <a:latin typeface="+mn-lt"/>
                <a:ea typeface="+mn-ea"/>
                <a:cs typeface="+mn-cs"/>
              </a:rPr>
              <a:t> unsponsored advertisements.</a:t>
            </a:r>
            <a:endParaRPr lang="en-US" sz="1200" kern="1200" dirty="0">
              <a:solidFill>
                <a:schemeClr val="tx1"/>
              </a:solidFill>
              <a:effectLst/>
              <a:latin typeface="+mn-lt"/>
              <a:ea typeface="+mn-ea"/>
              <a:cs typeface="+mn-cs"/>
            </a:endParaRP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Spyware is an unwanted program that downloads with other software from the Internet and runs in the background.</a:t>
            </a:r>
          </a:p>
          <a:p>
            <a:pPr marL="514350" lvl="2" indent="-171450">
              <a:buFont typeface="Arial" panose="020B0604020202020204" pitchFamily="34" charset="0"/>
              <a:buChar char="•"/>
            </a:pPr>
            <a:r>
              <a:rPr lang="en-US" sz="1200" kern="1200" dirty="0">
                <a:solidFill>
                  <a:schemeClr val="tx1"/>
                </a:solidFill>
                <a:effectLst/>
                <a:latin typeface="+mn-lt"/>
                <a:ea typeface="+mn-ea"/>
                <a:cs typeface="+mn-cs"/>
              </a:rPr>
              <a:t>Spyware transmits information about you.</a:t>
            </a:r>
          </a:p>
          <a:p>
            <a:pPr marL="514350" lvl="2" indent="-171450">
              <a:buFont typeface="Arial" panose="020B0604020202020204" pitchFamily="34" charset="0"/>
              <a:buChar char="•"/>
            </a:pPr>
            <a:r>
              <a:rPr lang="en-US" sz="1200" kern="1200" dirty="0">
                <a:solidFill>
                  <a:schemeClr val="tx1"/>
                </a:solidFill>
                <a:effectLst/>
                <a:latin typeface="+mn-lt"/>
                <a:ea typeface="+mn-ea"/>
                <a:cs typeface="+mn-cs"/>
              </a:rPr>
              <a:t>Many spyware programs use tracking cookies.</a:t>
            </a:r>
            <a:endParaRPr lang="en-US" sz="2000" kern="1200" dirty="0">
              <a:solidFill>
                <a:schemeClr val="tx1"/>
              </a:solidFill>
              <a:effectLst/>
              <a:latin typeface="+mn-lt"/>
              <a:ea typeface="+mn-ea"/>
              <a:cs typeface="+mn-cs"/>
            </a:endParaRPr>
          </a:p>
          <a:p>
            <a:pPr marL="514350" lvl="2" indent="-171450">
              <a:buFont typeface="Arial" panose="020B0604020202020204" pitchFamily="34" charset="0"/>
              <a:buChar char="•"/>
            </a:pPr>
            <a:r>
              <a:rPr lang="en-US" sz="1200" kern="1200" dirty="0">
                <a:solidFill>
                  <a:schemeClr val="tx1"/>
                </a:solidFill>
                <a:effectLst/>
                <a:latin typeface="+mn-lt"/>
                <a:ea typeface="+mn-ea"/>
                <a:cs typeface="+mn-cs"/>
              </a:rPr>
              <a:t>A keystroke logger program monitors keystrokes.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14</a:t>
            </a:fld>
            <a:endParaRPr lang="en-US" dirty="0"/>
          </a:p>
        </p:txBody>
      </p:sp>
    </p:spTree>
    <p:extLst>
      <p:ext uri="{BB962C8B-B14F-4D97-AF65-F5344CB8AC3E}">
        <p14:creationId xmlns:p14="http://schemas.microsoft.com/office/powerpoint/2010/main" val="1083540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Spam is unwanted or junk e-mail.</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spam filter is an option you can select in your e-mail account that places known or suspected spam messages into a special folder.</a:t>
            </a:r>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15</a:t>
            </a:fld>
            <a:endParaRPr lang="en-US" dirty="0"/>
          </a:p>
        </p:txBody>
      </p:sp>
    </p:spTree>
    <p:extLst>
      <p:ext uri="{BB962C8B-B14F-4D97-AF65-F5344CB8AC3E}">
        <p14:creationId xmlns:p14="http://schemas.microsoft.com/office/powerpoint/2010/main" val="2927182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Cookies are small text files that some websites automatically store on your hard drive when you visit them.</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Companies use this information to determine the traffic flowing through their website and the effectiveness of their marketing strategy.</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Cookies do not go through your hard drive in search of personal information.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main concern is that advertisers will use this information indiscriminately, thus invading your privacy.</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Cookies pose no security threat because it is virtually impossible to hide a virus or malicious software program in a cookie.</a:t>
            </a:r>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16</a:t>
            </a:fld>
            <a:endParaRPr lang="en-US" dirty="0"/>
          </a:p>
        </p:txBody>
      </p:sp>
    </p:spTree>
    <p:extLst>
      <p:ext uri="{BB962C8B-B14F-4D97-AF65-F5344CB8AC3E}">
        <p14:creationId xmlns:p14="http://schemas.microsoft.com/office/powerpoint/2010/main" val="3047815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Social engineering is any technique using social skills to generate human interaction</a:t>
            </a:r>
            <a:r>
              <a:rPr lang="en-US" baseline="0" dirty="0"/>
              <a:t> with the purpose of luring</a:t>
            </a:r>
            <a:r>
              <a:rPr lang="en-US" dirty="0"/>
              <a:t> individuals to reveal sensitive information.</a:t>
            </a:r>
          </a:p>
          <a:p>
            <a:pPr marL="171450" indent="-171450">
              <a:spcBef>
                <a:spcPts val="0"/>
              </a:spcBef>
              <a:buFont typeface="Arial" panose="020B0604020202020204" pitchFamily="34" charset="0"/>
              <a:buChar char="•"/>
            </a:pPr>
            <a:r>
              <a:rPr lang="en-US" dirty="0"/>
              <a:t>Pretexting involves creating a scenario that sounds legitimate.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17</a:t>
            </a:fld>
            <a:endParaRPr lang="en-US" dirty="0"/>
          </a:p>
        </p:txBody>
      </p:sp>
    </p:spTree>
    <p:extLst>
      <p:ext uri="{BB962C8B-B14F-4D97-AF65-F5344CB8AC3E}">
        <p14:creationId xmlns:p14="http://schemas.microsoft.com/office/powerpoint/2010/main" val="2355297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Phishing lures Internet users to reveal personal information.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Pharming occurs when malicious code is planted on your computer.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guidelines help to avoid such schemes: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Never reply directly to any e-mail asking for personal information.</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Don’t click on a link in an e-mail.</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Check with the company asking for information.</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Never give personal information over the Internet unless you know the site is secure.</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Use phishing filters.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Use Internet security software that’s constantly being updated.</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18</a:t>
            </a:fld>
            <a:endParaRPr lang="en-US" dirty="0"/>
          </a:p>
        </p:txBody>
      </p:sp>
    </p:spTree>
    <p:extLst>
      <p:ext uri="{BB962C8B-B14F-4D97-AF65-F5344CB8AC3E}">
        <p14:creationId xmlns:p14="http://schemas.microsoft.com/office/powerpoint/2010/main" val="2862657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Scareware is a type of malware that downloads onto your computer and tries to convince you that your computer is infected with a virus or other type of malware.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You’re then directed to a website where you can buy fake removal or antivirus tools that provide little or no value.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Scareware is a social engineering technique because it uses people’s fear of computer viruses to convince them to part with their money.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19</a:t>
            </a:fld>
            <a:endParaRPr lang="en-US" dirty="0"/>
          </a:p>
        </p:txBody>
      </p:sp>
    </p:spTree>
    <p:extLst>
      <p:ext uri="{BB962C8B-B14F-4D97-AF65-F5344CB8AC3E}">
        <p14:creationId xmlns:p14="http://schemas.microsoft.com/office/powerpoint/2010/main" val="32800880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755AE6AE-2DF6-4D79-A00E-636CDD03D2E8}" type="slidenum">
              <a:rPr lang="en-US" smtClean="0"/>
              <a:pPr/>
              <a:t>20</a:t>
            </a:fld>
            <a:endParaRPr lang="en-US" dirty="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firewall is a software program or hardware device designed to protect computers from hackers.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Both Windows and macOS include reliable firewalls. Windows Firewall displays the status of a firewall.</a:t>
            </a:r>
          </a:p>
        </p:txBody>
      </p:sp>
    </p:spTree>
    <p:extLst>
      <p:ext uri="{BB962C8B-B14F-4D97-AF65-F5344CB8AC3E}">
        <p14:creationId xmlns:p14="http://schemas.microsoft.com/office/powerpoint/2010/main" val="1964745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755AE6AE-2DF6-4D79-A00E-636CDD03D2E8}" type="slidenum">
              <a:rPr lang="en-US" smtClean="0"/>
              <a:pPr/>
              <a:t>21</a:t>
            </a:fld>
            <a:endParaRPr lang="en-US" dirty="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r>
              <a:rPr lang="en-US" sz="1200" kern="1200" dirty="0">
                <a:solidFill>
                  <a:schemeClr val="tx1"/>
                </a:solidFill>
                <a:effectLst/>
                <a:latin typeface="+mn-lt"/>
                <a:ea typeface="+mn-ea"/>
                <a:cs typeface="+mn-cs"/>
              </a:rPr>
              <a:t>Antivirus protection is included in comprehensive Internet security packages such as Norton Security Suite or Trend Micro Internet Security.</a:t>
            </a:r>
          </a:p>
        </p:txBody>
      </p:sp>
    </p:spTree>
    <p:extLst>
      <p:ext uri="{BB962C8B-B14F-4D97-AF65-F5344CB8AC3E}">
        <p14:creationId xmlns:p14="http://schemas.microsoft.com/office/powerpoint/2010/main" val="3010988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b="0" i="0" u="none" strike="noStrike" kern="1200" baseline="0" dirty="0">
                <a:solidFill>
                  <a:schemeClr val="tx1"/>
                </a:solidFill>
                <a:latin typeface="+mn-lt"/>
                <a:ea typeface="+mn-ea"/>
                <a:cs typeface="+mn-cs"/>
              </a:rPr>
              <a:t>Firewalls can be configured so that they filter out packets sent to specific logical ports in a process known as packet filtering.</a:t>
            </a:r>
          </a:p>
          <a:p>
            <a:pPr marL="171450" indent="-171450">
              <a:buFont typeface="Arial" pitchFamily="34" charset="0"/>
              <a:buChar char="•"/>
            </a:pPr>
            <a:r>
              <a:rPr lang="en-US" sz="1200" b="0" i="0" u="none" strike="noStrike" kern="1200" baseline="0" dirty="0">
                <a:solidFill>
                  <a:schemeClr val="tx1"/>
                </a:solidFill>
                <a:latin typeface="+mn-lt"/>
                <a:ea typeface="+mn-ea"/>
                <a:cs typeface="+mn-cs"/>
              </a:rPr>
              <a:t>Firewalls can also be configured to completely refuse requests from the Internet asking for access to specific ports in a process known as logical port blocking.</a:t>
            </a:r>
          </a:p>
          <a:p>
            <a:pPr marL="171450" indent="-171450">
              <a:buFont typeface="Arial" pitchFamily="34" charset="0"/>
              <a:buChar char="•"/>
            </a:pPr>
            <a:r>
              <a:rPr lang="en-US" sz="1200" b="0" i="0" u="none" strike="noStrike" kern="1200" baseline="0" dirty="0">
                <a:solidFill>
                  <a:schemeClr val="tx1"/>
                </a:solidFill>
                <a:latin typeface="+mn-lt"/>
                <a:ea typeface="+mn-ea"/>
                <a:cs typeface="+mn-cs"/>
              </a:rPr>
              <a:t>Firewalls use a process called network address translation to assign internal IP addresses on a network.</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22</a:t>
            </a:fld>
            <a:endParaRPr lang="en-US" dirty="0"/>
          </a:p>
        </p:txBody>
      </p:sp>
    </p:spTree>
    <p:extLst>
      <p:ext uri="{BB962C8B-B14F-4D97-AF65-F5344CB8AC3E}">
        <p14:creationId xmlns:p14="http://schemas.microsoft.com/office/powerpoint/2010/main" val="2261678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Antivirus</a:t>
            </a:r>
            <a:r>
              <a:rPr lang="en-US" sz="1200" kern="1200" baseline="0" dirty="0">
                <a:solidFill>
                  <a:schemeClr val="tx1"/>
                </a:solidFill>
                <a:effectLst/>
                <a:latin typeface="+mn-lt"/>
                <a:ea typeface="+mn-ea"/>
                <a:cs typeface="+mn-cs"/>
              </a:rPr>
              <a:t> software is specifically designed to detect viruses and protect your computer and files from harm</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Symantec, Trend Micro, and Avast are among the companies that offer highly rated antivirus software packages.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23</a:t>
            </a:fld>
            <a:endParaRPr lang="en-US" dirty="0"/>
          </a:p>
        </p:txBody>
      </p:sp>
    </p:spTree>
    <p:extLst>
      <p:ext uri="{BB962C8B-B14F-4D97-AF65-F5344CB8AC3E}">
        <p14:creationId xmlns:p14="http://schemas.microsoft.com/office/powerpoint/2010/main" val="1512190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virus signature is a portion of the virus code that’s unique to a particular computer virus.</a:t>
            </a:r>
          </a:p>
          <a:p>
            <a:pPr marL="171450" indent="-171450">
              <a:buFont typeface="Arial" panose="020B0604020202020204" pitchFamily="34" charset="0"/>
              <a:buChar char="•"/>
            </a:pPr>
            <a:r>
              <a:rPr lang="en-US" dirty="0"/>
              <a:t>Quarantining involves placing virus in a secure area so it won’t spread to other files.</a:t>
            </a:r>
          </a:p>
          <a:p>
            <a:pPr marL="171450" indent="-171450">
              <a:buFont typeface="Arial" panose="020B0604020202020204" pitchFamily="34" charset="0"/>
              <a:buChar char="•"/>
            </a:pPr>
            <a:r>
              <a:rPr lang="en-US" dirty="0"/>
              <a:t>During inoculation, key attributes about your computer files are recorded</a:t>
            </a:r>
            <a:r>
              <a:rPr lang="en-US" baseline="0" dirty="0"/>
              <a:t> </a:t>
            </a:r>
            <a:r>
              <a:rPr lang="en-US" dirty="0"/>
              <a:t>and keep stats in secure place.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24</a:t>
            </a:fld>
            <a:endParaRPr lang="en-US" dirty="0"/>
          </a:p>
        </p:txBody>
      </p:sp>
    </p:spTree>
    <p:extLst>
      <p:ext uri="{BB962C8B-B14F-4D97-AF65-F5344CB8AC3E}">
        <p14:creationId xmlns:p14="http://schemas.microsoft.com/office/powerpoint/2010/main" val="1852615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Aft>
                <a:spcPts val="450"/>
              </a:spcAft>
              <a:buFont typeface="Arial" panose="020B0604020202020204" pitchFamily="34" charset="0"/>
              <a:buChar char="•"/>
            </a:pPr>
            <a:r>
              <a:rPr lang="en-US" sz="1200" b="0" i="0" u="none" strike="noStrike" kern="1200" baseline="0" dirty="0">
                <a:solidFill>
                  <a:schemeClr val="tx1"/>
                </a:solidFill>
                <a:latin typeface="+mn-lt"/>
                <a:ea typeface="+mn-ea"/>
                <a:cs typeface="+mn-cs"/>
              </a:rPr>
              <a:t>Many viruses exploit weaknesses in operating systems. This type of attack, known as a drive-by download, affects almost 1 in 1,000 web pages.</a:t>
            </a:r>
          </a:p>
          <a:p>
            <a:pPr marL="171450" indent="-171450">
              <a:spcAft>
                <a:spcPts val="450"/>
              </a:spcAft>
              <a:buFont typeface="Arial" panose="020B0604020202020204" pitchFamily="34" charset="0"/>
              <a:buChar char="•"/>
            </a:pPr>
            <a:r>
              <a:rPr lang="en-US" sz="1200" b="0" i="0" u="none" strike="noStrike" kern="1200" baseline="0" dirty="0">
                <a:solidFill>
                  <a:schemeClr val="tx1"/>
                </a:solidFill>
                <a:latin typeface="+mn-lt"/>
                <a:ea typeface="+mn-ea"/>
                <a:cs typeface="+mn-cs"/>
              </a:rPr>
              <a:t>To combat these threats, make sure your OS is up to date and contains the latest security patches.</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25</a:t>
            </a:fld>
            <a:endParaRPr lang="en-US" dirty="0"/>
          </a:p>
        </p:txBody>
      </p:sp>
    </p:spTree>
    <p:extLst>
      <p:ext uri="{BB962C8B-B14F-4D97-AF65-F5344CB8AC3E}">
        <p14:creationId xmlns:p14="http://schemas.microsoft.com/office/powerpoint/2010/main" val="1758894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 should create strong passwords—ones that are difficult for hackers to guess.</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Typically they should be at least eight characters and use uppercase, lowercase, numeric, and symbol characters.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26</a:t>
            </a:fld>
            <a:endParaRPr lang="en-US" dirty="0"/>
          </a:p>
        </p:txBody>
      </p:sp>
    </p:spTree>
    <p:extLst>
      <p:ext uri="{BB962C8B-B14F-4D97-AF65-F5344CB8AC3E}">
        <p14:creationId xmlns:p14="http://schemas.microsoft.com/office/powerpoint/2010/main" val="34911687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biometric authentication device is a device that reads a unique personal characteristic such as a fingerprint or the iris pattern in your eye and converts it to a digital code.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Because no two people have the same biometric characteristics, these devices provide a high level of security.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Other biometric devices, including voice authentication and facial</a:t>
            </a:r>
            <a:r>
              <a:rPr lang="en-US" sz="1200" kern="1200" baseline="0" dirty="0">
                <a:solidFill>
                  <a:schemeClr val="tx1"/>
                </a:solidFill>
                <a:effectLst/>
                <a:latin typeface="+mn-lt"/>
                <a:ea typeface="+mn-ea"/>
                <a:cs typeface="+mn-cs"/>
              </a:rPr>
              <a:t> recognition</a:t>
            </a:r>
            <a:r>
              <a:rPr lang="en-US" sz="1200" kern="1200" dirty="0">
                <a:solidFill>
                  <a:schemeClr val="tx1"/>
                </a:solidFill>
                <a:effectLst/>
                <a:latin typeface="+mn-lt"/>
                <a:ea typeface="+mn-ea"/>
                <a:cs typeface="+mn-cs"/>
              </a:rPr>
              <a:t> systems, are now widely offered in notebook computers, tablets, and smartphones.</a:t>
            </a:r>
          </a:p>
          <a:p>
            <a:r>
              <a:rPr lang="en-US" sz="1200" kern="1200" dirty="0">
                <a:solidFill>
                  <a:schemeClr val="tx1"/>
                </a:solidFill>
                <a:effectLst/>
                <a:latin typeface="+mn-lt"/>
                <a:ea typeface="+mn-ea"/>
                <a:cs typeface="+mn-cs"/>
              </a:rPr>
              <a:t>This figure shows W</a:t>
            </a:r>
            <a:r>
              <a:rPr lang="en-US" sz="1200" b="0" i="0" u="none" strike="noStrike" kern="1200" baseline="0" dirty="0">
                <a:solidFill>
                  <a:schemeClr val="tx1"/>
                </a:solidFill>
                <a:latin typeface="+mn-lt"/>
                <a:ea typeface="+mn-ea"/>
                <a:cs typeface="+mn-cs"/>
              </a:rPr>
              <a:t>indows Hello, which brings facial recognition for login to laptops and mobile devices that have an integrated camera.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27</a:t>
            </a:fld>
            <a:endParaRPr lang="en-US" dirty="0"/>
          </a:p>
        </p:txBody>
      </p:sp>
    </p:spTree>
    <p:extLst>
      <p:ext uri="{BB962C8B-B14F-4D97-AF65-F5344CB8AC3E}">
        <p14:creationId xmlns:p14="http://schemas.microsoft.com/office/powerpoint/2010/main" val="28731246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Privacy tools connected with web</a:t>
            </a:r>
            <a:r>
              <a:rPr lang="en-US" baseline="0" dirty="0"/>
              <a:t> browsers </a:t>
            </a:r>
            <a:r>
              <a:rPr lang="en-US" dirty="0"/>
              <a:t>include:</a:t>
            </a:r>
          </a:p>
          <a:p>
            <a:pPr marL="285750" lvl="1" indent="-171450">
              <a:spcBef>
                <a:spcPts val="0"/>
              </a:spcBef>
              <a:buFont typeface="Arial" panose="020B0604020202020204" pitchFamily="34" charset="0"/>
              <a:buChar char="•"/>
            </a:pPr>
            <a:r>
              <a:rPr lang="en-US" dirty="0"/>
              <a:t>Private Browsing,</a:t>
            </a:r>
          </a:p>
          <a:p>
            <a:pPr marL="285750" lvl="1" indent="-171450">
              <a:spcBef>
                <a:spcPts val="0"/>
              </a:spcBef>
              <a:buFont typeface="Arial" panose="020B0604020202020204" pitchFamily="34" charset="0"/>
              <a:buChar char="•"/>
            </a:pPr>
            <a:r>
              <a:rPr lang="en-US" dirty="0"/>
              <a:t>InPrivate, and</a:t>
            </a:r>
          </a:p>
          <a:p>
            <a:pPr marL="285750" lvl="1" indent="-171450">
              <a:spcBef>
                <a:spcPts val="0"/>
              </a:spcBef>
              <a:buFont typeface="Arial" panose="020B0604020202020204" pitchFamily="34" charset="0"/>
              <a:buChar char="•"/>
            </a:pPr>
            <a:r>
              <a:rPr lang="en-US" dirty="0"/>
              <a:t>Incognito.</a:t>
            </a:r>
          </a:p>
          <a:p>
            <a:pPr marL="171450" indent="-171450">
              <a:spcBef>
                <a:spcPts val="0"/>
              </a:spcBef>
              <a:buFont typeface="Arial" panose="020B0604020202020204" pitchFamily="34" charset="0"/>
              <a:buChar char="•"/>
            </a:pPr>
            <a:r>
              <a:rPr lang="en-US" dirty="0"/>
              <a:t>Portable privacy devices, such as Kingston Personal Flash Drives, are available.</a:t>
            </a:r>
          </a:p>
          <a:p>
            <a:pPr marL="171450" indent="-171450">
              <a:spcBef>
                <a:spcPts val="0"/>
              </a:spcBef>
              <a:buFont typeface="Arial" panose="020B0604020202020204" pitchFamily="34" charset="0"/>
              <a:buChar char="•"/>
            </a:pPr>
            <a:r>
              <a:rPr lang="en-US" dirty="0"/>
              <a:t>Virtual private networks (VPNs) are secure networks that are established using the public Internet infrastructure.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28</a:t>
            </a:fld>
            <a:endParaRPr lang="en-US" dirty="0"/>
          </a:p>
        </p:txBody>
      </p:sp>
    </p:spTree>
    <p:extLst>
      <p:ext uri="{BB962C8B-B14F-4D97-AF65-F5344CB8AC3E}">
        <p14:creationId xmlns:p14="http://schemas.microsoft.com/office/powerpoint/2010/main" val="982167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What information should not be shared on websites?</a:t>
            </a:r>
            <a:endParaRPr lang="en-US" dirty="0"/>
          </a:p>
          <a:p>
            <a:pPr marL="171450" indent="-171450">
              <a:buFont typeface="Arial" panose="020B0604020202020204" pitchFamily="34" charset="0"/>
              <a:buChar char="•"/>
            </a:pPr>
            <a:r>
              <a:rPr lang="en-US" dirty="0"/>
              <a:t>Reveal as little information as possible in social media.</a:t>
            </a:r>
          </a:p>
          <a:p>
            <a:pPr marL="171450" indent="-171450">
              <a:buFont typeface="Arial" panose="020B0604020202020204" pitchFamily="34" charset="0"/>
              <a:buChar char="•"/>
            </a:pPr>
            <a:r>
              <a:rPr lang="en-US" dirty="0"/>
              <a:t>In Facebook, change your privacy settings.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29</a:t>
            </a:fld>
            <a:endParaRPr lang="en-US" dirty="0"/>
          </a:p>
        </p:txBody>
      </p:sp>
    </p:spTree>
    <p:extLst>
      <p:ext uri="{BB962C8B-B14F-4D97-AF65-F5344CB8AC3E}">
        <p14:creationId xmlns:p14="http://schemas.microsoft.com/office/powerpoint/2010/main" val="1794661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6032" indent="-256032">
              <a:buClr>
                <a:schemeClr val="tx1"/>
              </a:buClr>
              <a:buSzPct val="100000"/>
              <a:buFont typeface="Arial" panose="020B0604020202020204" pitchFamily="34" charset="0"/>
              <a:buChar char="•"/>
            </a:pPr>
            <a:r>
              <a:rPr lang="en-US" dirty="0"/>
              <a:t>Backups are copies of files used to replace the originals if they’re lost or damaged.</a:t>
            </a:r>
          </a:p>
          <a:p>
            <a:pPr marL="256032" indent="-256032">
              <a:buClr>
                <a:schemeClr val="tx1"/>
              </a:buClr>
              <a:buSzPct val="100000"/>
              <a:buFont typeface="Arial" panose="020B0604020202020204" pitchFamily="34" charset="0"/>
              <a:buChar char="•"/>
            </a:pPr>
            <a:r>
              <a:rPr lang="en-US" dirty="0"/>
              <a:t>Files to backup include data files and program files.</a:t>
            </a:r>
          </a:p>
          <a:p>
            <a:pPr marL="256032" indent="-256032">
              <a:buClr>
                <a:schemeClr val="tx1"/>
              </a:buClr>
              <a:buSzPct val="100000"/>
              <a:buFont typeface="Arial" panose="020B0604020202020204" pitchFamily="34" charset="0"/>
              <a:buChar char="•"/>
            </a:pPr>
            <a:r>
              <a:rPr lang="en-US" dirty="0"/>
              <a:t>Types of backups include full, incremental, and image.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30</a:t>
            </a:fld>
            <a:endParaRPr lang="en-US" dirty="0"/>
          </a:p>
        </p:txBody>
      </p:sp>
    </p:spTree>
    <p:extLst>
      <p:ext uri="{BB962C8B-B14F-4D97-AF65-F5344CB8AC3E}">
        <p14:creationId xmlns:p14="http://schemas.microsoft.com/office/powerpoint/2010/main" val="3859204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Power surges occur when an electrical current is supplied in excess of normal voltage. Old or faulty wiring, downed power lines, malfunctions at electric company substations, and lightning strikes can all cause power surges.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surge protector protects your computer.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Replace surge protectors every 2–3 years or after a major surge.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 electronic devices that have solid-state components, such as TVs, stereos, printers, and cell phones, should be connected to a surge protector.</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31</a:t>
            </a:fld>
            <a:endParaRPr lang="en-US" dirty="0"/>
          </a:p>
        </p:txBody>
      </p:sp>
    </p:spTree>
    <p:extLst>
      <p:ext uri="{BB962C8B-B14F-4D97-AF65-F5344CB8AC3E}">
        <p14:creationId xmlns:p14="http://schemas.microsoft.com/office/powerpoint/2010/main" val="4164015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You have three main security concerns with mobile devices: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Keeping them from being stolen.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Keeping data secure in case they are stolen.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Finding a device if it is stolen.</a:t>
            </a:r>
          </a:p>
        </p:txBody>
      </p:sp>
      <p:sp>
        <p:nvSpPr>
          <p:cNvPr id="4" name="Slide Number Placeholder 3"/>
          <p:cNvSpPr>
            <a:spLocks noGrp="1"/>
          </p:cNvSpPr>
          <p:nvPr>
            <p:ph type="sldNum" sz="quarter" idx="10"/>
          </p:nvPr>
        </p:nvSpPr>
        <p:spPr/>
        <p:txBody>
          <a:bodyPr/>
          <a:lstStyle/>
          <a:p>
            <a:fld id="{15436EEF-3ACC-4468-87D3-BB2E9E995702}" type="slidenum">
              <a:rPr lang="en-US" smtClean="0"/>
              <a:t>32</a:t>
            </a:fld>
            <a:endParaRPr lang="en-US" dirty="0"/>
          </a:p>
        </p:txBody>
      </p:sp>
    </p:spTree>
    <p:extLst>
      <p:ext uri="{BB962C8B-B14F-4D97-AF65-F5344CB8AC3E}">
        <p14:creationId xmlns:p14="http://schemas.microsoft.com/office/powerpoint/2010/main" val="2391725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36EEF-3ACC-4468-87D3-BB2E9E995702}" type="slidenum">
              <a:rPr lang="en-US" smtClean="0"/>
              <a:t>33</a:t>
            </a:fld>
            <a:endParaRPr lang="en-US" dirty="0"/>
          </a:p>
        </p:txBody>
      </p:sp>
    </p:spTree>
    <p:extLst>
      <p:ext uri="{BB962C8B-B14F-4D97-AF65-F5344CB8AC3E}">
        <p14:creationId xmlns:p14="http://schemas.microsoft.com/office/powerpoint/2010/main" val="1697912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a:t>
            </a:r>
            <a:r>
              <a:rPr lang="en-US" altLang="en-US" sz="1200" b="0">
                <a:latin typeface="Verdana"/>
                <a:ea typeface="Verdana" panose="020B0604030504040204" pitchFamily="34" charset="0"/>
                <a:cs typeface="Verdana" panose="020B0604030504040204" pitchFamily="34" charset="0"/>
              </a:rPr>
              <a:t>© 2020 </a:t>
            </a:r>
            <a:r>
              <a:rPr lang="en-US" altLang="en-US" sz="1200" b="0" dirty="0">
                <a:latin typeface="Verdana"/>
                <a:ea typeface="Verdana" panose="020B0604030504040204" pitchFamily="34" charset="0"/>
                <a:cs typeface="Verdana" panose="020B0604030504040204" pitchFamily="34" charset="0"/>
              </a:rPr>
              <a:t>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a:t>
            </a:r>
            <a:r>
              <a:rPr lang="en-US" sz="3000" dirty="0"/>
              <a:t>9</a:t>
            </a:r>
            <a:endParaRPr lang="en-US" sz="3000" b="0" i="0" u="none" strike="noStrike" cap="none" dirty="0">
              <a:solidFill>
                <a:schemeClr val="dk1"/>
              </a:solidFill>
              <a:latin typeface="Arial"/>
              <a:ea typeface="Arial"/>
              <a:cs typeface="Arial"/>
              <a:sym typeface="Arial"/>
            </a:endParaRP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Securing Your System: Protecting Your Digital Data and Devices</a:t>
            </a:r>
          </a:p>
        </p:txBody>
      </p:sp>
      <p:pic>
        <p:nvPicPr>
          <p:cNvPr id="8" name="Picture 7">
            <a:extLst>
              <a:ext uri="{FF2B5EF4-FFF2-40B4-BE49-F238E27FC236}">
                <a16:creationId xmlns:a16="http://schemas.microsoft.com/office/drawing/2014/main" id="{5A468E48-5ABB-4E72-8A8C-26B0A4651A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3)</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9.1  Describe how identity theft is committed and the types of scams identity thieves perpetrate.</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9.2  Describe the different types of hackers and the tools they use.</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9.3  Explain what a computer virus is, why it is a threat to your security, how a computing device catches a virus, and the symptoms it may display.</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9.4  List the different categories of computer viruses, and describe their behaviors.</a:t>
            </a:r>
          </a:p>
          <a:p>
            <a:pPr marL="692150" indent="-692150">
              <a:spcBef>
                <a:spcPts val="0"/>
              </a:spcBef>
              <a:spcAft>
                <a:spcPts val="900"/>
              </a:spcAft>
              <a:buNone/>
            </a:pPr>
            <a:r>
              <a:rPr lang="en-US" sz="2400" dirty="0">
                <a:latin typeface="Arial" panose="020B0604020202020204" pitchFamily="34" charset="0"/>
                <a:cs typeface="Arial" panose="020B0604020202020204" pitchFamily="34" charset="0"/>
              </a:rPr>
              <a:t>9.5  Explain what malware, spam, and cookies are and how they impact your security.</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9.6  Describe social engineering techniques, and explain strategies to avoid falling prey to them.</a:t>
            </a:r>
          </a:p>
          <a:p>
            <a:pPr marL="692150" indent="-692150">
              <a:buNone/>
            </a:pPr>
            <a:r>
              <a:rPr lang="en-US" sz="2400" dirty="0">
                <a:latin typeface="Arial" panose="020B0604020202020204" pitchFamily="34" charset="0"/>
                <a:cs typeface="Arial" panose="020B0604020202020204" pitchFamily="34" charset="0"/>
              </a:rPr>
              <a:t>9.7  Explain what a firewall is and how a firewall protects your computer from hackers.</a:t>
            </a:r>
          </a:p>
          <a:p>
            <a:pPr marL="692150" indent="-692150">
              <a:buNone/>
            </a:pPr>
            <a:r>
              <a:rPr lang="en-US" sz="2400" dirty="0">
                <a:latin typeface="Arial" panose="020B0604020202020204" pitchFamily="34" charset="0"/>
                <a:cs typeface="Arial" panose="020B0604020202020204" pitchFamily="34" charset="0"/>
              </a:rPr>
              <a:t>9.8  Explain how to protect your computer from virus infection.</a:t>
            </a:r>
          </a:p>
          <a:p>
            <a:pPr marL="692150" indent="-692150">
              <a:buNone/>
            </a:pPr>
            <a:r>
              <a:rPr lang="en-US" sz="2400" dirty="0">
                <a:latin typeface="Arial" panose="020B0604020202020204" pitchFamily="34" charset="0"/>
                <a:cs typeface="Arial" panose="020B0604020202020204" pitchFamily="34" charset="0"/>
              </a:rPr>
              <a:t>9.9  Describe how passwords and biometric characteristics can be used for user authentication.</a:t>
            </a:r>
          </a:p>
          <a:p>
            <a:pPr marL="692150" indent="-692150">
              <a:buNone/>
            </a:pPr>
            <a:r>
              <a:rPr lang="en-US" sz="2400" dirty="0">
                <a:latin typeface="Arial" panose="020B0604020202020204" pitchFamily="34" charset="0"/>
                <a:cs typeface="Arial" panose="020B0604020202020204" pitchFamily="34" charset="0"/>
              </a:rPr>
              <a:t>9.10 Describe ways to surf the Web anonymously.</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9.11  Describe the types of information you should never share online.</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9.12  List the various types of backups you can perform on your computing devices, and explain the various places you can store backup files.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9.13  Explain the negative effects environment and power surges can have on computing devices.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9.14  Describe the major concerns when a device is stolen and strategies for solving the problems.</a:t>
            </a:r>
          </a:p>
        </p:txBody>
      </p:sp>
    </p:spTree>
    <p:extLst>
      <p:ext uri="{BB962C8B-B14F-4D97-AF65-F5344CB8AC3E}">
        <p14:creationId xmlns:p14="http://schemas.microsoft.com/office/powerpoint/2010/main" val="876521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Identity Theft and Hackers</a:t>
            </a:r>
          </a:p>
        </p:txBody>
      </p:sp>
      <p:sp>
        <p:nvSpPr>
          <p:cNvPr id="3" name="Content Placeholder 2"/>
          <p:cNvSpPr>
            <a:spLocks noGrp="1"/>
          </p:cNvSpPr>
          <p:nvPr>
            <p:ph idx="1"/>
          </p:nvPr>
        </p:nvSpPr>
        <p:spPr>
          <a:xfrm>
            <a:off x="457200" y="1600200"/>
            <a:ext cx="3410147" cy="3943713"/>
          </a:xfrm>
        </p:spPr>
        <p:txBody>
          <a:bodyPr>
            <a:normAutofit/>
          </a:bodyPr>
          <a:lstStyle/>
          <a:p>
            <a:pPr>
              <a:spcAft>
                <a:spcPts val="900"/>
              </a:spcAft>
            </a:pPr>
            <a:r>
              <a:rPr lang="en-US" dirty="0">
                <a:solidFill>
                  <a:srgbClr val="007FA3"/>
                </a:solidFill>
              </a:rPr>
              <a:t>Cybercrime</a:t>
            </a:r>
          </a:p>
          <a:p>
            <a:pPr>
              <a:spcAft>
                <a:spcPts val="900"/>
              </a:spcAft>
            </a:pPr>
            <a:r>
              <a:rPr lang="en-US" dirty="0">
                <a:solidFill>
                  <a:srgbClr val="007FA3"/>
                </a:solidFill>
              </a:rPr>
              <a:t>Cybercriminals</a:t>
            </a:r>
          </a:p>
          <a:p>
            <a:pPr>
              <a:spcAft>
                <a:spcPts val="900"/>
              </a:spcAft>
            </a:pPr>
            <a:r>
              <a:rPr lang="en-US" dirty="0">
                <a:solidFill>
                  <a:srgbClr val="007FA3"/>
                </a:solidFill>
              </a:rPr>
              <a:t>Common types of cybercrimes</a:t>
            </a:r>
          </a:p>
        </p:txBody>
      </p:sp>
      <p:pic>
        <p:nvPicPr>
          <p:cNvPr id="5" name="Picture 4" descr="A chart depicts the strength of 6 industries’ cyber security and policy compliance. Each of the 6 industries is represented by an icon and two bars with the percentage of the industry companies who have strong compliance and security. The statistics are as follows. Manufacturing. Compliant with OWASP Top 10 Policies, 35 percent. Has strong cyber security, 81 percent. Icon, cogs. Technology. Compliant with OWASP Top 10 Policies, 32 percent. Has strong cyber security, 50 percent. Icon, stock of dollars. Financial Services. Compliant with OWASP Top 10 Policies, 42 percent. Has strong cyber security, 65 percent. Icon, cash register. Healthcare. Compliant with OWASP Top 10 Policies, 31 percent. Has strong cyber security, 43 percent. Icon, computer chip. Retail and Hospitality. Compliant with OWASP Top 10 Policies, 30 percent. Has strong cyber security, 60 percent. Icon, heart with pulse reading. Government. Compliant with OWASP Top 10 Policies, 24 percent. Has strong cyber security, 27 percent. Icon, government building.">
            <a:extLst>
              <a:ext uri="{FF2B5EF4-FFF2-40B4-BE49-F238E27FC236}">
                <a16:creationId xmlns:a16="http://schemas.microsoft.com/office/drawing/2014/main" id="{1CD7AADC-1F4F-40EE-8B55-B37D1C1705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8232" y="1752600"/>
            <a:ext cx="4732367" cy="4372740"/>
          </a:xfrm>
          <a:prstGeom prst="rect">
            <a:avLst/>
          </a:prstGeom>
        </p:spPr>
      </p:pic>
    </p:spTree>
    <p:extLst>
      <p:ext uri="{BB962C8B-B14F-4D97-AF65-F5344CB8AC3E}">
        <p14:creationId xmlns:p14="http://schemas.microsoft.com/office/powerpoint/2010/main" val="4291417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Identity Theft and Hackers</a:t>
            </a:r>
            <a:br>
              <a:rPr lang="en-US" sz="3000" dirty="0"/>
            </a:br>
            <a:r>
              <a:rPr lang="en-US" sz="3200" dirty="0"/>
              <a:t>Identity Theft</a:t>
            </a:r>
            <a:br>
              <a:rPr lang="en-US" sz="3200" dirty="0"/>
            </a:br>
            <a:r>
              <a:rPr lang="en-US" sz="2000" dirty="0"/>
              <a:t>(Objective 9.1)</a:t>
            </a:r>
            <a:endParaRPr lang="en-US" sz="2700" dirty="0"/>
          </a:p>
        </p:txBody>
      </p:sp>
      <p:sp>
        <p:nvSpPr>
          <p:cNvPr id="3" name="Content Placeholder 2"/>
          <p:cNvSpPr>
            <a:spLocks noGrp="1"/>
          </p:cNvSpPr>
          <p:nvPr>
            <p:ph idx="1"/>
          </p:nvPr>
        </p:nvSpPr>
        <p:spPr>
          <a:xfrm>
            <a:off x="457200" y="1600200"/>
            <a:ext cx="8534400" cy="5181600"/>
          </a:xfrm>
        </p:spPr>
        <p:txBody>
          <a:bodyPr>
            <a:normAutofit/>
          </a:bodyPr>
          <a:lstStyle/>
          <a:p>
            <a:pPr>
              <a:spcBef>
                <a:spcPts val="0"/>
              </a:spcBef>
              <a:spcAft>
                <a:spcPts val="300"/>
              </a:spcAft>
            </a:pPr>
            <a:r>
              <a:rPr lang="en-US" dirty="0">
                <a:solidFill>
                  <a:srgbClr val="007FA3"/>
                </a:solidFill>
              </a:rPr>
              <a:t>Occurs when a thief steals personal information and poses as you</a:t>
            </a:r>
          </a:p>
          <a:p>
            <a:pPr lvl="1">
              <a:spcBef>
                <a:spcPts val="0"/>
              </a:spcBef>
              <a:spcAft>
                <a:spcPts val="300"/>
              </a:spcAft>
            </a:pPr>
            <a:r>
              <a:rPr lang="en-US" dirty="0"/>
              <a:t>Most financially damaging cybercrime for individuals</a:t>
            </a:r>
          </a:p>
          <a:p>
            <a:pPr>
              <a:spcBef>
                <a:spcPts val="0"/>
              </a:spcBef>
              <a:spcAft>
                <a:spcPts val="300"/>
              </a:spcAft>
            </a:pPr>
            <a:r>
              <a:rPr lang="en-US" dirty="0">
                <a:solidFill>
                  <a:srgbClr val="007FA3"/>
                </a:solidFill>
              </a:rPr>
              <a:t>Types of scams</a:t>
            </a:r>
          </a:p>
          <a:p>
            <a:pPr lvl="1">
              <a:spcBef>
                <a:spcPts val="0"/>
              </a:spcBef>
              <a:spcAft>
                <a:spcPts val="300"/>
              </a:spcAft>
            </a:pPr>
            <a:r>
              <a:rPr lang="en-US" dirty="0"/>
              <a:t>Counterfeiting credit and debit cards</a:t>
            </a:r>
          </a:p>
          <a:p>
            <a:pPr lvl="1">
              <a:spcBef>
                <a:spcPts val="0"/>
              </a:spcBef>
              <a:spcAft>
                <a:spcPts val="300"/>
              </a:spcAft>
            </a:pPr>
            <a:r>
              <a:rPr lang="en-US" dirty="0"/>
              <a:t>Requesting changes of address</a:t>
            </a:r>
          </a:p>
          <a:p>
            <a:pPr lvl="1">
              <a:spcBef>
                <a:spcPts val="0"/>
              </a:spcBef>
              <a:spcAft>
                <a:spcPts val="300"/>
              </a:spcAft>
            </a:pPr>
            <a:r>
              <a:rPr lang="en-US" dirty="0"/>
              <a:t>Opening new credit cards</a:t>
            </a:r>
          </a:p>
          <a:p>
            <a:pPr lvl="1">
              <a:spcBef>
                <a:spcPts val="0"/>
              </a:spcBef>
              <a:spcAft>
                <a:spcPts val="300"/>
              </a:spcAft>
            </a:pPr>
            <a:r>
              <a:rPr lang="en-US" dirty="0"/>
              <a:t>Obtaining medical services</a:t>
            </a:r>
          </a:p>
          <a:p>
            <a:pPr lvl="1">
              <a:spcBef>
                <a:spcPts val="0"/>
              </a:spcBef>
              <a:spcAft>
                <a:spcPts val="300"/>
              </a:spcAft>
            </a:pPr>
            <a:r>
              <a:rPr lang="en-US" dirty="0"/>
              <a:t>Buying a home</a:t>
            </a:r>
          </a:p>
        </p:txBody>
      </p:sp>
    </p:spTree>
    <p:extLst>
      <p:ext uri="{BB962C8B-B14F-4D97-AF65-F5344CB8AC3E}">
        <p14:creationId xmlns:p14="http://schemas.microsoft.com/office/powerpoint/2010/main" val="2001035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Identity Theft and Hackers</a:t>
            </a:r>
            <a:br>
              <a:rPr lang="en-US" sz="3000" dirty="0"/>
            </a:br>
            <a:r>
              <a:rPr lang="en-US" sz="3200" dirty="0"/>
              <a:t>Hacking (1 of 4)</a:t>
            </a:r>
            <a:br>
              <a:rPr lang="en-US" sz="3200" dirty="0"/>
            </a:br>
            <a:r>
              <a:rPr lang="en-US" sz="2000" dirty="0"/>
              <a:t>(Objective 9.2)</a:t>
            </a:r>
            <a:endParaRPr lang="en-US" sz="3000" dirty="0"/>
          </a:p>
        </p:txBody>
      </p:sp>
      <p:sp>
        <p:nvSpPr>
          <p:cNvPr id="3" name="Content Placeholder 2"/>
          <p:cNvSpPr>
            <a:spLocks noGrp="1"/>
          </p:cNvSpPr>
          <p:nvPr>
            <p:ph idx="1"/>
          </p:nvPr>
        </p:nvSpPr>
        <p:spPr>
          <a:xfrm>
            <a:off x="457200" y="1600200"/>
            <a:ext cx="7620000" cy="5181600"/>
          </a:xfrm>
        </p:spPr>
        <p:txBody>
          <a:bodyPr>
            <a:normAutofit/>
          </a:bodyPr>
          <a:lstStyle/>
          <a:p>
            <a:pPr>
              <a:lnSpc>
                <a:spcPct val="110000"/>
              </a:lnSpc>
              <a:spcBef>
                <a:spcPts val="0"/>
              </a:spcBef>
              <a:spcAft>
                <a:spcPts val="900"/>
              </a:spcAft>
            </a:pPr>
            <a:r>
              <a:rPr lang="en-US" dirty="0">
                <a:solidFill>
                  <a:srgbClr val="007FA3"/>
                </a:solidFill>
              </a:rPr>
              <a:t>Hacker</a:t>
            </a:r>
            <a:r>
              <a:rPr lang="en-US" dirty="0"/>
              <a:t>—</a:t>
            </a:r>
            <a:r>
              <a:rPr lang="en-US" dirty="0">
                <a:solidFill>
                  <a:srgbClr val="007FA3"/>
                </a:solidFill>
              </a:rPr>
              <a:t>anyone who unlawfully breaks into a computer system</a:t>
            </a:r>
          </a:p>
          <a:p>
            <a:pPr>
              <a:lnSpc>
                <a:spcPct val="110000"/>
              </a:lnSpc>
              <a:spcBef>
                <a:spcPts val="0"/>
              </a:spcBef>
              <a:spcAft>
                <a:spcPts val="900"/>
              </a:spcAft>
            </a:pPr>
            <a:r>
              <a:rPr lang="en-US" dirty="0">
                <a:solidFill>
                  <a:srgbClr val="007FA3"/>
                </a:solidFill>
              </a:rPr>
              <a:t>Types of hackers</a:t>
            </a:r>
          </a:p>
          <a:p>
            <a:pPr lvl="1">
              <a:lnSpc>
                <a:spcPct val="110000"/>
              </a:lnSpc>
              <a:spcBef>
                <a:spcPts val="0"/>
              </a:spcBef>
            </a:pPr>
            <a:r>
              <a:rPr lang="en-US" dirty="0"/>
              <a:t>White-hat (ethical hackers)</a:t>
            </a:r>
          </a:p>
          <a:p>
            <a:pPr lvl="1">
              <a:lnSpc>
                <a:spcPct val="110000"/>
              </a:lnSpc>
              <a:spcBef>
                <a:spcPts val="0"/>
              </a:spcBef>
            </a:pPr>
            <a:r>
              <a:rPr lang="en-US" dirty="0"/>
              <a:t>Black-hat hackers</a:t>
            </a:r>
          </a:p>
          <a:p>
            <a:pPr lvl="1">
              <a:lnSpc>
                <a:spcPct val="110000"/>
              </a:lnSpc>
              <a:spcBef>
                <a:spcPts val="0"/>
              </a:spcBef>
            </a:pPr>
            <a:r>
              <a:rPr lang="en-US" dirty="0"/>
              <a:t>Grey-hat hackers</a:t>
            </a:r>
          </a:p>
          <a:p>
            <a:pPr>
              <a:lnSpc>
                <a:spcPct val="110000"/>
              </a:lnSpc>
              <a:spcBef>
                <a:spcPts val="0"/>
              </a:spcBef>
              <a:spcAft>
                <a:spcPts val="900"/>
              </a:spcAft>
            </a:pPr>
            <a:r>
              <a:rPr lang="en-US" dirty="0">
                <a:solidFill>
                  <a:srgbClr val="007FA3"/>
                </a:solidFill>
              </a:rPr>
              <a:t>Packet analyzer (sniffer)</a:t>
            </a:r>
          </a:p>
          <a:p>
            <a:pPr>
              <a:lnSpc>
                <a:spcPct val="110000"/>
              </a:lnSpc>
              <a:spcBef>
                <a:spcPts val="0"/>
              </a:spcBef>
              <a:spcAft>
                <a:spcPts val="900"/>
              </a:spcAft>
            </a:pPr>
            <a:r>
              <a:rPr lang="en-US" dirty="0">
                <a:solidFill>
                  <a:srgbClr val="007FA3"/>
                </a:solidFill>
              </a:rPr>
              <a:t>Keylogger</a:t>
            </a:r>
          </a:p>
        </p:txBody>
      </p:sp>
      <p:pic>
        <p:nvPicPr>
          <p:cNvPr id="7" name="Picture 6" descr="A graphic has an octopus with an evil expression in the center. The tentacles connect to other icons, which represents cyber crimes as follows. Firewall penetration. D D o S attack. Password theft. Spying. Theft of funds.">
            <a:extLst>
              <a:ext uri="{FF2B5EF4-FFF2-40B4-BE49-F238E27FC236}">
                <a16:creationId xmlns:a16="http://schemas.microsoft.com/office/drawing/2014/main" id="{CFDEA057-8944-418F-A77A-F9F25040E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4999" y="2539746"/>
            <a:ext cx="3254429" cy="2794254"/>
          </a:xfrm>
          <a:prstGeom prst="rect">
            <a:avLst/>
          </a:prstGeom>
        </p:spPr>
      </p:pic>
    </p:spTree>
    <p:extLst>
      <p:ext uri="{BB962C8B-B14F-4D97-AF65-F5344CB8AC3E}">
        <p14:creationId xmlns:p14="http://schemas.microsoft.com/office/powerpoint/2010/main" val="1101646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wooden model of the Trojan Horse. It is a horse figurine on a cart with 4 wheels.">
            <a:extLst>
              <a:ext uri="{FF2B5EF4-FFF2-40B4-BE49-F238E27FC236}">
                <a16:creationId xmlns:a16="http://schemas.microsoft.com/office/drawing/2014/main" id="{74862367-A961-4EE2-B272-6B4089031025}"/>
              </a:ext>
            </a:extLst>
          </p:cNvPr>
          <p:cNvPicPr>
            <a:picLocks noChangeAspect="1"/>
          </p:cNvPicPr>
          <p:nvPr/>
        </p:nvPicPr>
        <p:blipFill rotWithShape="1">
          <a:blip r:embed="rId3">
            <a:extLst>
              <a:ext uri="{28A0092B-C50C-407E-A947-70E740481C1C}">
                <a14:useLocalDpi xmlns:a14="http://schemas.microsoft.com/office/drawing/2010/main" val="0"/>
              </a:ext>
            </a:extLst>
          </a:blip>
          <a:srcRect b="5882"/>
          <a:stretch/>
        </p:blipFill>
        <p:spPr>
          <a:xfrm>
            <a:off x="5257800" y="2438400"/>
            <a:ext cx="3672282" cy="3657600"/>
          </a:xfrm>
          <a:prstGeom prst="rect">
            <a:avLst/>
          </a:prstGeom>
        </p:spPr>
      </p:pic>
      <p:sp>
        <p:nvSpPr>
          <p:cNvPr id="2" name="Title 1"/>
          <p:cNvSpPr>
            <a:spLocks noGrp="1"/>
          </p:cNvSpPr>
          <p:nvPr>
            <p:ph type="title"/>
          </p:nvPr>
        </p:nvSpPr>
        <p:spPr>
          <a:xfrm>
            <a:off x="457200" y="0"/>
            <a:ext cx="8686800" cy="1600200"/>
          </a:xfrm>
        </p:spPr>
        <p:txBody>
          <a:bodyPr>
            <a:normAutofit/>
          </a:bodyPr>
          <a:lstStyle/>
          <a:p>
            <a:r>
              <a:rPr lang="en-US" dirty="0"/>
              <a:t>Identity Theft and Hackers</a:t>
            </a:r>
            <a:br>
              <a:rPr lang="en-US" sz="2000" dirty="0"/>
            </a:br>
            <a:r>
              <a:rPr lang="en-US" sz="3200" dirty="0"/>
              <a:t>Hacking (2 of 4)</a:t>
            </a:r>
            <a:br>
              <a:rPr lang="en-US" sz="3200" dirty="0"/>
            </a:br>
            <a:r>
              <a:rPr lang="en-US" sz="2000" dirty="0"/>
              <a:t>(Objective 9.2)</a:t>
            </a:r>
            <a:endParaRPr lang="en-US" sz="3200" dirty="0"/>
          </a:p>
        </p:txBody>
      </p:sp>
      <p:sp>
        <p:nvSpPr>
          <p:cNvPr id="3" name="Content Placeholder 2"/>
          <p:cNvSpPr>
            <a:spLocks noGrp="1"/>
          </p:cNvSpPr>
          <p:nvPr>
            <p:ph idx="1"/>
          </p:nvPr>
        </p:nvSpPr>
        <p:spPr>
          <a:xfrm>
            <a:off x="457200" y="1600200"/>
            <a:ext cx="6858000" cy="4953000"/>
          </a:xfrm>
        </p:spPr>
        <p:txBody>
          <a:bodyPr>
            <a:normAutofit/>
          </a:bodyPr>
          <a:lstStyle/>
          <a:p>
            <a:pPr>
              <a:spcBef>
                <a:spcPts val="0"/>
              </a:spcBef>
              <a:spcAft>
                <a:spcPts val="1200"/>
              </a:spcAft>
            </a:pPr>
            <a:r>
              <a:rPr lang="en-US" dirty="0">
                <a:solidFill>
                  <a:srgbClr val="007FA3"/>
                </a:solidFill>
              </a:rPr>
              <a:t>Trojan horses</a:t>
            </a:r>
            <a:r>
              <a:rPr lang="en-US" dirty="0"/>
              <a:t>—</a:t>
            </a:r>
            <a:r>
              <a:rPr lang="en-US" dirty="0">
                <a:solidFill>
                  <a:srgbClr val="007FA3"/>
                </a:solidFill>
              </a:rPr>
              <a:t>appear to be useful but run malicious code</a:t>
            </a:r>
          </a:p>
          <a:p>
            <a:pPr>
              <a:spcBef>
                <a:spcPts val="0"/>
              </a:spcBef>
              <a:spcAft>
                <a:spcPts val="1200"/>
              </a:spcAft>
            </a:pPr>
            <a:r>
              <a:rPr lang="en-US" dirty="0">
                <a:solidFill>
                  <a:srgbClr val="007FA3"/>
                </a:solidFill>
              </a:rPr>
              <a:t>Backdoor programs and</a:t>
            </a:r>
            <a:br>
              <a:rPr lang="en-US" dirty="0">
                <a:solidFill>
                  <a:srgbClr val="007FA3"/>
                </a:solidFill>
              </a:rPr>
            </a:br>
            <a:r>
              <a:rPr lang="en-US" dirty="0">
                <a:solidFill>
                  <a:srgbClr val="007FA3"/>
                </a:solidFill>
              </a:rPr>
              <a:t>rootkits allow hackers to</a:t>
            </a:r>
            <a:br>
              <a:rPr lang="en-US" dirty="0">
                <a:solidFill>
                  <a:srgbClr val="007FA3"/>
                </a:solidFill>
              </a:rPr>
            </a:br>
            <a:r>
              <a:rPr lang="en-US" dirty="0">
                <a:solidFill>
                  <a:srgbClr val="007FA3"/>
                </a:solidFill>
              </a:rPr>
              <a:t>gain access to a computer</a:t>
            </a:r>
          </a:p>
        </p:txBody>
      </p:sp>
    </p:spTree>
    <p:extLst>
      <p:ext uri="{BB962C8B-B14F-4D97-AF65-F5344CB8AC3E}">
        <p14:creationId xmlns:p14="http://schemas.microsoft.com/office/powerpoint/2010/main" val="86968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web diagram illustrates the various zombie computers used by hackers when they target vulnerable systems. The hacker computer is at the top. The hacker launches d d o s by activating zombies which infect the following types of computers as indicated by red lines. Academic. Home. Corporate. I S P. Government. These zombie computers attack a target system, as represented by blue lines. The system is the victim of the D D o S.">
            <a:extLst>
              <a:ext uri="{FF2B5EF4-FFF2-40B4-BE49-F238E27FC236}">
                <a16:creationId xmlns:a16="http://schemas.microsoft.com/office/drawing/2014/main" id="{6739E47E-2CAD-4912-A532-5B4A3C1252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416"/>
          <a:stretch/>
        </p:blipFill>
        <p:spPr>
          <a:xfrm>
            <a:off x="4572000" y="1625009"/>
            <a:ext cx="4050157" cy="3632791"/>
          </a:xfrm>
          <a:prstGeom prst="rect">
            <a:avLst/>
          </a:prstGeom>
        </p:spPr>
      </p:pic>
      <p:sp>
        <p:nvSpPr>
          <p:cNvPr id="2" name="Title 1"/>
          <p:cNvSpPr>
            <a:spLocks noGrp="1"/>
          </p:cNvSpPr>
          <p:nvPr>
            <p:ph type="title"/>
          </p:nvPr>
        </p:nvSpPr>
        <p:spPr>
          <a:xfrm>
            <a:off x="457200" y="0"/>
            <a:ext cx="8686800" cy="1600200"/>
          </a:xfrm>
        </p:spPr>
        <p:txBody>
          <a:bodyPr>
            <a:normAutofit/>
          </a:bodyPr>
          <a:lstStyle/>
          <a:p>
            <a:r>
              <a:rPr lang="en-US" dirty="0"/>
              <a:t>Identity Theft and Hackers</a:t>
            </a:r>
            <a:br>
              <a:rPr lang="en-US" sz="3600" dirty="0"/>
            </a:br>
            <a:r>
              <a:rPr lang="en-US" sz="3200" dirty="0"/>
              <a:t>Hacking (3 of 4)</a:t>
            </a:r>
            <a:br>
              <a:rPr lang="en-US" sz="3200" dirty="0"/>
            </a:br>
            <a:r>
              <a:rPr lang="en-US" sz="2000" dirty="0"/>
              <a:t>(Objective 9.2)</a:t>
            </a:r>
            <a:endParaRPr lang="en-US" dirty="0"/>
          </a:p>
        </p:txBody>
      </p:sp>
      <p:sp>
        <p:nvSpPr>
          <p:cNvPr id="3" name="Content Placeholder 2"/>
          <p:cNvSpPr>
            <a:spLocks noGrp="1"/>
          </p:cNvSpPr>
          <p:nvPr>
            <p:ph idx="1"/>
          </p:nvPr>
        </p:nvSpPr>
        <p:spPr>
          <a:xfrm>
            <a:off x="457200" y="1600200"/>
            <a:ext cx="8077200" cy="5105400"/>
          </a:xfrm>
        </p:spPr>
        <p:txBody>
          <a:bodyPr>
            <a:normAutofit fontScale="92500" lnSpcReduction="10000"/>
          </a:bodyPr>
          <a:lstStyle/>
          <a:p>
            <a:pPr>
              <a:spcBef>
                <a:spcPts val="0"/>
              </a:spcBef>
              <a:spcAft>
                <a:spcPts val="1200"/>
              </a:spcAft>
            </a:pPr>
            <a:r>
              <a:rPr lang="en-US" dirty="0"/>
              <a:t>Zombies—computers</a:t>
            </a:r>
            <a:br>
              <a:rPr lang="en-US" dirty="0"/>
            </a:br>
            <a:r>
              <a:rPr lang="en-US" dirty="0"/>
              <a:t> that a hacker controls</a:t>
            </a:r>
          </a:p>
          <a:p>
            <a:pPr>
              <a:spcBef>
                <a:spcPts val="0"/>
              </a:spcBef>
              <a:spcAft>
                <a:spcPts val="1200"/>
              </a:spcAft>
            </a:pPr>
            <a:r>
              <a:rPr lang="en-US" dirty="0">
                <a:solidFill>
                  <a:srgbClr val="007FA3"/>
                </a:solidFill>
              </a:rPr>
              <a:t>Denial-of-service</a:t>
            </a:r>
          </a:p>
          <a:p>
            <a:pPr lvl="1">
              <a:spcBef>
                <a:spcPts val="0"/>
              </a:spcBef>
              <a:spcAft>
                <a:spcPts val="1200"/>
              </a:spcAft>
            </a:pPr>
            <a:r>
              <a:rPr lang="en-US" dirty="0"/>
              <a:t>Legitimate users are </a:t>
            </a:r>
            <a:br>
              <a:rPr lang="en-US" dirty="0"/>
            </a:br>
            <a:r>
              <a:rPr lang="en-US" dirty="0"/>
              <a:t>denied access to a </a:t>
            </a:r>
            <a:br>
              <a:rPr lang="en-US" dirty="0"/>
            </a:br>
            <a:r>
              <a:rPr lang="en-US" dirty="0"/>
              <a:t>computer system</a:t>
            </a:r>
          </a:p>
          <a:p>
            <a:pPr lvl="1">
              <a:spcBef>
                <a:spcPts val="0"/>
              </a:spcBef>
              <a:spcAft>
                <a:spcPts val="1200"/>
              </a:spcAft>
            </a:pPr>
            <a:r>
              <a:rPr lang="en-US" dirty="0"/>
              <a:t>System shuts down</a:t>
            </a:r>
          </a:p>
          <a:p>
            <a:pPr>
              <a:spcBef>
                <a:spcPts val="0"/>
              </a:spcBef>
              <a:spcAft>
                <a:spcPts val="1200"/>
              </a:spcAft>
            </a:pPr>
            <a:r>
              <a:rPr lang="en-US" dirty="0">
                <a:solidFill>
                  <a:srgbClr val="007FA3"/>
                </a:solidFill>
              </a:rPr>
              <a:t>DDoS</a:t>
            </a:r>
          </a:p>
          <a:p>
            <a:pPr>
              <a:spcBef>
                <a:spcPts val="0"/>
              </a:spcBef>
              <a:spcAft>
                <a:spcPts val="1200"/>
              </a:spcAft>
            </a:pPr>
            <a:r>
              <a:rPr lang="en-US" dirty="0">
                <a:solidFill>
                  <a:srgbClr val="007FA3"/>
                </a:solidFill>
              </a:rPr>
              <a:t>Botnet</a:t>
            </a:r>
            <a:r>
              <a:rPr lang="en-US" dirty="0"/>
              <a:t>—</a:t>
            </a:r>
            <a:r>
              <a:rPr lang="en-US" dirty="0">
                <a:solidFill>
                  <a:srgbClr val="007FA3"/>
                </a:solidFill>
              </a:rPr>
              <a:t>large group of software running on zombie computers</a:t>
            </a:r>
          </a:p>
        </p:txBody>
      </p:sp>
    </p:spTree>
    <p:extLst>
      <p:ext uri="{BB962C8B-B14F-4D97-AF65-F5344CB8AC3E}">
        <p14:creationId xmlns:p14="http://schemas.microsoft.com/office/powerpoint/2010/main" val="2879726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ic of a house with a burglar running by represents a home computer. A website request goes through the front door, or H T T P, port 80. Windows represent vulnerable open portal areas. F T P, port 21. E mail, port 25. D N S, port 53. Telnet, port 23.">
            <a:extLst>
              <a:ext uri="{FF2B5EF4-FFF2-40B4-BE49-F238E27FC236}">
                <a16:creationId xmlns:a16="http://schemas.microsoft.com/office/drawing/2014/main" id="{A6A9B3A2-C712-414F-B46B-7480866B72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592" y="3704625"/>
            <a:ext cx="4331208" cy="2697507"/>
          </a:xfrm>
          <a:prstGeom prst="rect">
            <a:avLst/>
          </a:prstGeom>
        </p:spPr>
      </p:pic>
      <p:sp>
        <p:nvSpPr>
          <p:cNvPr id="2" name="Title 1"/>
          <p:cNvSpPr>
            <a:spLocks noGrp="1"/>
          </p:cNvSpPr>
          <p:nvPr>
            <p:ph type="title"/>
          </p:nvPr>
        </p:nvSpPr>
        <p:spPr>
          <a:xfrm>
            <a:off x="457200" y="0"/>
            <a:ext cx="8686800" cy="1600200"/>
          </a:xfrm>
        </p:spPr>
        <p:txBody>
          <a:bodyPr>
            <a:normAutofit/>
          </a:bodyPr>
          <a:lstStyle/>
          <a:p>
            <a:r>
              <a:rPr lang="en-US" dirty="0"/>
              <a:t>Identity Theft and Hackers</a:t>
            </a:r>
            <a:br>
              <a:rPr lang="en-US" sz="3600" dirty="0"/>
            </a:br>
            <a:r>
              <a:rPr lang="en-US" sz="3200" dirty="0"/>
              <a:t>Hacking (4 of 4)</a:t>
            </a:r>
            <a:br>
              <a:rPr lang="en-US" sz="3200" dirty="0"/>
            </a:br>
            <a:r>
              <a:rPr lang="en-US" sz="2000" dirty="0"/>
              <a:t>(Objective 9.2)</a:t>
            </a:r>
            <a:endParaRPr lang="en-US" dirty="0"/>
          </a:p>
        </p:txBody>
      </p:sp>
      <p:sp>
        <p:nvSpPr>
          <p:cNvPr id="3" name="Content Placeholder 2"/>
          <p:cNvSpPr>
            <a:spLocks noGrp="1"/>
          </p:cNvSpPr>
          <p:nvPr>
            <p:ph idx="1"/>
          </p:nvPr>
        </p:nvSpPr>
        <p:spPr>
          <a:xfrm>
            <a:off x="457200" y="1600200"/>
            <a:ext cx="8382000" cy="2743200"/>
          </a:xfrm>
        </p:spPr>
        <p:txBody>
          <a:bodyPr>
            <a:normAutofit/>
          </a:bodyPr>
          <a:lstStyle/>
          <a:p>
            <a:pPr>
              <a:spcBef>
                <a:spcPts val="0"/>
              </a:spcBef>
              <a:spcAft>
                <a:spcPts val="1800"/>
              </a:spcAft>
            </a:pPr>
            <a:r>
              <a:rPr lang="en-US" dirty="0">
                <a:solidFill>
                  <a:srgbClr val="007FA3"/>
                </a:solidFill>
              </a:rPr>
              <a:t>Exploit kits—software that runs on servers searching for vulnerabilities</a:t>
            </a:r>
          </a:p>
          <a:p>
            <a:pPr>
              <a:spcBef>
                <a:spcPts val="0"/>
              </a:spcBef>
              <a:spcAft>
                <a:spcPts val="1800"/>
              </a:spcAft>
            </a:pPr>
            <a:r>
              <a:rPr lang="en-US" dirty="0">
                <a:solidFill>
                  <a:srgbClr val="007FA3"/>
                </a:solidFill>
              </a:rPr>
              <a:t>Logical ports are virtual, not physical, communications paths</a:t>
            </a:r>
          </a:p>
        </p:txBody>
      </p:sp>
    </p:spTree>
    <p:extLst>
      <p:ext uri="{BB962C8B-B14F-4D97-AF65-F5344CB8AC3E}">
        <p14:creationId xmlns:p14="http://schemas.microsoft.com/office/powerpoint/2010/main" val="3304559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Computer Viruses</a:t>
            </a:r>
            <a:br>
              <a:rPr lang="en-US" sz="3000" dirty="0"/>
            </a:br>
            <a:r>
              <a:rPr lang="en-US" sz="3200" dirty="0"/>
              <a:t>Virus Basics</a:t>
            </a:r>
            <a:br>
              <a:rPr lang="en-US" sz="3200" dirty="0"/>
            </a:br>
            <a:r>
              <a:rPr lang="en-US" sz="2000" dirty="0"/>
              <a:t>(Objective 9.3)</a:t>
            </a:r>
            <a:endParaRPr lang="en-US" sz="3000" dirty="0"/>
          </a:p>
        </p:txBody>
      </p:sp>
      <p:sp>
        <p:nvSpPr>
          <p:cNvPr id="3" name="Content Placeholder 2"/>
          <p:cNvSpPr>
            <a:spLocks noGrp="1"/>
          </p:cNvSpPr>
          <p:nvPr>
            <p:ph idx="1"/>
          </p:nvPr>
        </p:nvSpPr>
        <p:spPr>
          <a:xfrm>
            <a:off x="457200" y="1600200"/>
            <a:ext cx="8358649" cy="5105400"/>
          </a:xfrm>
        </p:spPr>
        <p:txBody>
          <a:bodyPr>
            <a:normAutofit/>
          </a:bodyPr>
          <a:lstStyle/>
          <a:p>
            <a:pPr>
              <a:spcBef>
                <a:spcPts val="0"/>
              </a:spcBef>
              <a:spcAft>
                <a:spcPts val="1200"/>
              </a:spcAft>
            </a:pPr>
            <a:r>
              <a:rPr lang="en-US" dirty="0">
                <a:solidFill>
                  <a:srgbClr val="007FA3"/>
                </a:solidFill>
              </a:rPr>
              <a:t>Virus</a:t>
            </a:r>
            <a:r>
              <a:rPr lang="en-US" dirty="0"/>
              <a:t>—p</a:t>
            </a:r>
            <a:r>
              <a:rPr lang="en-US" dirty="0">
                <a:solidFill>
                  <a:srgbClr val="007FA3"/>
                </a:solidFill>
              </a:rPr>
              <a:t>rogram that attaches to a computer program to spread to other computers</a:t>
            </a:r>
          </a:p>
          <a:p>
            <a:pPr>
              <a:spcBef>
                <a:spcPts val="0"/>
              </a:spcBef>
              <a:spcAft>
                <a:spcPts val="1200"/>
              </a:spcAft>
            </a:pPr>
            <a:r>
              <a:rPr lang="en-US" dirty="0">
                <a:solidFill>
                  <a:srgbClr val="007FA3"/>
                </a:solidFill>
              </a:rPr>
              <a:t>Main purpose</a:t>
            </a:r>
            <a:r>
              <a:rPr lang="en-US" dirty="0"/>
              <a:t>—</a:t>
            </a:r>
            <a:r>
              <a:rPr lang="en-US" dirty="0">
                <a:solidFill>
                  <a:srgbClr val="007FA3"/>
                </a:solidFill>
              </a:rPr>
              <a:t>replicate itself and copy its code into as many other host files as possible</a:t>
            </a:r>
          </a:p>
          <a:p>
            <a:pPr>
              <a:spcBef>
                <a:spcPts val="0"/>
              </a:spcBef>
              <a:spcAft>
                <a:spcPts val="1200"/>
              </a:spcAft>
            </a:pPr>
            <a:r>
              <a:rPr lang="en-US" dirty="0">
                <a:solidFill>
                  <a:srgbClr val="007FA3"/>
                </a:solidFill>
              </a:rPr>
              <a:t>Secondary objectives can be destructive</a:t>
            </a:r>
          </a:p>
          <a:p>
            <a:pPr>
              <a:spcBef>
                <a:spcPts val="0"/>
              </a:spcBef>
              <a:spcAft>
                <a:spcPts val="1200"/>
              </a:spcAft>
              <a:defRPr/>
            </a:pPr>
            <a:r>
              <a:rPr lang="en-US" dirty="0">
                <a:solidFill>
                  <a:srgbClr val="007FA3"/>
                </a:solidFill>
              </a:rPr>
              <a:t>Smartphones and tablets can be infected with viruses</a:t>
            </a:r>
          </a:p>
        </p:txBody>
      </p:sp>
    </p:spTree>
    <p:extLst>
      <p:ext uri="{BB962C8B-B14F-4D97-AF65-F5344CB8AC3E}">
        <p14:creationId xmlns:p14="http://schemas.microsoft.com/office/powerpoint/2010/main" val="2967487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Computer Viruses</a:t>
            </a:r>
            <a:br>
              <a:rPr lang="en-US" sz="3000" dirty="0"/>
            </a:br>
            <a:r>
              <a:rPr lang="en-US" sz="3200" dirty="0"/>
              <a:t>Types of Viruses (1 of 2)</a:t>
            </a:r>
            <a:br>
              <a:rPr lang="en-US" sz="3200" dirty="0"/>
            </a:br>
            <a:r>
              <a:rPr lang="en-US" sz="2000" dirty="0"/>
              <a:t>(Objective 9.4)</a:t>
            </a:r>
            <a:endParaRPr lang="en-US" dirty="0"/>
          </a:p>
        </p:txBody>
      </p:sp>
      <p:sp>
        <p:nvSpPr>
          <p:cNvPr id="5" name="TextBox 4"/>
          <p:cNvSpPr txBox="1"/>
          <p:nvPr/>
        </p:nvSpPr>
        <p:spPr>
          <a:xfrm>
            <a:off x="457200" y="1600200"/>
            <a:ext cx="4495800" cy="4608954"/>
          </a:xfrm>
          <a:prstGeom prst="rect">
            <a:avLst/>
          </a:prstGeom>
          <a:noFill/>
        </p:spPr>
        <p:txBody>
          <a:bodyPr wrap="square" rtlCol="0">
            <a:spAutoFit/>
          </a:bodyPr>
          <a:lstStyle/>
          <a:p>
            <a:pPr marL="256032" indent="-256032">
              <a:spcAft>
                <a:spcPts val="900"/>
              </a:spcAft>
              <a:buClr>
                <a:srgbClr val="007FA3"/>
              </a:buClr>
              <a:buSzPct val="100000"/>
              <a:buFont typeface="Arial" panose="020B0604020202020204" pitchFamily="34" charset="0"/>
              <a:buChar char="•"/>
            </a:pPr>
            <a:r>
              <a:rPr lang="en-US" sz="3200" dirty="0">
                <a:solidFill>
                  <a:srgbClr val="007FA3"/>
                </a:solidFill>
              </a:rPr>
              <a:t>Boot-sector viruses</a:t>
            </a:r>
          </a:p>
          <a:p>
            <a:pPr marL="256032" indent="-256032">
              <a:spcAft>
                <a:spcPts val="900"/>
              </a:spcAft>
              <a:buClr>
                <a:srgbClr val="007FA3"/>
              </a:buClr>
              <a:buSzPct val="100000"/>
              <a:buFont typeface="Arial" panose="020B0604020202020204" pitchFamily="34" charset="0"/>
              <a:buChar char="•"/>
            </a:pPr>
            <a:r>
              <a:rPr lang="en-US" sz="3200" dirty="0">
                <a:solidFill>
                  <a:srgbClr val="007FA3"/>
                </a:solidFill>
              </a:rPr>
              <a:t>Logic bombs and time bombs</a:t>
            </a:r>
          </a:p>
          <a:p>
            <a:pPr marL="256032" indent="-256032">
              <a:spcAft>
                <a:spcPts val="900"/>
              </a:spcAft>
              <a:buClr>
                <a:srgbClr val="007FA3"/>
              </a:buClr>
              <a:buSzPct val="100000"/>
              <a:buFont typeface="Arial" panose="020B0604020202020204" pitchFamily="34" charset="0"/>
              <a:buChar char="•"/>
            </a:pPr>
            <a:r>
              <a:rPr lang="en-US" sz="3200" dirty="0">
                <a:solidFill>
                  <a:srgbClr val="007FA3"/>
                </a:solidFill>
              </a:rPr>
              <a:t>Worms</a:t>
            </a:r>
          </a:p>
          <a:p>
            <a:pPr marL="256032" indent="-256032">
              <a:spcAft>
                <a:spcPts val="900"/>
              </a:spcAft>
              <a:buClr>
                <a:srgbClr val="007FA3"/>
              </a:buClr>
              <a:buSzPct val="100000"/>
              <a:buFont typeface="Arial" panose="020B0604020202020204" pitchFamily="34" charset="0"/>
              <a:buChar char="•"/>
            </a:pPr>
            <a:r>
              <a:rPr lang="en-US" sz="3200" dirty="0">
                <a:solidFill>
                  <a:srgbClr val="007FA3"/>
                </a:solidFill>
              </a:rPr>
              <a:t>Script and macro viruses</a:t>
            </a:r>
          </a:p>
          <a:p>
            <a:pPr marL="256032" indent="-256032">
              <a:spcAft>
                <a:spcPts val="900"/>
              </a:spcAft>
              <a:buClr>
                <a:srgbClr val="007FA3"/>
              </a:buClr>
              <a:buSzPct val="100000"/>
              <a:buFont typeface="Arial" panose="020B0604020202020204" pitchFamily="34" charset="0"/>
              <a:buChar char="•"/>
            </a:pPr>
            <a:r>
              <a:rPr lang="en-US" sz="3200" dirty="0">
                <a:solidFill>
                  <a:srgbClr val="007FA3"/>
                </a:solidFill>
              </a:rPr>
              <a:t>E-mail viruses</a:t>
            </a:r>
          </a:p>
          <a:p>
            <a:pPr marL="256032" indent="-256032">
              <a:spcAft>
                <a:spcPts val="900"/>
              </a:spcAft>
              <a:buClr>
                <a:srgbClr val="007FA3"/>
              </a:buClr>
              <a:buSzPct val="100000"/>
              <a:buFont typeface="Arial" panose="020B0604020202020204" pitchFamily="34" charset="0"/>
              <a:buChar char="•"/>
            </a:pPr>
            <a:r>
              <a:rPr lang="en-US" sz="3200" dirty="0">
                <a:solidFill>
                  <a:srgbClr val="007FA3"/>
                </a:solidFill>
              </a:rPr>
              <a:t>Encryption viruses</a:t>
            </a:r>
          </a:p>
        </p:txBody>
      </p:sp>
      <p:pic>
        <p:nvPicPr>
          <p:cNvPr id="6" name="Picture 5" descr="• Boot-sector viruses: execute when the computer boots up.&#10;• Logic bombs/time bombs: execute when certain conditions or dates are reached.&#10;• Worms: spread on their own with no human interaction needed. &#10;• Script and Macro Viruses: give series of commands with malicious intent.&#10;• E-mail viruses: spread as attachments to e-mail, often using address books.&#10;• Encryption viruses: hold files “hostage” by encrypting them; ask for ransom to unlock them.">
            <a:extLst>
              <a:ext uri="{FF2B5EF4-FFF2-40B4-BE49-F238E27FC236}">
                <a16:creationId xmlns:a16="http://schemas.microsoft.com/office/drawing/2014/main" id="{8CD86D93-5E8E-41D2-B242-B5ACC6E5D6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586"/>
          <a:stretch/>
        </p:blipFill>
        <p:spPr>
          <a:xfrm>
            <a:off x="4572000" y="2895600"/>
            <a:ext cx="4278086" cy="3174064"/>
          </a:xfrm>
          <a:prstGeom prst="rect">
            <a:avLst/>
          </a:prstGeom>
        </p:spPr>
      </p:pic>
    </p:spTree>
    <p:extLst>
      <p:ext uri="{BB962C8B-B14F-4D97-AF65-F5344CB8AC3E}">
        <p14:creationId xmlns:p14="http://schemas.microsoft.com/office/powerpoint/2010/main" val="2656194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57200" y="0"/>
            <a:ext cx="8686800" cy="1600200"/>
          </a:xfrm>
        </p:spPr>
        <p:txBody>
          <a:bodyPr>
            <a:normAutofit/>
          </a:bodyPr>
          <a:lstStyle/>
          <a:p>
            <a:pPr>
              <a:defRPr/>
            </a:pPr>
            <a:r>
              <a:rPr lang="en-US" dirty="0"/>
              <a:t>Computer Viruses</a:t>
            </a:r>
            <a:br>
              <a:rPr lang="en-US" dirty="0"/>
            </a:br>
            <a:r>
              <a:rPr lang="en-US" sz="3200" dirty="0"/>
              <a:t>Types of Viruses (2 of 2)</a:t>
            </a:r>
            <a:br>
              <a:rPr lang="en-US" sz="3200" dirty="0"/>
            </a:br>
            <a:r>
              <a:rPr lang="en-US" sz="2000" dirty="0"/>
              <a:t>(Objective 9.4)</a:t>
            </a:r>
            <a:endParaRPr lang="en-US" sz="2700" dirty="0"/>
          </a:p>
        </p:txBody>
      </p:sp>
      <p:sp>
        <p:nvSpPr>
          <p:cNvPr id="107523" name="Rectangle 3"/>
          <p:cNvSpPr>
            <a:spLocks noGrp="1" noChangeArrowheads="1"/>
          </p:cNvSpPr>
          <p:nvPr>
            <p:ph idx="1"/>
          </p:nvPr>
        </p:nvSpPr>
        <p:spPr>
          <a:xfrm>
            <a:off x="457200" y="1600200"/>
            <a:ext cx="8229600" cy="5029200"/>
          </a:xfrm>
        </p:spPr>
        <p:txBody>
          <a:bodyPr>
            <a:normAutofit/>
          </a:bodyPr>
          <a:lstStyle/>
          <a:p>
            <a:pPr>
              <a:spcBef>
                <a:spcPts val="0"/>
              </a:spcBef>
              <a:spcAft>
                <a:spcPts val="900"/>
              </a:spcAft>
            </a:pPr>
            <a:r>
              <a:rPr lang="en-US" dirty="0">
                <a:solidFill>
                  <a:srgbClr val="007FA3"/>
                </a:solidFill>
              </a:rPr>
              <a:t>Classified by methods used to avoid detection</a:t>
            </a:r>
          </a:p>
          <a:p>
            <a:pPr lvl="1">
              <a:spcBef>
                <a:spcPts val="0"/>
              </a:spcBef>
              <a:spcAft>
                <a:spcPts val="900"/>
              </a:spcAft>
            </a:pPr>
            <a:r>
              <a:rPr lang="en-US" dirty="0">
                <a:effectLst/>
              </a:rPr>
              <a:t>Polymorphic </a:t>
            </a:r>
            <a:r>
              <a:rPr lang="en-US" dirty="0"/>
              <a:t>viruses change their code or periodically rewrite themselves to avoid detection</a:t>
            </a:r>
            <a:endParaRPr lang="en-US" dirty="0">
              <a:effectLst/>
            </a:endParaRPr>
          </a:p>
          <a:p>
            <a:pPr lvl="1">
              <a:spcBef>
                <a:spcPts val="0"/>
              </a:spcBef>
              <a:spcAft>
                <a:spcPts val="900"/>
              </a:spcAft>
            </a:pPr>
            <a:r>
              <a:rPr lang="en-US" dirty="0">
                <a:effectLst/>
              </a:rPr>
              <a:t>Multi-partite </a:t>
            </a:r>
            <a:r>
              <a:rPr lang="en-US" dirty="0"/>
              <a:t>viruses are designed to infect multiple file types</a:t>
            </a:r>
            <a:endParaRPr lang="en-US" dirty="0">
              <a:effectLst/>
            </a:endParaRPr>
          </a:p>
          <a:p>
            <a:pPr lvl="1">
              <a:spcBef>
                <a:spcPts val="0"/>
              </a:spcBef>
              <a:spcAft>
                <a:spcPts val="900"/>
              </a:spcAft>
            </a:pPr>
            <a:r>
              <a:rPr lang="en-US" dirty="0">
                <a:effectLst/>
              </a:rPr>
              <a:t>Stealth </a:t>
            </a:r>
            <a:r>
              <a:rPr lang="en-US" dirty="0"/>
              <a:t>viruses temporarily erase their code from the files where they reside and hide in active memory</a:t>
            </a:r>
            <a:endParaRPr lang="en-US" dirty="0">
              <a:effectLst/>
            </a:endParaRPr>
          </a:p>
        </p:txBody>
      </p:sp>
    </p:spTree>
    <p:extLst>
      <p:ext uri="{BB962C8B-B14F-4D97-AF65-F5344CB8AC3E}">
        <p14:creationId xmlns:p14="http://schemas.microsoft.com/office/powerpoint/2010/main" val="3769886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Online Annoyances and Social Engineering</a:t>
            </a:r>
            <a:br>
              <a:rPr lang="en-US" sz="2700" dirty="0"/>
            </a:br>
            <a:r>
              <a:rPr lang="en-US" sz="3200" dirty="0"/>
              <a:t>Online Annoyances (1 of 3)</a:t>
            </a:r>
            <a:br>
              <a:rPr lang="en-US" sz="3200" dirty="0"/>
            </a:br>
            <a:r>
              <a:rPr lang="en-US" sz="2000" dirty="0"/>
              <a:t>(Objective 9.5)</a:t>
            </a:r>
            <a:endParaRPr lang="en-US" sz="3000" dirty="0"/>
          </a:p>
        </p:txBody>
      </p:sp>
      <p:sp>
        <p:nvSpPr>
          <p:cNvPr id="3" name="Content Placeholder 2"/>
          <p:cNvSpPr>
            <a:spLocks noGrp="1"/>
          </p:cNvSpPr>
          <p:nvPr>
            <p:ph idx="1"/>
          </p:nvPr>
        </p:nvSpPr>
        <p:spPr>
          <a:xfrm>
            <a:off x="457200" y="1600200"/>
            <a:ext cx="8358649" cy="4800600"/>
          </a:xfrm>
        </p:spPr>
        <p:txBody>
          <a:bodyPr>
            <a:normAutofit/>
          </a:bodyPr>
          <a:lstStyle/>
          <a:p>
            <a:pPr>
              <a:spcBef>
                <a:spcPts val="0"/>
              </a:spcBef>
              <a:spcAft>
                <a:spcPts val="1800"/>
              </a:spcAft>
            </a:pPr>
            <a:r>
              <a:rPr lang="en-US" dirty="0">
                <a:solidFill>
                  <a:srgbClr val="007FA3"/>
                </a:solidFill>
              </a:rPr>
              <a:t>Malware</a:t>
            </a:r>
            <a:r>
              <a:rPr lang="en-US" dirty="0"/>
              <a:t>—software that</a:t>
            </a:r>
            <a:r>
              <a:rPr lang="en-US" dirty="0">
                <a:solidFill>
                  <a:srgbClr val="007FA3"/>
                </a:solidFill>
              </a:rPr>
              <a:t> has malicious intent</a:t>
            </a:r>
          </a:p>
          <a:p>
            <a:pPr lvl="1">
              <a:spcBef>
                <a:spcPts val="0"/>
              </a:spcBef>
              <a:spcAft>
                <a:spcPts val="1800"/>
              </a:spcAft>
            </a:pPr>
            <a:r>
              <a:rPr lang="en-US" dirty="0"/>
              <a:t>Adware—software that displays sponsored advertisements</a:t>
            </a:r>
          </a:p>
          <a:p>
            <a:pPr lvl="1">
              <a:spcBef>
                <a:spcPts val="0"/>
              </a:spcBef>
              <a:spcAft>
                <a:spcPts val="1800"/>
              </a:spcAft>
            </a:pPr>
            <a:r>
              <a:rPr lang="en-US" dirty="0"/>
              <a:t>Spyware—unwanted piggyback software</a:t>
            </a:r>
          </a:p>
          <a:p>
            <a:pPr lvl="2">
              <a:spcBef>
                <a:spcPts val="0"/>
              </a:spcBef>
              <a:spcAft>
                <a:spcPts val="1800"/>
              </a:spcAft>
            </a:pPr>
            <a:r>
              <a:rPr lang="en-US" dirty="0"/>
              <a:t>Transmits information</a:t>
            </a:r>
          </a:p>
          <a:p>
            <a:pPr lvl="2">
              <a:spcBef>
                <a:spcPts val="0"/>
              </a:spcBef>
              <a:spcAft>
                <a:spcPts val="1800"/>
              </a:spcAft>
            </a:pPr>
            <a:r>
              <a:rPr lang="en-US" dirty="0"/>
              <a:t>Uses tracking cookies</a:t>
            </a:r>
          </a:p>
          <a:p>
            <a:pPr lvl="2">
              <a:spcBef>
                <a:spcPts val="0"/>
              </a:spcBef>
              <a:spcAft>
                <a:spcPts val="1800"/>
              </a:spcAft>
            </a:pPr>
            <a:r>
              <a:rPr lang="en-US" dirty="0"/>
              <a:t>Keystroke logger</a:t>
            </a:r>
          </a:p>
        </p:txBody>
      </p:sp>
    </p:spTree>
    <p:extLst>
      <p:ext uri="{BB962C8B-B14F-4D97-AF65-F5344CB8AC3E}">
        <p14:creationId xmlns:p14="http://schemas.microsoft.com/office/powerpoint/2010/main" val="2854003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Online Annoyances and Social Engineering</a:t>
            </a:r>
            <a:br>
              <a:rPr lang="en-US" sz="2700" dirty="0"/>
            </a:br>
            <a:r>
              <a:rPr lang="en-US" sz="3200" dirty="0"/>
              <a:t>Online Annoyances (2 of 3)</a:t>
            </a:r>
            <a:br>
              <a:rPr lang="en-US" sz="3200" dirty="0"/>
            </a:br>
            <a:r>
              <a:rPr lang="en-US" sz="2000" dirty="0"/>
              <a:t>(Objective 9.5)</a:t>
            </a:r>
            <a:endParaRPr lang="en-US" sz="2700" dirty="0"/>
          </a:p>
        </p:txBody>
      </p:sp>
      <p:sp>
        <p:nvSpPr>
          <p:cNvPr id="3" name="Content Placeholder 2"/>
          <p:cNvSpPr>
            <a:spLocks noGrp="1"/>
          </p:cNvSpPr>
          <p:nvPr>
            <p:ph idx="1"/>
          </p:nvPr>
        </p:nvSpPr>
        <p:spPr>
          <a:xfrm>
            <a:off x="457200" y="1600201"/>
            <a:ext cx="8229600" cy="1371600"/>
          </a:xfrm>
        </p:spPr>
        <p:txBody>
          <a:bodyPr/>
          <a:lstStyle/>
          <a:p>
            <a:pPr>
              <a:spcBef>
                <a:spcPts val="0"/>
              </a:spcBef>
              <a:spcAft>
                <a:spcPts val="900"/>
              </a:spcAft>
            </a:pPr>
            <a:r>
              <a:rPr lang="en-US" dirty="0">
                <a:solidFill>
                  <a:srgbClr val="007FA3"/>
                </a:solidFill>
              </a:rPr>
              <a:t>Spam</a:t>
            </a:r>
            <a:r>
              <a:rPr lang="en-US" dirty="0"/>
              <a:t>—unwanted software or </a:t>
            </a:r>
            <a:r>
              <a:rPr lang="en-US" dirty="0">
                <a:solidFill>
                  <a:srgbClr val="007FA3"/>
                </a:solidFill>
              </a:rPr>
              <a:t>junk e-mail</a:t>
            </a:r>
            <a:endParaRPr lang="en-US" dirty="0"/>
          </a:p>
          <a:p>
            <a:pPr>
              <a:spcBef>
                <a:spcPts val="0"/>
              </a:spcBef>
              <a:spcAft>
                <a:spcPts val="900"/>
              </a:spcAft>
            </a:pPr>
            <a:r>
              <a:rPr lang="en-US" dirty="0">
                <a:solidFill>
                  <a:srgbClr val="007FA3"/>
                </a:solidFill>
              </a:rPr>
              <a:t>Tactics to minimize spam (spam filter)</a:t>
            </a:r>
          </a:p>
        </p:txBody>
      </p:sp>
      <p:pic>
        <p:nvPicPr>
          <p:cNvPr id="7" name="Picture 6" descr="A screenshot of the sidebar in G mail highlights the Spam folder, which contains 649 messages. Example messages are shown for gambling and phishing sites and unsolicited offers.">
            <a:extLst>
              <a:ext uri="{FF2B5EF4-FFF2-40B4-BE49-F238E27FC236}">
                <a16:creationId xmlns:a16="http://schemas.microsoft.com/office/drawing/2014/main" id="{869EC886-168B-4F7B-9DC6-442F66CDF2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751" y="3429000"/>
            <a:ext cx="8016049" cy="1600200"/>
          </a:xfrm>
          <a:prstGeom prst="rect">
            <a:avLst/>
          </a:prstGeom>
        </p:spPr>
      </p:pic>
    </p:spTree>
    <p:extLst>
      <p:ext uri="{BB962C8B-B14F-4D97-AF65-F5344CB8AC3E}">
        <p14:creationId xmlns:p14="http://schemas.microsoft.com/office/powerpoint/2010/main" val="2776519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Online Annoyances and Social Engineering</a:t>
            </a:r>
            <a:br>
              <a:rPr lang="en-US" sz="2700" dirty="0"/>
            </a:br>
            <a:r>
              <a:rPr lang="en-US" sz="3200" dirty="0"/>
              <a:t>Online Annoyances (3 of 3)</a:t>
            </a:r>
            <a:br>
              <a:rPr lang="en-US" sz="3200" dirty="0"/>
            </a:br>
            <a:r>
              <a:rPr lang="en-US" sz="2000" dirty="0"/>
              <a:t>(Objective 9.5)</a:t>
            </a:r>
            <a:endParaRPr lang="en-US" sz="2700" dirty="0"/>
          </a:p>
        </p:txBody>
      </p:sp>
      <p:sp>
        <p:nvSpPr>
          <p:cNvPr id="3" name="Content Placeholder 2"/>
          <p:cNvSpPr>
            <a:spLocks noGrp="1"/>
          </p:cNvSpPr>
          <p:nvPr>
            <p:ph idx="1"/>
          </p:nvPr>
        </p:nvSpPr>
        <p:spPr>
          <a:xfrm>
            <a:off x="457200" y="1600200"/>
            <a:ext cx="8534400" cy="5105400"/>
          </a:xfrm>
        </p:spPr>
        <p:txBody>
          <a:bodyPr>
            <a:normAutofit/>
          </a:bodyPr>
          <a:lstStyle/>
          <a:p>
            <a:pPr>
              <a:spcBef>
                <a:spcPts val="0"/>
              </a:spcBef>
              <a:spcAft>
                <a:spcPts val="1200"/>
              </a:spcAft>
            </a:pPr>
            <a:r>
              <a:rPr lang="en-US" dirty="0">
                <a:solidFill>
                  <a:srgbClr val="007FA3"/>
                </a:solidFill>
              </a:rPr>
              <a:t>Cookies</a:t>
            </a:r>
            <a:r>
              <a:rPr lang="en-US" dirty="0"/>
              <a:t>—</a:t>
            </a:r>
            <a:r>
              <a:rPr lang="en-US" dirty="0">
                <a:solidFill>
                  <a:srgbClr val="007FA3"/>
                </a:solidFill>
              </a:rPr>
              <a:t>small text files received when you visit a website</a:t>
            </a:r>
          </a:p>
          <a:p>
            <a:pPr>
              <a:spcBef>
                <a:spcPts val="0"/>
              </a:spcBef>
              <a:spcAft>
                <a:spcPts val="1200"/>
              </a:spcAft>
            </a:pPr>
            <a:r>
              <a:rPr lang="en-US" dirty="0">
                <a:solidFill>
                  <a:srgbClr val="007FA3"/>
                </a:solidFill>
              </a:rPr>
              <a:t>Help companies determine the effectiveness of their marketing</a:t>
            </a:r>
          </a:p>
          <a:p>
            <a:pPr>
              <a:spcBef>
                <a:spcPts val="0"/>
              </a:spcBef>
              <a:spcAft>
                <a:spcPts val="1200"/>
              </a:spcAft>
            </a:pPr>
            <a:r>
              <a:rPr lang="en-US" dirty="0">
                <a:solidFill>
                  <a:srgbClr val="007FA3"/>
                </a:solidFill>
              </a:rPr>
              <a:t>They do not search your hard drive for personal information</a:t>
            </a:r>
          </a:p>
          <a:p>
            <a:pPr>
              <a:spcBef>
                <a:spcPts val="0"/>
              </a:spcBef>
              <a:spcAft>
                <a:spcPts val="1200"/>
              </a:spcAft>
            </a:pPr>
            <a:r>
              <a:rPr lang="en-US" dirty="0">
                <a:solidFill>
                  <a:srgbClr val="007FA3"/>
                </a:solidFill>
              </a:rPr>
              <a:t>May invade your privacy</a:t>
            </a:r>
          </a:p>
          <a:p>
            <a:pPr>
              <a:spcBef>
                <a:spcPts val="0"/>
              </a:spcBef>
              <a:spcAft>
                <a:spcPts val="1200"/>
              </a:spcAft>
            </a:pPr>
            <a:r>
              <a:rPr lang="en-US" dirty="0">
                <a:solidFill>
                  <a:srgbClr val="007FA3"/>
                </a:solidFill>
              </a:rPr>
              <a:t>Pose no security threat</a:t>
            </a:r>
          </a:p>
        </p:txBody>
      </p:sp>
    </p:spTree>
    <p:extLst>
      <p:ext uri="{BB962C8B-B14F-4D97-AF65-F5344CB8AC3E}">
        <p14:creationId xmlns:p14="http://schemas.microsoft.com/office/powerpoint/2010/main" val="1045770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Online Annoyances and Social Engineering</a:t>
            </a:r>
            <a:br>
              <a:rPr lang="en-US" sz="3000" dirty="0"/>
            </a:br>
            <a:r>
              <a:rPr lang="en-US" sz="3200" dirty="0"/>
              <a:t>Social Engineering (1 of 3)</a:t>
            </a:r>
            <a:br>
              <a:rPr lang="en-US" sz="3200" dirty="0"/>
            </a:br>
            <a:r>
              <a:rPr lang="en-US" sz="2000" dirty="0"/>
              <a:t>(Objective 9.6)</a:t>
            </a:r>
            <a:endParaRPr lang="en-US" dirty="0"/>
          </a:p>
        </p:txBody>
      </p:sp>
      <p:sp>
        <p:nvSpPr>
          <p:cNvPr id="3" name="Content Placeholder 2"/>
          <p:cNvSpPr>
            <a:spLocks noGrp="1"/>
          </p:cNvSpPr>
          <p:nvPr>
            <p:ph idx="1"/>
          </p:nvPr>
        </p:nvSpPr>
        <p:spPr>
          <a:xfrm>
            <a:off x="457200" y="1600200"/>
            <a:ext cx="8458200" cy="4298034"/>
          </a:xfrm>
        </p:spPr>
        <p:txBody>
          <a:bodyPr>
            <a:normAutofit/>
          </a:bodyPr>
          <a:lstStyle/>
          <a:p>
            <a:pPr>
              <a:spcBef>
                <a:spcPts val="0"/>
              </a:spcBef>
              <a:spcAft>
                <a:spcPts val="2400"/>
              </a:spcAft>
            </a:pPr>
            <a:r>
              <a:rPr lang="en-US" dirty="0">
                <a:solidFill>
                  <a:srgbClr val="007FA3"/>
                </a:solidFill>
              </a:rPr>
              <a:t>Social engineering</a:t>
            </a:r>
            <a:r>
              <a:rPr lang="en-US" dirty="0"/>
              <a:t>—</a:t>
            </a:r>
            <a:r>
              <a:rPr lang="en-US" dirty="0">
                <a:solidFill>
                  <a:srgbClr val="007FA3"/>
                </a:solidFill>
              </a:rPr>
              <a:t>any technique using social skills to generate human interaction</a:t>
            </a:r>
          </a:p>
          <a:p>
            <a:pPr lvl="1">
              <a:spcBef>
                <a:spcPts val="0"/>
              </a:spcBef>
              <a:spcAft>
                <a:spcPts val="2400"/>
              </a:spcAft>
            </a:pPr>
            <a:r>
              <a:rPr lang="en-US" dirty="0"/>
              <a:t>Lures individuals to reveal sensitive information</a:t>
            </a:r>
          </a:p>
          <a:p>
            <a:pPr>
              <a:spcBef>
                <a:spcPts val="0"/>
              </a:spcBef>
              <a:spcAft>
                <a:spcPts val="2400"/>
              </a:spcAft>
            </a:pPr>
            <a:r>
              <a:rPr lang="en-US" dirty="0">
                <a:solidFill>
                  <a:srgbClr val="007FA3"/>
                </a:solidFill>
              </a:rPr>
              <a:t>Pretexting involves creating a scenario that sounds legitimate</a:t>
            </a:r>
          </a:p>
        </p:txBody>
      </p:sp>
    </p:spTree>
    <p:extLst>
      <p:ext uri="{BB962C8B-B14F-4D97-AF65-F5344CB8AC3E}">
        <p14:creationId xmlns:p14="http://schemas.microsoft.com/office/powerpoint/2010/main" val="1564766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Online Annoyances and Social Engineering</a:t>
            </a:r>
            <a:br>
              <a:rPr lang="en-US" sz="3000" dirty="0"/>
            </a:br>
            <a:r>
              <a:rPr lang="en-US" sz="3200" dirty="0"/>
              <a:t>Social Engineering (2 of 3)</a:t>
            </a:r>
            <a:br>
              <a:rPr lang="en-US" sz="3200" dirty="0"/>
            </a:br>
            <a:r>
              <a:rPr lang="en-US" sz="2000" dirty="0"/>
              <a:t>(Objective 9.6)</a:t>
            </a:r>
            <a:endParaRPr lang="en-US" sz="3200" dirty="0"/>
          </a:p>
        </p:txBody>
      </p:sp>
      <p:sp>
        <p:nvSpPr>
          <p:cNvPr id="3" name="Content Placeholder 2"/>
          <p:cNvSpPr>
            <a:spLocks noGrp="1"/>
          </p:cNvSpPr>
          <p:nvPr>
            <p:ph idx="1"/>
          </p:nvPr>
        </p:nvSpPr>
        <p:spPr>
          <a:xfrm>
            <a:off x="457200" y="1600200"/>
            <a:ext cx="8001000" cy="4876800"/>
          </a:xfrm>
        </p:spPr>
        <p:txBody>
          <a:bodyPr>
            <a:normAutofit/>
          </a:bodyPr>
          <a:lstStyle/>
          <a:p>
            <a:pPr>
              <a:spcBef>
                <a:spcPts val="0"/>
              </a:spcBef>
              <a:spcAft>
                <a:spcPts val="1200"/>
              </a:spcAft>
            </a:pPr>
            <a:r>
              <a:rPr lang="en-US" dirty="0">
                <a:solidFill>
                  <a:srgbClr val="007FA3"/>
                </a:solidFill>
              </a:rPr>
              <a:t>Phishing</a:t>
            </a:r>
            <a:r>
              <a:rPr lang="en-US" dirty="0"/>
              <a:t>—luring people into revealing information</a:t>
            </a:r>
          </a:p>
          <a:p>
            <a:pPr>
              <a:spcBef>
                <a:spcPts val="0"/>
              </a:spcBef>
              <a:spcAft>
                <a:spcPts val="1200"/>
              </a:spcAft>
            </a:pPr>
            <a:r>
              <a:rPr lang="en-US" dirty="0">
                <a:solidFill>
                  <a:srgbClr val="007FA3"/>
                </a:solidFill>
              </a:rPr>
              <a:t>Pharming</a:t>
            </a:r>
            <a:r>
              <a:rPr lang="en-US" dirty="0"/>
              <a:t>—malicious code planted on a computer to gather information</a:t>
            </a:r>
          </a:p>
          <a:p>
            <a:pPr>
              <a:spcBef>
                <a:spcPts val="0"/>
              </a:spcBef>
              <a:spcAft>
                <a:spcPts val="1200"/>
              </a:spcAft>
            </a:pPr>
            <a:r>
              <a:rPr lang="en-US" dirty="0">
                <a:solidFill>
                  <a:srgbClr val="007FA3"/>
                </a:solidFill>
              </a:rPr>
              <a:t>Guidelines to avoid schemes</a:t>
            </a:r>
          </a:p>
        </p:txBody>
      </p:sp>
    </p:spTree>
    <p:extLst>
      <p:ext uri="{BB962C8B-B14F-4D97-AF65-F5344CB8AC3E}">
        <p14:creationId xmlns:p14="http://schemas.microsoft.com/office/powerpoint/2010/main" val="2763166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Online Annoyances and Social Engineering</a:t>
            </a:r>
            <a:br>
              <a:rPr lang="en-US" sz="4050" dirty="0"/>
            </a:br>
            <a:r>
              <a:rPr lang="en-US" sz="3200" dirty="0"/>
              <a:t>Social Engineering (3 of 3)</a:t>
            </a:r>
            <a:br>
              <a:rPr lang="en-US" sz="3200" dirty="0"/>
            </a:br>
            <a:r>
              <a:rPr lang="en-US" sz="2000" dirty="0"/>
              <a:t>(Objective 9.6)</a:t>
            </a:r>
            <a:endParaRPr lang="en-US" sz="3200" dirty="0"/>
          </a:p>
        </p:txBody>
      </p:sp>
      <p:sp>
        <p:nvSpPr>
          <p:cNvPr id="3" name="Content Placeholder 2"/>
          <p:cNvSpPr>
            <a:spLocks noGrp="1"/>
          </p:cNvSpPr>
          <p:nvPr>
            <p:ph idx="1"/>
          </p:nvPr>
        </p:nvSpPr>
        <p:spPr>
          <a:xfrm>
            <a:off x="457200" y="1600200"/>
            <a:ext cx="8382000" cy="2286000"/>
          </a:xfrm>
        </p:spPr>
        <p:txBody>
          <a:bodyPr>
            <a:normAutofit/>
          </a:bodyPr>
          <a:lstStyle/>
          <a:p>
            <a:pPr>
              <a:spcBef>
                <a:spcPts val="0"/>
              </a:spcBef>
              <a:spcAft>
                <a:spcPts val="1200"/>
              </a:spcAft>
            </a:pPr>
            <a:r>
              <a:rPr lang="en-US" dirty="0">
                <a:solidFill>
                  <a:srgbClr val="007FA3"/>
                </a:solidFill>
              </a:rPr>
              <a:t>Scareware</a:t>
            </a:r>
            <a:r>
              <a:rPr lang="en-US" dirty="0"/>
              <a:t>—malware that attempts to convince you something is wrong … and to pay money to fix it</a:t>
            </a:r>
          </a:p>
        </p:txBody>
      </p:sp>
      <p:pic>
        <p:nvPicPr>
          <p:cNvPr id="6" name="Picture 5" descr="A screenshot shows an error message on the Care Quality Commission website. The error message reads as follows. Along with other N H S hospitals, our hospitals are experiencing a major computer problem which is affecting a range of our clinical and non clinical systems, including telephones. The Trusts I T specialists are working to resolve the problem as quickly as possible.">
            <a:extLst>
              <a:ext uri="{FF2B5EF4-FFF2-40B4-BE49-F238E27FC236}">
                <a16:creationId xmlns:a16="http://schemas.microsoft.com/office/drawing/2014/main" id="{B3F69D96-F9B7-44E6-A338-06F1016C9F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041"/>
          <a:stretch/>
        </p:blipFill>
        <p:spPr>
          <a:xfrm>
            <a:off x="2438154" y="3429000"/>
            <a:ext cx="4267692" cy="2895600"/>
          </a:xfrm>
          <a:prstGeom prst="rect">
            <a:avLst/>
          </a:prstGeom>
        </p:spPr>
      </p:pic>
    </p:spTree>
    <p:extLst>
      <p:ext uri="{BB962C8B-B14F-4D97-AF65-F5344CB8AC3E}">
        <p14:creationId xmlns:p14="http://schemas.microsoft.com/office/powerpoint/2010/main" val="3100471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0"/>
            <a:ext cx="8686800" cy="1600200"/>
          </a:xfrm>
        </p:spPr>
        <p:txBody>
          <a:bodyPr>
            <a:noAutofit/>
          </a:bodyPr>
          <a:lstStyle/>
          <a:p>
            <a:pPr eaLnBrk="1" hangingPunct="1">
              <a:defRPr/>
            </a:pPr>
            <a:r>
              <a:rPr lang="en-US" dirty="0"/>
              <a:t>Restricting Access to Your Digital Assets</a:t>
            </a:r>
            <a:br>
              <a:rPr lang="en-US" sz="3000" dirty="0"/>
            </a:br>
            <a:r>
              <a:rPr lang="en-US" sz="3200" dirty="0"/>
              <a:t>Firewalls (1 of 3)</a:t>
            </a:r>
            <a:br>
              <a:rPr lang="en-US" sz="3200" dirty="0"/>
            </a:br>
            <a:r>
              <a:rPr lang="en-US" sz="2000" dirty="0"/>
              <a:t>(Objective 9.7)</a:t>
            </a:r>
            <a:endParaRPr lang="en-US" sz="2400" dirty="0"/>
          </a:p>
        </p:txBody>
      </p:sp>
      <p:sp>
        <p:nvSpPr>
          <p:cNvPr id="117763" name="Rectangle 3"/>
          <p:cNvSpPr>
            <a:spLocks noGrp="1" noChangeArrowheads="1"/>
          </p:cNvSpPr>
          <p:nvPr>
            <p:ph idx="1"/>
          </p:nvPr>
        </p:nvSpPr>
        <p:spPr>
          <a:xfrm>
            <a:off x="457200" y="1600201"/>
            <a:ext cx="8229600" cy="1981200"/>
          </a:xfrm>
        </p:spPr>
        <p:txBody>
          <a:bodyPr>
            <a:normAutofit/>
          </a:bodyPr>
          <a:lstStyle/>
          <a:p>
            <a:r>
              <a:rPr lang="en-US" dirty="0">
                <a:solidFill>
                  <a:srgbClr val="007FA3"/>
                </a:solidFill>
              </a:rPr>
              <a:t>Firewall—software or </a:t>
            </a:r>
            <a:r>
              <a:rPr lang="en-US" dirty="0"/>
              <a:t>hardware designed to protect computers from hackers</a:t>
            </a:r>
          </a:p>
          <a:p>
            <a:r>
              <a:rPr lang="en-US" dirty="0">
                <a:solidFill>
                  <a:srgbClr val="007FA3"/>
                </a:solidFill>
              </a:rPr>
              <a:t>Windows and macOS include firewalls</a:t>
            </a:r>
          </a:p>
        </p:txBody>
      </p:sp>
      <p:pic>
        <p:nvPicPr>
          <p:cNvPr id="3" name="Picture 2" descr="A screenshot of the Firewall and Network protection screen In Windows settings. The firewall is set to on for 3 networks as follows. Domain. Private. Public, which is the active network.">
            <a:extLst>
              <a:ext uri="{FF2B5EF4-FFF2-40B4-BE49-F238E27FC236}">
                <a16:creationId xmlns:a16="http://schemas.microsoft.com/office/drawing/2014/main" id="{2648507C-FFAE-4FAC-B702-27AF9A0BC7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8826" y="3429000"/>
            <a:ext cx="5086348" cy="2743199"/>
          </a:xfrm>
          <a:prstGeom prst="rect">
            <a:avLst/>
          </a:prstGeom>
          <a:ln>
            <a:noFill/>
          </a:ln>
        </p:spPr>
      </p:pic>
      <p:cxnSp>
        <p:nvCxnSpPr>
          <p:cNvPr id="4" name="Straight Connector 3">
            <a:extLst>
              <a:ext uri="{FF2B5EF4-FFF2-40B4-BE49-F238E27FC236}">
                <a16:creationId xmlns:a16="http://schemas.microsoft.com/office/drawing/2014/main" id="{49F350B9-3ED6-494A-B7F4-51D4F024C683}"/>
              </a:ext>
            </a:extLst>
          </p:cNvPr>
          <p:cNvCxnSpPr/>
          <p:nvPr/>
        </p:nvCxnSpPr>
        <p:spPr>
          <a:xfrm>
            <a:off x="2028826" y="3429000"/>
            <a:ext cx="508634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870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0"/>
            <a:ext cx="8686800" cy="1600200"/>
          </a:xfrm>
        </p:spPr>
        <p:txBody>
          <a:bodyPr>
            <a:noAutofit/>
          </a:bodyPr>
          <a:lstStyle/>
          <a:p>
            <a:pPr eaLnBrk="1" hangingPunct="1">
              <a:defRPr/>
            </a:pPr>
            <a:r>
              <a:rPr lang="en-US" dirty="0"/>
              <a:t>Restricting Access to Your Digital Assets</a:t>
            </a:r>
            <a:br>
              <a:rPr lang="en-US" sz="3000" dirty="0"/>
            </a:br>
            <a:r>
              <a:rPr lang="en-US" sz="3200" dirty="0"/>
              <a:t>Firewalls (2 of 3)</a:t>
            </a:r>
            <a:br>
              <a:rPr lang="en-US" sz="3200" dirty="0"/>
            </a:br>
            <a:r>
              <a:rPr lang="en-US" sz="2000" dirty="0"/>
              <a:t>(Objective 9.7)</a:t>
            </a:r>
            <a:endParaRPr lang="en-US" sz="2400" dirty="0"/>
          </a:p>
        </p:txBody>
      </p:sp>
      <p:sp>
        <p:nvSpPr>
          <p:cNvPr id="117763" name="Rectangle 3"/>
          <p:cNvSpPr>
            <a:spLocks noGrp="1" noChangeArrowheads="1"/>
          </p:cNvSpPr>
          <p:nvPr>
            <p:ph idx="1"/>
          </p:nvPr>
        </p:nvSpPr>
        <p:spPr>
          <a:xfrm>
            <a:off x="457200" y="1600201"/>
            <a:ext cx="8229600" cy="1981200"/>
          </a:xfrm>
        </p:spPr>
        <p:txBody>
          <a:bodyPr>
            <a:normAutofit/>
          </a:bodyPr>
          <a:lstStyle/>
          <a:p>
            <a:r>
              <a:rPr lang="en-US" dirty="0">
                <a:solidFill>
                  <a:srgbClr val="007FA3"/>
                </a:solidFill>
              </a:rPr>
              <a:t>Security suites include firewall software</a:t>
            </a:r>
          </a:p>
        </p:txBody>
      </p:sp>
      <p:pic>
        <p:nvPicPr>
          <p:cNvPr id="3" name="Picture 2" descr="A diagram depicts how a firewall works. The firewall is depicted as a brick wall behind an open laptop. Behind the firewall is a cloud to represent the Internet. An arrow labeled, legitimate information requests passes through a hole in the wall. Two arrows to represent data packets point at the firewall, then bounce off. An arrow for filtered packets and one for blocked packets bounces off as well.">
            <a:extLst>
              <a:ext uri="{FF2B5EF4-FFF2-40B4-BE49-F238E27FC236}">
                <a16:creationId xmlns:a16="http://schemas.microsoft.com/office/drawing/2014/main" id="{036E7237-25C5-475F-8F0E-1AC1218231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2438400"/>
            <a:ext cx="4121934" cy="3657600"/>
          </a:xfrm>
          <a:prstGeom prst="rect">
            <a:avLst/>
          </a:prstGeom>
        </p:spPr>
      </p:pic>
    </p:spTree>
    <p:extLst>
      <p:ext uri="{BB962C8B-B14F-4D97-AF65-F5344CB8AC3E}">
        <p14:creationId xmlns:p14="http://schemas.microsoft.com/office/powerpoint/2010/main" val="2329914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1"/>
          </a:xfrm>
        </p:spPr>
        <p:txBody>
          <a:bodyPr>
            <a:normAutofit fontScale="90000"/>
          </a:bodyPr>
          <a:lstStyle/>
          <a:p>
            <a:r>
              <a:rPr lang="en-US" sz="3800" dirty="0"/>
              <a:t>Restricting Access to Your Digital Assets</a:t>
            </a:r>
            <a:br>
              <a:rPr lang="en-US" sz="3000" dirty="0"/>
            </a:br>
            <a:r>
              <a:rPr lang="en-US" sz="3600" dirty="0"/>
              <a:t>Firewalls (3 of 3)</a:t>
            </a:r>
            <a:br>
              <a:rPr lang="en-US" sz="3600" dirty="0"/>
            </a:br>
            <a:r>
              <a:rPr lang="en-US" sz="2200" dirty="0"/>
              <a:t>(Objective 9.7)</a:t>
            </a:r>
            <a:endParaRPr lang="en-US" sz="3600" dirty="0"/>
          </a:p>
        </p:txBody>
      </p:sp>
      <p:sp>
        <p:nvSpPr>
          <p:cNvPr id="3" name="Content Placeholder 2"/>
          <p:cNvSpPr>
            <a:spLocks noGrp="1"/>
          </p:cNvSpPr>
          <p:nvPr>
            <p:ph idx="1"/>
          </p:nvPr>
        </p:nvSpPr>
        <p:spPr>
          <a:xfrm>
            <a:off x="457200" y="1600200"/>
            <a:ext cx="8686800" cy="4800600"/>
          </a:xfrm>
        </p:spPr>
        <p:txBody>
          <a:bodyPr>
            <a:normAutofit/>
          </a:bodyPr>
          <a:lstStyle/>
          <a:p>
            <a:pPr>
              <a:spcBef>
                <a:spcPts val="0"/>
              </a:spcBef>
              <a:spcAft>
                <a:spcPts val="900"/>
              </a:spcAft>
            </a:pPr>
            <a:r>
              <a:rPr lang="en-US" dirty="0">
                <a:solidFill>
                  <a:srgbClr val="007FA3"/>
                </a:solidFill>
              </a:rPr>
              <a:t>Packet filtering</a:t>
            </a:r>
          </a:p>
          <a:p>
            <a:pPr lvl="1">
              <a:spcBef>
                <a:spcPts val="0"/>
              </a:spcBef>
              <a:spcAft>
                <a:spcPts val="900"/>
              </a:spcAft>
            </a:pPr>
            <a:r>
              <a:rPr lang="en-US" dirty="0"/>
              <a:t>Filter out packets sent to logical ports</a:t>
            </a:r>
          </a:p>
          <a:p>
            <a:pPr>
              <a:spcBef>
                <a:spcPts val="0"/>
              </a:spcBef>
              <a:spcAft>
                <a:spcPts val="900"/>
              </a:spcAft>
            </a:pPr>
            <a:r>
              <a:rPr lang="en-US" dirty="0">
                <a:solidFill>
                  <a:srgbClr val="007FA3"/>
                </a:solidFill>
              </a:rPr>
              <a:t>Logical port blocking</a:t>
            </a:r>
          </a:p>
          <a:p>
            <a:pPr lvl="1">
              <a:spcBef>
                <a:spcPts val="0"/>
              </a:spcBef>
              <a:spcAft>
                <a:spcPts val="900"/>
              </a:spcAft>
            </a:pPr>
            <a:r>
              <a:rPr lang="en-US" dirty="0"/>
              <a:t>Completely refuses requests from the Internet asking for access to specific ports</a:t>
            </a:r>
          </a:p>
          <a:p>
            <a:pPr>
              <a:spcBef>
                <a:spcPts val="0"/>
              </a:spcBef>
              <a:spcAft>
                <a:spcPts val="900"/>
              </a:spcAft>
            </a:pPr>
            <a:r>
              <a:rPr lang="en-US" dirty="0"/>
              <a:t>Network address translation</a:t>
            </a:r>
          </a:p>
          <a:p>
            <a:pPr lvl="1">
              <a:spcBef>
                <a:spcPts val="0"/>
              </a:spcBef>
              <a:spcAft>
                <a:spcPts val="900"/>
              </a:spcAft>
            </a:pPr>
            <a:r>
              <a:rPr lang="en-US" dirty="0"/>
              <a:t>Assign IP addresses on a network</a:t>
            </a:r>
          </a:p>
        </p:txBody>
      </p:sp>
    </p:spTree>
    <p:extLst>
      <p:ext uri="{BB962C8B-B14F-4D97-AF65-F5344CB8AC3E}">
        <p14:creationId xmlns:p14="http://schemas.microsoft.com/office/powerpoint/2010/main" val="503870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1"/>
          </a:xfrm>
        </p:spPr>
        <p:txBody>
          <a:bodyPr>
            <a:normAutofit fontScale="90000"/>
          </a:bodyPr>
          <a:lstStyle/>
          <a:p>
            <a:r>
              <a:rPr lang="en-US" sz="3800" dirty="0"/>
              <a:t>Restricting Access to Your Digital Assets</a:t>
            </a:r>
            <a:br>
              <a:rPr lang="en-US" sz="3000" dirty="0"/>
            </a:br>
            <a:r>
              <a:rPr lang="en-US" sz="3600" dirty="0"/>
              <a:t>Preventing Virus Infections (1 of 3)</a:t>
            </a:r>
            <a:br>
              <a:rPr lang="en-US" sz="3600" dirty="0"/>
            </a:br>
            <a:r>
              <a:rPr lang="en-US" sz="2200" dirty="0"/>
              <a:t>(Objective 9.8)</a:t>
            </a:r>
            <a:endParaRPr lang="en-US" sz="3600" dirty="0"/>
          </a:p>
        </p:txBody>
      </p:sp>
      <p:sp>
        <p:nvSpPr>
          <p:cNvPr id="3" name="Content Placeholder 2"/>
          <p:cNvSpPr>
            <a:spLocks noGrp="1"/>
          </p:cNvSpPr>
          <p:nvPr>
            <p:ph idx="1"/>
          </p:nvPr>
        </p:nvSpPr>
        <p:spPr>
          <a:xfrm>
            <a:off x="457201" y="1600200"/>
            <a:ext cx="4267200" cy="5257800"/>
          </a:xfrm>
        </p:spPr>
        <p:txBody>
          <a:bodyPr>
            <a:normAutofit/>
          </a:bodyPr>
          <a:lstStyle/>
          <a:p>
            <a:pPr>
              <a:spcBef>
                <a:spcPts val="0"/>
              </a:spcBef>
              <a:spcAft>
                <a:spcPts val="1000"/>
              </a:spcAft>
            </a:pPr>
            <a:r>
              <a:rPr lang="en-US" dirty="0">
                <a:solidFill>
                  <a:srgbClr val="007FA3"/>
                </a:solidFill>
              </a:rPr>
              <a:t>Antivirus software </a:t>
            </a:r>
          </a:p>
          <a:p>
            <a:pPr lvl="1">
              <a:spcBef>
                <a:spcPts val="0"/>
              </a:spcBef>
              <a:spcAft>
                <a:spcPts val="1000"/>
              </a:spcAft>
            </a:pPr>
            <a:r>
              <a:rPr lang="en-US" dirty="0"/>
              <a:t>Detects viruses and</a:t>
            </a:r>
            <a:br>
              <a:rPr lang="en-US" dirty="0"/>
            </a:br>
            <a:r>
              <a:rPr lang="en-US" dirty="0"/>
              <a:t>protects your computer</a:t>
            </a:r>
          </a:p>
          <a:p>
            <a:pPr>
              <a:spcBef>
                <a:spcPts val="0"/>
              </a:spcBef>
              <a:spcAft>
                <a:spcPts val="1000"/>
              </a:spcAft>
            </a:pPr>
            <a:r>
              <a:rPr lang="en-US" dirty="0">
                <a:solidFill>
                  <a:srgbClr val="007FA3"/>
                </a:solidFill>
              </a:rPr>
              <a:t>Popular programs</a:t>
            </a:r>
          </a:p>
          <a:p>
            <a:pPr lvl="1">
              <a:spcBef>
                <a:spcPts val="0"/>
              </a:spcBef>
              <a:spcAft>
                <a:spcPts val="1000"/>
              </a:spcAft>
            </a:pPr>
            <a:r>
              <a:rPr lang="en-US" dirty="0"/>
              <a:t>Symantec</a:t>
            </a:r>
          </a:p>
          <a:p>
            <a:pPr lvl="1">
              <a:spcBef>
                <a:spcPts val="0"/>
              </a:spcBef>
              <a:spcAft>
                <a:spcPts val="1000"/>
              </a:spcAft>
            </a:pPr>
            <a:r>
              <a:rPr lang="en-US" dirty="0"/>
              <a:t>Trend Micro</a:t>
            </a:r>
          </a:p>
          <a:p>
            <a:pPr lvl="1">
              <a:spcBef>
                <a:spcPts val="0"/>
              </a:spcBef>
              <a:spcAft>
                <a:spcPts val="1000"/>
              </a:spcAft>
            </a:pPr>
            <a:r>
              <a:rPr lang="en-US" dirty="0"/>
              <a:t>Avast</a:t>
            </a:r>
          </a:p>
        </p:txBody>
      </p:sp>
      <p:pic>
        <p:nvPicPr>
          <p:cNvPr id="6" name="Picture 5" descr="A screenshot of the protection settings screen in trend micro internet security is set to conduct a scheduled, full scan of the computer daily at 4 A M.">
            <a:extLst>
              <a:ext uri="{FF2B5EF4-FFF2-40B4-BE49-F238E27FC236}">
                <a16:creationId xmlns:a16="http://schemas.microsoft.com/office/drawing/2014/main" id="{D8EFA437-1C91-48CB-A744-EC0346AA6E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707"/>
          <a:stretch/>
        </p:blipFill>
        <p:spPr>
          <a:xfrm>
            <a:off x="4267200" y="2819400"/>
            <a:ext cx="4495799" cy="3276600"/>
          </a:xfrm>
          <a:prstGeom prst="rect">
            <a:avLst/>
          </a:prstGeom>
        </p:spPr>
      </p:pic>
    </p:spTree>
    <p:extLst>
      <p:ext uri="{BB962C8B-B14F-4D97-AF65-F5344CB8AC3E}">
        <p14:creationId xmlns:p14="http://schemas.microsoft.com/office/powerpoint/2010/main" val="2968142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1"/>
          </a:xfrm>
        </p:spPr>
        <p:txBody>
          <a:bodyPr>
            <a:normAutofit fontScale="90000"/>
          </a:bodyPr>
          <a:lstStyle/>
          <a:p>
            <a:r>
              <a:rPr lang="en-US" sz="3800" dirty="0"/>
              <a:t>Restricting Access to Your Digital Assets</a:t>
            </a:r>
            <a:br>
              <a:rPr lang="en-US" sz="3000" dirty="0"/>
            </a:br>
            <a:r>
              <a:rPr lang="en-US" sz="3600" dirty="0"/>
              <a:t>Preventing Virus Infections (2 of 3)</a:t>
            </a:r>
            <a:br>
              <a:rPr lang="en-US" sz="3600" dirty="0"/>
            </a:br>
            <a:r>
              <a:rPr lang="en-US" sz="2200" dirty="0"/>
              <a:t>(Objective 9.8)</a:t>
            </a:r>
            <a:endParaRPr lang="en-US" sz="3600" dirty="0"/>
          </a:p>
        </p:txBody>
      </p:sp>
      <p:sp>
        <p:nvSpPr>
          <p:cNvPr id="3" name="Content Placeholder 2"/>
          <p:cNvSpPr>
            <a:spLocks noGrp="1"/>
          </p:cNvSpPr>
          <p:nvPr>
            <p:ph idx="1"/>
          </p:nvPr>
        </p:nvSpPr>
        <p:spPr>
          <a:xfrm>
            <a:off x="457200" y="1600200"/>
            <a:ext cx="8305800" cy="5257800"/>
          </a:xfrm>
        </p:spPr>
        <p:txBody>
          <a:bodyPr>
            <a:normAutofit/>
          </a:bodyPr>
          <a:lstStyle/>
          <a:p>
            <a:pPr>
              <a:spcBef>
                <a:spcPts val="0"/>
              </a:spcBef>
              <a:spcAft>
                <a:spcPts val="1000"/>
              </a:spcAft>
            </a:pPr>
            <a:r>
              <a:rPr lang="en-US" dirty="0">
                <a:solidFill>
                  <a:srgbClr val="007FA3"/>
                </a:solidFill>
              </a:rPr>
              <a:t>Virus signature</a:t>
            </a:r>
          </a:p>
          <a:p>
            <a:pPr lvl="1">
              <a:spcBef>
                <a:spcPts val="0"/>
              </a:spcBef>
              <a:spcAft>
                <a:spcPts val="1000"/>
              </a:spcAft>
            </a:pPr>
            <a:r>
              <a:rPr lang="en-US" dirty="0"/>
              <a:t>Portion of the virus code that’s unique to a particular computer virus</a:t>
            </a:r>
          </a:p>
          <a:p>
            <a:pPr>
              <a:spcBef>
                <a:spcPts val="0"/>
              </a:spcBef>
              <a:spcAft>
                <a:spcPts val="1000"/>
              </a:spcAft>
            </a:pPr>
            <a:r>
              <a:rPr lang="en-US" dirty="0">
                <a:solidFill>
                  <a:srgbClr val="007FA3"/>
                </a:solidFill>
              </a:rPr>
              <a:t>Quarantining</a:t>
            </a:r>
          </a:p>
          <a:p>
            <a:pPr lvl="1">
              <a:spcBef>
                <a:spcPts val="0"/>
              </a:spcBef>
              <a:spcAft>
                <a:spcPts val="1000"/>
              </a:spcAft>
            </a:pPr>
            <a:r>
              <a:rPr lang="en-US" dirty="0"/>
              <a:t>Placing virus in a secure area so it won’t spread to other files</a:t>
            </a:r>
          </a:p>
          <a:p>
            <a:pPr>
              <a:spcBef>
                <a:spcPts val="0"/>
              </a:spcBef>
              <a:spcAft>
                <a:spcPts val="1000"/>
              </a:spcAft>
            </a:pPr>
            <a:r>
              <a:rPr lang="en-US" dirty="0">
                <a:solidFill>
                  <a:srgbClr val="007FA3"/>
                </a:solidFill>
              </a:rPr>
              <a:t>Inoculation</a:t>
            </a:r>
          </a:p>
          <a:p>
            <a:pPr lvl="1">
              <a:spcBef>
                <a:spcPts val="0"/>
              </a:spcBef>
              <a:spcAft>
                <a:spcPts val="1000"/>
              </a:spcAft>
            </a:pPr>
            <a:r>
              <a:rPr lang="en-US" dirty="0"/>
              <a:t>Records key attributes about your computer files and keep stats in secure place</a:t>
            </a:r>
          </a:p>
        </p:txBody>
      </p:sp>
    </p:spTree>
    <p:extLst>
      <p:ext uri="{BB962C8B-B14F-4D97-AF65-F5344CB8AC3E}">
        <p14:creationId xmlns:p14="http://schemas.microsoft.com/office/powerpoint/2010/main" val="642295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1"/>
          </a:xfrm>
        </p:spPr>
        <p:txBody>
          <a:bodyPr>
            <a:normAutofit fontScale="90000"/>
          </a:bodyPr>
          <a:lstStyle/>
          <a:p>
            <a:r>
              <a:rPr lang="en-US" sz="3800" dirty="0"/>
              <a:t>Restricting Access to Your Digital Assets</a:t>
            </a:r>
            <a:br>
              <a:rPr lang="en-US" sz="3000" dirty="0"/>
            </a:br>
            <a:r>
              <a:rPr lang="en-US" sz="3600" dirty="0"/>
              <a:t>Preventing Virus Infections (3 of 3)</a:t>
            </a:r>
            <a:br>
              <a:rPr lang="en-US" sz="3600" dirty="0"/>
            </a:br>
            <a:r>
              <a:rPr lang="en-US" sz="2200" dirty="0"/>
              <a:t>(Objective 9.8)</a:t>
            </a:r>
            <a:endParaRPr lang="en-US" sz="3600" dirty="0"/>
          </a:p>
        </p:txBody>
      </p:sp>
      <p:sp>
        <p:nvSpPr>
          <p:cNvPr id="3" name="Content Placeholder 2"/>
          <p:cNvSpPr>
            <a:spLocks noGrp="1"/>
          </p:cNvSpPr>
          <p:nvPr>
            <p:ph idx="1"/>
          </p:nvPr>
        </p:nvSpPr>
        <p:spPr>
          <a:xfrm>
            <a:off x="457200" y="1600200"/>
            <a:ext cx="8305800" cy="5257800"/>
          </a:xfrm>
        </p:spPr>
        <p:txBody>
          <a:bodyPr>
            <a:normAutofit/>
          </a:bodyPr>
          <a:lstStyle/>
          <a:p>
            <a:pPr>
              <a:spcBef>
                <a:spcPts val="0"/>
              </a:spcBef>
              <a:spcAft>
                <a:spcPts val="1000"/>
              </a:spcAft>
            </a:pPr>
            <a:r>
              <a:rPr lang="en-US" dirty="0">
                <a:solidFill>
                  <a:srgbClr val="007FA3"/>
                </a:solidFill>
              </a:rPr>
              <a:t>Drive-by </a:t>
            </a:r>
            <a:r>
              <a:rPr lang="en-US" dirty="0"/>
              <a:t>download</a:t>
            </a:r>
          </a:p>
          <a:p>
            <a:pPr lvl="1">
              <a:spcBef>
                <a:spcPts val="0"/>
              </a:spcBef>
              <a:spcAft>
                <a:spcPts val="1000"/>
              </a:spcAft>
            </a:pPr>
            <a:r>
              <a:rPr lang="en-US" dirty="0"/>
              <a:t>Exploits weaknesses in operating systems</a:t>
            </a:r>
          </a:p>
          <a:p>
            <a:pPr lvl="1">
              <a:spcBef>
                <a:spcPts val="0"/>
              </a:spcBef>
              <a:spcAft>
                <a:spcPts val="1000"/>
              </a:spcAft>
            </a:pPr>
            <a:r>
              <a:rPr lang="en-US" dirty="0"/>
              <a:t>Combat by keeping OS up to date</a:t>
            </a:r>
          </a:p>
        </p:txBody>
      </p:sp>
      <p:pic>
        <p:nvPicPr>
          <p:cNvPr id="5" name="Picture 4" descr="2 elements are circled in the screenshot from the advanced options screen, windows update. Pause updates temporary pauses updates from being installed for up to 35 days. It is in the off position. Choose when updates are installed is set to semi-annual channel, which means the update is ready for most people.">
            <a:extLst>
              <a:ext uri="{FF2B5EF4-FFF2-40B4-BE49-F238E27FC236}">
                <a16:creationId xmlns:a16="http://schemas.microsoft.com/office/drawing/2014/main" id="{3080EB60-C3E0-412D-A8D5-735DE6A8C4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2451" y="3581400"/>
            <a:ext cx="3399097" cy="2638698"/>
          </a:xfrm>
          <a:prstGeom prst="rect">
            <a:avLst/>
          </a:prstGeom>
          <a:ln w="6350">
            <a:solidFill>
              <a:schemeClr val="tx1"/>
            </a:solidFill>
          </a:ln>
        </p:spPr>
      </p:pic>
    </p:spTree>
    <p:extLst>
      <p:ext uri="{BB962C8B-B14F-4D97-AF65-F5344CB8AC3E}">
        <p14:creationId xmlns:p14="http://schemas.microsoft.com/office/powerpoint/2010/main" val="1701426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686800" cy="1600200"/>
          </a:xfrm>
        </p:spPr>
        <p:txBody>
          <a:bodyPr>
            <a:noAutofit/>
          </a:bodyPr>
          <a:lstStyle/>
          <a:p>
            <a:r>
              <a:rPr lang="en-US" dirty="0"/>
              <a:t>Restricting Access to Your Digital Assets</a:t>
            </a:r>
            <a:br>
              <a:rPr lang="en-US" sz="2700" dirty="0"/>
            </a:br>
            <a:r>
              <a:rPr lang="en-US" sz="3100" dirty="0"/>
              <a:t>Authentication:</a:t>
            </a:r>
            <a:r>
              <a:rPr lang="en-US" sz="1400" dirty="0"/>
              <a:t> </a:t>
            </a:r>
            <a:r>
              <a:rPr lang="en-US" sz="3100" dirty="0"/>
              <a:t>Passwords and Biometrics (1 of 2)</a:t>
            </a:r>
            <a:br>
              <a:rPr lang="en-US" sz="3100" dirty="0"/>
            </a:br>
            <a:r>
              <a:rPr lang="en-US" sz="2000" dirty="0"/>
              <a:t>(Objective 9.9)</a:t>
            </a:r>
            <a:endParaRPr lang="en-US" sz="3000" dirty="0"/>
          </a:p>
        </p:txBody>
      </p:sp>
      <p:sp>
        <p:nvSpPr>
          <p:cNvPr id="8" name="Content Placeholder 7"/>
          <p:cNvSpPr>
            <a:spLocks noGrp="1"/>
          </p:cNvSpPr>
          <p:nvPr>
            <p:ph idx="1"/>
          </p:nvPr>
        </p:nvSpPr>
        <p:spPr>
          <a:xfrm>
            <a:off x="457200" y="1600200"/>
            <a:ext cx="8229600" cy="4648199"/>
          </a:xfrm>
        </p:spPr>
        <p:txBody>
          <a:bodyPr>
            <a:normAutofit/>
          </a:bodyPr>
          <a:lstStyle/>
          <a:p>
            <a:pPr>
              <a:spcBef>
                <a:spcPts val="0"/>
              </a:spcBef>
              <a:spcAft>
                <a:spcPts val="1800"/>
              </a:spcAft>
            </a:pPr>
            <a:r>
              <a:rPr lang="en-US" dirty="0"/>
              <a:t>Strong passwords—at least eight characters and use:</a:t>
            </a:r>
          </a:p>
          <a:p>
            <a:pPr lvl="1">
              <a:spcBef>
                <a:spcPts val="0"/>
              </a:spcBef>
              <a:spcAft>
                <a:spcPts val="1800"/>
              </a:spcAft>
            </a:pPr>
            <a:r>
              <a:rPr lang="en-US" kern="1200" dirty="0">
                <a:solidFill>
                  <a:schemeClr val="tx1"/>
                </a:solidFill>
              </a:rPr>
              <a:t>Uppercase</a:t>
            </a:r>
          </a:p>
          <a:p>
            <a:pPr lvl="1">
              <a:spcBef>
                <a:spcPts val="0"/>
              </a:spcBef>
              <a:spcAft>
                <a:spcPts val="1800"/>
              </a:spcAft>
            </a:pPr>
            <a:r>
              <a:rPr lang="en-US" kern="1200" dirty="0">
                <a:solidFill>
                  <a:schemeClr val="tx1"/>
                </a:solidFill>
              </a:rPr>
              <a:t>Lowercase</a:t>
            </a:r>
          </a:p>
          <a:p>
            <a:pPr lvl="1">
              <a:spcBef>
                <a:spcPts val="0"/>
              </a:spcBef>
              <a:spcAft>
                <a:spcPts val="1800"/>
              </a:spcAft>
            </a:pPr>
            <a:r>
              <a:rPr lang="en-US" kern="1200" dirty="0">
                <a:solidFill>
                  <a:schemeClr val="tx1"/>
                </a:solidFill>
              </a:rPr>
              <a:t>Numeric</a:t>
            </a:r>
          </a:p>
          <a:p>
            <a:pPr lvl="1">
              <a:spcBef>
                <a:spcPts val="0"/>
              </a:spcBef>
              <a:spcAft>
                <a:spcPts val="1800"/>
              </a:spcAft>
            </a:pPr>
            <a:r>
              <a:rPr lang="en-US" kern="1200" dirty="0">
                <a:solidFill>
                  <a:schemeClr val="tx1"/>
                </a:solidFill>
              </a:rPr>
              <a:t>Symbols</a:t>
            </a:r>
            <a:endParaRPr lang="en-US" dirty="0">
              <a:solidFill>
                <a:srgbClr val="007FA3"/>
              </a:solidFill>
            </a:endParaRPr>
          </a:p>
        </p:txBody>
      </p:sp>
    </p:spTree>
    <p:extLst>
      <p:ext uri="{BB962C8B-B14F-4D97-AF65-F5344CB8AC3E}">
        <p14:creationId xmlns:p14="http://schemas.microsoft.com/office/powerpoint/2010/main" val="3142066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Restricting Access to Your Digital Assets</a:t>
            </a:r>
            <a:br>
              <a:rPr lang="en-US" sz="2800" dirty="0"/>
            </a:br>
            <a:r>
              <a:rPr lang="en-US" sz="3100" dirty="0"/>
              <a:t>Authentication:</a:t>
            </a:r>
            <a:r>
              <a:rPr lang="en-US" sz="1400" dirty="0"/>
              <a:t> </a:t>
            </a:r>
            <a:r>
              <a:rPr lang="en-US" sz="3100" dirty="0"/>
              <a:t>Passwords and Biometrics (2 of 2)</a:t>
            </a:r>
            <a:br>
              <a:rPr lang="en-US" sz="3600" dirty="0"/>
            </a:br>
            <a:r>
              <a:rPr lang="en-US" sz="2000" dirty="0"/>
              <a:t>(Objective 9.9)</a:t>
            </a:r>
            <a:endParaRPr lang="en-US" sz="3600" dirty="0"/>
          </a:p>
        </p:txBody>
      </p:sp>
      <p:sp>
        <p:nvSpPr>
          <p:cNvPr id="3" name="Content Placeholder 2"/>
          <p:cNvSpPr>
            <a:spLocks noGrp="1"/>
          </p:cNvSpPr>
          <p:nvPr>
            <p:ph idx="1"/>
          </p:nvPr>
        </p:nvSpPr>
        <p:spPr>
          <a:xfrm>
            <a:off x="457201" y="1600200"/>
            <a:ext cx="8458199" cy="4572000"/>
          </a:xfrm>
        </p:spPr>
        <p:txBody>
          <a:bodyPr/>
          <a:lstStyle/>
          <a:p>
            <a:pPr>
              <a:spcBef>
                <a:spcPts val="0"/>
              </a:spcBef>
              <a:spcAft>
                <a:spcPts val="600"/>
              </a:spcAft>
            </a:pPr>
            <a:r>
              <a:rPr lang="en-US" dirty="0"/>
              <a:t>Biometric Authentication Devices</a:t>
            </a:r>
          </a:p>
          <a:p>
            <a:pPr lvl="1">
              <a:spcBef>
                <a:spcPts val="0"/>
              </a:spcBef>
              <a:spcAft>
                <a:spcPts val="600"/>
              </a:spcAft>
            </a:pPr>
            <a:r>
              <a:rPr lang="en-US" dirty="0">
                <a:solidFill>
                  <a:schemeClr val="tx1"/>
                </a:solidFill>
              </a:rPr>
              <a:t>Fingerprint</a:t>
            </a:r>
          </a:p>
          <a:p>
            <a:pPr lvl="1">
              <a:spcBef>
                <a:spcPts val="0"/>
              </a:spcBef>
              <a:spcAft>
                <a:spcPts val="600"/>
              </a:spcAft>
            </a:pPr>
            <a:r>
              <a:rPr lang="en-US" dirty="0">
                <a:solidFill>
                  <a:schemeClr val="tx1"/>
                </a:solidFill>
              </a:rPr>
              <a:t>Iris pattern in eye</a:t>
            </a:r>
          </a:p>
          <a:p>
            <a:pPr lvl="1">
              <a:spcBef>
                <a:spcPts val="0"/>
              </a:spcBef>
              <a:spcAft>
                <a:spcPts val="600"/>
              </a:spcAft>
            </a:pPr>
            <a:r>
              <a:rPr lang="en-US" dirty="0">
                <a:solidFill>
                  <a:schemeClr val="tx1"/>
                </a:solidFill>
              </a:rPr>
              <a:t>Voice authentication</a:t>
            </a:r>
          </a:p>
          <a:p>
            <a:pPr lvl="1">
              <a:spcBef>
                <a:spcPts val="0"/>
              </a:spcBef>
              <a:spcAft>
                <a:spcPts val="600"/>
              </a:spcAft>
            </a:pPr>
            <a:r>
              <a:rPr lang="en-US" dirty="0">
                <a:solidFill>
                  <a:schemeClr val="tx1"/>
                </a:solidFill>
              </a:rPr>
              <a:t>Face pattern</a:t>
            </a:r>
            <a:br>
              <a:rPr lang="en-US" dirty="0">
                <a:solidFill>
                  <a:schemeClr val="tx1"/>
                </a:solidFill>
              </a:rPr>
            </a:br>
            <a:r>
              <a:rPr lang="en-US" dirty="0">
                <a:solidFill>
                  <a:schemeClr val="tx1"/>
                </a:solidFill>
              </a:rPr>
              <a:t>recognition</a:t>
            </a:r>
          </a:p>
          <a:p>
            <a:pPr lvl="1">
              <a:spcBef>
                <a:spcPts val="0"/>
              </a:spcBef>
              <a:spcAft>
                <a:spcPts val="600"/>
              </a:spcAft>
            </a:pPr>
            <a:r>
              <a:rPr lang="en-US" dirty="0">
                <a:solidFill>
                  <a:schemeClr val="tx1"/>
                </a:solidFill>
              </a:rPr>
              <a:t>Provide a high</a:t>
            </a:r>
            <a:br>
              <a:rPr lang="en-US" dirty="0">
                <a:solidFill>
                  <a:schemeClr val="tx1"/>
                </a:solidFill>
              </a:rPr>
            </a:br>
            <a:r>
              <a:rPr lang="en-US" dirty="0">
                <a:solidFill>
                  <a:schemeClr val="tx1"/>
                </a:solidFill>
              </a:rPr>
              <a:t>level of security</a:t>
            </a:r>
          </a:p>
        </p:txBody>
      </p:sp>
      <p:pic>
        <p:nvPicPr>
          <p:cNvPr id="6" name="Picture 5" descr="A screenshot from Windows Hello. It displays the time, date, and Outlook events on the left, the user’s name in the top center, and power, wi fi signal, and screen icons in the bottom right corner.">
            <a:extLst>
              <a:ext uri="{FF2B5EF4-FFF2-40B4-BE49-F238E27FC236}">
                <a16:creationId xmlns:a16="http://schemas.microsoft.com/office/drawing/2014/main" id="{33448E1C-3E0A-4641-8E33-C27F2ABBC9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874"/>
          <a:stretch/>
        </p:blipFill>
        <p:spPr>
          <a:xfrm>
            <a:off x="4143756" y="3733800"/>
            <a:ext cx="4543043" cy="2590800"/>
          </a:xfrm>
          <a:prstGeom prst="rect">
            <a:avLst/>
          </a:prstGeom>
        </p:spPr>
      </p:pic>
    </p:spTree>
    <p:extLst>
      <p:ext uri="{BB962C8B-B14F-4D97-AF65-F5344CB8AC3E}">
        <p14:creationId xmlns:p14="http://schemas.microsoft.com/office/powerpoint/2010/main" val="1140556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Restricting Access to Your Digital Assets</a:t>
            </a:r>
            <a:br>
              <a:rPr lang="en-US" sz="2800" dirty="0"/>
            </a:br>
            <a:r>
              <a:rPr lang="en-US" sz="2800" dirty="0"/>
              <a:t>Anonymous Web Surfing: Hiding from Prying Eyes</a:t>
            </a:r>
            <a:br>
              <a:rPr lang="en-US" sz="3600" dirty="0"/>
            </a:br>
            <a:r>
              <a:rPr lang="en-US" sz="2000" dirty="0"/>
              <a:t>(Objective 9.10)</a:t>
            </a:r>
            <a:endParaRPr lang="en-US" sz="3600" dirty="0"/>
          </a:p>
        </p:txBody>
      </p:sp>
      <p:sp>
        <p:nvSpPr>
          <p:cNvPr id="3" name="Content Placeholder 2"/>
          <p:cNvSpPr>
            <a:spLocks noGrp="1"/>
          </p:cNvSpPr>
          <p:nvPr>
            <p:ph idx="1"/>
          </p:nvPr>
        </p:nvSpPr>
        <p:spPr>
          <a:xfrm>
            <a:off x="457200" y="1600200"/>
            <a:ext cx="8458200" cy="4724400"/>
          </a:xfrm>
        </p:spPr>
        <p:txBody>
          <a:bodyPr/>
          <a:lstStyle/>
          <a:p>
            <a:pPr>
              <a:spcBef>
                <a:spcPts val="0"/>
              </a:spcBef>
              <a:spcAft>
                <a:spcPts val="600"/>
              </a:spcAft>
            </a:pPr>
            <a:r>
              <a:rPr lang="en-US" dirty="0">
                <a:solidFill>
                  <a:srgbClr val="007FA3"/>
                </a:solidFill>
              </a:rPr>
              <a:t>Privacy tools</a:t>
            </a:r>
          </a:p>
          <a:p>
            <a:pPr lvl="1">
              <a:spcBef>
                <a:spcPts val="0"/>
              </a:spcBef>
              <a:spcAft>
                <a:spcPts val="600"/>
              </a:spcAft>
            </a:pPr>
            <a:r>
              <a:rPr lang="en-US" dirty="0"/>
              <a:t>Private Browsing</a:t>
            </a:r>
          </a:p>
          <a:p>
            <a:pPr lvl="1">
              <a:spcBef>
                <a:spcPts val="0"/>
              </a:spcBef>
              <a:spcAft>
                <a:spcPts val="600"/>
              </a:spcAft>
            </a:pPr>
            <a:r>
              <a:rPr lang="en-US" dirty="0"/>
              <a:t>InPrivate</a:t>
            </a:r>
          </a:p>
          <a:p>
            <a:pPr lvl="1">
              <a:spcBef>
                <a:spcPts val="0"/>
              </a:spcBef>
              <a:spcAft>
                <a:spcPts val="600"/>
              </a:spcAft>
            </a:pPr>
            <a:r>
              <a:rPr lang="en-US" dirty="0"/>
              <a:t>Incognito</a:t>
            </a:r>
          </a:p>
          <a:p>
            <a:pPr>
              <a:spcBef>
                <a:spcPts val="0"/>
              </a:spcBef>
              <a:spcAft>
                <a:spcPts val="600"/>
              </a:spcAft>
            </a:pPr>
            <a:r>
              <a:rPr lang="en-US" dirty="0">
                <a:solidFill>
                  <a:srgbClr val="007FA3"/>
                </a:solidFill>
              </a:rPr>
              <a:t>Portable privacy devices</a:t>
            </a:r>
          </a:p>
          <a:p>
            <a:pPr lvl="1">
              <a:spcBef>
                <a:spcPts val="0"/>
              </a:spcBef>
              <a:spcAft>
                <a:spcPts val="600"/>
              </a:spcAft>
            </a:pPr>
            <a:r>
              <a:rPr lang="en-US" dirty="0"/>
              <a:t>Kingston Personal Flash Drives</a:t>
            </a:r>
          </a:p>
          <a:p>
            <a:pPr>
              <a:spcBef>
                <a:spcPts val="0"/>
              </a:spcBef>
              <a:spcAft>
                <a:spcPts val="600"/>
              </a:spcAft>
            </a:pPr>
            <a:r>
              <a:rPr lang="en-US" dirty="0">
                <a:solidFill>
                  <a:srgbClr val="007FA3"/>
                </a:solidFill>
              </a:rPr>
              <a:t>Virtual private networks (VPNs)</a:t>
            </a:r>
          </a:p>
          <a:p>
            <a:pPr lvl="1">
              <a:spcBef>
                <a:spcPts val="0"/>
              </a:spcBef>
              <a:spcAft>
                <a:spcPts val="600"/>
              </a:spcAft>
            </a:pPr>
            <a:r>
              <a:rPr lang="en-US" dirty="0"/>
              <a:t>Secure networks that are established using the public Internet infrastructure</a:t>
            </a:r>
          </a:p>
        </p:txBody>
      </p:sp>
      <p:pic>
        <p:nvPicPr>
          <p:cNvPr id="5" name="Picture 4" descr="A screenshot from the Google Chrome browser’s incognito mode. The icon at the top resembles a cartoon spy, and the text below reads, you’ve gone incognito. In this mode, people cannot see activity except for downloads and bookmarks.">
            <a:extLst>
              <a:ext uri="{FF2B5EF4-FFF2-40B4-BE49-F238E27FC236}">
                <a16:creationId xmlns:a16="http://schemas.microsoft.com/office/drawing/2014/main" id="{F80A3384-D319-4F3D-8FB6-5AB3BEC04A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1486" y="1447800"/>
            <a:ext cx="3651504" cy="2283334"/>
          </a:xfrm>
          <a:prstGeom prst="rect">
            <a:avLst/>
          </a:prstGeom>
        </p:spPr>
      </p:pic>
    </p:spTree>
    <p:extLst>
      <p:ext uri="{BB962C8B-B14F-4D97-AF65-F5344CB8AC3E}">
        <p14:creationId xmlns:p14="http://schemas.microsoft.com/office/powerpoint/2010/main" val="1113403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Keeping Your Data Safe</a:t>
            </a:r>
            <a:br>
              <a:rPr lang="en-US" dirty="0"/>
            </a:br>
            <a:r>
              <a:rPr lang="en-US" sz="3200" dirty="0"/>
              <a:t>Protecting Your Personal Information</a:t>
            </a:r>
            <a:br>
              <a:rPr lang="en-US" sz="3200" dirty="0"/>
            </a:br>
            <a:r>
              <a:rPr lang="en-US" sz="2000" dirty="0"/>
              <a:t>(Objective 9.11)</a:t>
            </a:r>
            <a:endParaRPr lang="en-US" sz="2700" dirty="0"/>
          </a:p>
        </p:txBody>
      </p:sp>
      <p:sp>
        <p:nvSpPr>
          <p:cNvPr id="3" name="Content Placeholder 2"/>
          <p:cNvSpPr>
            <a:spLocks noGrp="1"/>
          </p:cNvSpPr>
          <p:nvPr>
            <p:ph idx="1"/>
          </p:nvPr>
        </p:nvSpPr>
        <p:spPr>
          <a:xfrm>
            <a:off x="457200" y="1600200"/>
            <a:ext cx="8305799" cy="1524000"/>
          </a:xfrm>
        </p:spPr>
        <p:txBody>
          <a:bodyPr>
            <a:normAutofit/>
          </a:bodyPr>
          <a:lstStyle/>
          <a:p>
            <a:pPr>
              <a:spcBef>
                <a:spcPts val="0"/>
              </a:spcBef>
              <a:spcAft>
                <a:spcPts val="1200"/>
              </a:spcAft>
            </a:pPr>
            <a:r>
              <a:rPr lang="en-US" dirty="0">
                <a:solidFill>
                  <a:srgbClr val="007FA3"/>
                </a:solidFill>
              </a:rPr>
              <a:t>Reveal as little information as possible</a:t>
            </a:r>
          </a:p>
          <a:p>
            <a:pPr>
              <a:spcBef>
                <a:spcPts val="0"/>
              </a:spcBef>
              <a:spcAft>
                <a:spcPts val="1200"/>
              </a:spcAft>
            </a:pPr>
            <a:r>
              <a:rPr lang="en-US" dirty="0">
                <a:solidFill>
                  <a:srgbClr val="007FA3"/>
                </a:solidFill>
              </a:rPr>
              <a:t>In Facebook, change your privacy settings</a:t>
            </a:r>
          </a:p>
        </p:txBody>
      </p:sp>
      <p:pic>
        <p:nvPicPr>
          <p:cNvPr id="6" name="Picture 5" descr="2 lists of personal information that should not be shared or shared with caution. The 4 items in the information identity thieves crave list are as follows. Social Security Number. Full Date of Birth. Phone Number. Street Address. A callout next to the list reads, Never make this information visible on websites! A picture of a Stop Sign. The 5 items in the other sensitive information list are as follows. Full Legal Name. E mail Address. Zip Code. Gender. School or Workplace A callout next to the list reads, only reveal this information to people you know, don’t make it visible to everyone! A picture of caution tape.">
            <a:extLst>
              <a:ext uri="{FF2B5EF4-FFF2-40B4-BE49-F238E27FC236}">
                <a16:creationId xmlns:a16="http://schemas.microsoft.com/office/drawing/2014/main" id="{387594DC-E759-4179-B8EF-CE660C98E8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445"/>
          <a:stretch/>
        </p:blipFill>
        <p:spPr>
          <a:xfrm>
            <a:off x="1524000" y="2895600"/>
            <a:ext cx="6559648" cy="3276600"/>
          </a:xfrm>
          <a:prstGeom prst="rect">
            <a:avLst/>
          </a:prstGeom>
        </p:spPr>
      </p:pic>
    </p:spTree>
    <p:extLst>
      <p:ext uri="{BB962C8B-B14F-4D97-AF65-F5344CB8AC3E}">
        <p14:creationId xmlns:p14="http://schemas.microsoft.com/office/powerpoint/2010/main" val="729914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Keeping Your Data Safe</a:t>
            </a:r>
            <a:br>
              <a:rPr lang="en-US" sz="3000" dirty="0"/>
            </a:br>
            <a:r>
              <a:rPr lang="en-US" sz="3200" dirty="0"/>
              <a:t>Backing Up Your Data (1 of 2)</a:t>
            </a:r>
            <a:br>
              <a:rPr lang="en-US" sz="3200" dirty="0"/>
            </a:br>
            <a:r>
              <a:rPr lang="en-US" sz="2000" dirty="0"/>
              <a:t>(Objective 9.12)</a:t>
            </a:r>
            <a:endParaRPr lang="en-US" sz="2700" dirty="0"/>
          </a:p>
        </p:txBody>
      </p:sp>
      <p:sp>
        <p:nvSpPr>
          <p:cNvPr id="3" name="TextBox 2"/>
          <p:cNvSpPr txBox="1"/>
          <p:nvPr/>
        </p:nvSpPr>
        <p:spPr>
          <a:xfrm>
            <a:off x="457200" y="1600200"/>
            <a:ext cx="8534400" cy="4755148"/>
          </a:xfrm>
          <a:prstGeom prst="rect">
            <a:avLst/>
          </a:prstGeom>
          <a:noFill/>
        </p:spPr>
        <p:txBody>
          <a:bodyPr wrap="square" rtlCol="0">
            <a:spAutoFit/>
          </a:bodyPr>
          <a:lstStyle/>
          <a:p>
            <a:pPr marL="256032" indent="-256032">
              <a:spcAft>
                <a:spcPts val="600"/>
              </a:spcAft>
              <a:buClr>
                <a:srgbClr val="007FA3"/>
              </a:buClr>
              <a:buSzPct val="100000"/>
              <a:buFont typeface="Arial" panose="020B0604020202020204" pitchFamily="34" charset="0"/>
              <a:buChar char="•"/>
            </a:pPr>
            <a:r>
              <a:rPr lang="en-US" sz="3200" dirty="0">
                <a:solidFill>
                  <a:srgbClr val="007FA3"/>
                </a:solidFill>
              </a:rPr>
              <a:t>Backups—copies of files used to replace lost or damaged originals</a:t>
            </a:r>
          </a:p>
          <a:p>
            <a:pPr marL="256032" indent="-256032">
              <a:spcAft>
                <a:spcPts val="600"/>
              </a:spcAft>
              <a:buClr>
                <a:srgbClr val="007FA3"/>
              </a:buClr>
              <a:buSzPct val="100000"/>
              <a:buFont typeface="Arial" panose="020B0604020202020204" pitchFamily="34" charset="0"/>
              <a:buChar char="•"/>
            </a:pPr>
            <a:r>
              <a:rPr lang="en-US" sz="3200" dirty="0">
                <a:solidFill>
                  <a:srgbClr val="007FA3"/>
                </a:solidFill>
              </a:rPr>
              <a:t>Files to backup</a:t>
            </a:r>
          </a:p>
          <a:p>
            <a:pPr marL="742950" lvl="1" indent="-184150">
              <a:spcAft>
                <a:spcPts val="600"/>
              </a:spcAft>
              <a:buClr>
                <a:srgbClr val="007FA3"/>
              </a:buClr>
              <a:buSzPct val="100000"/>
              <a:buFont typeface="Arial"/>
              <a:buChar char="–"/>
            </a:pPr>
            <a:r>
              <a:rPr lang="en-US" sz="2800" dirty="0">
                <a:solidFill>
                  <a:schemeClr val="dk1"/>
                </a:solidFill>
              </a:rPr>
              <a:t>Data files</a:t>
            </a:r>
          </a:p>
          <a:p>
            <a:pPr marL="742950" lvl="1" indent="-184150">
              <a:spcAft>
                <a:spcPts val="600"/>
              </a:spcAft>
              <a:buClr>
                <a:srgbClr val="007FA3"/>
              </a:buClr>
              <a:buSzPct val="100000"/>
              <a:buFont typeface="Arial"/>
              <a:buChar char="–"/>
            </a:pPr>
            <a:r>
              <a:rPr lang="en-US" sz="2800" dirty="0">
                <a:solidFill>
                  <a:schemeClr val="dk1"/>
                </a:solidFill>
              </a:rPr>
              <a:t>Program files</a:t>
            </a:r>
          </a:p>
          <a:p>
            <a:pPr marL="256032" indent="-256032">
              <a:spcAft>
                <a:spcPts val="600"/>
              </a:spcAft>
              <a:buClr>
                <a:srgbClr val="007FA3"/>
              </a:buClr>
              <a:buSzPct val="100000"/>
              <a:buFont typeface="Arial" panose="020B0604020202020204" pitchFamily="34" charset="0"/>
              <a:buChar char="•"/>
            </a:pPr>
            <a:r>
              <a:rPr lang="en-US" sz="3200" dirty="0">
                <a:solidFill>
                  <a:srgbClr val="007FA3"/>
                </a:solidFill>
              </a:rPr>
              <a:t>Types of backups</a:t>
            </a:r>
          </a:p>
          <a:p>
            <a:pPr marL="742950" lvl="1" indent="-184150">
              <a:spcAft>
                <a:spcPts val="600"/>
              </a:spcAft>
              <a:buClr>
                <a:srgbClr val="007FA3"/>
              </a:buClr>
              <a:buSzPct val="100000"/>
              <a:buFont typeface="Arial"/>
              <a:buChar char="–"/>
            </a:pPr>
            <a:r>
              <a:rPr lang="en-US" sz="2800" dirty="0">
                <a:solidFill>
                  <a:schemeClr val="dk1"/>
                </a:solidFill>
              </a:rPr>
              <a:t>Full</a:t>
            </a:r>
          </a:p>
          <a:p>
            <a:pPr marL="742950" lvl="1" indent="-184150">
              <a:spcAft>
                <a:spcPts val="600"/>
              </a:spcAft>
              <a:buClr>
                <a:srgbClr val="007FA3"/>
              </a:buClr>
              <a:buSzPct val="100000"/>
              <a:buFont typeface="Arial"/>
              <a:buChar char="–"/>
            </a:pPr>
            <a:r>
              <a:rPr lang="en-US" sz="2800" dirty="0">
                <a:solidFill>
                  <a:schemeClr val="dk1"/>
                </a:solidFill>
              </a:rPr>
              <a:t>Incremental</a:t>
            </a:r>
          </a:p>
          <a:p>
            <a:pPr marL="742950" lvl="1" indent="-184150">
              <a:spcAft>
                <a:spcPts val="600"/>
              </a:spcAft>
              <a:buClr>
                <a:srgbClr val="007FA3"/>
              </a:buClr>
              <a:buSzPct val="100000"/>
              <a:buFont typeface="Arial"/>
              <a:buChar char="–"/>
            </a:pPr>
            <a:r>
              <a:rPr lang="en-US" sz="2800" dirty="0">
                <a:solidFill>
                  <a:schemeClr val="dk1"/>
                </a:solidFill>
              </a:rPr>
              <a:t>Image</a:t>
            </a:r>
          </a:p>
        </p:txBody>
      </p:sp>
    </p:spTree>
    <p:extLst>
      <p:ext uri="{BB962C8B-B14F-4D97-AF65-F5344CB8AC3E}">
        <p14:creationId xmlns:p14="http://schemas.microsoft.com/office/powerpoint/2010/main" val="1145132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Protecting Your Physical Computing Assets</a:t>
            </a:r>
            <a:br>
              <a:rPr lang="en-US" sz="2400" dirty="0"/>
            </a:br>
            <a:r>
              <a:rPr lang="en-US" sz="3200" dirty="0"/>
              <a:t>Environmental Factors and Power Surges</a:t>
            </a:r>
            <a:br>
              <a:rPr lang="en-US" sz="2800" dirty="0"/>
            </a:br>
            <a:r>
              <a:rPr lang="en-US" sz="2000" dirty="0"/>
              <a:t>(Objective 9.13)</a:t>
            </a:r>
            <a:endParaRPr lang="en-US" dirty="0"/>
          </a:p>
        </p:txBody>
      </p:sp>
      <p:sp>
        <p:nvSpPr>
          <p:cNvPr id="3" name="Content Placeholder 2"/>
          <p:cNvSpPr>
            <a:spLocks noGrp="1"/>
          </p:cNvSpPr>
          <p:nvPr>
            <p:ph idx="1"/>
          </p:nvPr>
        </p:nvSpPr>
        <p:spPr>
          <a:xfrm>
            <a:off x="457200" y="1600200"/>
            <a:ext cx="8686800" cy="5257800"/>
          </a:xfrm>
        </p:spPr>
        <p:txBody>
          <a:bodyPr>
            <a:normAutofit/>
          </a:bodyPr>
          <a:lstStyle/>
          <a:p>
            <a:pPr>
              <a:spcBef>
                <a:spcPts val="0"/>
              </a:spcBef>
              <a:spcAft>
                <a:spcPts val="300"/>
              </a:spcAft>
            </a:pPr>
            <a:r>
              <a:rPr lang="en-US" dirty="0">
                <a:solidFill>
                  <a:srgbClr val="007FA3"/>
                </a:solidFill>
              </a:rPr>
              <a:t>Power surges</a:t>
            </a:r>
          </a:p>
          <a:p>
            <a:pPr lvl="1">
              <a:spcBef>
                <a:spcPts val="0"/>
              </a:spcBef>
              <a:spcAft>
                <a:spcPts val="300"/>
              </a:spcAft>
            </a:pPr>
            <a:r>
              <a:rPr lang="en-US" dirty="0"/>
              <a:t>Old or faulty wiring</a:t>
            </a:r>
          </a:p>
          <a:p>
            <a:pPr lvl="1">
              <a:spcBef>
                <a:spcPts val="0"/>
              </a:spcBef>
              <a:spcAft>
                <a:spcPts val="300"/>
              </a:spcAft>
            </a:pPr>
            <a:r>
              <a:rPr lang="en-US" dirty="0"/>
              <a:t>Downed power lines</a:t>
            </a:r>
          </a:p>
          <a:p>
            <a:pPr lvl="1">
              <a:spcBef>
                <a:spcPts val="0"/>
              </a:spcBef>
              <a:spcAft>
                <a:spcPts val="300"/>
              </a:spcAft>
            </a:pPr>
            <a:r>
              <a:rPr lang="en-US" dirty="0"/>
              <a:t>Lightning strikes</a:t>
            </a:r>
          </a:p>
          <a:p>
            <a:pPr lvl="1">
              <a:spcBef>
                <a:spcPts val="0"/>
              </a:spcBef>
              <a:spcAft>
                <a:spcPts val="300"/>
              </a:spcAft>
            </a:pPr>
            <a:r>
              <a:rPr lang="en-US" dirty="0"/>
              <a:t>Malfunctions at electric company substations</a:t>
            </a:r>
          </a:p>
          <a:p>
            <a:pPr>
              <a:spcBef>
                <a:spcPts val="0"/>
              </a:spcBef>
              <a:spcAft>
                <a:spcPts val="300"/>
              </a:spcAft>
            </a:pPr>
            <a:r>
              <a:rPr lang="en-US" dirty="0">
                <a:solidFill>
                  <a:srgbClr val="007FA3"/>
                </a:solidFill>
              </a:rPr>
              <a:t>Surge protector / Whole-house surge protector</a:t>
            </a:r>
          </a:p>
          <a:p>
            <a:pPr lvl="1">
              <a:spcBef>
                <a:spcPts val="0"/>
              </a:spcBef>
              <a:spcAft>
                <a:spcPts val="300"/>
              </a:spcAft>
            </a:pPr>
            <a:r>
              <a:rPr lang="en-US" dirty="0"/>
              <a:t>Replace every 2–3 years</a:t>
            </a:r>
          </a:p>
          <a:p>
            <a:pPr lvl="1">
              <a:spcBef>
                <a:spcPts val="0"/>
              </a:spcBef>
              <a:spcAft>
                <a:spcPts val="300"/>
              </a:spcAft>
            </a:pPr>
            <a:r>
              <a:rPr lang="en-US" dirty="0"/>
              <a:t>Use with all devices that have solid-state components</a:t>
            </a:r>
          </a:p>
        </p:txBody>
      </p:sp>
      <p:pic>
        <p:nvPicPr>
          <p:cNvPr id="6" name="Picture 5" descr="A surge protector with five color coded outlets.">
            <a:extLst>
              <a:ext uri="{FF2B5EF4-FFF2-40B4-BE49-F238E27FC236}">
                <a16:creationId xmlns:a16="http://schemas.microsoft.com/office/drawing/2014/main" id="{E4089574-DA68-4E00-B449-33C7F87B1F01}"/>
              </a:ext>
            </a:extLst>
          </p:cNvPr>
          <p:cNvPicPr>
            <a:picLocks noChangeAspect="1"/>
          </p:cNvPicPr>
          <p:nvPr/>
        </p:nvPicPr>
        <p:blipFill rotWithShape="1">
          <a:blip r:embed="rId3">
            <a:extLst>
              <a:ext uri="{28A0092B-C50C-407E-A947-70E740481C1C}">
                <a14:useLocalDpi xmlns:a14="http://schemas.microsoft.com/office/drawing/2010/main" val="0"/>
              </a:ext>
            </a:extLst>
          </a:blip>
          <a:srcRect b="14328"/>
          <a:stretch/>
        </p:blipFill>
        <p:spPr>
          <a:xfrm>
            <a:off x="4800600" y="1600200"/>
            <a:ext cx="4114800" cy="1676400"/>
          </a:xfrm>
          <a:prstGeom prst="rect">
            <a:avLst/>
          </a:prstGeom>
        </p:spPr>
      </p:pic>
    </p:spTree>
    <p:extLst>
      <p:ext uri="{BB962C8B-B14F-4D97-AF65-F5344CB8AC3E}">
        <p14:creationId xmlns:p14="http://schemas.microsoft.com/office/powerpoint/2010/main" val="1114767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lstStyle/>
          <a:p>
            <a:r>
              <a:rPr lang="en-US" dirty="0"/>
              <a:t>Protecting Your Physical Computing Assets</a:t>
            </a:r>
            <a:br>
              <a:rPr lang="en-US" sz="2400" dirty="0"/>
            </a:br>
            <a:r>
              <a:rPr lang="en-US" sz="3200" dirty="0"/>
              <a:t>Preventing and Handling Theft</a:t>
            </a:r>
            <a:br>
              <a:rPr lang="en-US" sz="3200" dirty="0"/>
            </a:br>
            <a:r>
              <a:rPr lang="en-US" sz="2000" dirty="0"/>
              <a:t>(Objective 9.14)</a:t>
            </a:r>
            <a:endParaRPr lang="en-US" sz="3000" dirty="0"/>
          </a:p>
        </p:txBody>
      </p:sp>
      <p:sp>
        <p:nvSpPr>
          <p:cNvPr id="3" name="Content Placeholder 2"/>
          <p:cNvSpPr>
            <a:spLocks noGrp="1"/>
          </p:cNvSpPr>
          <p:nvPr>
            <p:ph idx="1"/>
          </p:nvPr>
        </p:nvSpPr>
        <p:spPr>
          <a:xfrm>
            <a:off x="457200" y="1600200"/>
            <a:ext cx="8610599" cy="5029200"/>
          </a:xfrm>
        </p:spPr>
        <p:txBody>
          <a:bodyPr/>
          <a:lstStyle/>
          <a:p>
            <a:pPr>
              <a:spcBef>
                <a:spcPts val="0"/>
              </a:spcBef>
              <a:spcAft>
                <a:spcPts val="1800"/>
              </a:spcAft>
            </a:pPr>
            <a:r>
              <a:rPr lang="en-US" dirty="0">
                <a:solidFill>
                  <a:srgbClr val="007FA3"/>
                </a:solidFill>
              </a:rPr>
              <a:t>Three main security concerns with mobile devices:</a:t>
            </a:r>
          </a:p>
          <a:p>
            <a:pPr lvl="1">
              <a:spcBef>
                <a:spcPts val="0"/>
              </a:spcBef>
              <a:spcAft>
                <a:spcPts val="1800"/>
              </a:spcAft>
            </a:pPr>
            <a:r>
              <a:rPr lang="en-US" dirty="0"/>
              <a:t>Keeping them from being stolen</a:t>
            </a:r>
          </a:p>
          <a:p>
            <a:pPr lvl="1">
              <a:spcBef>
                <a:spcPts val="0"/>
              </a:spcBef>
              <a:spcAft>
                <a:spcPts val="1800"/>
              </a:spcAft>
            </a:pPr>
            <a:r>
              <a:rPr lang="en-US" dirty="0"/>
              <a:t>Keeping data secure in case they are stolen</a:t>
            </a:r>
          </a:p>
          <a:p>
            <a:pPr lvl="1">
              <a:spcBef>
                <a:spcPts val="0"/>
              </a:spcBef>
              <a:spcAft>
                <a:spcPts val="1800"/>
              </a:spcAft>
            </a:pPr>
            <a:r>
              <a:rPr lang="en-US" dirty="0"/>
              <a:t>Finding a device if it is stolen</a:t>
            </a:r>
          </a:p>
        </p:txBody>
      </p:sp>
    </p:spTree>
    <p:extLst>
      <p:ext uri="{BB962C8B-B14F-4D97-AF65-F5344CB8AC3E}">
        <p14:creationId xmlns:p14="http://schemas.microsoft.com/office/powerpoint/2010/main" val="3784687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2886461"/>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3147</Words>
  <Application>Microsoft Macintosh PowerPoint</Application>
  <PresentationFormat>On-screen Show (4:3)</PresentationFormat>
  <Paragraphs>335</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Arial Narrow</vt:lpstr>
      <vt:lpstr>Noto Sans Symbols</vt:lpstr>
      <vt:lpstr>Times New Roman</vt:lpstr>
      <vt:lpstr>Verdana</vt:lpstr>
      <vt:lpstr>508 Lecture</vt:lpstr>
      <vt:lpstr>Technology in Action</vt:lpstr>
      <vt:lpstr>Learning Objectives (1 of 3)</vt:lpstr>
      <vt:lpstr>Learning Objectives (2 of 3)</vt:lpstr>
      <vt:lpstr>Learning Objectives (3 of 3)</vt:lpstr>
      <vt:lpstr>Identity Theft and Hackers</vt:lpstr>
      <vt:lpstr>Identity Theft and Hackers Identity Theft (Objective 9.1)</vt:lpstr>
      <vt:lpstr>Identity Theft and Hackers Hacking (1 of 4) (Objective 9.2)</vt:lpstr>
      <vt:lpstr>Identity Theft and Hackers Hacking (2 of 4) (Objective 9.2)</vt:lpstr>
      <vt:lpstr>Identity Theft and Hackers Hacking (3 of 4) (Objective 9.2)</vt:lpstr>
      <vt:lpstr>Identity Theft and Hackers Hacking (4 of 4) (Objective 9.2)</vt:lpstr>
      <vt:lpstr>Computer Viruses Virus Basics (Objective 9.3)</vt:lpstr>
      <vt:lpstr>Computer Viruses Types of Viruses (1 of 2) (Objective 9.4)</vt:lpstr>
      <vt:lpstr>Computer Viruses Types of Viruses (2 of 2) (Objective 9.4)</vt:lpstr>
      <vt:lpstr>Online Annoyances and Social Engineering Online Annoyances (1 of 3) (Objective 9.5)</vt:lpstr>
      <vt:lpstr>Online Annoyances and Social Engineering Online Annoyances (2 of 3) (Objective 9.5)</vt:lpstr>
      <vt:lpstr>Online Annoyances and Social Engineering Online Annoyances (3 of 3) (Objective 9.5)</vt:lpstr>
      <vt:lpstr>Online Annoyances and Social Engineering Social Engineering (1 of 3) (Objective 9.6)</vt:lpstr>
      <vt:lpstr>Online Annoyances and Social Engineering Social Engineering (2 of 3) (Objective 9.6)</vt:lpstr>
      <vt:lpstr>Online Annoyances and Social Engineering Social Engineering (3 of 3) (Objective 9.6)</vt:lpstr>
      <vt:lpstr>Restricting Access to Your Digital Assets Firewalls (1 of 3) (Objective 9.7)</vt:lpstr>
      <vt:lpstr>Restricting Access to Your Digital Assets Firewalls (2 of 3) (Objective 9.7)</vt:lpstr>
      <vt:lpstr>Restricting Access to Your Digital Assets Firewalls (3 of 3) (Objective 9.7)</vt:lpstr>
      <vt:lpstr>Restricting Access to Your Digital Assets Preventing Virus Infections (1 of 3) (Objective 9.8)</vt:lpstr>
      <vt:lpstr>Restricting Access to Your Digital Assets Preventing Virus Infections (2 of 3) (Objective 9.8)</vt:lpstr>
      <vt:lpstr>Restricting Access to Your Digital Assets Preventing Virus Infections (3 of 3) (Objective 9.8)</vt:lpstr>
      <vt:lpstr>Restricting Access to Your Digital Assets Authentication: Passwords and Biometrics (1 of 2) (Objective 9.9)</vt:lpstr>
      <vt:lpstr>Restricting Access to Your Digital Assets Authentication: Passwords and Biometrics (2 of 2) (Objective 9.9)</vt:lpstr>
      <vt:lpstr>Restricting Access to Your Digital Assets Anonymous Web Surfing: Hiding from Prying Eyes (Objective 9.10)</vt:lpstr>
      <vt:lpstr>Keeping Your Data Safe Protecting Your Personal Information (Objective 9.11)</vt:lpstr>
      <vt:lpstr>Keeping Your Data Safe Backing Up Your Data (1 of 2) (Objective 9.12)</vt:lpstr>
      <vt:lpstr>Protecting Your Physical Computing Assets Environmental Factors and Power Surges (Objective 9.13)</vt:lpstr>
      <vt:lpstr>Protecting Your Physical Computing Assets Preventing and Handling Theft (Objective 9.14)</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9</dc:subject>
  <dc:creator/>
  <cp:lastModifiedBy/>
  <cp:revision>1</cp:revision>
  <dcterms:created xsi:type="dcterms:W3CDTF">2017-01-24T02:43:43Z</dcterms:created>
  <dcterms:modified xsi:type="dcterms:W3CDTF">2019-02-12T17:01:13Z</dcterms:modified>
</cp:coreProperties>
</file>