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2" r:id="rId1"/>
  </p:sldMasterIdLst>
  <p:notesMasterIdLst>
    <p:notesMasterId r:id="rId33"/>
  </p:notesMasterIdLst>
  <p:handoutMasterIdLst>
    <p:handoutMasterId r:id="rId34"/>
  </p:handoutMasterIdLst>
  <p:sldIdLst>
    <p:sldId id="394" r:id="rId2"/>
    <p:sldId id="352" r:id="rId3"/>
    <p:sldId id="389" r:id="rId4"/>
    <p:sldId id="450" r:id="rId5"/>
    <p:sldId id="451" r:id="rId6"/>
    <p:sldId id="452" r:id="rId7"/>
    <p:sldId id="453" r:id="rId8"/>
    <p:sldId id="454" r:id="rId9"/>
    <p:sldId id="455" r:id="rId10"/>
    <p:sldId id="456" r:id="rId11"/>
    <p:sldId id="457" r:id="rId12"/>
    <p:sldId id="458" r:id="rId13"/>
    <p:sldId id="459" r:id="rId14"/>
    <p:sldId id="482" r:id="rId15"/>
    <p:sldId id="461" r:id="rId16"/>
    <p:sldId id="462" r:id="rId17"/>
    <p:sldId id="463" r:id="rId18"/>
    <p:sldId id="464" r:id="rId19"/>
    <p:sldId id="465" r:id="rId20"/>
    <p:sldId id="466" r:id="rId21"/>
    <p:sldId id="467" r:id="rId22"/>
    <p:sldId id="468" r:id="rId23"/>
    <p:sldId id="469" r:id="rId24"/>
    <p:sldId id="473" r:id="rId25"/>
    <p:sldId id="474" r:id="rId26"/>
    <p:sldId id="475" r:id="rId27"/>
    <p:sldId id="479" r:id="rId28"/>
    <p:sldId id="480" r:id="rId29"/>
    <p:sldId id="481" r:id="rId30"/>
    <p:sldId id="476" r:id="rId31"/>
    <p:sldId id="478" r:id="rId32"/>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008" userDrawn="1">
          <p15:clr>
            <a:srgbClr val="A4A3A4"/>
          </p15:clr>
        </p15:guide>
        <p15:guide id="2" pos="288"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3"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FA3"/>
    <a:srgbClr val="D4EAE4"/>
    <a:srgbClr val="00158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621" autoAdjust="0"/>
    <p:restoredTop sz="82162" autoAdjust="0"/>
  </p:normalViewPr>
  <p:slideViewPr>
    <p:cSldViewPr>
      <p:cViewPr varScale="1">
        <p:scale>
          <a:sx n="76" d="100"/>
          <a:sy n="76" d="100"/>
        </p:scale>
        <p:origin x="208" y="248"/>
      </p:cViewPr>
      <p:guideLst>
        <p:guide orient="horz" pos="1008"/>
        <p:guide pos="288"/>
      </p:guideLst>
    </p:cSldViewPr>
  </p:slideViewPr>
  <p:outlineViewPr>
    <p:cViewPr>
      <p:scale>
        <a:sx n="33" d="100"/>
        <a:sy n="33" d="100"/>
      </p:scale>
      <p:origin x="0" y="4725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88" d="100"/>
          <a:sy n="88" d="100"/>
        </p:scale>
        <p:origin x="3738"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D8D874E-E9D5-433B-A149-BDF6BFDD40A8}" type="datetimeFigureOut">
              <a:rPr lang="en-US" smtClean="0"/>
              <a:t>2/12/19</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0DCAA22-461C-45B4-A301-BFCA580174EF}" type="slidenum">
              <a:rPr lang="en-US" smtClean="0"/>
              <a:t>‹#›</a:t>
            </a:fld>
            <a:endParaRPr lang="en-US" dirty="0"/>
          </a:p>
        </p:txBody>
      </p:sp>
    </p:spTree>
    <p:extLst>
      <p:ext uri="{BB962C8B-B14F-4D97-AF65-F5344CB8AC3E}">
        <p14:creationId xmlns:p14="http://schemas.microsoft.com/office/powerpoint/2010/main" val="4901922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051F04-9E25-42C3-8BC5-EC2E8469D95E}" type="datetimeFigureOut">
              <a:rPr lang="en-US" smtClean="0"/>
              <a:t>2/12/19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3D6722-9B4D-4E29-B226-C325925A8118}" type="slidenum">
              <a:rPr lang="en-US" smtClean="0"/>
              <a:t>‹#›</a:t>
            </a:fld>
            <a:endParaRPr lang="en-US" dirty="0"/>
          </a:p>
        </p:txBody>
      </p:sp>
    </p:spTree>
    <p:extLst>
      <p:ext uri="{BB962C8B-B14F-4D97-AF65-F5344CB8AC3E}">
        <p14:creationId xmlns:p14="http://schemas.microsoft.com/office/powerpoint/2010/main" val="352959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Shape 19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lang="en-US" dirty="0"/>
          </a:p>
        </p:txBody>
      </p:sp>
      <p:sp>
        <p:nvSpPr>
          <p:cNvPr id="193" name="Shape 1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640688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chemeClr val="dk1"/>
              </a:buClr>
              <a:buSzPct val="25000"/>
              <a:buFont typeface="Arial"/>
              <a:buNone/>
              <a:tabLst/>
              <a:defRPr/>
            </a:pPr>
            <a:r>
              <a:rPr lang="en-US" sz="1200" b="0" i="0" u="none" strike="noStrike" cap="none" dirty="0">
                <a:solidFill>
                  <a:schemeClr val="dk1"/>
                </a:solidFill>
                <a:latin typeface="+mn-lt"/>
                <a:ea typeface="Arial"/>
                <a:cs typeface="Arial"/>
                <a:sym typeface="Arial"/>
              </a:rPr>
              <a:t>The learning objectives are:</a:t>
            </a:r>
          </a:p>
          <a:p>
            <a:pPr marL="1149350" lvl="1" indent="-692150">
              <a:spcBef>
                <a:spcPts val="0"/>
              </a:spcBef>
              <a:spcAft>
                <a:spcPts val="900"/>
              </a:spcAft>
              <a:buNone/>
            </a:pPr>
            <a:r>
              <a:rPr lang="en-US" sz="1200" dirty="0">
                <a:latin typeface="Arial" panose="020B0604020202020204" pitchFamily="34" charset="0"/>
                <a:cs typeface="Arial" panose="020B0604020202020204" pitchFamily="34" charset="0"/>
              </a:rPr>
              <a:t>10.1  Describe the importance of programing to both software developers and users.</a:t>
            </a:r>
          </a:p>
          <a:p>
            <a:pPr marL="1149350" lvl="1" indent="-692150">
              <a:spcBef>
                <a:spcPts val="0"/>
              </a:spcBef>
              <a:spcAft>
                <a:spcPts val="900"/>
              </a:spcAft>
              <a:buNone/>
            </a:pPr>
            <a:r>
              <a:rPr lang="en-US" sz="1200" dirty="0">
                <a:latin typeface="Arial" panose="020B0604020202020204" pitchFamily="34" charset="0"/>
                <a:cs typeface="Arial" panose="020B0604020202020204" pitchFamily="34" charset="0"/>
              </a:rPr>
              <a:t>10.2  Summarize the stages of the system development life cycle.</a:t>
            </a:r>
          </a:p>
          <a:p>
            <a:pPr marL="1149350" lvl="1" indent="-692150">
              <a:spcBef>
                <a:spcPts val="0"/>
              </a:spcBef>
              <a:spcAft>
                <a:spcPts val="900"/>
              </a:spcAft>
              <a:buNone/>
            </a:pPr>
            <a:r>
              <a:rPr lang="en-US" sz="1200" dirty="0">
                <a:latin typeface="Arial" panose="020B0604020202020204" pitchFamily="34" charset="0"/>
                <a:cs typeface="Arial" panose="020B0604020202020204" pitchFamily="34" charset="0"/>
              </a:rPr>
              <a:t>10.3  Define programming and list the steps in the program development life cycle.</a:t>
            </a:r>
          </a:p>
          <a:p>
            <a:pPr marL="1149350" lvl="1" indent="-692150">
              <a:spcBef>
                <a:spcPts val="0"/>
              </a:spcBef>
              <a:spcAft>
                <a:spcPts val="900"/>
              </a:spcAft>
              <a:buNone/>
            </a:pPr>
            <a:r>
              <a:rPr lang="en-US" sz="1200" dirty="0">
                <a:latin typeface="Arial" panose="020B0604020202020204" pitchFamily="34" charset="0"/>
                <a:cs typeface="Arial" panose="020B0604020202020204" pitchFamily="34" charset="0"/>
              </a:rPr>
              <a:t>10.4  Describe how programmers construct a problem statement from a description of a task.</a:t>
            </a:r>
          </a:p>
          <a:p>
            <a:pPr marL="1149350" lvl="1" indent="-692150">
              <a:spcBef>
                <a:spcPts val="0"/>
              </a:spcBef>
              <a:spcAft>
                <a:spcPts val="900"/>
              </a:spcAft>
              <a:buNone/>
            </a:pPr>
            <a:r>
              <a:rPr lang="en-US" sz="1200" dirty="0">
                <a:latin typeface="Arial" panose="020B0604020202020204" pitchFamily="34" charset="0"/>
                <a:cs typeface="Arial" panose="020B0604020202020204" pitchFamily="34" charset="0"/>
              </a:rPr>
              <a:t>10.5  Explain how programmers use flow control and design methodologies when developing algorithms.</a:t>
            </a:r>
          </a:p>
        </p:txBody>
      </p:sp>
      <p:sp>
        <p:nvSpPr>
          <p:cNvPr id="4" name="Slide Number Placeholder 3"/>
          <p:cNvSpPr>
            <a:spLocks noGrp="1"/>
          </p:cNvSpPr>
          <p:nvPr>
            <p:ph type="sldNum" sz="quarter" idx="10"/>
          </p:nvPr>
        </p:nvSpPr>
        <p:spPr/>
        <p:txBody>
          <a:bodyPr/>
          <a:lstStyle/>
          <a:p>
            <a:fld id="{277E2621-405C-4F83-9120-2E9601611C17}" type="slidenum">
              <a:rPr lang="en-US" smtClean="0"/>
              <a:pPr/>
              <a:t>2</a:t>
            </a:fld>
            <a:endParaRPr lang="en-US" dirty="0"/>
          </a:p>
        </p:txBody>
      </p:sp>
    </p:spTree>
    <p:extLst>
      <p:ext uri="{BB962C8B-B14F-4D97-AF65-F5344CB8AC3E}">
        <p14:creationId xmlns:p14="http://schemas.microsoft.com/office/powerpoint/2010/main" val="15383477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chemeClr val="dk1"/>
              </a:buClr>
              <a:buSzPct val="25000"/>
              <a:buFont typeface="Arial"/>
              <a:buNone/>
              <a:tabLst/>
              <a:defRPr/>
            </a:pPr>
            <a:r>
              <a:rPr lang="en-US" sz="1200" b="0" i="0" u="none" strike="noStrike" cap="none" dirty="0">
                <a:solidFill>
                  <a:schemeClr val="dk1"/>
                </a:solidFill>
                <a:latin typeface="+mn-lt"/>
                <a:ea typeface="Arial"/>
                <a:cs typeface="Arial"/>
                <a:sym typeface="Arial"/>
              </a:rPr>
              <a:t>Additional learning objectives are:</a:t>
            </a:r>
          </a:p>
          <a:p>
            <a:pPr marL="1149350" lvl="1" indent="-692150">
              <a:buNone/>
            </a:pPr>
            <a:r>
              <a:rPr lang="en-US" sz="1200" dirty="0">
                <a:latin typeface="Arial" panose="020B0604020202020204" pitchFamily="34" charset="0"/>
                <a:cs typeface="Arial" panose="020B0604020202020204" pitchFamily="34" charset="0"/>
              </a:rPr>
              <a:t>10.6  Discuss the categories of programming languages and the roles of the compiler and the integrated development environment in coding.</a:t>
            </a:r>
          </a:p>
          <a:p>
            <a:pPr marL="1149350" lvl="1" indent="-692150">
              <a:buNone/>
            </a:pPr>
            <a:r>
              <a:rPr lang="en-US" sz="1200" dirty="0">
                <a:latin typeface="Arial" panose="020B0604020202020204" pitchFamily="34" charset="0"/>
                <a:cs typeface="Arial" panose="020B0604020202020204" pitchFamily="34" charset="0"/>
              </a:rPr>
              <a:t>10.7  Identify the role of debugging in program development.</a:t>
            </a:r>
          </a:p>
          <a:p>
            <a:pPr marL="1149350" lvl="1" indent="-692150">
              <a:buNone/>
            </a:pPr>
            <a:r>
              <a:rPr lang="en-US" sz="1200" dirty="0">
                <a:latin typeface="Arial" panose="020B0604020202020204" pitchFamily="34" charset="0"/>
                <a:cs typeface="Arial" panose="020B0604020202020204" pitchFamily="34" charset="0"/>
              </a:rPr>
              <a:t>10.8  Explain the importance of testing and documentation in program development.</a:t>
            </a:r>
          </a:p>
          <a:p>
            <a:pPr marL="1149350" lvl="1" indent="-692150">
              <a:buNone/>
            </a:pPr>
            <a:r>
              <a:rPr lang="en-US" sz="1200" dirty="0">
                <a:latin typeface="Arial" panose="020B0604020202020204" pitchFamily="34" charset="0"/>
                <a:cs typeface="Arial" panose="020B0604020202020204" pitchFamily="34" charset="0"/>
              </a:rPr>
              <a:t>10.9  Discuss the driving factors behind the popularity of various programming languages.</a:t>
            </a:r>
          </a:p>
        </p:txBody>
      </p:sp>
      <p:sp>
        <p:nvSpPr>
          <p:cNvPr id="4" name="Slide Number Placeholder 3"/>
          <p:cNvSpPr>
            <a:spLocks noGrp="1"/>
          </p:cNvSpPr>
          <p:nvPr>
            <p:ph type="sldNum" sz="quarter" idx="10"/>
          </p:nvPr>
        </p:nvSpPr>
        <p:spPr/>
        <p:txBody>
          <a:bodyPr/>
          <a:lstStyle/>
          <a:p>
            <a:fld id="{277E2621-405C-4F83-9120-2E9601611C17}" type="slidenum">
              <a:rPr lang="en-US" smtClean="0"/>
              <a:pPr/>
              <a:t>3</a:t>
            </a:fld>
            <a:endParaRPr lang="en-US" dirty="0"/>
          </a:p>
        </p:txBody>
      </p:sp>
    </p:spTree>
    <p:extLst>
      <p:ext uri="{BB962C8B-B14F-4D97-AF65-F5344CB8AC3E}">
        <p14:creationId xmlns:p14="http://schemas.microsoft.com/office/powerpoint/2010/main" val="11878591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chemeClr val="dk1"/>
              </a:buClr>
              <a:buSzPct val="25000"/>
              <a:buFont typeface="Arial"/>
              <a:buNone/>
              <a:tabLst/>
              <a:defRPr/>
            </a:pPr>
            <a:r>
              <a:rPr lang="en-US" sz="1200" b="0" i="0" u="none" strike="noStrike" cap="none" dirty="0">
                <a:solidFill>
                  <a:schemeClr val="dk1"/>
                </a:solidFill>
                <a:latin typeface="+mn-lt"/>
                <a:ea typeface="Arial"/>
                <a:cs typeface="Arial"/>
                <a:sym typeface="Arial"/>
              </a:rPr>
              <a:t>Additional learning objectives are:</a:t>
            </a:r>
          </a:p>
          <a:p>
            <a:pPr marL="692150" indent="-692150">
              <a:spcBef>
                <a:spcPts val="0"/>
              </a:spcBef>
              <a:spcAft>
                <a:spcPts val="1200"/>
              </a:spcAft>
              <a:buNone/>
            </a:pPr>
            <a:r>
              <a:rPr lang="en-US" sz="1200" dirty="0">
                <a:latin typeface="Arial" panose="020B0604020202020204" pitchFamily="34" charset="0"/>
                <a:cs typeface="Arial" panose="020B0604020202020204" pitchFamily="34" charset="0"/>
              </a:rPr>
              <a:t>10.10 Summarize the considerations in identifying an appropriate programming language for a specific setting.</a:t>
            </a:r>
          </a:p>
          <a:p>
            <a:pPr marL="692150" indent="-692150">
              <a:spcBef>
                <a:spcPts val="0"/>
              </a:spcBef>
              <a:spcAft>
                <a:spcPts val="1200"/>
              </a:spcAft>
              <a:buNone/>
            </a:pPr>
            <a:r>
              <a:rPr lang="en-US" sz="1200" dirty="0">
                <a:latin typeface="Arial" panose="020B0604020202020204" pitchFamily="34" charset="0"/>
                <a:cs typeface="Arial" panose="020B0604020202020204" pitchFamily="34" charset="0"/>
              </a:rPr>
              <a:t>10.11  Compare and contrast modern programming languages.</a:t>
            </a:r>
          </a:p>
          <a:p>
            <a:pPr marL="692150" indent="-692150">
              <a:spcBef>
                <a:spcPts val="0"/>
              </a:spcBef>
              <a:spcAft>
                <a:spcPts val="1200"/>
              </a:spcAft>
              <a:buNone/>
            </a:pPr>
            <a:r>
              <a:rPr lang="en-US" sz="1200" dirty="0">
                <a:latin typeface="Arial" panose="020B0604020202020204" pitchFamily="34" charset="0"/>
                <a:cs typeface="Arial" panose="020B0604020202020204" pitchFamily="34" charset="0"/>
              </a:rPr>
              <a:t>10.12  State key principles in the development of future programming languages.</a:t>
            </a:r>
          </a:p>
        </p:txBody>
      </p:sp>
      <p:sp>
        <p:nvSpPr>
          <p:cNvPr id="4" name="Slide Number Placeholder 3"/>
          <p:cNvSpPr>
            <a:spLocks noGrp="1"/>
          </p:cNvSpPr>
          <p:nvPr>
            <p:ph type="sldNum" sz="quarter" idx="10"/>
          </p:nvPr>
        </p:nvSpPr>
        <p:spPr/>
        <p:txBody>
          <a:bodyPr/>
          <a:lstStyle/>
          <a:p>
            <a:fld id="{277E2621-405C-4F83-9120-2E9601611C17}" type="slidenum">
              <a:rPr lang="en-US" smtClean="0"/>
              <a:pPr/>
              <a:t>4</a:t>
            </a:fld>
            <a:endParaRPr lang="en-US" dirty="0"/>
          </a:p>
        </p:txBody>
      </p:sp>
    </p:spTree>
    <p:extLst>
      <p:ext uri="{BB962C8B-B14F-4D97-AF65-F5344CB8AC3E}">
        <p14:creationId xmlns:p14="http://schemas.microsoft.com/office/powerpoint/2010/main" val="5270271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a:noFill/>
        </p:spPr>
        <p:txBody>
          <a:bodyPr/>
          <a:lstStyle/>
          <a:p>
            <a:fld id="{182CD42F-29D6-4672-AB7C-40C35851A953}" type="slidenum">
              <a:rPr lang="en-US" smtClean="0">
                <a:latin typeface="Arial" charset="0"/>
                <a:cs typeface="Arial" charset="0"/>
              </a:rPr>
              <a:pPr/>
              <a:t>5</a:t>
            </a:fld>
            <a:endParaRPr lang="en-US" dirty="0">
              <a:latin typeface="Arial" charset="0"/>
              <a:cs typeface="Arial" charset="0"/>
            </a:endParaRPr>
          </a:p>
        </p:txBody>
      </p:sp>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a:noFill/>
          <a:ln/>
        </p:spPr>
        <p:txBody>
          <a:bodyPr/>
          <a:lstStyle/>
          <a:p>
            <a:pPr marL="171450" indent="-171450">
              <a:buFont typeface="Arial" panose="020B0604020202020204" pitchFamily="34" charset="0"/>
              <a:buChar char="•"/>
            </a:pPr>
            <a:r>
              <a:rPr lang="en-US" sz="1200" b="0" i="0" u="none" strike="noStrike" kern="1200" baseline="0" dirty="0">
                <a:solidFill>
                  <a:schemeClr val="tx1"/>
                </a:solidFill>
                <a:latin typeface="Arial" pitchFamily="34" charset="0"/>
                <a:ea typeface="+mn-ea"/>
                <a:cs typeface="+mn-cs"/>
              </a:rPr>
              <a:t>Every day we face a wide array of tasks. Some tasks are complex.</a:t>
            </a:r>
            <a:r>
              <a:rPr lang="en-US" sz="1200" b="0" i="0" u="none" strike="noStrike" kern="1200" dirty="0">
                <a:solidFill>
                  <a:schemeClr val="tx1"/>
                </a:solidFill>
                <a:latin typeface="Arial" pitchFamily="34" charset="0"/>
                <a:ea typeface="+mn-ea"/>
                <a:cs typeface="+mn-cs"/>
              </a:rPr>
              <a:t> These tasks require</a:t>
            </a:r>
            <a:r>
              <a:rPr lang="en-US" sz="1200" b="0" i="0" u="none" strike="noStrike" kern="1200" baseline="0" dirty="0">
                <a:solidFill>
                  <a:schemeClr val="tx1"/>
                </a:solidFill>
                <a:latin typeface="Arial" pitchFamily="34" charset="0"/>
                <a:ea typeface="+mn-ea"/>
                <a:cs typeface="+mn-cs"/>
              </a:rPr>
              <a:t> c</a:t>
            </a:r>
            <a:r>
              <a:rPr lang="en-US" b="0" i="0" u="none" strike="noStrike" kern="1200" baseline="0" dirty="0">
                <a:solidFill>
                  <a:schemeClr val="tx1"/>
                </a:solidFill>
                <a:latin typeface="Arial" pitchFamily="34" charset="0"/>
                <a:ea typeface="+mn-ea"/>
                <a:cs typeface="+mn-cs"/>
              </a:rPr>
              <a:t>reative thought and human touch.</a:t>
            </a:r>
          </a:p>
          <a:p>
            <a:pPr marL="171450" indent="-171450">
              <a:buFont typeface="Arial" panose="020B0604020202020204" pitchFamily="34" charset="0"/>
              <a:buChar char="•"/>
            </a:pPr>
            <a:r>
              <a:rPr lang="en-US" dirty="0"/>
              <a:t>But some tasks are candidates for automation with computers—automation achieved through programming. This includes:</a:t>
            </a:r>
          </a:p>
          <a:p>
            <a:pPr marL="285750" lvl="1" indent="-171450">
              <a:buFont typeface="Arial" panose="020B0604020202020204" pitchFamily="34" charset="0"/>
              <a:buChar char="•"/>
            </a:pPr>
            <a:r>
              <a:rPr lang="en-US" dirty="0"/>
              <a:t>Tasks that </a:t>
            </a:r>
            <a:r>
              <a:rPr lang="en-US" b="0" i="0" u="none" strike="noStrike" kern="1200" baseline="0" dirty="0">
                <a:solidFill>
                  <a:schemeClr val="tx1"/>
                </a:solidFill>
                <a:latin typeface="Arial" pitchFamily="34" charset="0"/>
                <a:ea typeface="+mn-ea"/>
                <a:cs typeface="+mn-cs"/>
              </a:rPr>
              <a:t>are repetitive.</a:t>
            </a:r>
          </a:p>
          <a:p>
            <a:pPr marL="285750" lvl="1" indent="-171450">
              <a:buFont typeface="Arial" panose="020B0604020202020204" pitchFamily="34" charset="0"/>
              <a:buChar char="•"/>
            </a:pPr>
            <a:r>
              <a:rPr lang="en-US" dirty="0"/>
              <a:t>Those that </a:t>
            </a:r>
            <a:r>
              <a:rPr lang="en-US" b="0" i="0" u="none" strike="noStrike" kern="1200" baseline="0" dirty="0">
                <a:solidFill>
                  <a:schemeClr val="tx1"/>
                </a:solidFill>
                <a:latin typeface="Arial" pitchFamily="34" charset="0"/>
                <a:ea typeface="+mn-ea"/>
                <a:cs typeface="+mn-cs"/>
              </a:rPr>
              <a:t>work with electronic information.</a:t>
            </a:r>
          </a:p>
          <a:p>
            <a:pPr marL="285750" lvl="1" indent="-171450">
              <a:buFont typeface="Arial" panose="020B0604020202020204" pitchFamily="34" charset="0"/>
              <a:buChar char="•"/>
            </a:pPr>
            <a:r>
              <a:rPr lang="en-US" dirty="0"/>
              <a:t>Those that </a:t>
            </a:r>
            <a:r>
              <a:rPr lang="en-US" b="0" i="0" u="none" strike="noStrike" kern="1200" baseline="0" dirty="0">
                <a:solidFill>
                  <a:schemeClr val="tx1"/>
                </a:solidFill>
                <a:latin typeface="Arial" pitchFamily="34" charset="0"/>
                <a:ea typeface="+mn-ea"/>
                <a:cs typeface="+mn-cs"/>
              </a:rPr>
              <a:t>follow a series of clear steps.</a:t>
            </a:r>
            <a:endParaRPr lang="en-US" dirty="0">
              <a:latin typeface="Arial" charset="0"/>
            </a:endParaRPr>
          </a:p>
        </p:txBody>
      </p:sp>
    </p:spTree>
    <p:extLst>
      <p:ext uri="{BB962C8B-B14F-4D97-AF65-F5344CB8AC3E}">
        <p14:creationId xmlns:p14="http://schemas.microsoft.com/office/powerpoint/2010/main" val="35537323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p:cNvSpPr>
            <a:spLocks noGrp="1" noChangeArrowheads="1"/>
          </p:cNvSpPr>
          <p:nvPr>
            <p:ph type="sldNum" sz="quarter" idx="5"/>
          </p:nvPr>
        </p:nvSpPr>
        <p:spPr>
          <a:noFill/>
        </p:spPr>
        <p:txBody>
          <a:bodyPr/>
          <a:lstStyle/>
          <a:p>
            <a:fld id="{839D564D-7786-4798-8741-0D6EB6F70770}" type="slidenum">
              <a:rPr lang="en-US" smtClean="0">
                <a:latin typeface="Arial" charset="0"/>
                <a:cs typeface="Arial" charset="0"/>
              </a:rPr>
              <a:pPr/>
              <a:t>6</a:t>
            </a:fld>
            <a:endParaRPr lang="en-US" dirty="0">
              <a:latin typeface="Arial" charset="0"/>
              <a:cs typeface="Arial" charset="0"/>
            </a:endParaRPr>
          </a:p>
        </p:txBody>
      </p:sp>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a:noFill/>
          <a:ln/>
        </p:spPr>
        <p:txBody>
          <a:bodyPr/>
          <a:lstStyle/>
          <a:p>
            <a:pPr marL="171450" lvl="0" indent="-171450">
              <a:buFont typeface="Arial" panose="020B0604020202020204" pitchFamily="34" charset="0"/>
              <a:buChar char="•"/>
            </a:pPr>
            <a:r>
              <a:rPr lang="en-US" sz="1200" kern="1200" dirty="0">
                <a:solidFill>
                  <a:schemeClr val="tx1"/>
                </a:solidFill>
                <a:effectLst/>
                <a:latin typeface="Arial" pitchFamily="34" charset="0"/>
                <a:ea typeface="+mn-ea"/>
                <a:cs typeface="+mn-cs"/>
              </a:rPr>
              <a:t>A career in programming offers many advantages:</a:t>
            </a:r>
          </a:p>
          <a:p>
            <a:pPr marL="342900" lvl="1" indent="-171450">
              <a:buFont typeface="Arial" panose="020B0604020202020204" pitchFamily="34" charset="0"/>
              <a:buChar char="•"/>
              <a:tabLst>
                <a:tab pos="285750" algn="l"/>
              </a:tabLst>
            </a:pPr>
            <a:r>
              <a:rPr lang="en-US" sz="1200" kern="1200" dirty="0">
                <a:solidFill>
                  <a:schemeClr val="tx1"/>
                </a:solidFill>
                <a:effectLst/>
                <a:latin typeface="Arial" pitchFamily="34" charset="0"/>
                <a:ea typeface="+mn-ea"/>
                <a:cs typeface="+mn-cs"/>
              </a:rPr>
              <a:t>Jobs are plentiful.</a:t>
            </a:r>
          </a:p>
          <a:p>
            <a:pPr marL="342900" lvl="1" indent="-171450">
              <a:buFont typeface="Arial" panose="020B0604020202020204" pitchFamily="34" charset="0"/>
              <a:buChar char="•"/>
              <a:tabLst>
                <a:tab pos="285750" algn="l"/>
              </a:tabLst>
            </a:pPr>
            <a:r>
              <a:rPr lang="en-US" sz="1200" kern="1200" dirty="0">
                <a:solidFill>
                  <a:schemeClr val="tx1"/>
                </a:solidFill>
                <a:effectLst/>
                <a:latin typeface="Arial" pitchFamily="34" charset="0"/>
                <a:ea typeface="+mn-ea"/>
                <a:cs typeface="+mn-cs"/>
              </a:rPr>
              <a:t>Salaries are strong.</a:t>
            </a:r>
          </a:p>
          <a:p>
            <a:pPr marL="342900" lvl="1" indent="-171450">
              <a:buFont typeface="Arial" panose="020B0604020202020204" pitchFamily="34" charset="0"/>
              <a:buChar char="•"/>
              <a:tabLst>
                <a:tab pos="285750" algn="l"/>
              </a:tabLst>
            </a:pPr>
            <a:r>
              <a:rPr lang="en-US" sz="1200" kern="1200" dirty="0">
                <a:solidFill>
                  <a:schemeClr val="tx1"/>
                </a:solidFill>
                <a:effectLst/>
                <a:latin typeface="Arial" pitchFamily="34" charset="0"/>
                <a:ea typeface="+mn-ea"/>
                <a:cs typeface="+mn-cs"/>
              </a:rPr>
              <a:t>Telecommuting is often easy to arrange.</a:t>
            </a:r>
          </a:p>
          <a:p>
            <a:pPr marL="171450" lvl="0" indent="-171450">
              <a:buFont typeface="Arial" panose="020B0604020202020204" pitchFamily="34" charset="0"/>
              <a:buChar char="•"/>
            </a:pPr>
            <a:r>
              <a:rPr lang="en-US" sz="1200" kern="1200" dirty="0">
                <a:solidFill>
                  <a:schemeClr val="tx1"/>
                </a:solidFill>
                <a:effectLst/>
                <a:latin typeface="Arial" pitchFamily="34" charset="0"/>
                <a:ea typeface="+mn-ea"/>
                <a:cs typeface="+mn-cs"/>
              </a:rPr>
              <a:t>If you can’t find an existing software product to accomplish a task, programming is mandatory.</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Macros can execute a complicated sequence of steps with a single command.</a:t>
            </a:r>
            <a:endParaRPr lang="en-US" sz="1200" kern="1200" dirty="0">
              <a:solidFill>
                <a:schemeClr val="tx1"/>
              </a:solidFill>
              <a:effectLst/>
              <a:latin typeface="Arial" pitchFamily="34" charset="0"/>
              <a:ea typeface="+mn-ea"/>
              <a:cs typeface="+mn-cs"/>
            </a:endParaRPr>
          </a:p>
        </p:txBody>
      </p:sp>
    </p:spTree>
    <p:extLst>
      <p:ext uri="{BB962C8B-B14F-4D97-AF65-F5344CB8AC3E}">
        <p14:creationId xmlns:p14="http://schemas.microsoft.com/office/powerpoint/2010/main" val="22133683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p:cNvSpPr>
            <a:spLocks noGrp="1" noChangeArrowheads="1"/>
          </p:cNvSpPr>
          <p:nvPr>
            <p:ph type="sldNum" sz="quarter" idx="5"/>
          </p:nvPr>
        </p:nvSpPr>
        <p:spPr>
          <a:noFill/>
        </p:spPr>
        <p:txBody>
          <a:bodyPr/>
          <a:lstStyle/>
          <a:p>
            <a:fld id="{839D564D-7786-4798-8741-0D6EB6F70770}" type="slidenum">
              <a:rPr lang="en-US" smtClean="0">
                <a:latin typeface="Arial" charset="0"/>
                <a:cs typeface="Arial" charset="0"/>
              </a:rPr>
              <a:pPr/>
              <a:t>7</a:t>
            </a:fld>
            <a:endParaRPr lang="en-US" dirty="0">
              <a:latin typeface="Arial" charset="0"/>
              <a:cs typeface="Arial" charset="0"/>
            </a:endParaRPr>
          </a:p>
        </p:txBody>
      </p:sp>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a:noFill/>
          <a:ln/>
        </p:spPr>
        <p:txBody>
          <a:bodyPr/>
          <a:lstStyle/>
          <a:p>
            <a:pPr marL="171450" indent="-171450">
              <a:buFont typeface="Arial" panose="020B0604020202020204" pitchFamily="34" charset="0"/>
              <a:buChar char="•"/>
            </a:pPr>
            <a:r>
              <a:rPr lang="en-US" sz="1200" b="0" i="0" u="none" strike="noStrike" kern="1200" baseline="0" dirty="0">
                <a:solidFill>
                  <a:schemeClr val="tx1"/>
                </a:solidFill>
                <a:latin typeface="Arial" pitchFamily="34" charset="0"/>
                <a:ea typeface="+mn-ea"/>
                <a:cs typeface="+mn-cs"/>
              </a:rPr>
              <a:t>Generally speaking, a </a:t>
            </a:r>
            <a:r>
              <a:rPr lang="en-US" sz="1200" b="0" i="1" u="none" strike="noStrike" kern="1200" baseline="0" dirty="0">
                <a:solidFill>
                  <a:schemeClr val="tx1"/>
                </a:solidFill>
                <a:latin typeface="Arial" pitchFamily="34" charset="0"/>
                <a:ea typeface="+mn-ea"/>
                <a:cs typeface="+mn-cs"/>
              </a:rPr>
              <a:t>system </a:t>
            </a:r>
            <a:r>
              <a:rPr lang="en-US" sz="1200" b="0" i="0" u="none" strike="noStrike" kern="1200" baseline="0" dirty="0">
                <a:solidFill>
                  <a:schemeClr val="tx1"/>
                </a:solidFill>
                <a:latin typeface="Arial" pitchFamily="34" charset="0"/>
                <a:ea typeface="+mn-ea"/>
                <a:cs typeface="+mn-cs"/>
              </a:rPr>
              <a:t>is a collection of pieces working together to achieve a common goal. Your body, for example, is a system of muscles, organs, and other groups of cells working together.</a:t>
            </a:r>
          </a:p>
          <a:p>
            <a:pPr marL="171450" indent="-171450">
              <a:buFont typeface="Arial" panose="020B0604020202020204" pitchFamily="34" charset="0"/>
              <a:buChar char="•"/>
            </a:pPr>
            <a:r>
              <a:rPr lang="en-US" sz="1200" b="0" i="0" u="none" strike="noStrike" kern="1200" baseline="0" dirty="0">
                <a:solidFill>
                  <a:schemeClr val="tx1"/>
                </a:solidFill>
                <a:latin typeface="Arial" pitchFamily="34" charset="0"/>
                <a:ea typeface="+mn-ea"/>
                <a:cs typeface="+mn-cs"/>
              </a:rPr>
              <a:t>An information system includes data, people, procedures, hardware, and software that help in planning and decision making. Information systems help run an office and coordinate online-purchasing systems and are behind database-driven applications used by Amazon and Netflix.</a:t>
            </a:r>
            <a:endParaRPr lang="en-US" dirty="0">
              <a:latin typeface="Helvetica" pitchFamily="34" charset="0"/>
            </a:endParaRPr>
          </a:p>
        </p:txBody>
      </p:sp>
    </p:spTree>
    <p:extLst>
      <p:ext uri="{BB962C8B-B14F-4D97-AF65-F5344CB8AC3E}">
        <p14:creationId xmlns:p14="http://schemas.microsoft.com/office/powerpoint/2010/main" val="26911920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a:noFill/>
        </p:spPr>
        <p:txBody>
          <a:bodyPr/>
          <a:lstStyle/>
          <a:p>
            <a:fld id="{4AE9AE51-931B-43AE-8273-A9F8EE10D8B8}" type="slidenum">
              <a:rPr lang="en-US" smtClean="0">
                <a:latin typeface="Arial" charset="0"/>
                <a:cs typeface="Arial" charset="0"/>
              </a:rPr>
              <a:pPr/>
              <a:t>8</a:t>
            </a:fld>
            <a:endParaRPr lang="en-US" dirty="0">
              <a:latin typeface="Arial" charset="0"/>
              <a:cs typeface="Arial" charset="0"/>
            </a:endParaRPr>
          </a:p>
        </p:txBody>
      </p:sp>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a:ln/>
        </p:spPr>
        <p:txBody>
          <a:bodyPr/>
          <a:lstStyle/>
          <a:p>
            <a:pPr marL="171450" lvl="0" indent="-171450">
              <a:buFont typeface="Arial" panose="020B0604020202020204" pitchFamily="34" charset="0"/>
              <a:buChar char="•"/>
            </a:pPr>
            <a:r>
              <a:rPr lang="en-US" sz="1200" kern="1200" dirty="0">
                <a:solidFill>
                  <a:schemeClr val="tx1"/>
                </a:solidFill>
                <a:effectLst/>
                <a:latin typeface="Arial" pitchFamily="34" charset="0"/>
                <a:ea typeface="+mn-ea"/>
                <a:cs typeface="+mn-cs"/>
              </a:rPr>
              <a:t>There are six steps in a </a:t>
            </a:r>
            <a:r>
              <a:rPr lang="en-US" sz="1200" b="0" i="0" u="none" strike="noStrike" kern="1200" baseline="0" dirty="0">
                <a:solidFill>
                  <a:schemeClr val="tx1"/>
                </a:solidFill>
                <a:effectLst/>
                <a:latin typeface="Arial" pitchFamily="34" charset="0"/>
                <a:ea typeface="+mn-ea"/>
                <a:cs typeface="+mn-cs"/>
              </a:rPr>
              <a:t>s</a:t>
            </a:r>
            <a:r>
              <a:rPr lang="en-US" sz="1200" b="0" i="0" u="none" strike="noStrike" kern="1200" baseline="0" dirty="0">
                <a:solidFill>
                  <a:schemeClr val="tx1"/>
                </a:solidFill>
                <a:latin typeface="Arial" pitchFamily="34" charset="0"/>
                <a:ea typeface="+mn-ea"/>
                <a:cs typeface="+mn-cs"/>
              </a:rPr>
              <a:t>ystem development life cycle (</a:t>
            </a:r>
            <a:r>
              <a:rPr lang="en-US" sz="1200" kern="1200" dirty="0">
                <a:solidFill>
                  <a:schemeClr val="tx1"/>
                </a:solidFill>
                <a:effectLst/>
                <a:latin typeface="Arial" pitchFamily="34" charset="0"/>
                <a:ea typeface="+mn-ea"/>
                <a:cs typeface="+mn-cs"/>
              </a:rPr>
              <a:t>SDLC) model.</a:t>
            </a:r>
          </a:p>
          <a:p>
            <a:pPr marL="285750" lvl="1" indent="-171450">
              <a:buFont typeface="Arial" panose="020B0604020202020204" pitchFamily="34" charset="0"/>
              <a:buChar char="•"/>
            </a:pPr>
            <a:r>
              <a:rPr lang="en-US" sz="1200" kern="1200" dirty="0">
                <a:solidFill>
                  <a:schemeClr val="tx1"/>
                </a:solidFill>
                <a:effectLst/>
                <a:latin typeface="Arial" pitchFamily="34" charset="0"/>
                <a:ea typeface="+mn-ea"/>
                <a:cs typeface="+mn-cs"/>
              </a:rPr>
              <a:t>Corporations form a development committee to evaluate proposals.</a:t>
            </a:r>
          </a:p>
          <a:p>
            <a:pPr marL="285750" lvl="1" indent="-171450">
              <a:buFont typeface="Arial" panose="020B0604020202020204" pitchFamily="34" charset="0"/>
              <a:buChar char="•"/>
            </a:pPr>
            <a:r>
              <a:rPr lang="en-US" sz="1200" kern="1200" dirty="0">
                <a:solidFill>
                  <a:schemeClr val="tx1"/>
                </a:solidFill>
                <a:effectLst/>
                <a:latin typeface="Arial" pitchFamily="34" charset="0"/>
                <a:ea typeface="+mn-ea"/>
                <a:cs typeface="+mn-cs"/>
              </a:rPr>
              <a:t>Analysts explore the problem, develop a program specification, define user requirements, and recommend a plan of action.</a:t>
            </a:r>
          </a:p>
          <a:p>
            <a:pPr marL="285750" lvl="1" indent="-171450">
              <a:buFont typeface="Arial" panose="020B0604020202020204" pitchFamily="34" charset="0"/>
              <a:buChar char="•"/>
            </a:pPr>
            <a:r>
              <a:rPr lang="en-US" sz="1200" kern="1200" dirty="0">
                <a:solidFill>
                  <a:schemeClr val="tx1"/>
                </a:solidFill>
                <a:effectLst/>
                <a:latin typeface="Arial" pitchFamily="34" charset="0"/>
                <a:ea typeface="+mn-ea"/>
                <a:cs typeface="+mn-cs"/>
              </a:rPr>
              <a:t>A plan using flowcharts and data-flow diagrams helps programmers.</a:t>
            </a:r>
          </a:p>
          <a:p>
            <a:pPr marL="285750" lvl="1" indent="-171450">
              <a:buFont typeface="Arial" panose="020B0604020202020204" pitchFamily="34" charset="0"/>
              <a:buChar char="•"/>
            </a:pPr>
            <a:r>
              <a:rPr lang="en-US" sz="1200" kern="1200" dirty="0">
                <a:solidFill>
                  <a:schemeClr val="tx1"/>
                </a:solidFill>
                <a:effectLst/>
                <a:latin typeface="Arial" pitchFamily="34" charset="0"/>
                <a:ea typeface="+mn-ea"/>
                <a:cs typeface="+mn-cs"/>
              </a:rPr>
              <a:t>Program development begins next.</a:t>
            </a:r>
          </a:p>
          <a:p>
            <a:pPr marL="285750" lvl="1" indent="-171450">
              <a:buFont typeface="Arial" panose="020B0604020202020204" pitchFamily="34" charset="0"/>
              <a:buChar char="•"/>
            </a:pPr>
            <a:r>
              <a:rPr lang="en-US" sz="1200" kern="1200" dirty="0">
                <a:solidFill>
                  <a:schemeClr val="tx1"/>
                </a:solidFill>
                <a:effectLst/>
                <a:latin typeface="Arial" pitchFamily="34" charset="0"/>
                <a:ea typeface="+mn-ea"/>
                <a:cs typeface="+mn-cs"/>
              </a:rPr>
              <a:t>Testing and installing the program ensure it works properly.</a:t>
            </a:r>
          </a:p>
          <a:p>
            <a:pPr marL="285750" lvl="1" indent="-171450">
              <a:buFont typeface="Arial" panose="020B0604020202020204" pitchFamily="34" charset="0"/>
              <a:buChar char="•"/>
            </a:pPr>
            <a:r>
              <a:rPr lang="en-US" sz="1200" kern="1200" dirty="0">
                <a:solidFill>
                  <a:schemeClr val="tx1"/>
                </a:solidFill>
                <a:effectLst/>
                <a:latin typeface="Arial" pitchFamily="34" charset="0"/>
                <a:ea typeface="+mn-ea"/>
                <a:cs typeface="+mn-cs"/>
              </a:rPr>
              <a:t>Program performance is monitored to determine whether the program is meeting the needs of end users.</a:t>
            </a:r>
          </a:p>
        </p:txBody>
      </p:sp>
    </p:spTree>
    <p:extLst>
      <p:ext uri="{BB962C8B-B14F-4D97-AF65-F5344CB8AC3E}">
        <p14:creationId xmlns:p14="http://schemas.microsoft.com/office/powerpoint/2010/main" val="19901432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p:cNvSpPr>
            <a:spLocks noGrp="1" noChangeArrowheads="1"/>
          </p:cNvSpPr>
          <p:nvPr>
            <p:ph type="sldNum" sz="quarter" idx="5"/>
          </p:nvPr>
        </p:nvSpPr>
        <p:spPr>
          <a:noFill/>
        </p:spPr>
        <p:txBody>
          <a:bodyPr/>
          <a:lstStyle/>
          <a:p>
            <a:fld id="{26EE9CC0-9285-4EC1-813D-0691204794E4}" type="slidenum">
              <a:rPr lang="en-US" smtClean="0">
                <a:latin typeface="Arial" charset="0"/>
                <a:cs typeface="Arial" charset="0"/>
              </a:rPr>
              <a:pPr/>
              <a:t>9</a:t>
            </a:fld>
            <a:endParaRPr lang="en-US" dirty="0">
              <a:latin typeface="Arial" charset="0"/>
              <a:cs typeface="Arial" charset="0"/>
            </a:endParaRPr>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a:noFill/>
          <a:ln/>
        </p:spPr>
        <p:txBody>
          <a:bodyPr/>
          <a:lstStyle/>
          <a:p>
            <a:pPr marL="171450" indent="-171450">
              <a:spcBef>
                <a:spcPts val="0"/>
              </a:spcBef>
              <a:buFont typeface="Arial" panose="020B0604020202020204" pitchFamily="34" charset="0"/>
              <a:buChar char="•"/>
            </a:pPr>
            <a:r>
              <a:rPr lang="en-US" dirty="0"/>
              <a:t>Programming is the process of translating a task into commands that a computer uses to perform a task.</a:t>
            </a:r>
          </a:p>
          <a:p>
            <a:pPr marL="171450" indent="-171450">
              <a:spcBef>
                <a:spcPts val="0"/>
              </a:spcBef>
              <a:buFont typeface="Arial" panose="020B0604020202020204" pitchFamily="34" charset="0"/>
              <a:buChar char="•"/>
            </a:pPr>
            <a:r>
              <a:rPr lang="en-US" dirty="0"/>
              <a:t>Program development life cycle (PDLC) is the</a:t>
            </a:r>
            <a:r>
              <a:rPr lang="en-US" baseline="0" dirty="0"/>
              <a:t> process of moving through the s</a:t>
            </a:r>
            <a:r>
              <a:rPr lang="en-US" dirty="0">
                <a:effectLst/>
              </a:rPr>
              <a:t>tages a project goes through from development to deployment.</a:t>
            </a:r>
          </a:p>
        </p:txBody>
      </p:sp>
    </p:spTree>
    <p:extLst>
      <p:ext uri="{BB962C8B-B14F-4D97-AF65-F5344CB8AC3E}">
        <p14:creationId xmlns:p14="http://schemas.microsoft.com/office/powerpoint/2010/main" val="8325085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56032" lvl="1" indent="-256032">
              <a:buClr>
                <a:srgbClr val="007FA3"/>
              </a:buClr>
              <a:buSzPct val="100000"/>
              <a:buFont typeface="Arial" panose="020B0604020202020204" pitchFamily="34" charset="0"/>
              <a:buChar char="•"/>
            </a:pPr>
            <a:r>
              <a:rPr lang="en-US" dirty="0"/>
              <a:t>The problem statement is the starting point of programming.</a:t>
            </a:r>
          </a:p>
          <a:p>
            <a:pPr marL="285750" lvl="1" indent="-171450">
              <a:buFont typeface="Arial" panose="020B0604020202020204" pitchFamily="34" charset="0"/>
              <a:buChar char="•"/>
            </a:pPr>
            <a:r>
              <a:rPr lang="en-US" dirty="0"/>
              <a:t>It provides a clear description of tasks to be performed.</a:t>
            </a:r>
          </a:p>
          <a:p>
            <a:pPr marL="285750" lvl="1" indent="-171450">
              <a:buFont typeface="Arial" panose="020B0604020202020204" pitchFamily="34" charset="0"/>
              <a:buChar char="•"/>
            </a:pPr>
            <a:r>
              <a:rPr lang="en-US" dirty="0"/>
              <a:t>It</a:t>
            </a:r>
            <a:r>
              <a:rPr lang="en-US" baseline="0" dirty="0"/>
              <a:t> helps the programmer u</a:t>
            </a:r>
            <a:r>
              <a:rPr lang="en-US" dirty="0"/>
              <a:t>nderstand goals of programming.</a:t>
            </a:r>
          </a:p>
          <a:p>
            <a:pPr marL="171450" indent="-171450">
              <a:buFont typeface="Arial" panose="020B0604020202020204" pitchFamily="34" charset="0"/>
              <a:buChar char="•"/>
            </a:pPr>
            <a:r>
              <a:rPr lang="en-US" dirty="0"/>
              <a:t>The goal</a:t>
            </a:r>
            <a:r>
              <a:rPr lang="en-US" baseline="0" dirty="0"/>
              <a:t> of a good problem statement is to have programmers i</a:t>
            </a:r>
            <a:r>
              <a:rPr lang="en-US" dirty="0"/>
              <a:t>nteract with users</a:t>
            </a:r>
            <a:r>
              <a:rPr lang="en-US" baseline="0" dirty="0"/>
              <a:t> in these three areas:</a:t>
            </a:r>
            <a:endParaRPr lang="en-US" dirty="0"/>
          </a:p>
          <a:p>
            <a:pPr marL="285750" lvl="1" indent="-171450">
              <a:buFont typeface="Arial" panose="020B0604020202020204" pitchFamily="34" charset="0"/>
              <a:buChar char="•"/>
            </a:pPr>
            <a:r>
              <a:rPr lang="en-US" dirty="0"/>
              <a:t>Data is the raw input</a:t>
            </a:r>
            <a:r>
              <a:rPr lang="en-US" sz="1200" b="0" i="0" u="none" strike="noStrike" kern="1200" baseline="0" dirty="0">
                <a:solidFill>
                  <a:schemeClr val="tx1"/>
                </a:solidFill>
                <a:latin typeface="+mn-lt"/>
                <a:ea typeface="+mn-ea"/>
                <a:cs typeface="+mn-cs"/>
              </a:rPr>
              <a:t> that users have at the start of the job.</a:t>
            </a:r>
            <a:endParaRPr lang="en-US" dirty="0"/>
          </a:p>
          <a:p>
            <a:pPr marL="285750" lvl="1" indent="-171450">
              <a:buFont typeface="Arial" panose="020B0604020202020204" pitchFamily="34" charset="0"/>
              <a:buChar char="•"/>
            </a:pPr>
            <a:r>
              <a:rPr lang="en-US" dirty="0"/>
              <a:t>Information is the result </a:t>
            </a:r>
            <a:r>
              <a:rPr lang="en-US" sz="1200" b="0" i="0" u="none" strike="noStrike" kern="1200" baseline="0" dirty="0">
                <a:solidFill>
                  <a:schemeClr val="tx1"/>
                </a:solidFill>
                <a:latin typeface="+mn-lt"/>
                <a:ea typeface="+mn-ea"/>
                <a:cs typeface="+mn-cs"/>
              </a:rPr>
              <a:t>needed at the end of the problem</a:t>
            </a:r>
            <a:r>
              <a:rPr lang="en-US" dirty="0"/>
              <a:t>.</a:t>
            </a:r>
          </a:p>
          <a:p>
            <a:pPr marL="285750" lvl="1" indent="-171450">
              <a:buFont typeface="Arial" panose="020B0604020202020204" pitchFamily="34" charset="0"/>
              <a:buChar char="•"/>
            </a:pPr>
            <a:r>
              <a:rPr lang="en-US" dirty="0"/>
              <a:t>Method is the process of converting inputs into proper outputs.</a:t>
            </a:r>
          </a:p>
        </p:txBody>
      </p:sp>
      <p:sp>
        <p:nvSpPr>
          <p:cNvPr id="4" name="Slide Number Placeholder 3"/>
          <p:cNvSpPr>
            <a:spLocks noGrp="1"/>
          </p:cNvSpPr>
          <p:nvPr>
            <p:ph type="sldNum" sz="quarter" idx="10"/>
          </p:nvPr>
        </p:nvSpPr>
        <p:spPr/>
        <p:txBody>
          <a:bodyPr/>
          <a:lstStyle/>
          <a:p>
            <a:pPr>
              <a:defRPr/>
            </a:pPr>
            <a:fld id="{FAA3A463-E477-4513-ADF2-23224E177087}" type="slidenum">
              <a:rPr lang="en-US" smtClean="0"/>
              <a:pPr>
                <a:defRPr/>
              </a:pPr>
              <a:t>10</a:t>
            </a:fld>
            <a:endParaRPr lang="en-US" dirty="0"/>
          </a:p>
        </p:txBody>
      </p:sp>
    </p:spTree>
    <p:extLst>
      <p:ext uri="{BB962C8B-B14F-4D97-AF65-F5344CB8AC3E}">
        <p14:creationId xmlns:p14="http://schemas.microsoft.com/office/powerpoint/2010/main" val="35017174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Arial" pitchFamily="34" charset="0"/>
                <a:ea typeface="+mn-ea"/>
                <a:cs typeface="+mn-cs"/>
              </a:rPr>
              <a:t>Error handling describes what the program should do if the input is invalid.</a:t>
            </a:r>
          </a:p>
          <a:p>
            <a:pPr marL="171450" lvl="0" indent="-171450">
              <a:buFont typeface="Arial" panose="020B0604020202020204" pitchFamily="34" charset="0"/>
              <a:buChar char="•"/>
            </a:pPr>
            <a:r>
              <a:rPr lang="en-US" dirty="0"/>
              <a:t>A testing plan lists specific input numbers expected to be entered by users and lists output values that a program would return for those input values.</a:t>
            </a:r>
          </a:p>
        </p:txBody>
      </p:sp>
      <p:sp>
        <p:nvSpPr>
          <p:cNvPr id="4" name="Slide Number Placeholder 3"/>
          <p:cNvSpPr>
            <a:spLocks noGrp="1"/>
          </p:cNvSpPr>
          <p:nvPr>
            <p:ph type="sldNum" sz="quarter" idx="10"/>
          </p:nvPr>
        </p:nvSpPr>
        <p:spPr/>
        <p:txBody>
          <a:bodyPr/>
          <a:lstStyle/>
          <a:p>
            <a:pPr>
              <a:defRPr/>
            </a:pPr>
            <a:fld id="{FAA3A463-E477-4513-ADF2-23224E177087}" type="slidenum">
              <a:rPr lang="en-US" smtClean="0"/>
              <a:pPr>
                <a:defRPr/>
              </a:pPr>
              <a:t>11</a:t>
            </a:fld>
            <a:endParaRPr lang="en-US" dirty="0"/>
          </a:p>
        </p:txBody>
      </p:sp>
    </p:spTree>
    <p:extLst>
      <p:ext uri="{BB962C8B-B14F-4D97-AF65-F5344CB8AC3E}">
        <p14:creationId xmlns:p14="http://schemas.microsoft.com/office/powerpoint/2010/main" val="14010568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An algorithm is a set of steps that describe what a program must do to complete its task.</a:t>
            </a:r>
          </a:p>
          <a:p>
            <a:pPr marL="171450" indent="-171450">
              <a:lnSpc>
                <a:spcPct val="105000"/>
              </a:lnSpc>
              <a:buFont typeface="Arial" panose="020B0604020202020204" pitchFamily="34" charset="0"/>
              <a:buChar char="•"/>
            </a:pPr>
            <a:r>
              <a:rPr lang="en-US" dirty="0"/>
              <a:t>Algorithms can be represented through flowcharts.</a:t>
            </a:r>
          </a:p>
          <a:p>
            <a:pPr marL="285750" lvl="1" indent="-171450">
              <a:lnSpc>
                <a:spcPct val="105000"/>
              </a:lnSpc>
              <a:buFont typeface="Arial" panose="020B0604020202020204" pitchFamily="34" charset="0"/>
              <a:buChar char="•"/>
            </a:pPr>
            <a:r>
              <a:rPr lang="en-US" dirty="0"/>
              <a:t>They provide visual representations of patterns.</a:t>
            </a:r>
          </a:p>
          <a:p>
            <a:pPr marL="171450" indent="-171450">
              <a:lnSpc>
                <a:spcPct val="105000"/>
              </a:lnSpc>
              <a:buFont typeface="Arial" panose="020B0604020202020204" pitchFamily="34" charset="0"/>
              <a:buChar char="•"/>
            </a:pPr>
            <a:r>
              <a:rPr lang="en-US" dirty="0"/>
              <a:t>Pseudocode is a text-based approach to documenting an algorithm.</a:t>
            </a:r>
          </a:p>
        </p:txBody>
      </p:sp>
      <p:sp>
        <p:nvSpPr>
          <p:cNvPr id="4" name="Slide Number Placeholder 3"/>
          <p:cNvSpPr>
            <a:spLocks noGrp="1"/>
          </p:cNvSpPr>
          <p:nvPr>
            <p:ph type="sldNum" sz="quarter" idx="10"/>
          </p:nvPr>
        </p:nvSpPr>
        <p:spPr/>
        <p:txBody>
          <a:bodyPr/>
          <a:lstStyle/>
          <a:p>
            <a:pPr>
              <a:defRPr/>
            </a:pPr>
            <a:fld id="{FAA3A463-E477-4513-ADF2-23224E177087}" type="slidenum">
              <a:rPr lang="en-US" smtClean="0"/>
              <a:pPr>
                <a:defRPr/>
              </a:pPr>
              <a:t>12</a:t>
            </a:fld>
            <a:endParaRPr lang="en-US" dirty="0"/>
          </a:p>
        </p:txBody>
      </p:sp>
    </p:spTree>
    <p:extLst>
      <p:ext uri="{BB962C8B-B14F-4D97-AF65-F5344CB8AC3E}">
        <p14:creationId xmlns:p14="http://schemas.microsoft.com/office/powerpoint/2010/main" val="32770835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Flowcharts use symbols to provide a visual representation of the patterns the algorithm. This figure shows the flowcharting symbols.</a:t>
            </a:r>
          </a:p>
        </p:txBody>
      </p:sp>
      <p:sp>
        <p:nvSpPr>
          <p:cNvPr id="4" name="Slide Number Placeholder 3"/>
          <p:cNvSpPr>
            <a:spLocks noGrp="1"/>
          </p:cNvSpPr>
          <p:nvPr>
            <p:ph type="sldNum" sz="quarter" idx="10"/>
          </p:nvPr>
        </p:nvSpPr>
        <p:spPr/>
        <p:txBody>
          <a:bodyPr/>
          <a:lstStyle/>
          <a:p>
            <a:pPr>
              <a:defRPr/>
            </a:pPr>
            <a:fld id="{FAA3A463-E477-4513-ADF2-23224E177087}" type="slidenum">
              <a:rPr lang="en-US" smtClean="0"/>
              <a:pPr>
                <a:defRPr/>
              </a:pPr>
              <a:t>13</a:t>
            </a:fld>
            <a:endParaRPr lang="en-US" dirty="0"/>
          </a:p>
        </p:txBody>
      </p:sp>
    </p:spTree>
    <p:extLst>
      <p:ext uri="{BB962C8B-B14F-4D97-AF65-F5344CB8AC3E}">
        <p14:creationId xmlns:p14="http://schemas.microsoft.com/office/powerpoint/2010/main" val="7990197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Algorithms include decision points, which are places where the program must choose from a list of actions based on the value of a certain input.</a:t>
            </a:r>
            <a:endParaRPr lang="en-US" sz="1200" i="0" kern="1200" dirty="0">
              <a:solidFill>
                <a:schemeClr val="tx1"/>
              </a:solidFill>
              <a:effectLst/>
              <a:latin typeface="Arial" pitchFamily="34" charset="0"/>
              <a:ea typeface="+mn-ea"/>
              <a:cs typeface="+mn-cs"/>
            </a:endParaRPr>
          </a:p>
          <a:p>
            <a:pPr marL="285750" lvl="1" indent="-171450">
              <a:buFont typeface="Arial" panose="020B0604020202020204" pitchFamily="34" charset="0"/>
              <a:buChar char="•"/>
            </a:pPr>
            <a:r>
              <a:rPr lang="en-US" sz="1200" i="0" kern="1200" dirty="0">
                <a:solidFill>
                  <a:schemeClr val="tx1"/>
                </a:solidFill>
                <a:effectLst/>
                <a:latin typeface="Arial" pitchFamily="34" charset="0"/>
                <a:ea typeface="+mn-ea"/>
                <a:cs typeface="+mn-cs"/>
              </a:rPr>
              <a:t>Binary decisions are</a:t>
            </a:r>
            <a:r>
              <a:rPr lang="en-US" sz="1200" i="0" kern="1200" baseline="0" dirty="0">
                <a:solidFill>
                  <a:schemeClr val="tx1"/>
                </a:solidFill>
                <a:effectLst/>
                <a:latin typeface="Arial" pitchFamily="34" charset="0"/>
                <a:ea typeface="+mn-ea"/>
                <a:cs typeface="+mn-cs"/>
              </a:rPr>
              <a:t> questions that c</a:t>
            </a:r>
            <a:r>
              <a:rPr lang="en-US" sz="1200" i="0" kern="1200" dirty="0">
                <a:solidFill>
                  <a:schemeClr val="tx1"/>
                </a:solidFill>
                <a:effectLst/>
                <a:latin typeface="Arial" pitchFamily="34" charset="0"/>
                <a:ea typeface="+mn-ea"/>
                <a:cs typeface="+mn-cs"/>
              </a:rPr>
              <a:t>an be answered with either yes (true) or no (false).</a:t>
            </a:r>
          </a:p>
          <a:p>
            <a:pPr marL="285750" lvl="1" indent="-171450">
              <a:buFont typeface="Arial" panose="020B0604020202020204" pitchFamily="34" charset="0"/>
              <a:buChar char="•"/>
            </a:pPr>
            <a:r>
              <a:rPr lang="en-US" sz="1200" i="0" kern="1200" dirty="0">
                <a:solidFill>
                  <a:schemeClr val="tx1"/>
                </a:solidFill>
                <a:effectLst/>
                <a:latin typeface="Arial" pitchFamily="34" charset="0"/>
                <a:ea typeface="+mn-ea"/>
                <a:cs typeface="+mn-cs"/>
              </a:rPr>
              <a:t>With loops, </a:t>
            </a:r>
            <a:r>
              <a:rPr lang="en-US" sz="1200" i="0" kern="1200" baseline="0" dirty="0">
                <a:solidFill>
                  <a:schemeClr val="tx1"/>
                </a:solidFill>
                <a:effectLst/>
                <a:latin typeface="Arial" pitchFamily="34" charset="0"/>
                <a:ea typeface="+mn-ea"/>
                <a:cs typeface="+mn-cs"/>
              </a:rPr>
              <a:t>when a </a:t>
            </a:r>
            <a:r>
              <a:rPr lang="en-US" sz="1200" i="0" kern="1200" dirty="0">
                <a:solidFill>
                  <a:schemeClr val="tx1"/>
                </a:solidFill>
                <a:effectLst/>
                <a:latin typeface="Arial" pitchFamily="34" charset="0"/>
                <a:ea typeface="+mn-ea"/>
                <a:cs typeface="+mn-cs"/>
              </a:rPr>
              <a:t>question is asked, </a:t>
            </a:r>
            <a:r>
              <a:rPr lang="en-US" sz="1200" i="0" kern="1200" dirty="0" err="1">
                <a:solidFill>
                  <a:schemeClr val="tx1"/>
                </a:solidFill>
                <a:effectLst/>
                <a:latin typeface="Arial" pitchFamily="34" charset="0"/>
                <a:ea typeface="+mn-ea"/>
                <a:cs typeface="+mn-cs"/>
              </a:rPr>
              <a:t>i</a:t>
            </a:r>
            <a:r>
              <a:rPr lang="en-US" sz="1200" i="0" kern="1200" dirty="0">
                <a:solidFill>
                  <a:schemeClr val="tx1"/>
                </a:solidFill>
                <a:effectLst/>
                <a:latin typeface="Arial" pitchFamily="34" charset="0"/>
                <a:ea typeface="+mn-ea"/>
                <a:cs typeface="+mn-cs"/>
              </a:rPr>
              <a:t> the answer is yes, actions are performed. Once the actions have finished, the question is asked again, creating a loop. When the answer is no, the algorithm moves to the first step that follows the loop.</a:t>
            </a:r>
          </a:p>
        </p:txBody>
      </p:sp>
      <p:sp>
        <p:nvSpPr>
          <p:cNvPr id="4" name="Slide Number Placeholder 3"/>
          <p:cNvSpPr>
            <a:spLocks noGrp="1"/>
          </p:cNvSpPr>
          <p:nvPr>
            <p:ph type="sldNum" sz="quarter" idx="10"/>
          </p:nvPr>
        </p:nvSpPr>
        <p:spPr/>
        <p:txBody>
          <a:bodyPr/>
          <a:lstStyle/>
          <a:p>
            <a:pPr>
              <a:defRPr/>
            </a:pPr>
            <a:fld id="{FAA3A463-E477-4513-ADF2-23224E177087}" type="slidenum">
              <a:rPr lang="en-US" smtClean="0"/>
              <a:pPr>
                <a:defRPr/>
              </a:pPr>
              <a:t>14</a:t>
            </a:fld>
            <a:endParaRPr lang="en-US" dirty="0"/>
          </a:p>
        </p:txBody>
      </p:sp>
    </p:spTree>
    <p:extLst>
      <p:ext uri="{BB962C8B-B14F-4D97-AF65-F5344CB8AC3E}">
        <p14:creationId xmlns:p14="http://schemas.microsoft.com/office/powerpoint/2010/main" val="3838375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7"/>
          <p:cNvSpPr>
            <a:spLocks noGrp="1" noChangeArrowheads="1"/>
          </p:cNvSpPr>
          <p:nvPr>
            <p:ph type="sldNum" sz="quarter" idx="5"/>
          </p:nvPr>
        </p:nvSpPr>
        <p:spPr>
          <a:noFill/>
        </p:spPr>
        <p:txBody>
          <a:bodyPr/>
          <a:lstStyle/>
          <a:p>
            <a:fld id="{1B1A5414-82C8-4588-89D7-2D94C9CB58A1}" type="slidenum">
              <a:rPr lang="en-US" smtClean="0">
                <a:latin typeface="Arial" charset="0"/>
                <a:cs typeface="Arial" charset="0"/>
              </a:rPr>
              <a:pPr/>
              <a:t>15</a:t>
            </a:fld>
            <a:endParaRPr lang="en-US" dirty="0">
              <a:latin typeface="Arial" charset="0"/>
              <a:cs typeface="Arial" charset="0"/>
            </a:endParaRPr>
          </a:p>
        </p:txBody>
      </p:sp>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a:noFill/>
          <a:ln/>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Top-down design is an approach in which a problem is broken into a series of high-level tasks.</a:t>
            </a:r>
            <a:endParaRPr lang="en-US" sz="1200" b="0" i="0" u="none" strike="noStrike" kern="1200" baseline="0" dirty="0"/>
          </a:p>
          <a:p>
            <a:pPr marL="0" indent="0">
              <a:buFont typeface="Arial" panose="020B0604020202020204" pitchFamily="34" charset="0"/>
              <a:buNone/>
            </a:pPr>
            <a:r>
              <a:rPr lang="en-US" sz="1200" b="0" i="0" u="none" strike="noStrike" kern="1200" baseline="0" dirty="0"/>
              <a:t>In this figure:</a:t>
            </a:r>
          </a:p>
          <a:p>
            <a:pPr marL="342900" lvl="1" indent="-228600">
              <a:buFont typeface="+mj-lt"/>
              <a:buAutoNum type="alphaUcPeriod"/>
            </a:pPr>
            <a:r>
              <a:rPr lang="en-US" b="0" i="0" u="none" strike="noStrike" kern="1200" baseline="0" dirty="0"/>
              <a:t>The top-down design is applied to the highest level of tasks in our parking garage example,</a:t>
            </a:r>
          </a:p>
          <a:p>
            <a:pPr marL="342900" lvl="1" indent="-228600">
              <a:buFont typeface="+mj-lt"/>
              <a:buAutoNum type="alphaUcPeriod"/>
            </a:pPr>
            <a:r>
              <a:rPr lang="en-US" b="0" i="0" u="none" strike="noStrike" kern="1200" baseline="0" dirty="0"/>
              <a:t>The tasks are further refined into subtasks, and</a:t>
            </a:r>
          </a:p>
          <a:p>
            <a:pPr marL="342900" lvl="1" indent="-228600">
              <a:buFont typeface="+mj-lt"/>
              <a:buAutoNum type="alphaUcPeriod"/>
            </a:pPr>
            <a:r>
              <a:rPr lang="en-US" b="0" i="0" u="none" strike="noStrike" kern="1200" baseline="0" dirty="0"/>
              <a:t>Subtasks are refined into a sequence of instructions—an algorithm.</a:t>
            </a:r>
            <a:endParaRPr lang="en-US" dirty="0"/>
          </a:p>
        </p:txBody>
      </p:sp>
    </p:spTree>
    <p:extLst>
      <p:ext uri="{BB962C8B-B14F-4D97-AF65-F5344CB8AC3E}">
        <p14:creationId xmlns:p14="http://schemas.microsoft.com/office/powerpoint/2010/main" val="15296113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a:noFill/>
        </p:spPr>
        <p:txBody>
          <a:bodyPr/>
          <a:lstStyle/>
          <a:p>
            <a:fld id="{6EC5DA17-06D0-4575-A7C0-E9B60A681C6A}" type="slidenum">
              <a:rPr lang="en-US" smtClean="0">
                <a:latin typeface="Arial" charset="0"/>
                <a:cs typeface="Arial" charset="0"/>
              </a:rPr>
              <a:pPr/>
              <a:t>16</a:t>
            </a:fld>
            <a:endParaRPr lang="en-US" dirty="0">
              <a:latin typeface="Arial" charset="0"/>
              <a:cs typeface="Arial" charset="0"/>
            </a:endParaRPr>
          </a:p>
        </p:txBody>
      </p:sp>
      <p:sp>
        <p:nvSpPr>
          <p:cNvPr id="75778" name="Rectangle 2"/>
          <p:cNvSpPr>
            <a:spLocks noGrp="1" noRot="1" noChangeAspect="1" noChangeArrowheads="1" noTextEdit="1"/>
          </p:cNvSpPr>
          <p:nvPr>
            <p:ph type="sldImg"/>
          </p:nvPr>
        </p:nvSpPr>
        <p:spPr>
          <a:ln/>
        </p:spPr>
      </p:sp>
      <p:sp>
        <p:nvSpPr>
          <p:cNvPr id="75779" name="Rectangle 3"/>
          <p:cNvSpPr>
            <a:spLocks noGrp="1" noChangeArrowheads="1"/>
          </p:cNvSpPr>
          <p:nvPr>
            <p:ph type="body" idx="1"/>
          </p:nvPr>
        </p:nvSpPr>
        <p:spPr>
          <a:noFill/>
          <a:ln/>
        </p:spPr>
        <p:txBody>
          <a:bodyPr/>
          <a:lstStyle/>
          <a:p>
            <a:pPr marL="171450" indent="-171450">
              <a:buFont typeface="Arial" panose="020B0604020202020204" pitchFamily="34" charset="0"/>
              <a:buChar char="•"/>
            </a:pPr>
            <a:r>
              <a:rPr lang="en-US" sz="1200" kern="1200" dirty="0">
                <a:solidFill>
                  <a:schemeClr val="tx1"/>
                </a:solidFill>
                <a:effectLst/>
                <a:latin typeface="Arial" pitchFamily="34" charset="0"/>
                <a:ea typeface="+mn-ea"/>
                <a:cs typeface="+mn-cs"/>
              </a:rPr>
              <a:t>In object-oriented analysis, programmers first identify all the categories of inputs the program is meant to solve. These categories are called classes.</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An important aspect of object-oriented design is that it leads to reusability.</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Inheritance means that a new class can automatically pick up all the data and methods of an existing class and then can extend and customize those to fit its own specific needs.</a:t>
            </a:r>
          </a:p>
          <a:p>
            <a:pPr marL="34290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The original class is called the base class, and the new, modified class is called the derived class.</a:t>
            </a:r>
            <a:endParaRPr lang="en-US" sz="1200" kern="1200" dirty="0">
              <a:solidFill>
                <a:schemeClr val="tx1"/>
              </a:solidFill>
              <a:effectLst/>
              <a:latin typeface="Arial" pitchFamily="34" charset="0"/>
              <a:ea typeface="+mn-ea"/>
              <a:cs typeface="+mn-cs"/>
            </a:endParaRPr>
          </a:p>
          <a:p>
            <a:pPr marL="171450" indent="-171450">
              <a:buFont typeface="Arial" panose="020B0604020202020204" pitchFamily="34" charset="0"/>
              <a:buChar char="•"/>
            </a:pPr>
            <a:r>
              <a:rPr lang="en-US" sz="1200" kern="1200" dirty="0">
                <a:solidFill>
                  <a:schemeClr val="tx1"/>
                </a:solidFill>
                <a:effectLst/>
                <a:latin typeface="Arial" pitchFamily="34" charset="0"/>
                <a:ea typeface="+mn-ea"/>
                <a:cs typeface="+mn-cs"/>
              </a:rPr>
              <a:t>Programmers may need to create several different examples of a class. Each of these examples is an object. As seen in the figure, John Doe, Jane Doe, and Bill McGillicutty are Employee objects (specific examples of the Employee class).</a:t>
            </a:r>
          </a:p>
        </p:txBody>
      </p:sp>
    </p:spTree>
    <p:extLst>
      <p:ext uri="{BB962C8B-B14F-4D97-AF65-F5344CB8AC3E}">
        <p14:creationId xmlns:p14="http://schemas.microsoft.com/office/powerpoint/2010/main" val="8154631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Translating an algorithm into a programming language is called coding.</a:t>
            </a:r>
            <a:endParaRPr lang="en-US" sz="1200" kern="1200" dirty="0">
              <a:solidFill>
                <a:schemeClr val="tx1"/>
              </a:solidFill>
              <a:effectLst/>
              <a:latin typeface="Arial" pitchFamily="34" charset="0"/>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Arial" pitchFamily="34" charset="0"/>
                <a:ea typeface="+mn-ea"/>
                <a:cs typeface="+mn-cs"/>
              </a:rPr>
              <a:t>Once programmers create an algorithm, they select the best programming language for the problem and then translate the algorithm into that language. Translating an algorithm into a programming language is the act of coding.</a:t>
            </a:r>
          </a:p>
          <a:p>
            <a:pPr marL="171450" lvl="0" indent="-171450">
              <a:buFont typeface="Arial" panose="020B0604020202020204" pitchFamily="34" charset="0"/>
              <a:buChar char="•"/>
            </a:pPr>
            <a:r>
              <a:rPr lang="en-US" sz="1200" kern="1200" dirty="0">
                <a:solidFill>
                  <a:schemeClr val="tx1"/>
                </a:solidFill>
                <a:effectLst/>
                <a:latin typeface="Arial" pitchFamily="34" charset="0"/>
                <a:ea typeface="+mn-ea"/>
                <a:cs typeface="+mn-cs"/>
              </a:rPr>
              <a:t>Once programmers have an algorithm, they identify the key pieces of information the algorithm uses to make decisions. Then they convert the algorithm into computer code in a specific programming language.</a:t>
            </a:r>
          </a:p>
        </p:txBody>
      </p:sp>
      <p:sp>
        <p:nvSpPr>
          <p:cNvPr id="4" name="Slide Number Placeholder 3"/>
          <p:cNvSpPr>
            <a:spLocks noGrp="1"/>
          </p:cNvSpPr>
          <p:nvPr>
            <p:ph type="sldNum" sz="quarter" idx="10"/>
          </p:nvPr>
        </p:nvSpPr>
        <p:spPr/>
        <p:txBody>
          <a:bodyPr/>
          <a:lstStyle/>
          <a:p>
            <a:pPr>
              <a:defRPr/>
            </a:pPr>
            <a:fld id="{FAA3A463-E477-4513-ADF2-23224E177087}" type="slidenum">
              <a:rPr lang="en-US" smtClean="0"/>
              <a:pPr>
                <a:defRPr/>
              </a:pPr>
              <a:t>17</a:t>
            </a:fld>
            <a:endParaRPr lang="en-US" dirty="0"/>
          </a:p>
        </p:txBody>
      </p:sp>
    </p:spTree>
    <p:extLst>
      <p:ext uri="{BB962C8B-B14F-4D97-AF65-F5344CB8AC3E}">
        <p14:creationId xmlns:p14="http://schemas.microsoft.com/office/powerpoint/2010/main" val="41458911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kern="1200" dirty="0">
                <a:solidFill>
                  <a:schemeClr val="tx1"/>
                </a:solidFill>
                <a:effectLst/>
                <a:latin typeface="Arial" pitchFamily="34" charset="0"/>
                <a:ea typeface="+mn-ea"/>
                <a:cs typeface="+mn-cs"/>
              </a:rPr>
              <a:t>A programming language is a kind of “code” for the set of instructions the CPU knows how to perform. Computer programming languages use special words and strict rules so that programmers can control the CPU without having to know all of its hardware details. There are five generations of languages.</a:t>
            </a:r>
          </a:p>
        </p:txBody>
      </p:sp>
      <p:sp>
        <p:nvSpPr>
          <p:cNvPr id="4" name="Slide Number Placeholder 3"/>
          <p:cNvSpPr>
            <a:spLocks noGrp="1"/>
          </p:cNvSpPr>
          <p:nvPr>
            <p:ph type="sldNum" sz="quarter" idx="10"/>
          </p:nvPr>
        </p:nvSpPr>
        <p:spPr/>
        <p:txBody>
          <a:bodyPr/>
          <a:lstStyle/>
          <a:p>
            <a:pPr>
              <a:defRPr/>
            </a:pPr>
            <a:fld id="{FAA3A463-E477-4513-ADF2-23224E177087}" type="slidenum">
              <a:rPr lang="en-US" smtClean="0"/>
              <a:pPr>
                <a:defRPr/>
              </a:pPr>
              <a:t>18</a:t>
            </a:fld>
            <a:endParaRPr lang="en-US" dirty="0"/>
          </a:p>
        </p:txBody>
      </p:sp>
    </p:spTree>
    <p:extLst>
      <p:ext uri="{BB962C8B-B14F-4D97-AF65-F5344CB8AC3E}">
        <p14:creationId xmlns:p14="http://schemas.microsoft.com/office/powerpoint/2010/main" val="39225901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ts val="0"/>
              </a:spcBef>
              <a:buFont typeface="Arial" panose="020B0604020202020204" pitchFamily="34" charset="0"/>
              <a:buChar char="•"/>
            </a:pPr>
            <a:r>
              <a:rPr lang="en-US" dirty="0"/>
              <a:t>Portability is the capability to move a solution from one type of computer to another.</a:t>
            </a:r>
          </a:p>
          <a:p>
            <a:pPr marL="171450" indent="-171450">
              <a:spcBef>
                <a:spcPts val="0"/>
              </a:spcBef>
              <a:buFont typeface="Arial" panose="020B0604020202020204" pitchFamily="34" charset="0"/>
              <a:buChar char="•"/>
            </a:pPr>
            <a:r>
              <a:rPr lang="en-US" dirty="0"/>
              <a:t>Variables are the input and output a program manipulates.</a:t>
            </a:r>
          </a:p>
          <a:p>
            <a:pPr marL="285750" lvl="1" indent="-171450">
              <a:spcBef>
                <a:spcPts val="0"/>
              </a:spcBef>
              <a:buFont typeface="Arial" panose="020B0604020202020204" pitchFamily="34" charset="0"/>
              <a:buChar char="•"/>
            </a:pPr>
            <a:r>
              <a:rPr lang="en-US" dirty="0"/>
              <a:t>Variable declarations tell the system to allocate space in RAM.</a:t>
            </a:r>
          </a:p>
          <a:p>
            <a:pPr marL="171450" indent="-171450">
              <a:spcBef>
                <a:spcPts val="0"/>
              </a:spcBef>
              <a:buFont typeface="Arial" panose="020B0604020202020204" pitchFamily="34" charset="0"/>
              <a:buChar char="•"/>
            </a:pPr>
            <a:r>
              <a:rPr lang="en-US" dirty="0"/>
              <a:t>Comments are added to explain the purpose of a section of code.</a:t>
            </a:r>
          </a:p>
        </p:txBody>
      </p:sp>
      <p:sp>
        <p:nvSpPr>
          <p:cNvPr id="4" name="Slide Number Placeholder 3"/>
          <p:cNvSpPr>
            <a:spLocks noGrp="1"/>
          </p:cNvSpPr>
          <p:nvPr>
            <p:ph type="sldNum" sz="quarter" idx="10"/>
          </p:nvPr>
        </p:nvSpPr>
        <p:spPr/>
        <p:txBody>
          <a:bodyPr/>
          <a:lstStyle/>
          <a:p>
            <a:pPr>
              <a:defRPr/>
            </a:pPr>
            <a:fld id="{FAA3A463-E477-4513-ADF2-23224E177087}" type="slidenum">
              <a:rPr lang="en-US" smtClean="0"/>
              <a:pPr>
                <a:defRPr/>
              </a:pPr>
              <a:t>19</a:t>
            </a:fld>
            <a:endParaRPr lang="en-US" dirty="0"/>
          </a:p>
        </p:txBody>
      </p:sp>
    </p:spTree>
    <p:extLst>
      <p:ext uri="{BB962C8B-B14F-4D97-AF65-F5344CB8AC3E}">
        <p14:creationId xmlns:p14="http://schemas.microsoft.com/office/powerpoint/2010/main" val="24125332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7"/>
          <p:cNvSpPr>
            <a:spLocks noGrp="1" noChangeArrowheads="1"/>
          </p:cNvSpPr>
          <p:nvPr>
            <p:ph type="sldNum" sz="quarter" idx="5"/>
          </p:nvPr>
        </p:nvSpPr>
        <p:spPr>
          <a:noFill/>
        </p:spPr>
        <p:txBody>
          <a:bodyPr/>
          <a:lstStyle/>
          <a:p>
            <a:fld id="{EC016EA0-7AA4-47AA-B48D-BECEC8FED959}" type="slidenum">
              <a:rPr lang="en-US" smtClean="0">
                <a:latin typeface="Arial" charset="0"/>
                <a:cs typeface="Arial" charset="0"/>
              </a:rPr>
              <a:pPr/>
              <a:t>20</a:t>
            </a:fld>
            <a:endParaRPr lang="en-US" dirty="0">
              <a:latin typeface="Arial" charset="0"/>
              <a:cs typeface="Arial" charset="0"/>
            </a:endParaRPr>
          </a:p>
        </p:txBody>
      </p:sp>
      <p:sp>
        <p:nvSpPr>
          <p:cNvPr id="79874"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a:noFill/>
          <a:ln/>
        </p:spPr>
        <p:txBody>
          <a:bodyPr/>
          <a:lstStyle/>
          <a:p>
            <a:pPr marL="171450" lvl="0" indent="-171450">
              <a:buFont typeface="Arial" panose="020B0604020202020204" pitchFamily="34" charset="0"/>
              <a:buChar char="•"/>
            </a:pPr>
            <a:r>
              <a:rPr lang="en-US" sz="1200" kern="1200" dirty="0">
                <a:solidFill>
                  <a:schemeClr val="tx1"/>
                </a:solidFill>
                <a:effectLst/>
                <a:latin typeface="Arial" pitchFamily="34" charset="0"/>
                <a:ea typeface="+mn-ea"/>
                <a:cs typeface="+mn-cs"/>
              </a:rPr>
              <a:t>Compilation is the process by which code is converted into machine language—the language the CPU can understand (1s and 0s).</a:t>
            </a:r>
          </a:p>
          <a:p>
            <a:pPr marL="171450" lvl="0" indent="-171450">
              <a:buFont typeface="Arial" panose="020B0604020202020204" pitchFamily="34" charset="0"/>
              <a:buChar char="•"/>
            </a:pPr>
            <a:r>
              <a:rPr lang="en-US" sz="1200" kern="1200" dirty="0">
                <a:solidFill>
                  <a:schemeClr val="tx1"/>
                </a:solidFill>
                <a:effectLst/>
                <a:latin typeface="Arial" pitchFamily="34" charset="0"/>
                <a:ea typeface="+mn-ea"/>
                <a:cs typeface="+mn-cs"/>
              </a:rPr>
              <a:t>A compiler is a program that understands both the syntax of the programming language and the exact structure of the CPU.</a:t>
            </a:r>
          </a:p>
          <a:p>
            <a:pPr marL="171450" lvl="0" indent="-171450">
              <a:buFont typeface="Arial" panose="020B0604020202020204" pitchFamily="34" charset="0"/>
              <a:buChar char="•"/>
            </a:pPr>
            <a:r>
              <a:rPr lang="en-US" sz="1200" kern="1200" dirty="0">
                <a:solidFill>
                  <a:schemeClr val="tx1"/>
                </a:solidFill>
                <a:effectLst/>
                <a:latin typeface="Arial" pitchFamily="34" charset="0"/>
                <a:ea typeface="+mn-ea"/>
                <a:cs typeface="+mn-cs"/>
              </a:rPr>
              <a:t>An interpreter translates the source code into an intermediate form, line by line. Each line is executed as it’s translated. The finished program runs faster than an interpreter.</a:t>
            </a:r>
          </a:p>
        </p:txBody>
      </p:sp>
    </p:spTree>
    <p:extLst>
      <p:ext uri="{BB962C8B-B14F-4D97-AF65-F5344CB8AC3E}">
        <p14:creationId xmlns:p14="http://schemas.microsoft.com/office/powerpoint/2010/main" val="20430654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u="none" strike="noStrike" kern="1200" baseline="0" dirty="0">
                <a:solidFill>
                  <a:schemeClr val="tx1"/>
                </a:solidFill>
                <a:latin typeface="Arial" pitchFamily="34" charset="0"/>
                <a:ea typeface="+mn-ea"/>
                <a:cs typeface="+mn-cs"/>
              </a:rPr>
              <a:t>An integrated development environment (IDE) is a developmental tool that helps programmers write and test their programs.</a:t>
            </a:r>
          </a:p>
        </p:txBody>
      </p:sp>
      <p:sp>
        <p:nvSpPr>
          <p:cNvPr id="4" name="Slide Number Placeholder 3"/>
          <p:cNvSpPr>
            <a:spLocks noGrp="1"/>
          </p:cNvSpPr>
          <p:nvPr>
            <p:ph type="sldNum" sz="quarter" idx="10"/>
          </p:nvPr>
        </p:nvSpPr>
        <p:spPr/>
        <p:txBody>
          <a:bodyPr/>
          <a:lstStyle/>
          <a:p>
            <a:pPr>
              <a:defRPr/>
            </a:pPr>
            <a:fld id="{FAA3A463-E477-4513-ADF2-23224E177087}" type="slidenum">
              <a:rPr lang="en-US" smtClean="0"/>
              <a:pPr>
                <a:defRPr/>
              </a:pPr>
              <a:t>21</a:t>
            </a:fld>
            <a:endParaRPr lang="en-US" dirty="0"/>
          </a:p>
        </p:txBody>
      </p:sp>
    </p:spTree>
    <p:extLst>
      <p:ext uri="{BB962C8B-B14F-4D97-AF65-F5344CB8AC3E}">
        <p14:creationId xmlns:p14="http://schemas.microsoft.com/office/powerpoint/2010/main" val="27624892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i="0" kern="1200" dirty="0">
                <a:solidFill>
                  <a:schemeClr val="tx1"/>
                </a:solidFill>
                <a:effectLst/>
                <a:latin typeface="Arial" pitchFamily="34" charset="0"/>
                <a:ea typeface="+mn-ea"/>
                <a:cs typeface="+mn-cs"/>
              </a:rPr>
              <a:t>Debugging is the process of running the program over and over to find and repair errors and to make sure the program behaves in the way it should.</a:t>
            </a:r>
          </a:p>
          <a:p>
            <a:pPr marL="171450" lvl="0" indent="-171450">
              <a:buFont typeface="Arial" panose="020B0604020202020204" pitchFamily="34" charset="0"/>
              <a:buChar char="•"/>
            </a:pPr>
            <a:r>
              <a:rPr lang="en-US" sz="1200" i="0" kern="1200" dirty="0">
                <a:solidFill>
                  <a:schemeClr val="tx1"/>
                </a:solidFill>
                <a:effectLst/>
                <a:latin typeface="Arial" pitchFamily="34" charset="0"/>
                <a:ea typeface="+mn-ea"/>
                <a:cs typeface="+mn-cs"/>
              </a:rPr>
              <a:t>A complete testing plan includes sample inputs that exercise all the error handling required as well as all the processing paths.</a:t>
            </a:r>
          </a:p>
          <a:p>
            <a:pPr marL="171450" lvl="0" indent="-171450">
              <a:buFont typeface="Arial" panose="020B0604020202020204" pitchFamily="34" charset="0"/>
              <a:buChar char="•"/>
            </a:pPr>
            <a:r>
              <a:rPr lang="en-US" sz="1200" i="0" kern="1200" dirty="0">
                <a:solidFill>
                  <a:schemeClr val="tx1"/>
                </a:solidFill>
                <a:effectLst/>
                <a:latin typeface="Arial" pitchFamily="34" charset="0"/>
                <a:ea typeface="+mn-ea"/>
                <a:cs typeface="+mn-cs"/>
              </a:rPr>
              <a:t>Logical errors in the problem are caught when the program executes.</a:t>
            </a:r>
          </a:p>
          <a:p>
            <a:pPr marL="171450" lvl="0" indent="-171450">
              <a:buFont typeface="Arial" panose="020B0604020202020204" pitchFamily="34" charset="0"/>
              <a:buChar char="•"/>
            </a:pPr>
            <a:r>
              <a:rPr lang="en-US" sz="1200" i="0" kern="1200" dirty="0">
                <a:solidFill>
                  <a:schemeClr val="tx1"/>
                </a:solidFill>
                <a:effectLst/>
                <a:latin typeface="Arial" pitchFamily="34" charset="0"/>
                <a:ea typeface="+mn-ea"/>
                <a:cs typeface="+mn-cs"/>
              </a:rPr>
              <a:t>Runtime</a:t>
            </a:r>
            <a:r>
              <a:rPr lang="en-US" sz="1200" i="0" kern="1200" baseline="0" dirty="0">
                <a:solidFill>
                  <a:schemeClr val="tx1"/>
                </a:solidFill>
                <a:effectLst/>
                <a:latin typeface="Arial" pitchFamily="34" charset="0"/>
                <a:ea typeface="+mn-ea"/>
                <a:cs typeface="+mn-cs"/>
              </a:rPr>
              <a:t> errors include issues like dividing by zero.</a:t>
            </a:r>
            <a:endParaRPr lang="en-US" sz="1200" i="0" kern="1200" dirty="0">
              <a:solidFill>
                <a:schemeClr val="tx1"/>
              </a:solidFill>
              <a:effectLst/>
              <a:latin typeface="Arial" pitchFamily="34" charset="0"/>
              <a:ea typeface="+mn-ea"/>
              <a:cs typeface="+mn-cs"/>
            </a:endParaRPr>
          </a:p>
        </p:txBody>
      </p:sp>
      <p:sp>
        <p:nvSpPr>
          <p:cNvPr id="4" name="Slide Number Placeholder 3"/>
          <p:cNvSpPr>
            <a:spLocks noGrp="1"/>
          </p:cNvSpPr>
          <p:nvPr>
            <p:ph type="sldNum" sz="quarter" idx="10"/>
          </p:nvPr>
        </p:nvSpPr>
        <p:spPr/>
        <p:txBody>
          <a:bodyPr/>
          <a:lstStyle/>
          <a:p>
            <a:pPr>
              <a:defRPr/>
            </a:pPr>
            <a:fld id="{FAA3A463-E477-4513-ADF2-23224E177087}" type="slidenum">
              <a:rPr lang="en-US" smtClean="0"/>
              <a:pPr>
                <a:defRPr/>
              </a:pPr>
              <a:t>22</a:t>
            </a:fld>
            <a:endParaRPr lang="en-US" dirty="0"/>
          </a:p>
        </p:txBody>
      </p:sp>
    </p:spTree>
    <p:extLst>
      <p:ext uri="{BB962C8B-B14F-4D97-AF65-F5344CB8AC3E}">
        <p14:creationId xmlns:p14="http://schemas.microsoft.com/office/powerpoint/2010/main" val="41700812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i="0" kern="1200" dirty="0">
                <a:solidFill>
                  <a:schemeClr val="tx1"/>
                </a:solidFill>
                <a:effectLst/>
                <a:latin typeface="Arial" pitchFamily="34" charset="0"/>
                <a:ea typeface="+mn-ea"/>
                <a:cs typeface="+mn-cs"/>
              </a:rPr>
              <a:t>In internal testing, a group uses the program in every possible way.</a:t>
            </a:r>
          </a:p>
          <a:p>
            <a:pPr marL="171450" lvl="0" indent="-171450">
              <a:buFont typeface="Arial" panose="020B0604020202020204" pitchFamily="34" charset="0"/>
              <a:buChar char="•"/>
            </a:pPr>
            <a:r>
              <a:rPr lang="en-US" sz="1200" i="0" kern="1200" dirty="0">
                <a:solidFill>
                  <a:schemeClr val="tx1"/>
                </a:solidFill>
                <a:effectLst/>
                <a:latin typeface="Arial" pitchFamily="34" charset="0"/>
                <a:ea typeface="+mn-ea"/>
                <a:cs typeface="+mn-cs"/>
              </a:rPr>
              <a:t>In external testing, people like those who will use the software work with it.</a:t>
            </a:r>
          </a:p>
          <a:p>
            <a:pPr marL="171450" lvl="0" indent="-171450">
              <a:buFont typeface="Arial" panose="020B0604020202020204" pitchFamily="34" charset="0"/>
              <a:buChar char="•"/>
            </a:pPr>
            <a:r>
              <a:rPr lang="en-US" sz="1200" i="0" kern="1200" dirty="0">
                <a:solidFill>
                  <a:schemeClr val="tx1"/>
                </a:solidFill>
                <a:effectLst/>
                <a:latin typeface="Arial" pitchFamily="34" charset="0"/>
                <a:ea typeface="+mn-ea"/>
                <a:cs typeface="+mn-cs"/>
              </a:rPr>
              <a:t>Before commercial release, software is often provided in a beta version to test sites or to interested users.</a:t>
            </a:r>
          </a:p>
          <a:p>
            <a:pPr marL="171450" lvl="0" indent="-171450">
              <a:buFont typeface="Arial" panose="020B0604020202020204" pitchFamily="34" charset="0"/>
              <a:buChar char="•"/>
            </a:pPr>
            <a:r>
              <a:rPr lang="en-US" sz="1200" i="0" kern="1200" dirty="0">
                <a:solidFill>
                  <a:schemeClr val="tx1"/>
                </a:solidFill>
                <a:effectLst/>
                <a:latin typeface="Arial" pitchFamily="34" charset="0"/>
                <a:ea typeface="+mn-ea"/>
                <a:cs typeface="+mn-cs"/>
              </a:rPr>
              <a:t>Releasing to other manufacturers is called release to manufacturers (or RTM).</a:t>
            </a:r>
          </a:p>
          <a:p>
            <a:pPr marL="171450" lvl="0" indent="-171450">
              <a:buFont typeface="Arial" panose="020B0604020202020204" pitchFamily="34" charset="0"/>
              <a:buChar char="•"/>
            </a:pPr>
            <a:r>
              <a:rPr lang="en-US" sz="1200" i="0" kern="1200" dirty="0">
                <a:solidFill>
                  <a:schemeClr val="tx1"/>
                </a:solidFill>
                <a:effectLst/>
                <a:latin typeface="Arial" pitchFamily="34" charset="0"/>
                <a:ea typeface="+mn-ea"/>
                <a:cs typeface="+mn-cs"/>
              </a:rPr>
              <a:t>Documentation is created.</a:t>
            </a:r>
          </a:p>
          <a:p>
            <a:pPr marL="171450" lvl="0" indent="-171450">
              <a:buFont typeface="Arial" panose="020B0604020202020204" pitchFamily="34" charset="0"/>
              <a:buChar char="•"/>
            </a:pPr>
            <a:r>
              <a:rPr lang="en-US" sz="1200" i="0" kern="1200" dirty="0">
                <a:solidFill>
                  <a:schemeClr val="tx1"/>
                </a:solidFill>
                <a:effectLst/>
                <a:latin typeface="Arial" pitchFamily="34" charset="0"/>
                <a:ea typeface="+mn-ea"/>
                <a:cs typeface="+mn-cs"/>
              </a:rPr>
              <a:t>Finally, the product is in general availability (or GA) and can be purchased by the public. </a:t>
            </a:r>
          </a:p>
        </p:txBody>
      </p:sp>
      <p:sp>
        <p:nvSpPr>
          <p:cNvPr id="4" name="Slide Number Placeholder 3"/>
          <p:cNvSpPr>
            <a:spLocks noGrp="1"/>
          </p:cNvSpPr>
          <p:nvPr>
            <p:ph type="sldNum" sz="quarter" idx="10"/>
          </p:nvPr>
        </p:nvSpPr>
        <p:spPr/>
        <p:txBody>
          <a:bodyPr/>
          <a:lstStyle/>
          <a:p>
            <a:pPr>
              <a:defRPr/>
            </a:pPr>
            <a:fld id="{FAA3A463-E477-4513-ADF2-23224E177087}" type="slidenum">
              <a:rPr lang="en-US" smtClean="0"/>
              <a:pPr>
                <a:defRPr/>
              </a:pPr>
              <a:t>23</a:t>
            </a:fld>
            <a:endParaRPr lang="en-US" dirty="0"/>
          </a:p>
        </p:txBody>
      </p:sp>
    </p:spTree>
    <p:extLst>
      <p:ext uri="{BB962C8B-B14F-4D97-AF65-F5344CB8AC3E}">
        <p14:creationId xmlns:p14="http://schemas.microsoft.com/office/powerpoint/2010/main" val="3676298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u="none" strike="noStrike" kern="1200" baseline="0" dirty="0">
                <a:solidFill>
                  <a:schemeClr val="tx1"/>
                </a:solidFill>
                <a:latin typeface="Arial" pitchFamily="34" charset="0"/>
                <a:ea typeface="+mn-ea"/>
                <a:cs typeface="+mn-cs"/>
              </a:rPr>
              <a:t>One quick way to determine which languages are popular is to examine job postings for programmers. As of this presentation, the languages most in demand include C/C++ and Java.</a:t>
            </a:r>
          </a:p>
          <a:p>
            <a:pPr marL="171450" indent="-171450">
              <a:buFont typeface="Arial" panose="020B0604020202020204" pitchFamily="34" charset="0"/>
              <a:buChar char="•"/>
            </a:pPr>
            <a:r>
              <a:rPr lang="en-US" sz="1200" b="0" i="0" u="none" strike="noStrike" kern="1200" baseline="0" dirty="0">
                <a:solidFill>
                  <a:schemeClr val="tx1"/>
                </a:solidFill>
                <a:latin typeface="Arial" pitchFamily="34" charset="0"/>
                <a:ea typeface="+mn-ea"/>
                <a:cs typeface="+mn-cs"/>
              </a:rPr>
              <a:t>In specific industries, certain languages tend to dominate the work.</a:t>
            </a:r>
          </a:p>
          <a:p>
            <a:pPr marL="171450" indent="-171450">
              <a:buFont typeface="Arial" panose="020B0604020202020204" pitchFamily="34" charset="0"/>
              <a:buChar char="•"/>
            </a:pPr>
            <a:r>
              <a:rPr lang="en-US" sz="1200" b="0" i="0" u="none" strike="noStrike" kern="1200" baseline="0" dirty="0">
                <a:solidFill>
                  <a:schemeClr val="tx1"/>
                </a:solidFill>
                <a:latin typeface="Arial" pitchFamily="34" charset="0"/>
                <a:ea typeface="+mn-ea"/>
                <a:cs typeface="+mn-cs"/>
              </a:rPr>
              <a:t>A good introductory programming course will emphasize many skills and techniques. You should find a course that emphasizes design, algorithm development, debugging techniques, and project management.</a:t>
            </a:r>
            <a:endParaRPr lang="en-US" sz="1200" kern="1200" dirty="0">
              <a:solidFill>
                <a:schemeClr val="tx1"/>
              </a:solidFill>
              <a:effectLst/>
              <a:latin typeface="Arial" pitchFamily="34" charset="0"/>
              <a:ea typeface="+mn-ea"/>
              <a:cs typeface="+mn-cs"/>
            </a:endParaRPr>
          </a:p>
        </p:txBody>
      </p:sp>
      <p:sp>
        <p:nvSpPr>
          <p:cNvPr id="4" name="Slide Number Placeholder 3"/>
          <p:cNvSpPr>
            <a:spLocks noGrp="1"/>
          </p:cNvSpPr>
          <p:nvPr>
            <p:ph type="sldNum" sz="quarter" idx="10"/>
          </p:nvPr>
        </p:nvSpPr>
        <p:spPr/>
        <p:txBody>
          <a:bodyPr/>
          <a:lstStyle/>
          <a:p>
            <a:pPr>
              <a:defRPr/>
            </a:pPr>
            <a:fld id="{FAA3A463-E477-4513-ADF2-23224E177087}" type="slidenum">
              <a:rPr lang="en-US" smtClean="0"/>
              <a:pPr>
                <a:defRPr/>
              </a:pPr>
              <a:t>24</a:t>
            </a:fld>
            <a:endParaRPr lang="en-US" dirty="0"/>
          </a:p>
        </p:txBody>
      </p:sp>
    </p:spTree>
    <p:extLst>
      <p:ext uri="{BB962C8B-B14F-4D97-AF65-F5344CB8AC3E}">
        <p14:creationId xmlns:p14="http://schemas.microsoft.com/office/powerpoint/2010/main" val="38890865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u="none" strike="noStrike" kern="1200" baseline="0" dirty="0">
                <a:solidFill>
                  <a:schemeClr val="tx1"/>
                </a:solidFill>
                <a:latin typeface="Arial" pitchFamily="34" charset="0"/>
                <a:ea typeface="+mn-ea"/>
                <a:cs typeface="+mn-cs"/>
              </a:rPr>
              <a:t>A programming team considers several factors before selecting the language it will use for a specific project:</a:t>
            </a:r>
          </a:p>
          <a:p>
            <a:pPr marL="342900" lvl="1" indent="-171450">
              <a:buFont typeface="Arial" panose="020B0604020202020204" pitchFamily="34" charset="0"/>
              <a:buChar char="•"/>
            </a:pPr>
            <a:r>
              <a:rPr lang="en-US" sz="1200" b="0" i="0" u="none" strike="noStrike" kern="1200" baseline="0" dirty="0">
                <a:solidFill>
                  <a:schemeClr val="tx1"/>
                </a:solidFill>
                <a:latin typeface="Arial" pitchFamily="34" charset="0"/>
                <a:ea typeface="+mn-ea"/>
                <a:cs typeface="+mn-cs"/>
              </a:rPr>
              <a:t>Space available,</a:t>
            </a:r>
          </a:p>
          <a:p>
            <a:pPr marL="342900" lvl="1" indent="-171450">
              <a:buFont typeface="Arial" panose="020B0604020202020204" pitchFamily="34" charset="0"/>
              <a:buChar char="•"/>
            </a:pPr>
            <a:r>
              <a:rPr lang="en-US" sz="1200" b="0" i="0" u="none" strike="noStrike" kern="1200" baseline="0" dirty="0">
                <a:solidFill>
                  <a:schemeClr val="tx1"/>
                </a:solidFill>
                <a:latin typeface="Arial" pitchFamily="34" charset="0"/>
                <a:ea typeface="+mn-ea"/>
                <a:cs typeface="+mn-cs"/>
              </a:rPr>
              <a:t>Speed required,</a:t>
            </a:r>
          </a:p>
          <a:p>
            <a:pPr marL="342900" lvl="1" indent="-171450">
              <a:buFont typeface="Arial" panose="020B0604020202020204" pitchFamily="34" charset="0"/>
              <a:buChar char="•"/>
            </a:pPr>
            <a:r>
              <a:rPr lang="en-US" sz="1200" b="0" i="0" u="none" strike="noStrike" kern="1200" baseline="0" dirty="0">
                <a:solidFill>
                  <a:schemeClr val="tx1"/>
                </a:solidFill>
                <a:latin typeface="Arial" pitchFamily="34" charset="0"/>
                <a:ea typeface="+mn-ea"/>
                <a:cs typeface="+mn-cs"/>
              </a:rPr>
              <a:t>Organizational resources available, and</a:t>
            </a:r>
          </a:p>
          <a:p>
            <a:pPr marL="342900" lvl="1" indent="-171450">
              <a:buFont typeface="Arial" panose="020B0604020202020204" pitchFamily="34" charset="0"/>
              <a:buChar char="•"/>
            </a:pPr>
            <a:r>
              <a:rPr lang="en-US" sz="1200" b="0" i="0" u="none" strike="noStrike" kern="1200" baseline="0" dirty="0">
                <a:solidFill>
                  <a:schemeClr val="tx1"/>
                </a:solidFill>
                <a:latin typeface="Arial" pitchFamily="34" charset="0"/>
                <a:ea typeface="+mn-ea"/>
                <a:cs typeface="+mn-cs"/>
              </a:rPr>
              <a:t>Type of target application.</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Visual programming languages, like Scratch and App Inventor, use graphical blocks to represent control elements and variables. Programming consists of clicking together these blocks to define program behavior.</a:t>
            </a:r>
            <a:endParaRPr lang="en-US" sz="1200" b="0" i="0" u="none" strike="noStrike" kern="1200" baseline="0" dirty="0">
              <a:solidFill>
                <a:schemeClr val="tx1"/>
              </a:solidFill>
              <a:latin typeface="Arial" pitchFamily="34" charset="0"/>
              <a:ea typeface="+mn-ea"/>
              <a:cs typeface="+mn-cs"/>
            </a:endParaRPr>
          </a:p>
        </p:txBody>
      </p:sp>
      <p:sp>
        <p:nvSpPr>
          <p:cNvPr id="4" name="Slide Number Placeholder 3"/>
          <p:cNvSpPr>
            <a:spLocks noGrp="1"/>
          </p:cNvSpPr>
          <p:nvPr>
            <p:ph type="sldNum" sz="quarter" idx="10"/>
          </p:nvPr>
        </p:nvSpPr>
        <p:spPr/>
        <p:txBody>
          <a:bodyPr/>
          <a:lstStyle/>
          <a:p>
            <a:pPr>
              <a:defRPr/>
            </a:pPr>
            <a:fld id="{FAA3A463-E477-4513-ADF2-23224E177087}" type="slidenum">
              <a:rPr lang="en-US" smtClean="0"/>
              <a:pPr>
                <a:defRPr/>
              </a:pPr>
              <a:t>25</a:t>
            </a:fld>
            <a:endParaRPr lang="en-US" dirty="0"/>
          </a:p>
        </p:txBody>
      </p:sp>
    </p:spTree>
    <p:extLst>
      <p:ext uri="{BB962C8B-B14F-4D97-AF65-F5344CB8AC3E}">
        <p14:creationId xmlns:p14="http://schemas.microsoft.com/office/powerpoint/2010/main" val="8598642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Programmers often like to build a prototype, or small model, of their program at the beginning of a large project. Prototyping is a form of rapid application development (RAD).</a:t>
            </a:r>
          </a:p>
          <a:p>
            <a:pPr marL="2857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Microsoft Visual Basic (VB) is a powerful programming language used to build a wide range of Windows applications.</a:t>
            </a:r>
          </a:p>
          <a:p>
            <a:pPr marL="2857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The Microsoft .NET (pronounced “dot net”) Framework is a software development environment designed to let websites “talk” to each other.</a:t>
            </a:r>
          </a:p>
          <a:p>
            <a:pPr marL="2857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The rules are documented in an Application Programming Interface (API).</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 Windows application that demands raw processing power to execute difficult, repetitive numerical calculations is most often a candidate for C/C++.</a:t>
            </a:r>
            <a:endParaRPr lang="en-US" dirty="0"/>
          </a:p>
        </p:txBody>
      </p:sp>
      <p:sp>
        <p:nvSpPr>
          <p:cNvPr id="4" name="Slide Number Placeholder 3"/>
          <p:cNvSpPr>
            <a:spLocks noGrp="1"/>
          </p:cNvSpPr>
          <p:nvPr>
            <p:ph type="sldNum" sz="quarter" idx="10"/>
          </p:nvPr>
        </p:nvSpPr>
        <p:spPr/>
        <p:txBody>
          <a:bodyPr/>
          <a:lstStyle/>
          <a:p>
            <a:pPr>
              <a:defRPr/>
            </a:pPr>
            <a:fld id="{FAA3A463-E477-4513-ADF2-23224E177087}" type="slidenum">
              <a:rPr lang="en-US" smtClean="0"/>
              <a:pPr>
                <a:defRPr/>
              </a:pPr>
              <a:t>26</a:t>
            </a:fld>
            <a:endParaRPr lang="en-US" dirty="0"/>
          </a:p>
        </p:txBody>
      </p:sp>
    </p:spTree>
    <p:extLst>
      <p:ext uri="{BB962C8B-B14F-4D97-AF65-F5344CB8AC3E}">
        <p14:creationId xmlns:p14="http://schemas.microsoft.com/office/powerpoint/2010/main" val="1597704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Java and C# were developed to collect information from networked computers. They are architecture neutral. C# competes with Java.</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Objective C is the language most often used to program applications to run under macOS. It’s an object-oriented style of language. Swift is a new programming language introduced by Apple for developing for iOS and macOS.</a:t>
            </a:r>
            <a:endParaRPr lang="en-US" dirty="0"/>
          </a:p>
        </p:txBody>
      </p:sp>
      <p:sp>
        <p:nvSpPr>
          <p:cNvPr id="4" name="Slide Number Placeholder 3"/>
          <p:cNvSpPr>
            <a:spLocks noGrp="1"/>
          </p:cNvSpPr>
          <p:nvPr>
            <p:ph type="sldNum" sz="quarter" idx="10"/>
          </p:nvPr>
        </p:nvSpPr>
        <p:spPr/>
        <p:txBody>
          <a:bodyPr/>
          <a:lstStyle/>
          <a:p>
            <a:pPr>
              <a:defRPr/>
            </a:pPr>
            <a:fld id="{FAA3A463-E477-4513-ADF2-23224E177087}" type="slidenum">
              <a:rPr lang="en-US" smtClean="0"/>
              <a:pPr>
                <a:defRPr/>
              </a:pPr>
              <a:t>27</a:t>
            </a:fld>
            <a:endParaRPr lang="en-US" dirty="0"/>
          </a:p>
        </p:txBody>
      </p:sp>
    </p:spTree>
    <p:extLst>
      <p:ext uri="{BB962C8B-B14F-4D97-AF65-F5344CB8AC3E}">
        <p14:creationId xmlns:p14="http://schemas.microsoft.com/office/powerpoint/2010/main" val="9647354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ts val="0"/>
              </a:spcBef>
              <a:buFont typeface="Arial" panose="020B0604020202020204" pitchFamily="34" charset="0"/>
              <a:buChar char="•"/>
            </a:pPr>
            <a:r>
              <a:rPr lang="en-US" dirty="0"/>
              <a:t>Hypertext Markup Language (HTML) is the basic formatting language for web applications.</a:t>
            </a:r>
          </a:p>
          <a:p>
            <a:pPr marL="171450" indent="-171450">
              <a:spcBef>
                <a:spcPts val="0"/>
              </a:spcBef>
              <a:buFont typeface="Arial" panose="020B0604020202020204" pitchFamily="34" charset="0"/>
              <a:buChar char="•"/>
            </a:pPr>
            <a:r>
              <a:rPr lang="en-US" dirty="0"/>
              <a:t>Scripting languages are limited to performing a set of specialized tasks. Some examples include JavaScript, PHP, and VBScript.</a:t>
            </a:r>
          </a:p>
          <a:p>
            <a:pPr marL="171450" indent="-171450">
              <a:spcBef>
                <a:spcPts val="0"/>
              </a:spcBef>
              <a:buFont typeface="Arial" panose="020B0604020202020204" pitchFamily="34" charset="0"/>
              <a:buChar char="•"/>
            </a:pPr>
            <a:r>
              <a:rPr lang="en-US" dirty="0"/>
              <a:t>ASP, JSP, and PHP are used to build interactive web pages.</a:t>
            </a:r>
          </a:p>
        </p:txBody>
      </p:sp>
      <p:sp>
        <p:nvSpPr>
          <p:cNvPr id="4" name="Slide Number Placeholder 3"/>
          <p:cNvSpPr>
            <a:spLocks noGrp="1"/>
          </p:cNvSpPr>
          <p:nvPr>
            <p:ph type="sldNum" sz="quarter" idx="10"/>
          </p:nvPr>
        </p:nvSpPr>
        <p:spPr/>
        <p:txBody>
          <a:bodyPr/>
          <a:lstStyle/>
          <a:p>
            <a:pPr>
              <a:defRPr/>
            </a:pPr>
            <a:fld id="{FAA3A463-E477-4513-ADF2-23224E177087}" type="slidenum">
              <a:rPr lang="en-US" smtClean="0"/>
              <a:pPr>
                <a:defRPr/>
              </a:pPr>
              <a:t>28</a:t>
            </a:fld>
            <a:endParaRPr lang="en-US" dirty="0"/>
          </a:p>
        </p:txBody>
      </p:sp>
    </p:spTree>
    <p:extLst>
      <p:ext uri="{BB962C8B-B14F-4D97-AF65-F5344CB8AC3E}">
        <p14:creationId xmlns:p14="http://schemas.microsoft.com/office/powerpoint/2010/main" val="7308632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ts val="0"/>
              </a:spcBef>
              <a:buFont typeface="Arial" panose="020B0604020202020204" pitchFamily="34" charset="0"/>
              <a:buChar char="•"/>
            </a:pPr>
            <a:r>
              <a:rPr lang="en-US" dirty="0"/>
              <a:t>AJAX, XML, and JSON are languages used to create web applications that update and communicate with other computers.</a:t>
            </a:r>
          </a:p>
          <a:p>
            <a:pPr marL="171450" indent="-171450">
              <a:spcBef>
                <a:spcPts val="0"/>
              </a:spcBef>
              <a:buFont typeface="Arial" panose="020B0604020202020204" pitchFamily="34" charset="0"/>
              <a:buChar char="•"/>
            </a:pPr>
            <a:r>
              <a:rPr lang="en-US" dirty="0"/>
              <a:t>Mobile application development speeds the development of applications for mobile devices for both the iPhone and Android platforms.</a:t>
            </a:r>
          </a:p>
        </p:txBody>
      </p:sp>
      <p:sp>
        <p:nvSpPr>
          <p:cNvPr id="4" name="Slide Number Placeholder 3"/>
          <p:cNvSpPr>
            <a:spLocks noGrp="1"/>
          </p:cNvSpPr>
          <p:nvPr>
            <p:ph type="sldNum" sz="quarter" idx="10"/>
          </p:nvPr>
        </p:nvSpPr>
        <p:spPr/>
        <p:txBody>
          <a:bodyPr/>
          <a:lstStyle/>
          <a:p>
            <a:pPr>
              <a:defRPr/>
            </a:pPr>
            <a:fld id="{FAA3A463-E477-4513-ADF2-23224E177087}" type="slidenum">
              <a:rPr lang="en-US" smtClean="0"/>
              <a:pPr>
                <a:defRPr/>
              </a:pPr>
              <a:t>29</a:t>
            </a:fld>
            <a:endParaRPr lang="en-US" dirty="0"/>
          </a:p>
        </p:txBody>
      </p:sp>
    </p:spTree>
    <p:extLst>
      <p:ext uri="{BB962C8B-B14F-4D97-AF65-F5344CB8AC3E}">
        <p14:creationId xmlns:p14="http://schemas.microsoft.com/office/powerpoint/2010/main" val="39549777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u="none" strike="noStrike" kern="1200" baseline="0" dirty="0">
                <a:solidFill>
                  <a:schemeClr val="tx1"/>
                </a:solidFill>
                <a:latin typeface="Arial" pitchFamily="34" charset="0"/>
              </a:rPr>
              <a:t>It is never easy to predict which language will become the next “great” language.</a:t>
            </a:r>
          </a:p>
          <a:p>
            <a:pPr marL="171450" indent="-171450">
              <a:buFont typeface="Arial" panose="020B0604020202020204" pitchFamily="34" charset="0"/>
              <a:buChar char="•"/>
            </a:pPr>
            <a:r>
              <a:rPr lang="en-US" sz="1200" b="0" u="none" strike="noStrike" kern="1200" baseline="0" dirty="0">
                <a:solidFill>
                  <a:schemeClr val="tx1"/>
                </a:solidFill>
                <a:latin typeface="Arial" pitchFamily="34" charset="0"/>
              </a:rPr>
              <a:t>The future may bring a push for the elegance of visual programming. Visual programming languages (VPLs) use visual modeling, creating the code using images to represent each statement, which helps programmers understand complex designs.</a:t>
            </a:r>
          </a:p>
          <a:p>
            <a:pPr marL="171450" indent="-171450">
              <a:buFont typeface="Arial" panose="020B0604020202020204" pitchFamily="34" charset="0"/>
              <a:buChar char="•"/>
            </a:pPr>
            <a:r>
              <a:rPr lang="en-US" sz="1200" b="0" u="none" strike="noStrike" kern="1200" baseline="0" dirty="0">
                <a:solidFill>
                  <a:schemeClr val="tx1"/>
                </a:solidFill>
                <a:latin typeface="Arial" pitchFamily="34" charset="0"/>
              </a:rPr>
              <a:t>There will always be a variety of languages, each with its own personality.</a:t>
            </a:r>
            <a:endParaRPr lang="en-US" dirty="0"/>
          </a:p>
        </p:txBody>
      </p:sp>
      <p:sp>
        <p:nvSpPr>
          <p:cNvPr id="4" name="Slide Number Placeholder 3"/>
          <p:cNvSpPr>
            <a:spLocks noGrp="1"/>
          </p:cNvSpPr>
          <p:nvPr>
            <p:ph type="sldNum" sz="quarter" idx="10"/>
          </p:nvPr>
        </p:nvSpPr>
        <p:spPr/>
        <p:txBody>
          <a:bodyPr/>
          <a:lstStyle/>
          <a:p>
            <a:pPr>
              <a:defRPr/>
            </a:pPr>
            <a:fld id="{FAA3A463-E477-4513-ADF2-23224E177087}" type="slidenum">
              <a:rPr lang="en-US" smtClean="0"/>
              <a:pPr>
                <a:defRPr/>
              </a:pPr>
              <a:t>30</a:t>
            </a:fld>
            <a:endParaRPr lang="en-US" dirty="0"/>
          </a:p>
        </p:txBody>
      </p:sp>
    </p:spTree>
    <p:extLst>
      <p:ext uri="{BB962C8B-B14F-4D97-AF65-F5344CB8AC3E}">
        <p14:creationId xmlns:p14="http://schemas.microsoft.com/office/powerpoint/2010/main" val="26538926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436EEF-3ACC-4468-87D3-BB2E9E995702}" type="slidenum">
              <a:rPr lang="en-US" smtClean="0"/>
              <a:t>31</a:t>
            </a:fld>
            <a:endParaRPr lang="en-US" dirty="0"/>
          </a:p>
        </p:txBody>
      </p:sp>
    </p:spTree>
    <p:extLst>
      <p:ext uri="{BB962C8B-B14F-4D97-AF65-F5344CB8AC3E}">
        <p14:creationId xmlns:p14="http://schemas.microsoft.com/office/powerpoint/2010/main" val="24984478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 and Content">
    <p:spTree>
      <p:nvGrpSpPr>
        <p:cNvPr id="1" name="Shape 24"/>
        <p:cNvGrpSpPr/>
        <p:nvPr/>
      </p:nvGrpSpPr>
      <p:grpSpPr>
        <a:xfrm>
          <a:off x="0" y="0"/>
          <a:ext cx="0" cy="0"/>
          <a:chOff x="0" y="0"/>
          <a:chExt cx="0" cy="0"/>
        </a:xfrm>
      </p:grpSpPr>
      <p:sp>
        <p:nvSpPr>
          <p:cNvPr id="25" name="Shape 25"/>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26" name="Shape 26"/>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3200" b="0" i="0" u="none" strike="noStrike" cap="none">
                <a:solidFill>
                  <a:srgbClr val="007FA3"/>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28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24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pPr lvl="0"/>
            <a:r>
              <a:rPr lang="en-US" dirty="0"/>
              <a:t>Edit Master text styles</a:t>
            </a:r>
          </a:p>
          <a:p>
            <a:pPr lvl="1"/>
            <a:endParaRPr lang="en-US" dirty="0"/>
          </a:p>
          <a:p>
            <a:pPr lvl="2"/>
            <a:endParaRPr lang="en-US" dirty="0"/>
          </a:p>
        </p:txBody>
      </p:sp>
      <p:sp>
        <p:nvSpPr>
          <p:cNvPr id="27" name="Shape 27"/>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28" name="Shape 28"/>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CA171497-280E-4A7A-9FDA-725956F2C8B6}" type="datetime1">
              <a:rPr lang="en-US" smtClean="0"/>
              <a:t>2/12/19</a:t>
            </a:fld>
            <a:endParaRPr lang="en-US" dirty="0"/>
          </a:p>
        </p:txBody>
      </p:sp>
    </p:spTree>
    <p:extLst>
      <p:ext uri="{BB962C8B-B14F-4D97-AF65-F5344CB8AC3E}">
        <p14:creationId xmlns:p14="http://schemas.microsoft.com/office/powerpoint/2010/main" val="12178025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Title and Two Content">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32" name="Shape 32"/>
          <p:cNvSpPr txBox="1">
            <a:spLocks noGrp="1"/>
          </p:cNvSpPr>
          <p:nvPr>
            <p:ph type="body" idx="1"/>
          </p:nvPr>
        </p:nvSpPr>
        <p:spPr>
          <a:xfrm>
            <a:off x="457200" y="1600200"/>
            <a:ext cx="8229600" cy="21637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6pPr>
            <a:lvl7pPr marL="2971800" marR="0" lvl="6"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7pPr>
            <a:lvl8pPr marL="3429000" marR="0" lvl="7"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8pPr>
            <a:lvl9pPr marL="3886200" marR="0" lvl="8"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9pPr>
          </a:lstStyle>
          <a:p>
            <a:pPr lvl="0"/>
            <a:r>
              <a:rPr lang="en-US"/>
              <a:t>Edit Master text styles</a:t>
            </a:r>
          </a:p>
        </p:txBody>
      </p:sp>
      <p:sp>
        <p:nvSpPr>
          <p:cNvPr id="33" name="Shape 33"/>
          <p:cNvSpPr txBox="1">
            <a:spLocks noGrp="1"/>
          </p:cNvSpPr>
          <p:nvPr>
            <p:ph type="body" idx="2"/>
          </p:nvPr>
        </p:nvSpPr>
        <p:spPr>
          <a:xfrm>
            <a:off x="457200" y="3962400"/>
            <a:ext cx="8229600" cy="21637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6pPr>
            <a:lvl7pPr marL="2971800" marR="0" lvl="6"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7pPr>
            <a:lvl8pPr marL="3429000" marR="0" lvl="7"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8pPr>
            <a:lvl9pPr marL="3886200" marR="0" lvl="8"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9pPr>
          </a:lstStyle>
          <a:p>
            <a:pPr lvl="0"/>
            <a:r>
              <a:rPr lang="en-US"/>
              <a:t>Edit Master text styles</a:t>
            </a:r>
          </a:p>
        </p:txBody>
      </p:sp>
      <p:sp>
        <p:nvSpPr>
          <p:cNvPr id="34" name="Shape 34"/>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F52CDF79-089C-41C3-B55D-96DC1881DBBF}" type="datetime1">
              <a:rPr lang="en-US" smtClean="0"/>
              <a:t>2/12/19</a:t>
            </a:fld>
            <a:endParaRPr lang="en-US" dirty="0"/>
          </a:p>
        </p:txBody>
      </p:sp>
    </p:spTree>
    <p:extLst>
      <p:ext uri="{BB962C8B-B14F-4D97-AF65-F5344CB8AC3E}">
        <p14:creationId xmlns:p14="http://schemas.microsoft.com/office/powerpoint/2010/main" val="33661040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Chapter Opener">
    <p:spTree>
      <p:nvGrpSpPr>
        <p:cNvPr id="1" name="Shape 37"/>
        <p:cNvGrpSpPr/>
        <p:nvPr/>
      </p:nvGrpSpPr>
      <p:grpSpPr>
        <a:xfrm>
          <a:off x="0" y="0"/>
          <a:ext cx="0" cy="0"/>
          <a:chOff x="0" y="0"/>
          <a:chExt cx="0" cy="0"/>
        </a:xfrm>
      </p:grpSpPr>
      <p:sp>
        <p:nvSpPr>
          <p:cNvPr id="38" name="Shape 38"/>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39" name="Shape 39"/>
          <p:cNvSpPr txBox="1">
            <a:spLocks noGrp="1"/>
          </p:cNvSpPr>
          <p:nvPr>
            <p:ph type="body" idx="1"/>
          </p:nvPr>
        </p:nvSpPr>
        <p:spPr>
          <a:xfrm>
            <a:off x="457200" y="816429"/>
            <a:ext cx="8229600" cy="47897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0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pPr lvl="0"/>
            <a:r>
              <a:rPr lang="en-US"/>
              <a:t>Edit Master text styles</a:t>
            </a:r>
          </a:p>
        </p:txBody>
      </p:sp>
      <p:sp>
        <p:nvSpPr>
          <p:cNvPr id="40" name="Shape 40"/>
          <p:cNvSpPr txBox="1">
            <a:spLocks noGrp="1"/>
          </p:cNvSpPr>
          <p:nvPr>
            <p:ph type="body" idx="2"/>
          </p:nvPr>
        </p:nvSpPr>
        <p:spPr>
          <a:xfrm>
            <a:off x="5029200" y="1600200"/>
            <a:ext cx="3657600" cy="1600198"/>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30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44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9pPr>
          </a:lstStyle>
          <a:p>
            <a:pPr lvl="0"/>
            <a:r>
              <a:rPr lang="en-US"/>
              <a:t>Edit Master text styles</a:t>
            </a:r>
          </a:p>
        </p:txBody>
      </p:sp>
      <p:sp>
        <p:nvSpPr>
          <p:cNvPr id="41" name="Shape 41"/>
          <p:cNvSpPr txBox="1">
            <a:spLocks noGrp="1"/>
          </p:cNvSpPr>
          <p:nvPr>
            <p:ph type="body" idx="3"/>
          </p:nvPr>
        </p:nvSpPr>
        <p:spPr>
          <a:xfrm>
            <a:off x="5029200" y="3200400"/>
            <a:ext cx="3657600" cy="2925763"/>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2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pPr lvl="0"/>
            <a:r>
              <a:rPr lang="en-US"/>
              <a:t>Edit Master text styles</a:t>
            </a:r>
          </a:p>
        </p:txBody>
      </p:sp>
      <p:sp>
        <p:nvSpPr>
          <p:cNvPr id="42" name="Shape 42"/>
          <p:cNvSpPr txBox="1">
            <a:spLocks noGrp="1"/>
          </p:cNvSpPr>
          <p:nvPr>
            <p:ph type="ftr" idx="11"/>
          </p:nvPr>
        </p:nvSpPr>
        <p:spPr>
          <a:xfrm>
            <a:off x="93969" y="6165337"/>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43" name="Shape 4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DA4AA97C-757F-4892-ADC5-FAB09D5E23DC}" type="datetime1">
              <a:rPr lang="en-US" smtClean="0"/>
              <a:t>2/12/19</a:t>
            </a:fld>
            <a:endParaRPr lang="en-US" dirty="0"/>
          </a:p>
        </p:txBody>
      </p:sp>
      <p:sp>
        <p:nvSpPr>
          <p:cNvPr id="44" name="Shape 4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396912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Learning Objectives">
    <p:spTree>
      <p:nvGrpSpPr>
        <p:cNvPr id="1" name="Shape 47"/>
        <p:cNvGrpSpPr/>
        <p:nvPr/>
      </p:nvGrpSpPr>
      <p:grpSpPr>
        <a:xfrm>
          <a:off x="0" y="0"/>
          <a:ext cx="0" cy="0"/>
          <a:chOff x="0" y="0"/>
          <a:chExt cx="0" cy="0"/>
        </a:xfrm>
      </p:grpSpPr>
      <p:sp>
        <p:nvSpPr>
          <p:cNvPr id="48" name="Shape 48"/>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49" name="Shape 49"/>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118871" marR="0" lvl="0" indent="-93471" algn="l" rtl="0">
              <a:spcBef>
                <a:spcPts val="1500"/>
              </a:spcBef>
              <a:buClr>
                <a:srgbClr val="007FA3"/>
              </a:buClr>
              <a:buSzPct val="25000"/>
              <a:buFont typeface="Arial"/>
              <a:buChar char="•"/>
              <a:defRPr sz="1600" b="0" i="0" u="none" strike="noStrike" cap="none">
                <a:solidFill>
                  <a:schemeClr val="dk1"/>
                </a:solidFill>
                <a:latin typeface="Arial"/>
                <a:ea typeface="Arial"/>
                <a:cs typeface="Arial"/>
                <a:sym typeface="Arial"/>
              </a:defRPr>
            </a:lvl1pPr>
            <a:lvl2pPr marL="569913" marR="0" lvl="1" indent="-188912"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pPr lvl="0"/>
            <a:r>
              <a:rPr lang="en-US"/>
              <a:t>Edit Master text styles</a:t>
            </a:r>
          </a:p>
        </p:txBody>
      </p:sp>
      <p:sp>
        <p:nvSpPr>
          <p:cNvPr id="50" name="Shape 50"/>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51" name="Shape 51"/>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43B9ACBC-2A90-481B-A6F9-4030EF544EC1}" type="datetime1">
              <a:rPr lang="en-US" smtClean="0"/>
              <a:t>2/12/19</a:t>
            </a:fld>
            <a:endParaRPr lang="en-US" dirty="0"/>
          </a:p>
        </p:txBody>
      </p:sp>
      <p:sp>
        <p:nvSpPr>
          <p:cNvPr id="52" name="Shape 52"/>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7980095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Figure + Caption">
    <p:spTree>
      <p:nvGrpSpPr>
        <p:cNvPr id="1" name="Shape 53"/>
        <p:cNvGrpSpPr/>
        <p:nvPr/>
      </p:nvGrpSpPr>
      <p:grpSpPr>
        <a:xfrm>
          <a:off x="0" y="0"/>
          <a:ext cx="0" cy="0"/>
          <a:chOff x="0" y="0"/>
          <a:chExt cx="0" cy="0"/>
        </a:xfrm>
      </p:grpSpPr>
      <p:sp>
        <p:nvSpPr>
          <p:cNvPr id="54" name="Shape 54"/>
          <p:cNvSpPr txBox="1">
            <a:spLocks noGrp="1"/>
          </p:cNvSpPr>
          <p:nvPr>
            <p:ph type="title"/>
          </p:nvPr>
        </p:nvSpPr>
        <p:spPr>
          <a:xfrm>
            <a:off x="457200" y="228600"/>
            <a:ext cx="8229600" cy="1066799"/>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55" name="Shape 55"/>
          <p:cNvSpPr txBox="1">
            <a:spLocks noGrp="1"/>
          </p:cNvSpPr>
          <p:nvPr>
            <p:ph type="body" idx="1"/>
          </p:nvPr>
        </p:nvSpPr>
        <p:spPr>
          <a:xfrm>
            <a:off x="457200" y="5368160"/>
            <a:ext cx="8229600" cy="916856"/>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8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pPr lvl="0"/>
            <a:r>
              <a:rPr lang="en-US"/>
              <a:t>Edit Master text styles</a:t>
            </a:r>
          </a:p>
        </p:txBody>
      </p:sp>
      <p:sp>
        <p:nvSpPr>
          <p:cNvPr id="56" name="Shape 56"/>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57" name="Shape 57"/>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C93B27D6-A2B4-49F1-B2BB-DFF8CCAA81A1}" type="datetime1">
              <a:rPr lang="en-US" smtClean="0"/>
              <a:t>2/12/19</a:t>
            </a:fld>
            <a:endParaRPr lang="en-US" dirty="0"/>
          </a:p>
        </p:txBody>
      </p:sp>
      <p:sp>
        <p:nvSpPr>
          <p:cNvPr id="58" name="Shape 58"/>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820614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Title + Learning Objectives and Content">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63" name="Shape 63"/>
          <p:cNvSpPr txBox="1">
            <a:spLocks noGrp="1"/>
          </p:cNvSpPr>
          <p:nvPr>
            <p:ph type="body" idx="1"/>
          </p:nvPr>
        </p:nvSpPr>
        <p:spPr>
          <a:xfrm>
            <a:off x="457200" y="816429"/>
            <a:ext cx="8229600" cy="402769"/>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16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pPr lvl="0"/>
            <a:r>
              <a:rPr lang="en-US"/>
              <a:t>Edit Master text styles</a:t>
            </a:r>
          </a:p>
        </p:txBody>
      </p:sp>
      <p:sp>
        <p:nvSpPr>
          <p:cNvPr id="64" name="Shape 64"/>
          <p:cNvSpPr txBox="1">
            <a:spLocks noGrp="1"/>
          </p:cNvSpPr>
          <p:nvPr>
            <p:ph type="body" idx="2"/>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pPr lvl="0"/>
            <a:r>
              <a:rPr lang="en-US"/>
              <a:t>Edit Master text styles</a:t>
            </a:r>
          </a:p>
        </p:txBody>
      </p:sp>
      <p:sp>
        <p:nvSpPr>
          <p:cNvPr id="65" name="Shape 65"/>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66" name="Shape 66"/>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BED0C1EC-D760-460D-B51B-ADCD4591BD9F}" type="datetime1">
              <a:rPr lang="en-US" smtClean="0"/>
              <a:t>2/12/19</a:t>
            </a:fld>
            <a:endParaRPr lang="en-US" dirty="0"/>
          </a:p>
        </p:txBody>
      </p:sp>
      <p:sp>
        <p:nvSpPr>
          <p:cNvPr id="67" name="Shape 67"/>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42523423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68"/>
        <p:cNvGrpSpPr/>
        <p:nvPr/>
      </p:nvGrpSpPr>
      <p:grpSpPr>
        <a:xfrm>
          <a:off x="0" y="0"/>
          <a:ext cx="0" cy="0"/>
          <a:chOff x="0" y="0"/>
          <a:chExt cx="0" cy="0"/>
        </a:xfrm>
      </p:grpSpPr>
      <p:sp>
        <p:nvSpPr>
          <p:cNvPr id="69" name="Shape 69"/>
          <p:cNvSpPr txBox="1">
            <a:spLocks noGrp="1"/>
          </p:cNvSpPr>
          <p:nvPr>
            <p:ph type="title"/>
          </p:nvPr>
        </p:nvSpPr>
        <p:spPr>
          <a:xfrm>
            <a:off x="685800" y="1447800"/>
            <a:ext cx="7772400" cy="2152651"/>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70" name="Shape 70"/>
          <p:cNvSpPr txBox="1">
            <a:spLocks noGrp="1"/>
          </p:cNvSpPr>
          <p:nvPr>
            <p:ph type="body" idx="1"/>
          </p:nvPr>
        </p:nvSpPr>
        <p:spPr>
          <a:xfrm>
            <a:off x="674687" y="3962400"/>
            <a:ext cx="7794626" cy="175260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1600" b="0" i="0" u="none" strike="noStrike" cap="none">
                <a:solidFill>
                  <a:srgbClr val="007FA3"/>
                </a:solidFill>
                <a:latin typeface="Arial"/>
                <a:ea typeface="Arial"/>
                <a:cs typeface="Arial"/>
                <a:sym typeface="Arial"/>
              </a:defRPr>
            </a:lvl1pPr>
            <a:lvl2pPr marL="457200" marR="0" lvl="1" indent="0" algn="l" rtl="0">
              <a:spcBef>
                <a:spcPts val="600"/>
              </a:spcBef>
              <a:buClr>
                <a:srgbClr val="007FA3"/>
              </a:buClr>
              <a:buFont typeface="Arial"/>
              <a:buNone/>
              <a:defRPr sz="1800" b="0" i="0" u="none" strike="noStrike" cap="none">
                <a:solidFill>
                  <a:srgbClr val="888888"/>
                </a:solidFill>
                <a:latin typeface="Arial"/>
                <a:ea typeface="Arial"/>
                <a:cs typeface="Arial"/>
                <a:sym typeface="Arial"/>
              </a:defRPr>
            </a:lvl2pPr>
            <a:lvl3pPr marL="914400" marR="0" lvl="2" indent="0" algn="l" rtl="0">
              <a:spcBef>
                <a:spcPts val="600"/>
              </a:spcBef>
              <a:buClr>
                <a:srgbClr val="007FA3"/>
              </a:buClr>
              <a:buFont typeface="Noto Sans Symbols"/>
              <a:buNone/>
              <a:defRPr sz="1600" b="0" i="0" u="none" strike="noStrike" cap="none">
                <a:solidFill>
                  <a:srgbClr val="888888"/>
                </a:solidFill>
                <a:latin typeface="Arial"/>
                <a:ea typeface="Arial"/>
                <a:cs typeface="Arial"/>
                <a:sym typeface="Arial"/>
              </a:defRPr>
            </a:lvl3pPr>
            <a:lvl4pPr marL="1371600" marR="0" lvl="3"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4pPr>
            <a:lvl5pPr marL="1828800" marR="0" lvl="4"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5pPr>
            <a:lvl6pPr marL="2286000" marR="0" lvl="5"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6pPr>
            <a:lvl7pPr marL="2743200" marR="0" lvl="6"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7pPr>
            <a:lvl8pPr marL="3200400" marR="0" lvl="7"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8pPr>
            <a:lvl9pPr marL="3657600" marR="0" lvl="8"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9pPr>
          </a:lstStyle>
          <a:p>
            <a:pPr lvl="0"/>
            <a:r>
              <a:rPr lang="en-US"/>
              <a:t>Edit Master text styles</a:t>
            </a:r>
          </a:p>
        </p:txBody>
      </p:sp>
      <p:sp>
        <p:nvSpPr>
          <p:cNvPr id="71" name="Shape 71"/>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72" name="Shape 72"/>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DC289AB0-D10A-4611-8CB1-7BEEA2C797FB}" type="datetime1">
              <a:rPr lang="en-US" smtClean="0"/>
              <a:t>2/12/19</a:t>
            </a:fld>
            <a:endParaRPr lang="en-US" dirty="0"/>
          </a:p>
        </p:txBody>
      </p:sp>
      <p:sp>
        <p:nvSpPr>
          <p:cNvPr id="73" name="Shape 73"/>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3006942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Blank">
    <p:spTree>
      <p:nvGrpSpPr>
        <p:cNvPr id="1" name="Shape 79"/>
        <p:cNvGrpSpPr/>
        <p:nvPr/>
      </p:nvGrpSpPr>
      <p:grpSpPr>
        <a:xfrm>
          <a:off x="0" y="0"/>
          <a:ext cx="0" cy="0"/>
          <a:chOff x="0" y="0"/>
          <a:chExt cx="0" cy="0"/>
        </a:xfrm>
      </p:grpSpPr>
      <p:sp>
        <p:nvSpPr>
          <p:cNvPr id="80" name="Shape 80"/>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81" name="Shape 81"/>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EF0E9D33-2625-48CD-9699-8C4818C159FF}" type="datetime1">
              <a:rPr lang="en-US" smtClean="0"/>
              <a:t>2/12/19</a:t>
            </a:fld>
            <a:endParaRPr lang="en-US" dirty="0"/>
          </a:p>
        </p:txBody>
      </p:sp>
      <p:sp>
        <p:nvSpPr>
          <p:cNvPr id="82" name="Shape 82"/>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338697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_Chapter Opener">
    <p:spTree>
      <p:nvGrpSpPr>
        <p:cNvPr id="1" name=""/>
        <p:cNvGrpSpPr/>
        <p:nvPr/>
      </p:nvGrpSpPr>
      <p:grpSpPr>
        <a:xfrm>
          <a:off x="0" y="0"/>
          <a:ext cx="0" cy="0"/>
          <a:chOff x="0" y="0"/>
          <a:chExt cx="0" cy="0"/>
        </a:xfrm>
      </p:grpSpPr>
      <p:sp>
        <p:nvSpPr>
          <p:cNvPr id="11" name="Title 10"/>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Text Placeholder 6"/>
          <p:cNvSpPr>
            <a:spLocks noGrp="1"/>
          </p:cNvSpPr>
          <p:nvPr>
            <p:ph type="body" sz="quarter" idx="13" hasCustomPrompt="1"/>
          </p:nvPr>
        </p:nvSpPr>
        <p:spPr>
          <a:xfrm>
            <a:off x="457200" y="816430"/>
            <a:ext cx="8229600" cy="478970"/>
          </a:xfrm>
        </p:spPr>
        <p:txBody>
          <a:bodyPr>
            <a:noAutofit/>
          </a:bodyPr>
          <a:lstStyle>
            <a:lvl1pPr marL="0" indent="0">
              <a:spcBef>
                <a:spcPts val="0"/>
              </a:spcBef>
              <a:buNone/>
              <a:defRPr sz="20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Add edition here</a:t>
            </a:r>
          </a:p>
        </p:txBody>
      </p:sp>
      <p:sp>
        <p:nvSpPr>
          <p:cNvPr id="9" name="Text Placeholder 8"/>
          <p:cNvSpPr>
            <a:spLocks noGrp="1"/>
          </p:cNvSpPr>
          <p:nvPr>
            <p:ph type="body" sz="quarter" idx="14" hasCustomPrompt="1"/>
          </p:nvPr>
        </p:nvSpPr>
        <p:spPr>
          <a:xfrm>
            <a:off x="5029200" y="1600201"/>
            <a:ext cx="3657600" cy="1600199"/>
          </a:xfrm>
        </p:spPr>
        <p:txBody>
          <a:bodyPr anchor="b">
            <a:noAutofit/>
          </a:bodyPr>
          <a:lstStyle>
            <a:lvl1pPr marL="0" indent="0">
              <a:spcBef>
                <a:spcPts val="0"/>
              </a:spcBef>
              <a:buNone/>
              <a:defRPr sz="30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a:t>Chapter ##</a:t>
            </a:r>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sz="2200"/>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a:t>Chapter title</a:t>
            </a:r>
          </a:p>
        </p:txBody>
      </p:sp>
      <p:sp>
        <p:nvSpPr>
          <p:cNvPr id="4" name="Date Placeholder 3"/>
          <p:cNvSpPr>
            <a:spLocks noGrp="1"/>
          </p:cNvSpPr>
          <p:nvPr>
            <p:ph type="dt" sz="half" idx="11"/>
          </p:nvPr>
        </p:nvSpPr>
        <p:spPr/>
        <p:txBody>
          <a:bodyPr/>
          <a:lstStyle/>
          <a:p>
            <a:fld id="{3A5077BA-80F9-4E42-84E7-DBA870C9B7CB}" type="datetime1">
              <a:rPr lang="en-US" smtClean="0"/>
              <a:t>2/12/19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29810628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 Learning Objectives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Learning Objectives Placeholder 6"/>
          <p:cNvSpPr>
            <a:spLocks noGrp="1"/>
          </p:cNvSpPr>
          <p:nvPr>
            <p:ph type="body" sz="quarter" idx="13" hasCustomPrompt="1"/>
          </p:nvPr>
        </p:nvSpPr>
        <p:spPr>
          <a:xfrm>
            <a:off x="457200" y="816430"/>
            <a:ext cx="8229600" cy="402770"/>
          </a:xfrm>
        </p:spPr>
        <p:txBody>
          <a:bodyPr>
            <a:noAutofit/>
          </a:bodyPr>
          <a:lstStyle>
            <a:lvl1pPr marL="0" indent="0">
              <a:spcBef>
                <a:spcPts val="0"/>
              </a:spcBef>
              <a:buNone/>
              <a:defRPr sz="16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Click to add Learning Objective(s)</a:t>
            </a:r>
          </a:p>
        </p:txBody>
      </p:sp>
      <p:sp>
        <p:nvSpPr>
          <p:cNvPr id="9" name="Content Placeholder 8"/>
          <p:cNvSpPr>
            <a:spLocks noGrp="1"/>
          </p:cNvSpPr>
          <p:nvPr>
            <p:ph sz="quarter" idx="14"/>
          </p:nvPr>
        </p:nvSpPr>
        <p:spPr>
          <a:xfrm>
            <a:off x="457200" y="1600200"/>
            <a:ext cx="8229600" cy="4525963"/>
          </a:xfrm>
        </p:spPr>
        <p:txBody>
          <a:bodyPr/>
          <a:lstStyle>
            <a:lvl5pP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4" name="Date Placeholder 3"/>
          <p:cNvSpPr>
            <a:spLocks noGrp="1"/>
          </p:cNvSpPr>
          <p:nvPr>
            <p:ph type="dt" sz="half" idx="11"/>
          </p:nvPr>
        </p:nvSpPr>
        <p:spPr/>
        <p:txBody>
          <a:bodyPr/>
          <a:lstStyle/>
          <a:p>
            <a:fld id="{E3B7A3B1-0BF1-4075-B8B0-1F0F83C088AE}" type="datetime1">
              <a:rPr lang="en-US" smtClean="0"/>
              <a:t>2/12/19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1524630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0"/>
            <a:ext cx="8229600" cy="1312652"/>
          </a:xfrm>
        </p:spPr>
        <p:txBody>
          <a:bodyPr anchor="ctr"/>
          <a:lstStyle>
            <a:lvl1pPr>
              <a:defRPr sz="4000"/>
            </a:lvl1pPr>
          </a:lstStyle>
          <a:p>
            <a:r>
              <a:rPr lang="en-US" dirty="0"/>
              <a:t>Click to edit Master title style</a:t>
            </a:r>
          </a:p>
        </p:txBody>
      </p:sp>
      <p:sp>
        <p:nvSpPr>
          <p:cNvPr id="3" name="Content Placeholder 2"/>
          <p:cNvSpPr>
            <a:spLocks noGrp="1"/>
          </p:cNvSpPr>
          <p:nvPr>
            <p:ph idx="1"/>
          </p:nvPr>
        </p:nvSpPr>
        <p:spPr/>
        <p:txBody>
          <a:bodyPr/>
          <a:lstStyle>
            <a:lvl1pPr>
              <a:buClr>
                <a:srgbClr val="007FA3"/>
              </a:buClr>
              <a:buSzPct val="100000"/>
              <a:defRPr sz="3200"/>
            </a:lvl1pPr>
            <a:lvl2pPr>
              <a:buClr>
                <a:schemeClr val="tx1"/>
              </a:buClr>
              <a:defRPr sz="2800"/>
            </a:lvl2pPr>
            <a:lvl3pPr>
              <a:buClr>
                <a:schemeClr val="tx1"/>
              </a:buClr>
              <a:defRPr sz="2400"/>
            </a:lvl3pPr>
            <a:lvl4pPr>
              <a:buClr>
                <a:srgbClr val="007FA3"/>
              </a:buClr>
              <a:defRPr/>
            </a:lvl4pPr>
            <a:lvl5pPr>
              <a:buClr>
                <a:srgbClr val="007FA3"/>
              </a:buClr>
              <a:defRPr/>
            </a:lvl5pPr>
            <a:lvl6pPr>
              <a:buClr>
                <a:srgbClr val="007FA3"/>
              </a:buClr>
              <a:defRPr/>
            </a:lvl6pPr>
            <a:lvl7pPr>
              <a:buClr>
                <a:srgbClr val="007FA3"/>
              </a:buClr>
              <a:defRPr/>
            </a:lvl7pPr>
            <a:lvl8pPr>
              <a:buClr>
                <a:srgbClr val="007FA3"/>
              </a:buClr>
              <a:defRPr/>
            </a:lvl8pPr>
            <a:lvl9pPr>
              <a:buClr>
                <a:srgbClr val="007FA3"/>
              </a:buCl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9" name="Date Placeholder 3"/>
          <p:cNvSpPr>
            <a:spLocks noGrp="1"/>
          </p:cNvSpPr>
          <p:nvPr>
            <p:ph type="dt" sz="half" idx="10"/>
          </p:nvPr>
        </p:nvSpPr>
        <p:spPr>
          <a:xfrm>
            <a:off x="6335713" y="113072"/>
            <a:ext cx="2133600" cy="182880"/>
          </a:xfrm>
        </p:spPr>
        <p:txBody>
          <a:bodyPr/>
          <a:lstStyle/>
          <a:p>
            <a:fld id="{15E94CDF-0BB7-431B-B614-1FB4EB46B864}" type="datetime1">
              <a:rPr lang="en-US" smtClean="0"/>
              <a:t>2/12/19</a:t>
            </a:fld>
            <a:endParaRPr lang="en-US" dirty="0"/>
          </a:p>
        </p:txBody>
      </p:sp>
      <p:sp>
        <p:nvSpPr>
          <p:cNvPr id="10" name="Slide Number Placeholder 5"/>
          <p:cNvSpPr>
            <a:spLocks noGrp="1"/>
          </p:cNvSpPr>
          <p:nvPr>
            <p:ph type="sldNum" sz="quarter" idx="12"/>
          </p:nvPr>
        </p:nvSpPr>
        <p:spPr>
          <a:xfrm>
            <a:off x="8469312" y="113072"/>
            <a:ext cx="551783" cy="182880"/>
          </a:xfrm>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2109093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Learning Objective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marL="118872" indent="-118872">
              <a:buClr>
                <a:srgbClr val="007FA3"/>
              </a:buClr>
              <a:buSzPct val="25000"/>
              <a:defRPr sz="1600"/>
            </a:lvl1pPr>
            <a:lvl2pPr marL="569913" indent="-285750">
              <a:buClr>
                <a:srgbClr val="007FA3"/>
              </a:buClr>
              <a:defRPr sz="1600"/>
            </a:lvl2pPr>
            <a:lvl3pPr>
              <a:buClr>
                <a:srgbClr val="007FA3"/>
              </a:buClr>
              <a:defRPr sz="1600"/>
            </a:lvl3pPr>
            <a:lvl4pPr>
              <a:buClr>
                <a:srgbClr val="007FA3"/>
              </a:buClr>
              <a:defRPr sz="1600"/>
            </a:lvl4pPr>
            <a:lvl5pPr>
              <a:buClr>
                <a:srgbClr val="007FA3"/>
              </a:buClr>
              <a:defRPr sz="1600"/>
            </a:lvl5pPr>
            <a:lvl6pPr>
              <a:buClr>
                <a:srgbClr val="007FA3"/>
              </a:buClr>
              <a:defRPr sz="1600"/>
            </a:lvl6pPr>
            <a:lvl7pPr>
              <a:buClr>
                <a:srgbClr val="007FA3"/>
              </a:buClr>
              <a:defRPr sz="1600"/>
            </a:lvl7pPr>
            <a:lvl8pPr>
              <a:buClr>
                <a:srgbClr val="007FA3"/>
              </a:buClr>
              <a:defRPr sz="1600"/>
            </a:lvl8pPr>
            <a:lvl9pPr>
              <a:buClr>
                <a:srgbClr val="007FA3"/>
              </a:buCl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4" name="Date Placeholder 3"/>
          <p:cNvSpPr>
            <a:spLocks noGrp="1"/>
          </p:cNvSpPr>
          <p:nvPr>
            <p:ph type="dt" sz="half" idx="10"/>
          </p:nvPr>
        </p:nvSpPr>
        <p:spPr/>
        <p:txBody>
          <a:bodyPr/>
          <a:lstStyle/>
          <a:p>
            <a:fld id="{CDB38FA0-E908-4D3C-AC8B-725E5CB0C3D6}" type="datetime1">
              <a:rPr lang="en-US" smtClean="0"/>
              <a:t>2/12/19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2752008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Figure + Caption">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57200" y="228600"/>
            <a:ext cx="8229600" cy="1066800"/>
          </a:xfrm>
        </p:spPr>
        <p:txBody>
          <a:bodyPr anchor="t"/>
          <a:lstStyle>
            <a:lvl1pPr>
              <a:defRPr sz="4000">
                <a:solidFill>
                  <a:srgbClr val="007FA3"/>
                </a:solidFill>
              </a:defRPr>
            </a:lvl1pPr>
          </a:lstStyle>
          <a:p>
            <a:r>
              <a:rPr lang="en-US" dirty="0"/>
              <a:t>Click to add figure number and title</a:t>
            </a:r>
          </a:p>
        </p:txBody>
      </p:sp>
      <p:sp>
        <p:nvSpPr>
          <p:cNvPr id="10" name="Text Placeholder 9"/>
          <p:cNvSpPr>
            <a:spLocks noGrp="1"/>
          </p:cNvSpPr>
          <p:nvPr>
            <p:ph type="body" sz="quarter" idx="13" hasCustomPrompt="1"/>
          </p:nvPr>
        </p:nvSpPr>
        <p:spPr>
          <a:xfrm>
            <a:off x="457200" y="5368160"/>
            <a:ext cx="8229600" cy="916856"/>
          </a:xfrm>
        </p:spPr>
        <p:txBody>
          <a:bodyPr anchor="b"/>
          <a:lstStyle>
            <a:lvl1pPr marL="0" indent="0">
              <a:spcBef>
                <a:spcPts val="0"/>
              </a:spcBef>
              <a:buNone/>
              <a:defRPr sz="8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vl6pPr marL="0" indent="0">
              <a:spcBef>
                <a:spcPts val="0"/>
              </a:spcBef>
              <a:buNone/>
              <a:defRPr sz="1600"/>
            </a:lvl6pPr>
            <a:lvl7pPr marL="0" indent="0">
              <a:spcBef>
                <a:spcPts val="0"/>
              </a:spcBef>
              <a:buNone/>
              <a:defRPr sz="1600"/>
            </a:lvl7pPr>
            <a:lvl8pPr marL="0" indent="0">
              <a:spcBef>
                <a:spcPts val="0"/>
              </a:spcBef>
              <a:buNone/>
              <a:defRPr sz="1600"/>
            </a:lvl8pPr>
            <a:lvl9pPr marL="0" indent="0">
              <a:spcBef>
                <a:spcPts val="0"/>
              </a:spcBef>
              <a:buNone/>
              <a:defRPr sz="1600"/>
            </a:lvl9pPr>
          </a:lstStyle>
          <a:p>
            <a:pPr lvl="0"/>
            <a:r>
              <a:rPr lang="en-US" dirty="0"/>
              <a:t>Click to add caption</a:t>
            </a:r>
          </a:p>
        </p:txBody>
      </p:sp>
      <p:sp>
        <p:nvSpPr>
          <p:cNvPr id="2" name="Date Placeholder 1"/>
          <p:cNvSpPr>
            <a:spLocks noGrp="1"/>
          </p:cNvSpPr>
          <p:nvPr>
            <p:ph type="dt" sz="half" idx="10"/>
          </p:nvPr>
        </p:nvSpPr>
        <p:spPr/>
        <p:txBody>
          <a:bodyPr/>
          <a:lstStyle>
            <a:lvl1pPr>
              <a:defRPr>
                <a:solidFill>
                  <a:schemeClr val="tx1"/>
                </a:solidFill>
              </a:defRPr>
            </a:lvl1pPr>
          </a:lstStyle>
          <a:p>
            <a:fld id="{34786139-B08E-440F-A2EE-1144C22A8FE6}" type="datetime1">
              <a:rPr lang="en-US" smtClean="0"/>
              <a:t>2/12/19</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pic>
        <p:nvPicPr>
          <p:cNvPr id="7" name="Picture 6" descr="Pearson Logo"/>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00410" y="6376789"/>
            <a:ext cx="918000" cy="279915"/>
          </a:xfrm>
          <a:prstGeom prst="rect">
            <a:avLst/>
          </a:prstGeom>
        </p:spPr>
      </p:pic>
    </p:spTree>
    <p:extLst>
      <p:ext uri="{BB962C8B-B14F-4D97-AF65-F5344CB8AC3E}">
        <p14:creationId xmlns:p14="http://schemas.microsoft.com/office/powerpoint/2010/main" val="22037960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lvl1pPr>
              <a:defRPr sz="4000"/>
            </a:lvl1pPr>
          </a:lstStyle>
          <a:p>
            <a:r>
              <a:rPr lang="en-US" dirty="0"/>
              <a:t>Click to edit Master title style</a:t>
            </a:r>
          </a:p>
        </p:txBody>
      </p:sp>
      <p:sp>
        <p:nvSpPr>
          <p:cNvPr id="3" name="Content Placeholder 2"/>
          <p:cNvSpPr>
            <a:spLocks noGrp="1"/>
          </p:cNvSpPr>
          <p:nvPr>
            <p:ph idx="1"/>
          </p:nvPr>
        </p:nvSpPr>
        <p:spPr>
          <a:xfrm>
            <a:off x="457200" y="1600200"/>
            <a:ext cx="8229600" cy="2163763"/>
          </a:xfrm>
        </p:spPr>
        <p:txBody>
          <a:bodyPr/>
          <a:lstStyle>
            <a:lvl1pPr>
              <a:defRPr sz="3200"/>
            </a:lvl1pPr>
            <a:lvl2pPr>
              <a:defRPr sz="2800"/>
            </a:lvl2pPr>
            <a:lvl3pPr>
              <a:defRPr sz="24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 y="3962400"/>
            <a:ext cx="8229600" cy="2163763"/>
          </a:xfrm>
        </p:spPr>
        <p:txBody>
          <a:bodyPr/>
          <a:lstStyle>
            <a:lvl1pPr>
              <a:defRPr sz="3200"/>
            </a:lvl1pPr>
            <a:lvl2pPr>
              <a:defRPr sz="2800"/>
            </a:lvl2pPr>
            <a:lvl3pPr>
              <a:defRPr sz="24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6156170-31E9-4BB9-8214-EDF81CF4C82B}" type="datetime1">
              <a:rPr lang="en-US" smtClean="0"/>
              <a:t>2/12/19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31547999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7" name="Title 6"/>
          <p:cNvSpPr>
            <a:spLocks noGrp="1"/>
          </p:cNvSpPr>
          <p:nvPr>
            <p:ph type="title"/>
          </p:nvPr>
        </p:nvSpPr>
        <p:spPr>
          <a:xfrm>
            <a:off x="457200" y="0"/>
            <a:ext cx="8229600" cy="1312652"/>
          </a:xfrm>
        </p:spPr>
        <p:txBody>
          <a:bodyPr anchor="ctr"/>
          <a:lstStyle>
            <a:lvl1pP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BC33B934-923A-461C-AA17-D92D00D20DEE}" type="datetime1">
              <a:rPr lang="en-US" smtClean="0"/>
              <a:t>2/12/19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18551265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1"/>
                </a:solidFill>
              </a:defRPr>
            </a:lvl1pPr>
          </a:lstStyle>
          <a:p>
            <a:fld id="{B3AEE905-744E-433B-99FE-4490E3226F2E}" type="datetime1">
              <a:rPr lang="en-US" smtClean="0"/>
              <a:t>2/12/19</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37111366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dirty="0"/>
          </a:p>
        </p:txBody>
      </p:sp>
      <p:sp>
        <p:nvSpPr>
          <p:cNvPr id="12" name="Shape 12"/>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13" name="Shape 1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25D893A7-7601-4462-B066-ADB87642455D}" type="datetime1">
              <a:rPr lang="en-US" smtClean="0"/>
              <a:t>2/12/19</a:t>
            </a:fld>
            <a:endParaRPr lang="en-US" dirty="0"/>
          </a:p>
        </p:txBody>
      </p:sp>
      <p:sp>
        <p:nvSpPr>
          <p:cNvPr id="14" name="Shape 1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pic>
        <p:nvPicPr>
          <p:cNvPr id="15" name="Shape 15" descr="Pearson Logo"/>
          <p:cNvPicPr preferRelativeResize="0"/>
          <p:nvPr/>
        </p:nvPicPr>
        <p:blipFill rotWithShape="1">
          <a:blip r:embed="rId18">
            <a:alphaModFix/>
          </a:blip>
          <a:srcRect/>
          <a:stretch/>
        </p:blipFill>
        <p:spPr>
          <a:xfrm>
            <a:off x="443972" y="6429709"/>
            <a:ext cx="917999" cy="279914"/>
          </a:xfrm>
          <a:prstGeom prst="rect">
            <a:avLst/>
          </a:prstGeom>
          <a:noFill/>
          <a:ln>
            <a:noFill/>
          </a:ln>
        </p:spPr>
      </p:pic>
      <p:sp>
        <p:nvSpPr>
          <p:cNvPr id="16" name="Shape 16"/>
          <p:cNvSpPr txBox="1"/>
          <p:nvPr/>
        </p:nvSpPr>
        <p:spPr>
          <a:xfrm>
            <a:off x="1600200" y="6429344"/>
            <a:ext cx="7162799" cy="182879"/>
          </a:xfrm>
          <a:prstGeom prst="rect">
            <a:avLst/>
          </a:prstGeom>
          <a:noFill/>
          <a:ln>
            <a:noFill/>
          </a:ln>
        </p:spPr>
        <p:txBody>
          <a:bodyPr lIns="91425" tIns="45700" rIns="91425" bIns="45700" anchor="t" anchorCtr="0">
            <a:no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200" b="0" dirty="0">
                <a:latin typeface="Verdana"/>
                <a:ea typeface="Verdana" panose="020B0604030504040204" pitchFamily="34" charset="0"/>
                <a:cs typeface="Verdana" panose="020B0604030504040204" pitchFamily="34" charset="0"/>
              </a:rPr>
              <a:t>Copyright © 2020 Pearson Education All Rights Reserved</a:t>
            </a:r>
          </a:p>
        </p:txBody>
      </p:sp>
    </p:spTree>
    <p:extLst>
      <p:ext uri="{BB962C8B-B14F-4D97-AF65-F5344CB8AC3E}">
        <p14:creationId xmlns:p14="http://schemas.microsoft.com/office/powerpoint/2010/main" val="616368185"/>
      </p:ext>
    </p:extLst>
  </p:cSld>
  <p:clrMap bg1="lt1" tx1="dk1" bg2="dk2" tx2="lt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2" r:id="rId8"/>
    <p:sldLayoutId id="2147483657" r:id="rId9"/>
    <p:sldLayoutId id="2147483656" r:id="rId10"/>
    <p:sldLayoutId id="2147483650" r:id="rId11"/>
    <p:sldLayoutId id="2147483659" r:id="rId12"/>
    <p:sldLayoutId id="2147483658" r:id="rId13"/>
    <p:sldLayoutId id="2147483660" r:id="rId14"/>
    <p:sldLayoutId id="2147483654" r:id="rId15"/>
    <p:sldLayoutId id="2147483655" r:id="rId16"/>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1.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Shape 195"/>
          <p:cNvSpPr txBox="1">
            <a:spLocks noGrp="1"/>
          </p:cNvSpPr>
          <p:nvPr>
            <p:ph type="title"/>
          </p:nvPr>
        </p:nvSpPr>
        <p:spPr>
          <a:prstGeom prst="rect">
            <a:avLst/>
          </a:prstGeom>
          <a:noFill/>
          <a:ln>
            <a:noFill/>
          </a:ln>
        </p:spPr>
        <p:txBody>
          <a:bodyPr lIns="0" tIns="0" rIns="0" bIns="0" anchor="t" anchorCtr="0">
            <a:noAutofit/>
          </a:bodyPr>
          <a:lstStyle/>
          <a:p>
            <a:pPr marL="0" marR="0" lvl="0" indent="0" algn="l" rtl="0">
              <a:lnSpc>
                <a:spcPct val="100000"/>
              </a:lnSpc>
              <a:spcBef>
                <a:spcPts val="0"/>
              </a:spcBef>
              <a:buClr>
                <a:srgbClr val="007FA3"/>
              </a:buClr>
              <a:buSzPct val="25000"/>
              <a:buFont typeface="Times New Roman"/>
              <a:buNone/>
            </a:pPr>
            <a:r>
              <a:rPr lang="en-US" sz="3400" b="1" i="0" u="none" strike="noStrike" cap="none" dirty="0">
                <a:solidFill>
                  <a:srgbClr val="007FA3"/>
                </a:solidFill>
                <a:latin typeface="Times New Roman"/>
                <a:ea typeface="Times New Roman"/>
                <a:cs typeface="Times New Roman"/>
                <a:sym typeface="Times New Roman"/>
              </a:rPr>
              <a:t>Technology in Action</a:t>
            </a:r>
          </a:p>
        </p:txBody>
      </p:sp>
      <p:sp>
        <p:nvSpPr>
          <p:cNvPr id="196" name="Shape 196"/>
          <p:cNvSpPr txBox="1">
            <a:spLocks noGrp="1"/>
          </p:cNvSpPr>
          <p:nvPr>
            <p:ph type="body" idx="1"/>
          </p:nvPr>
        </p:nvSpPr>
        <p:spPr>
          <a:xfrm>
            <a:off x="457200" y="967566"/>
            <a:ext cx="8229600" cy="5158597"/>
          </a:xfrm>
          <a:prstGeom prst="rect">
            <a:avLst/>
          </a:prstGeom>
          <a:noFill/>
          <a:ln>
            <a:noFill/>
          </a:ln>
        </p:spPr>
        <p:txBody>
          <a:bodyPr lIns="0" tIns="0" rIns="0" bIns="0" anchor="t" anchorCtr="0">
            <a:noAutofit/>
          </a:bodyPr>
          <a:lstStyle/>
          <a:p>
            <a:pPr marL="0" lvl="0" indent="0">
              <a:spcBef>
                <a:spcPts val="0"/>
              </a:spcBef>
              <a:buSzPct val="25000"/>
              <a:buNone/>
            </a:pPr>
            <a:r>
              <a:rPr lang="en-US" sz="2000" dirty="0"/>
              <a:t>16</a:t>
            </a:r>
            <a:r>
              <a:rPr lang="en-US" sz="2000" baseline="30000" dirty="0"/>
              <a:t>th</a:t>
            </a:r>
            <a:r>
              <a:rPr lang="en-US" sz="2000" dirty="0"/>
              <a:t> Edition</a:t>
            </a:r>
          </a:p>
        </p:txBody>
      </p:sp>
      <p:sp>
        <p:nvSpPr>
          <p:cNvPr id="198" name="Shape 198"/>
          <p:cNvSpPr txBox="1">
            <a:spLocks noGrp="1"/>
          </p:cNvSpPr>
          <p:nvPr>
            <p:ph type="body" idx="4294967295"/>
          </p:nvPr>
        </p:nvSpPr>
        <p:spPr>
          <a:xfrm>
            <a:off x="5486400" y="1600200"/>
            <a:ext cx="3657600" cy="1600200"/>
          </a:xfrm>
          <a:prstGeom prst="rect">
            <a:avLst/>
          </a:prstGeom>
          <a:noFill/>
          <a:ln>
            <a:noFill/>
          </a:ln>
        </p:spPr>
        <p:txBody>
          <a:bodyPr lIns="0" tIns="0" rIns="0" bIns="0" anchor="b" anchorCtr="0">
            <a:noAutofit/>
          </a:bodyPr>
          <a:lstStyle/>
          <a:p>
            <a:pPr marL="0" marR="0" lvl="0" indent="0" algn="l" rtl="0">
              <a:spcBef>
                <a:spcPts val="0"/>
              </a:spcBef>
              <a:buClr>
                <a:srgbClr val="007FA3"/>
              </a:buClr>
              <a:buSzPct val="25000"/>
              <a:buFont typeface="Arial"/>
              <a:buNone/>
            </a:pPr>
            <a:r>
              <a:rPr lang="en-US" sz="3000" b="0" i="0" u="none" strike="noStrike" cap="none" dirty="0">
                <a:solidFill>
                  <a:schemeClr val="dk1"/>
                </a:solidFill>
                <a:latin typeface="Arial"/>
                <a:ea typeface="Arial"/>
                <a:cs typeface="Arial"/>
                <a:sym typeface="Arial"/>
              </a:rPr>
              <a:t>Chapter 10</a:t>
            </a:r>
          </a:p>
        </p:txBody>
      </p:sp>
      <p:sp>
        <p:nvSpPr>
          <p:cNvPr id="199" name="Shape 199"/>
          <p:cNvSpPr txBox="1">
            <a:spLocks noGrp="1"/>
          </p:cNvSpPr>
          <p:nvPr>
            <p:ph type="body" idx="4294967295"/>
          </p:nvPr>
        </p:nvSpPr>
        <p:spPr>
          <a:xfrm>
            <a:off x="5486400" y="3200400"/>
            <a:ext cx="3657600" cy="2925763"/>
          </a:xfrm>
          <a:prstGeom prst="rect">
            <a:avLst/>
          </a:prstGeom>
          <a:noFill/>
          <a:ln>
            <a:noFill/>
          </a:ln>
        </p:spPr>
        <p:txBody>
          <a:bodyPr lIns="0" tIns="0" rIns="0" bIns="0" anchor="t" anchorCtr="0">
            <a:noAutofit/>
          </a:bodyPr>
          <a:lstStyle/>
          <a:p>
            <a:pPr marL="101600" indent="0">
              <a:lnSpc>
                <a:spcPct val="120000"/>
              </a:lnSpc>
              <a:buNone/>
            </a:pPr>
            <a:r>
              <a:rPr lang="en-US" sz="2400" kern="1200" dirty="0">
                <a:solidFill>
                  <a:schemeClr val="tx1"/>
                </a:solidFill>
                <a:latin typeface="+mj-lt"/>
                <a:ea typeface="+mn-ea"/>
                <a:cs typeface="+mn-cs"/>
              </a:rPr>
              <a:t>Behind the Scenes: Software Programming</a:t>
            </a:r>
          </a:p>
        </p:txBody>
      </p:sp>
      <p:pic>
        <p:nvPicPr>
          <p:cNvPr id="8" name="Picture 7">
            <a:extLst>
              <a:ext uri="{FF2B5EF4-FFF2-40B4-BE49-F238E27FC236}">
                <a16:creationId xmlns:a16="http://schemas.microsoft.com/office/drawing/2014/main" id="{276F43EC-1DAF-4F97-B6F0-5C780C8B7E7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7367" y="1444625"/>
            <a:ext cx="3659132" cy="4681537"/>
          </a:xfrm>
          <a:prstGeom prst="rect">
            <a:avLst/>
          </a:prstGeom>
        </p:spPr>
      </p:pic>
    </p:spTree>
    <p:extLst>
      <p:ext uri="{BB962C8B-B14F-4D97-AF65-F5344CB8AC3E}">
        <p14:creationId xmlns:p14="http://schemas.microsoft.com/office/powerpoint/2010/main" val="30055316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hape 205">
            <a:extLst>
              <a:ext uri="{FF2B5EF4-FFF2-40B4-BE49-F238E27FC236}">
                <a16:creationId xmlns:a16="http://schemas.microsoft.com/office/drawing/2014/main" id="{002AE585-F18D-4966-8121-DDC45FB9F84C}"/>
              </a:ext>
            </a:extLst>
          </p:cNvPr>
          <p:cNvSpPr txBox="1">
            <a:spLocks noGrp="1"/>
          </p:cNvSpPr>
          <p:nvPr>
            <p:ph type="title"/>
          </p:nvPr>
        </p:nvSpPr>
        <p:spPr>
          <a:xfrm>
            <a:off x="457200" y="215371"/>
            <a:ext cx="8229600" cy="1097279"/>
          </a:xfrm>
          <a:prstGeom prst="rect">
            <a:avLst/>
          </a:prstGeom>
          <a:noFill/>
          <a:ln>
            <a:noFill/>
          </a:ln>
        </p:spPr>
        <p:txBody>
          <a:bodyPr lIns="0" tIns="0" rIns="0" bIns="0" anchor="b" anchorCtr="0">
            <a:noAutofit/>
          </a:bodyPr>
          <a:lstStyle/>
          <a:p>
            <a:pPr marL="0" marR="0" lvl="0" indent="0" algn="l" rtl="0">
              <a:lnSpc>
                <a:spcPct val="100000"/>
              </a:lnSpc>
              <a:spcBef>
                <a:spcPts val="0"/>
              </a:spcBef>
              <a:buClr>
                <a:srgbClr val="007FA3"/>
              </a:buClr>
              <a:buSzPct val="25000"/>
              <a:buFont typeface="Times New Roman"/>
              <a:buNone/>
            </a:pPr>
            <a:r>
              <a:rPr lang="en-US" sz="3400" b="1" i="0" u="none" strike="noStrike" cap="none" dirty="0">
                <a:solidFill>
                  <a:srgbClr val="007FA3"/>
                </a:solidFill>
                <a:latin typeface="Times New Roman"/>
                <a:ea typeface="Times New Roman"/>
                <a:cs typeface="Times New Roman"/>
                <a:sym typeface="Times New Roman"/>
              </a:rPr>
              <a:t>Learning Objectives </a:t>
            </a:r>
            <a:r>
              <a:rPr lang="en-US" sz="2800" b="1" i="0" u="none" strike="noStrike" cap="none" dirty="0">
                <a:solidFill>
                  <a:srgbClr val="007FA3"/>
                </a:solidFill>
                <a:latin typeface="Times New Roman"/>
                <a:ea typeface="Times New Roman"/>
                <a:cs typeface="Times New Roman"/>
                <a:sym typeface="Times New Roman"/>
              </a:rPr>
              <a:t>(1 of 3)</a:t>
            </a:r>
          </a:p>
        </p:txBody>
      </p:sp>
      <p:sp>
        <p:nvSpPr>
          <p:cNvPr id="7" name="Subtitle 6"/>
          <p:cNvSpPr>
            <a:spLocks noGrp="1"/>
          </p:cNvSpPr>
          <p:nvPr>
            <p:ph type="body" idx="1"/>
          </p:nvPr>
        </p:nvSpPr>
        <p:spPr>
          <a:xfrm>
            <a:off x="457200" y="1600200"/>
            <a:ext cx="8458200" cy="5257800"/>
          </a:xfrm>
        </p:spPr>
        <p:txBody>
          <a:bodyPr>
            <a:normAutofit/>
          </a:bodyPr>
          <a:lstStyle/>
          <a:p>
            <a:pPr marL="692150" indent="-692150">
              <a:spcBef>
                <a:spcPts val="0"/>
              </a:spcBef>
              <a:spcAft>
                <a:spcPts val="900"/>
              </a:spcAft>
              <a:buNone/>
            </a:pPr>
            <a:r>
              <a:rPr lang="en-US" sz="2400" dirty="0">
                <a:latin typeface="Arial" panose="020B0604020202020204" pitchFamily="34" charset="0"/>
                <a:cs typeface="Arial" panose="020B0604020202020204" pitchFamily="34" charset="0"/>
              </a:rPr>
              <a:t>10.1  Describe the importance of programing to both software developers and users.</a:t>
            </a:r>
          </a:p>
          <a:p>
            <a:pPr marL="692150" indent="-692150">
              <a:spcBef>
                <a:spcPts val="0"/>
              </a:spcBef>
              <a:spcAft>
                <a:spcPts val="900"/>
              </a:spcAft>
              <a:buNone/>
            </a:pPr>
            <a:r>
              <a:rPr lang="en-US" sz="2400" dirty="0">
                <a:latin typeface="Arial" panose="020B0604020202020204" pitchFamily="34" charset="0"/>
                <a:cs typeface="Arial" panose="020B0604020202020204" pitchFamily="34" charset="0"/>
              </a:rPr>
              <a:t>10.2  Summarize the stages of the system development life cycle.</a:t>
            </a:r>
          </a:p>
          <a:p>
            <a:pPr marL="692150" indent="-692150">
              <a:spcBef>
                <a:spcPts val="0"/>
              </a:spcBef>
              <a:spcAft>
                <a:spcPts val="900"/>
              </a:spcAft>
              <a:buNone/>
            </a:pPr>
            <a:r>
              <a:rPr lang="en-US" sz="2400" dirty="0">
                <a:latin typeface="Arial" panose="020B0604020202020204" pitchFamily="34" charset="0"/>
                <a:cs typeface="Arial" panose="020B0604020202020204" pitchFamily="34" charset="0"/>
              </a:rPr>
              <a:t>10.3  Define programming and list the steps in the program development life cycle.</a:t>
            </a:r>
          </a:p>
          <a:p>
            <a:pPr marL="692150" indent="-692150">
              <a:spcBef>
                <a:spcPts val="0"/>
              </a:spcBef>
              <a:spcAft>
                <a:spcPts val="900"/>
              </a:spcAft>
              <a:buNone/>
            </a:pPr>
            <a:r>
              <a:rPr lang="en-US" sz="2400" dirty="0">
                <a:latin typeface="Arial" panose="020B0604020202020204" pitchFamily="34" charset="0"/>
                <a:cs typeface="Arial" panose="020B0604020202020204" pitchFamily="34" charset="0"/>
              </a:rPr>
              <a:t>10.4  Describe how programmers construct a problem statement from a description of a task.</a:t>
            </a:r>
          </a:p>
          <a:p>
            <a:pPr marL="692150" indent="-692150">
              <a:spcBef>
                <a:spcPts val="0"/>
              </a:spcBef>
              <a:spcAft>
                <a:spcPts val="900"/>
              </a:spcAft>
              <a:buNone/>
            </a:pPr>
            <a:r>
              <a:rPr lang="en-US" sz="2400" dirty="0">
                <a:latin typeface="Arial" panose="020B0604020202020204" pitchFamily="34" charset="0"/>
                <a:cs typeface="Arial" panose="020B0604020202020204" pitchFamily="34" charset="0"/>
              </a:rPr>
              <a:t>10.5  Explain how programmers use flow control and design methodologies when developing algorithms.</a:t>
            </a:r>
          </a:p>
        </p:txBody>
      </p:sp>
    </p:spTree>
    <p:extLst>
      <p:ext uri="{BB962C8B-B14F-4D97-AF65-F5344CB8AC3E}">
        <p14:creationId xmlns:p14="http://schemas.microsoft.com/office/powerpoint/2010/main" val="14828858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hape 205">
            <a:extLst>
              <a:ext uri="{FF2B5EF4-FFF2-40B4-BE49-F238E27FC236}">
                <a16:creationId xmlns:a16="http://schemas.microsoft.com/office/drawing/2014/main" id="{CA69E462-6891-4495-B210-350FC21AB628}"/>
              </a:ext>
            </a:extLst>
          </p:cNvPr>
          <p:cNvSpPr txBox="1">
            <a:spLocks noGrp="1"/>
          </p:cNvSpPr>
          <p:nvPr>
            <p:ph type="title"/>
          </p:nvPr>
        </p:nvSpPr>
        <p:spPr>
          <a:xfrm>
            <a:off x="457200" y="215371"/>
            <a:ext cx="8229600" cy="1097279"/>
          </a:xfrm>
          <a:prstGeom prst="rect">
            <a:avLst/>
          </a:prstGeom>
          <a:noFill/>
          <a:ln>
            <a:noFill/>
          </a:ln>
        </p:spPr>
        <p:txBody>
          <a:bodyPr lIns="0" tIns="0" rIns="0" bIns="0" anchor="b" anchorCtr="0">
            <a:noAutofit/>
          </a:bodyPr>
          <a:lstStyle/>
          <a:p>
            <a:pPr marL="0" marR="0" lvl="0" indent="0" algn="l" rtl="0">
              <a:lnSpc>
                <a:spcPct val="100000"/>
              </a:lnSpc>
              <a:spcBef>
                <a:spcPts val="0"/>
              </a:spcBef>
              <a:buClr>
                <a:srgbClr val="007FA3"/>
              </a:buClr>
              <a:buSzPct val="25000"/>
              <a:buFont typeface="Times New Roman"/>
              <a:buNone/>
            </a:pPr>
            <a:r>
              <a:rPr lang="en-US" sz="3400" b="1" i="0" u="none" strike="noStrike" cap="none" dirty="0">
                <a:solidFill>
                  <a:srgbClr val="007FA3"/>
                </a:solidFill>
                <a:latin typeface="Times New Roman"/>
                <a:ea typeface="Times New Roman"/>
                <a:cs typeface="Times New Roman"/>
                <a:sym typeface="Times New Roman"/>
              </a:rPr>
              <a:t>Learning Objectives </a:t>
            </a:r>
            <a:r>
              <a:rPr lang="en-US" sz="2800" b="1" i="0" u="none" strike="noStrike" cap="none" dirty="0">
                <a:solidFill>
                  <a:srgbClr val="007FA3"/>
                </a:solidFill>
                <a:latin typeface="Times New Roman"/>
                <a:ea typeface="Times New Roman"/>
                <a:cs typeface="Times New Roman"/>
                <a:sym typeface="Times New Roman"/>
              </a:rPr>
              <a:t>(2 of 3)</a:t>
            </a:r>
          </a:p>
        </p:txBody>
      </p:sp>
      <p:sp>
        <p:nvSpPr>
          <p:cNvPr id="7" name="Subtitle 6"/>
          <p:cNvSpPr>
            <a:spLocks noGrp="1"/>
          </p:cNvSpPr>
          <p:nvPr>
            <p:ph type="body" idx="1"/>
          </p:nvPr>
        </p:nvSpPr>
        <p:spPr>
          <a:xfrm>
            <a:off x="457200" y="1606825"/>
            <a:ext cx="8229600" cy="5138103"/>
          </a:xfrm>
        </p:spPr>
        <p:txBody>
          <a:bodyPr>
            <a:normAutofit/>
          </a:bodyPr>
          <a:lstStyle/>
          <a:p>
            <a:pPr marL="692150" indent="-692150">
              <a:buNone/>
            </a:pPr>
            <a:r>
              <a:rPr lang="en-US" sz="2400" dirty="0">
                <a:latin typeface="Arial" panose="020B0604020202020204" pitchFamily="34" charset="0"/>
                <a:cs typeface="Arial" panose="020B0604020202020204" pitchFamily="34" charset="0"/>
              </a:rPr>
              <a:t>10.6  Discuss the categories of programming languages and the roles of the compiler and the integrated development environment in coding.</a:t>
            </a:r>
          </a:p>
          <a:p>
            <a:pPr marL="692150" indent="-692150">
              <a:buNone/>
            </a:pPr>
            <a:r>
              <a:rPr lang="en-US" sz="2400" dirty="0">
                <a:latin typeface="Arial" panose="020B0604020202020204" pitchFamily="34" charset="0"/>
                <a:cs typeface="Arial" panose="020B0604020202020204" pitchFamily="34" charset="0"/>
              </a:rPr>
              <a:t>10.7  Identify the role of debugging in program development.</a:t>
            </a:r>
          </a:p>
          <a:p>
            <a:pPr marL="692150" indent="-692150">
              <a:buNone/>
            </a:pPr>
            <a:r>
              <a:rPr lang="en-US" sz="2400" dirty="0">
                <a:latin typeface="Arial" panose="020B0604020202020204" pitchFamily="34" charset="0"/>
                <a:cs typeface="Arial" panose="020B0604020202020204" pitchFamily="34" charset="0"/>
              </a:rPr>
              <a:t>10.8  Explain the importance of testing and documentation in program development.</a:t>
            </a:r>
          </a:p>
          <a:p>
            <a:pPr marL="692150" indent="-692150">
              <a:buNone/>
            </a:pPr>
            <a:r>
              <a:rPr lang="en-US" sz="2400" dirty="0">
                <a:latin typeface="Arial" panose="020B0604020202020204" pitchFamily="34" charset="0"/>
                <a:cs typeface="Arial" panose="020B0604020202020204" pitchFamily="34" charset="0"/>
              </a:rPr>
              <a:t>10.9  Discuss the driving factors behind the popularity of various programming languages.</a:t>
            </a:r>
          </a:p>
        </p:txBody>
      </p:sp>
    </p:spTree>
    <p:extLst>
      <p:ext uri="{BB962C8B-B14F-4D97-AF65-F5344CB8AC3E}">
        <p14:creationId xmlns:p14="http://schemas.microsoft.com/office/powerpoint/2010/main" val="28770966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hape 205">
            <a:extLst>
              <a:ext uri="{FF2B5EF4-FFF2-40B4-BE49-F238E27FC236}">
                <a16:creationId xmlns:a16="http://schemas.microsoft.com/office/drawing/2014/main" id="{CA69E462-6891-4495-B210-350FC21AB628}"/>
              </a:ext>
            </a:extLst>
          </p:cNvPr>
          <p:cNvSpPr txBox="1">
            <a:spLocks noGrp="1"/>
          </p:cNvSpPr>
          <p:nvPr>
            <p:ph type="title"/>
          </p:nvPr>
        </p:nvSpPr>
        <p:spPr>
          <a:xfrm>
            <a:off x="457200" y="215371"/>
            <a:ext cx="8229600" cy="1097279"/>
          </a:xfrm>
          <a:prstGeom prst="rect">
            <a:avLst/>
          </a:prstGeom>
          <a:noFill/>
          <a:ln>
            <a:noFill/>
          </a:ln>
        </p:spPr>
        <p:txBody>
          <a:bodyPr lIns="0" tIns="0" rIns="0" bIns="0" anchor="b" anchorCtr="0">
            <a:noAutofit/>
          </a:bodyPr>
          <a:lstStyle/>
          <a:p>
            <a:pPr marL="0" marR="0" lvl="0" indent="0" algn="l" rtl="0">
              <a:lnSpc>
                <a:spcPct val="100000"/>
              </a:lnSpc>
              <a:spcBef>
                <a:spcPts val="0"/>
              </a:spcBef>
              <a:buClr>
                <a:srgbClr val="007FA3"/>
              </a:buClr>
              <a:buSzPct val="25000"/>
              <a:buFont typeface="Times New Roman"/>
              <a:buNone/>
            </a:pPr>
            <a:r>
              <a:rPr lang="en-US" sz="3400" b="1" i="0" u="none" strike="noStrike" cap="none" dirty="0">
                <a:solidFill>
                  <a:srgbClr val="007FA3"/>
                </a:solidFill>
                <a:latin typeface="Times New Roman"/>
                <a:ea typeface="Times New Roman"/>
                <a:cs typeface="Times New Roman"/>
                <a:sym typeface="Times New Roman"/>
              </a:rPr>
              <a:t>Learning Objectives </a:t>
            </a:r>
            <a:r>
              <a:rPr lang="en-US" sz="2800" b="1" i="0" u="none" strike="noStrike" cap="none" dirty="0">
                <a:solidFill>
                  <a:srgbClr val="007FA3"/>
                </a:solidFill>
                <a:latin typeface="Times New Roman"/>
                <a:ea typeface="Times New Roman"/>
                <a:cs typeface="Times New Roman"/>
                <a:sym typeface="Times New Roman"/>
              </a:rPr>
              <a:t>(3 of 3)</a:t>
            </a:r>
          </a:p>
        </p:txBody>
      </p:sp>
      <p:sp>
        <p:nvSpPr>
          <p:cNvPr id="7" name="Subtitle 6"/>
          <p:cNvSpPr>
            <a:spLocks noGrp="1"/>
          </p:cNvSpPr>
          <p:nvPr>
            <p:ph type="body" idx="1"/>
          </p:nvPr>
        </p:nvSpPr>
        <p:spPr>
          <a:xfrm>
            <a:off x="457200" y="1606825"/>
            <a:ext cx="8229600" cy="5138103"/>
          </a:xfrm>
        </p:spPr>
        <p:txBody>
          <a:bodyPr>
            <a:normAutofit/>
          </a:bodyPr>
          <a:lstStyle/>
          <a:p>
            <a:pPr marL="692150" indent="-692150">
              <a:spcBef>
                <a:spcPts val="0"/>
              </a:spcBef>
              <a:spcAft>
                <a:spcPts val="1200"/>
              </a:spcAft>
              <a:buNone/>
            </a:pPr>
            <a:r>
              <a:rPr lang="en-US" sz="2400" dirty="0">
                <a:latin typeface="Arial" panose="020B0604020202020204" pitchFamily="34" charset="0"/>
                <a:cs typeface="Arial" panose="020B0604020202020204" pitchFamily="34" charset="0"/>
              </a:rPr>
              <a:t>10.10 Summarize the considerations in identifying an appropriate programming language for a specific setting.</a:t>
            </a:r>
          </a:p>
          <a:p>
            <a:pPr marL="692150" indent="-692150">
              <a:spcBef>
                <a:spcPts val="0"/>
              </a:spcBef>
              <a:spcAft>
                <a:spcPts val="1200"/>
              </a:spcAft>
              <a:buNone/>
            </a:pPr>
            <a:r>
              <a:rPr lang="en-US" sz="2400" dirty="0">
                <a:latin typeface="Arial" panose="020B0604020202020204" pitchFamily="34" charset="0"/>
                <a:cs typeface="Arial" panose="020B0604020202020204" pitchFamily="34" charset="0"/>
              </a:rPr>
              <a:t>10.11  Compare and contrast modern programming languages.</a:t>
            </a:r>
          </a:p>
          <a:p>
            <a:pPr marL="692150" indent="-692150">
              <a:spcBef>
                <a:spcPts val="0"/>
              </a:spcBef>
              <a:spcAft>
                <a:spcPts val="1200"/>
              </a:spcAft>
              <a:buNone/>
            </a:pPr>
            <a:r>
              <a:rPr lang="en-US" sz="2400" dirty="0">
                <a:latin typeface="Arial" panose="020B0604020202020204" pitchFamily="34" charset="0"/>
                <a:cs typeface="Arial" panose="020B0604020202020204" pitchFamily="34" charset="0"/>
              </a:rPr>
              <a:t>10.12  State key principles in the development of future programming languages.</a:t>
            </a:r>
          </a:p>
        </p:txBody>
      </p:sp>
    </p:spTree>
    <p:extLst>
      <p:ext uri="{BB962C8B-B14F-4D97-AF65-F5344CB8AC3E}">
        <p14:creationId xmlns:p14="http://schemas.microsoft.com/office/powerpoint/2010/main" val="8765219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ChangeArrowheads="1"/>
          </p:cNvSpPr>
          <p:nvPr>
            <p:ph type="title"/>
          </p:nvPr>
        </p:nvSpPr>
        <p:spPr>
          <a:xfrm>
            <a:off x="457200" y="0"/>
            <a:ext cx="8686800" cy="1600200"/>
          </a:xfrm>
        </p:spPr>
        <p:txBody>
          <a:bodyPr>
            <a:normAutofit/>
          </a:bodyPr>
          <a:lstStyle/>
          <a:p>
            <a:pPr eaLnBrk="1" hangingPunct="1">
              <a:defRPr/>
            </a:pPr>
            <a:r>
              <a:rPr lang="en-US" dirty="0"/>
              <a:t>Understanding Programming</a:t>
            </a:r>
          </a:p>
        </p:txBody>
      </p:sp>
      <p:sp>
        <p:nvSpPr>
          <p:cNvPr id="35843" name="Rectangle 3"/>
          <p:cNvSpPr>
            <a:spLocks noGrp="1" noChangeArrowheads="1"/>
          </p:cNvSpPr>
          <p:nvPr>
            <p:ph idx="1"/>
          </p:nvPr>
        </p:nvSpPr>
        <p:spPr/>
        <p:txBody>
          <a:bodyPr/>
          <a:lstStyle/>
          <a:p>
            <a:pPr>
              <a:spcAft>
                <a:spcPts val="1200"/>
              </a:spcAft>
            </a:pPr>
            <a:r>
              <a:rPr lang="en-US" dirty="0"/>
              <a:t>Some tasks are complex</a:t>
            </a:r>
          </a:p>
          <a:p>
            <a:pPr lvl="1">
              <a:spcAft>
                <a:spcPts val="1200"/>
              </a:spcAft>
            </a:pPr>
            <a:r>
              <a:rPr lang="en-US" dirty="0">
                <a:effectLst/>
              </a:rPr>
              <a:t>Require creative thought</a:t>
            </a:r>
          </a:p>
          <a:p>
            <a:pPr lvl="1">
              <a:spcAft>
                <a:spcPts val="1200"/>
              </a:spcAft>
            </a:pPr>
            <a:r>
              <a:rPr lang="en-US" dirty="0"/>
              <a:t>Require human touch</a:t>
            </a:r>
            <a:endParaRPr lang="en-US" dirty="0">
              <a:effectLst/>
            </a:endParaRPr>
          </a:p>
          <a:p>
            <a:pPr>
              <a:spcAft>
                <a:spcPts val="1200"/>
              </a:spcAft>
            </a:pPr>
            <a:r>
              <a:rPr lang="en-US" dirty="0"/>
              <a:t>Some tasks are candidates for automation</a:t>
            </a:r>
          </a:p>
          <a:p>
            <a:pPr lvl="1">
              <a:spcAft>
                <a:spcPts val="1200"/>
              </a:spcAft>
            </a:pPr>
            <a:r>
              <a:rPr lang="en-US" dirty="0">
                <a:effectLst/>
              </a:rPr>
              <a:t>Repetitive</a:t>
            </a:r>
          </a:p>
          <a:p>
            <a:pPr lvl="1">
              <a:spcAft>
                <a:spcPts val="1200"/>
              </a:spcAft>
            </a:pPr>
            <a:r>
              <a:rPr lang="en-US" dirty="0">
                <a:effectLst/>
              </a:rPr>
              <a:t>Work with electronic information</a:t>
            </a:r>
          </a:p>
          <a:p>
            <a:pPr lvl="1">
              <a:spcAft>
                <a:spcPts val="1200"/>
              </a:spcAft>
            </a:pPr>
            <a:r>
              <a:rPr lang="en-US" dirty="0">
                <a:effectLst/>
              </a:rPr>
              <a:t>Follow a series of clear steps</a:t>
            </a:r>
          </a:p>
        </p:txBody>
      </p:sp>
    </p:spTree>
    <p:extLst>
      <p:ext uri="{BB962C8B-B14F-4D97-AF65-F5344CB8AC3E}">
        <p14:creationId xmlns:p14="http://schemas.microsoft.com/office/powerpoint/2010/main" val="40009600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457200" y="0"/>
            <a:ext cx="8686800" cy="1600200"/>
          </a:xfrm>
        </p:spPr>
        <p:txBody>
          <a:bodyPr>
            <a:normAutofit/>
          </a:bodyPr>
          <a:lstStyle/>
          <a:p>
            <a:pPr eaLnBrk="1" hangingPunct="1">
              <a:defRPr/>
            </a:pPr>
            <a:r>
              <a:rPr lang="en-US" dirty="0"/>
              <a:t>Life Cycle of an Information System</a:t>
            </a:r>
            <a:br>
              <a:rPr lang="en-US" sz="3000" dirty="0"/>
            </a:br>
            <a:r>
              <a:rPr lang="en-US" sz="3200" dirty="0"/>
              <a:t>The Importance of Programming</a:t>
            </a:r>
            <a:br>
              <a:rPr lang="en-US" sz="3200" dirty="0"/>
            </a:br>
            <a:r>
              <a:rPr lang="en-US" sz="2000" dirty="0"/>
              <a:t>(Objective 10.1)</a:t>
            </a:r>
            <a:endParaRPr lang="en-US" dirty="0"/>
          </a:p>
        </p:txBody>
      </p:sp>
      <p:sp>
        <p:nvSpPr>
          <p:cNvPr id="37891" name="Rectangle 3"/>
          <p:cNvSpPr>
            <a:spLocks noGrp="1" noChangeArrowheads="1"/>
          </p:cNvSpPr>
          <p:nvPr>
            <p:ph idx="1"/>
          </p:nvPr>
        </p:nvSpPr>
        <p:spPr>
          <a:xfrm>
            <a:off x="457200" y="1600200"/>
            <a:ext cx="8229600" cy="4953000"/>
          </a:xfrm>
        </p:spPr>
        <p:txBody>
          <a:bodyPr/>
          <a:lstStyle/>
          <a:p>
            <a:pPr>
              <a:spcBef>
                <a:spcPts val="0"/>
              </a:spcBef>
              <a:spcAft>
                <a:spcPts val="600"/>
              </a:spcAft>
            </a:pPr>
            <a:r>
              <a:rPr lang="en-US" dirty="0"/>
              <a:t>A career in programming offers:</a:t>
            </a:r>
          </a:p>
          <a:p>
            <a:pPr lvl="1" eaLnBrk="1" hangingPunct="1">
              <a:spcBef>
                <a:spcPts val="0"/>
              </a:spcBef>
              <a:spcAft>
                <a:spcPts val="600"/>
              </a:spcAft>
            </a:pPr>
            <a:r>
              <a:rPr lang="en-US" dirty="0"/>
              <a:t>Plentiful jobs</a:t>
            </a:r>
          </a:p>
          <a:p>
            <a:pPr lvl="1" eaLnBrk="1" hangingPunct="1">
              <a:spcBef>
                <a:spcPts val="0"/>
              </a:spcBef>
              <a:spcAft>
                <a:spcPts val="600"/>
              </a:spcAft>
            </a:pPr>
            <a:r>
              <a:rPr lang="en-US" dirty="0"/>
              <a:t>Strong salaries </a:t>
            </a:r>
          </a:p>
          <a:p>
            <a:pPr lvl="1" eaLnBrk="1" hangingPunct="1">
              <a:spcBef>
                <a:spcPts val="0"/>
              </a:spcBef>
              <a:spcAft>
                <a:spcPts val="600"/>
              </a:spcAft>
            </a:pPr>
            <a:r>
              <a:rPr lang="en-US" dirty="0"/>
              <a:t>T</a:t>
            </a:r>
            <a:r>
              <a:rPr lang="en-US" dirty="0">
                <a:effectLst/>
              </a:rPr>
              <a:t>elecommuting is often</a:t>
            </a:r>
            <a:br>
              <a:rPr lang="en-US" dirty="0">
                <a:effectLst/>
              </a:rPr>
            </a:br>
            <a:r>
              <a:rPr lang="en-US" dirty="0">
                <a:effectLst/>
              </a:rPr>
              <a:t>easy to arrange</a:t>
            </a:r>
          </a:p>
          <a:p>
            <a:pPr>
              <a:spcBef>
                <a:spcPts val="0"/>
              </a:spcBef>
              <a:spcAft>
                <a:spcPts val="600"/>
              </a:spcAft>
            </a:pPr>
            <a:r>
              <a:rPr lang="en-US" dirty="0"/>
              <a:t>Programming is necessary when there is no existing software for the task</a:t>
            </a:r>
          </a:p>
          <a:p>
            <a:pPr>
              <a:spcBef>
                <a:spcPts val="0"/>
              </a:spcBef>
              <a:spcAft>
                <a:spcPts val="600"/>
              </a:spcAft>
            </a:pPr>
            <a:r>
              <a:rPr lang="en-US" dirty="0"/>
              <a:t>Macros can execute a complicated sequence of steps with a single command</a:t>
            </a:r>
          </a:p>
        </p:txBody>
      </p:sp>
      <p:pic>
        <p:nvPicPr>
          <p:cNvPr id="4" name="Picture 3" descr="A construction worker controls a drone using a laptop.">
            <a:extLst>
              <a:ext uri="{FF2B5EF4-FFF2-40B4-BE49-F238E27FC236}">
                <a16:creationId xmlns:a16="http://schemas.microsoft.com/office/drawing/2014/main" id="{48742D3A-CA13-49F1-BAFD-A6F3FE7BDF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10200" y="2231697"/>
            <a:ext cx="2908433" cy="1937406"/>
          </a:xfrm>
          <a:prstGeom prst="rect">
            <a:avLst/>
          </a:prstGeom>
        </p:spPr>
      </p:pic>
    </p:spTree>
    <p:extLst>
      <p:ext uri="{BB962C8B-B14F-4D97-AF65-F5344CB8AC3E}">
        <p14:creationId xmlns:p14="http://schemas.microsoft.com/office/powerpoint/2010/main" val="14844450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457200" y="0"/>
            <a:ext cx="8686800" cy="1600200"/>
          </a:xfrm>
        </p:spPr>
        <p:txBody>
          <a:bodyPr>
            <a:normAutofit/>
          </a:bodyPr>
          <a:lstStyle/>
          <a:p>
            <a:pPr eaLnBrk="1" hangingPunct="1">
              <a:defRPr/>
            </a:pPr>
            <a:r>
              <a:rPr lang="en-US" dirty="0"/>
              <a:t>Life Cycle of an Information System</a:t>
            </a:r>
            <a:br>
              <a:rPr lang="en-US" sz="3000" dirty="0"/>
            </a:br>
            <a:r>
              <a:rPr lang="en-US" sz="3200" dirty="0"/>
              <a:t>System Development Life Cycle (1 of 2)</a:t>
            </a:r>
            <a:br>
              <a:rPr lang="en-US" sz="3200" dirty="0"/>
            </a:br>
            <a:r>
              <a:rPr lang="en-US" sz="2000" dirty="0"/>
              <a:t>(Objective 10.2)</a:t>
            </a:r>
            <a:endParaRPr lang="en-US" dirty="0"/>
          </a:p>
        </p:txBody>
      </p:sp>
      <p:sp>
        <p:nvSpPr>
          <p:cNvPr id="37891" name="Rectangle 3"/>
          <p:cNvSpPr>
            <a:spLocks noGrp="1" noChangeArrowheads="1"/>
          </p:cNvSpPr>
          <p:nvPr>
            <p:ph idx="1"/>
          </p:nvPr>
        </p:nvSpPr>
        <p:spPr>
          <a:xfrm>
            <a:off x="457200" y="1600200"/>
            <a:ext cx="8229600" cy="5029200"/>
          </a:xfrm>
        </p:spPr>
        <p:txBody>
          <a:bodyPr/>
          <a:lstStyle/>
          <a:p>
            <a:pPr>
              <a:spcBef>
                <a:spcPts val="0"/>
              </a:spcBef>
              <a:spcAft>
                <a:spcPts val="900"/>
              </a:spcAft>
            </a:pPr>
            <a:r>
              <a:rPr lang="en-US" dirty="0"/>
              <a:t>Information system—c</a:t>
            </a:r>
            <a:r>
              <a:rPr lang="en-US" dirty="0">
                <a:effectLst/>
              </a:rPr>
              <a:t>ollection of pieces working to achieve a common goal</a:t>
            </a:r>
          </a:p>
          <a:p>
            <a:pPr>
              <a:spcBef>
                <a:spcPts val="0"/>
              </a:spcBef>
              <a:spcAft>
                <a:spcPts val="900"/>
              </a:spcAft>
            </a:pPr>
            <a:r>
              <a:rPr lang="en-US" dirty="0"/>
              <a:t>An information system includes</a:t>
            </a:r>
          </a:p>
          <a:p>
            <a:pPr lvl="1" eaLnBrk="1" hangingPunct="1">
              <a:spcBef>
                <a:spcPts val="0"/>
              </a:spcBef>
              <a:spcAft>
                <a:spcPts val="300"/>
              </a:spcAft>
            </a:pPr>
            <a:r>
              <a:rPr lang="en-US" dirty="0">
                <a:effectLst/>
              </a:rPr>
              <a:t>Data</a:t>
            </a:r>
          </a:p>
          <a:p>
            <a:pPr lvl="1" eaLnBrk="1" hangingPunct="1">
              <a:spcBef>
                <a:spcPts val="0"/>
              </a:spcBef>
              <a:spcAft>
                <a:spcPts val="300"/>
              </a:spcAft>
            </a:pPr>
            <a:r>
              <a:rPr lang="en-US" dirty="0">
                <a:effectLst/>
              </a:rPr>
              <a:t>People</a:t>
            </a:r>
          </a:p>
          <a:p>
            <a:pPr lvl="1" eaLnBrk="1" hangingPunct="1">
              <a:spcBef>
                <a:spcPts val="0"/>
              </a:spcBef>
              <a:spcAft>
                <a:spcPts val="300"/>
              </a:spcAft>
            </a:pPr>
            <a:r>
              <a:rPr lang="en-US" dirty="0">
                <a:effectLst/>
              </a:rPr>
              <a:t>Procedures</a:t>
            </a:r>
          </a:p>
          <a:p>
            <a:pPr lvl="1" eaLnBrk="1" hangingPunct="1">
              <a:spcBef>
                <a:spcPts val="0"/>
              </a:spcBef>
              <a:spcAft>
                <a:spcPts val="300"/>
              </a:spcAft>
            </a:pPr>
            <a:r>
              <a:rPr lang="en-US" dirty="0">
                <a:effectLst/>
              </a:rPr>
              <a:t>Hardware</a:t>
            </a:r>
          </a:p>
          <a:p>
            <a:pPr lvl="1" eaLnBrk="1" hangingPunct="1">
              <a:spcBef>
                <a:spcPts val="0"/>
              </a:spcBef>
              <a:spcAft>
                <a:spcPts val="300"/>
              </a:spcAft>
            </a:pPr>
            <a:r>
              <a:rPr lang="en-US" dirty="0">
                <a:effectLst/>
              </a:rPr>
              <a:t>Software</a:t>
            </a:r>
          </a:p>
        </p:txBody>
      </p:sp>
    </p:spTree>
    <p:extLst>
      <p:ext uri="{BB962C8B-B14F-4D97-AF65-F5344CB8AC3E}">
        <p14:creationId xmlns:p14="http://schemas.microsoft.com/office/powerpoint/2010/main" val="27561156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xfrm>
            <a:off x="457200" y="0"/>
            <a:ext cx="8686800" cy="1600200"/>
          </a:xfrm>
        </p:spPr>
        <p:txBody>
          <a:bodyPr/>
          <a:lstStyle/>
          <a:p>
            <a:pPr>
              <a:defRPr/>
            </a:pPr>
            <a:r>
              <a:rPr lang="en-US" dirty="0"/>
              <a:t>Life Cycle of an Information System</a:t>
            </a:r>
            <a:br>
              <a:rPr lang="en-US" sz="3000" dirty="0"/>
            </a:br>
            <a:r>
              <a:rPr lang="en-US" sz="3200" dirty="0"/>
              <a:t>System Development Life Cycle (2 of 2)</a:t>
            </a:r>
            <a:br>
              <a:rPr lang="en-US" sz="3200" dirty="0"/>
            </a:br>
            <a:r>
              <a:rPr lang="en-US" sz="2000" dirty="0"/>
              <a:t>(Objective 10.2)</a:t>
            </a:r>
            <a:endParaRPr lang="en-US" sz="3000" dirty="0"/>
          </a:p>
        </p:txBody>
      </p:sp>
      <p:pic>
        <p:nvPicPr>
          <p:cNvPr id="4" name="Picture 3" descr="A diagram of water flowing over stairs depicts these 6 steps system development life cycle process. 1, Problem-opportunity identification. 2, Analysis. 3, Design. 4, Development. 5, Testing and installation. 6, Maintenance and evaluation.">
            <a:extLst>
              <a:ext uri="{FF2B5EF4-FFF2-40B4-BE49-F238E27FC236}">
                <a16:creationId xmlns:a16="http://schemas.microsoft.com/office/drawing/2014/main" id="{A63FDAA3-E971-4E5B-B969-B4B80DABBEE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084"/>
          <a:stretch/>
        </p:blipFill>
        <p:spPr>
          <a:xfrm>
            <a:off x="5410200" y="1905000"/>
            <a:ext cx="3527678" cy="3581400"/>
          </a:xfrm>
          <a:prstGeom prst="rect">
            <a:avLst/>
          </a:prstGeom>
        </p:spPr>
      </p:pic>
      <p:sp>
        <p:nvSpPr>
          <p:cNvPr id="7" name="Rectangle 3"/>
          <p:cNvSpPr>
            <a:spLocks noGrp="1" noChangeArrowheads="1"/>
          </p:cNvSpPr>
          <p:nvPr>
            <p:ph idx="1"/>
          </p:nvPr>
        </p:nvSpPr>
        <p:spPr>
          <a:xfrm>
            <a:off x="457200" y="1600200"/>
            <a:ext cx="6934200" cy="5105400"/>
          </a:xfrm>
        </p:spPr>
        <p:txBody>
          <a:bodyPr/>
          <a:lstStyle/>
          <a:p>
            <a:pPr>
              <a:spcBef>
                <a:spcPts val="0"/>
              </a:spcBef>
            </a:pPr>
            <a:r>
              <a:rPr lang="en-US" dirty="0"/>
              <a:t>Steps of the SDLC</a:t>
            </a:r>
          </a:p>
          <a:p>
            <a:pPr lvl="1">
              <a:spcBef>
                <a:spcPts val="0"/>
              </a:spcBef>
            </a:pPr>
            <a:r>
              <a:rPr lang="en-US" sz="2600" dirty="0"/>
              <a:t>Problem and opportunity</a:t>
            </a:r>
            <a:br>
              <a:rPr lang="en-US" sz="2600" dirty="0"/>
            </a:br>
            <a:r>
              <a:rPr lang="en-US" sz="2600" dirty="0"/>
              <a:t>Identification</a:t>
            </a:r>
          </a:p>
          <a:p>
            <a:pPr lvl="1">
              <a:spcBef>
                <a:spcPts val="0"/>
              </a:spcBef>
            </a:pPr>
            <a:r>
              <a:rPr lang="en-US" sz="2600" dirty="0"/>
              <a:t>Analysis by developing the</a:t>
            </a:r>
            <a:br>
              <a:rPr lang="en-US" sz="2600" dirty="0"/>
            </a:br>
            <a:r>
              <a:rPr lang="en-US" sz="2600" dirty="0"/>
              <a:t>program specification</a:t>
            </a:r>
          </a:p>
          <a:p>
            <a:pPr lvl="1">
              <a:spcBef>
                <a:spcPts val="0"/>
              </a:spcBef>
            </a:pPr>
            <a:r>
              <a:rPr lang="en-US" sz="2600" dirty="0"/>
              <a:t>Design using data flow diagrams</a:t>
            </a:r>
          </a:p>
          <a:p>
            <a:pPr lvl="1">
              <a:spcBef>
                <a:spcPts val="0"/>
              </a:spcBef>
            </a:pPr>
            <a:r>
              <a:rPr lang="en-US" sz="2600" dirty="0"/>
              <a:t>Development of the actual program</a:t>
            </a:r>
          </a:p>
          <a:p>
            <a:pPr lvl="1">
              <a:spcBef>
                <a:spcPts val="0"/>
              </a:spcBef>
            </a:pPr>
            <a:r>
              <a:rPr lang="en-US" sz="2600" dirty="0"/>
              <a:t>Testing and installation to insure it works</a:t>
            </a:r>
          </a:p>
          <a:p>
            <a:pPr lvl="1">
              <a:spcBef>
                <a:spcPts val="0"/>
              </a:spcBef>
            </a:pPr>
            <a:r>
              <a:rPr lang="en-US" sz="2600" dirty="0"/>
              <a:t>Maintenance and evaluation to maintain usefulness</a:t>
            </a:r>
            <a:endParaRPr lang="en-US" sz="2600" dirty="0">
              <a:effectLst/>
            </a:endParaRPr>
          </a:p>
        </p:txBody>
      </p:sp>
    </p:spTree>
    <p:extLst>
      <p:ext uri="{BB962C8B-B14F-4D97-AF65-F5344CB8AC3E}">
        <p14:creationId xmlns:p14="http://schemas.microsoft.com/office/powerpoint/2010/main" val="3391803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xfrm>
            <a:off x="457200" y="0"/>
            <a:ext cx="8686800" cy="1600200"/>
          </a:xfrm>
        </p:spPr>
        <p:txBody>
          <a:bodyPr>
            <a:normAutofit/>
          </a:bodyPr>
          <a:lstStyle/>
          <a:p>
            <a:pPr eaLnBrk="1" hangingPunct="1">
              <a:defRPr/>
            </a:pPr>
            <a:r>
              <a:rPr lang="en-US" dirty="0"/>
              <a:t>Life Cycle of a Program</a:t>
            </a:r>
            <a:br>
              <a:rPr lang="en-US" sz="3000" dirty="0"/>
            </a:br>
            <a:r>
              <a:rPr lang="en-US" sz="3200" dirty="0"/>
              <a:t>The Program Development Life Cycle</a:t>
            </a:r>
            <a:br>
              <a:rPr lang="en-US" sz="3200" dirty="0"/>
            </a:br>
            <a:r>
              <a:rPr lang="en-US" sz="2000" dirty="0"/>
              <a:t>(Objective 10.3)</a:t>
            </a:r>
            <a:endParaRPr lang="en-US" dirty="0"/>
          </a:p>
        </p:txBody>
      </p:sp>
      <p:sp>
        <p:nvSpPr>
          <p:cNvPr id="7" name="Rectangle 3"/>
          <p:cNvSpPr>
            <a:spLocks noGrp="1" noChangeArrowheads="1"/>
          </p:cNvSpPr>
          <p:nvPr>
            <p:ph idx="1"/>
          </p:nvPr>
        </p:nvSpPr>
        <p:spPr>
          <a:xfrm>
            <a:off x="457200" y="1600200"/>
            <a:ext cx="6019800" cy="5105400"/>
          </a:xfrm>
        </p:spPr>
        <p:txBody>
          <a:bodyPr/>
          <a:lstStyle/>
          <a:p>
            <a:pPr>
              <a:spcBef>
                <a:spcPts val="0"/>
              </a:spcBef>
              <a:spcAft>
                <a:spcPts val="1200"/>
              </a:spcAft>
            </a:pPr>
            <a:r>
              <a:rPr lang="en-US" dirty="0"/>
              <a:t>Programming—translates a task into commands that a computer uses to perform a task</a:t>
            </a:r>
          </a:p>
          <a:p>
            <a:pPr>
              <a:spcBef>
                <a:spcPts val="0"/>
              </a:spcBef>
              <a:spcAft>
                <a:spcPts val="1200"/>
              </a:spcAft>
            </a:pPr>
            <a:r>
              <a:rPr lang="en-US" dirty="0"/>
              <a:t>Program development life cycle (PDLC)</a:t>
            </a:r>
          </a:p>
          <a:p>
            <a:pPr lvl="1">
              <a:spcBef>
                <a:spcPts val="0"/>
              </a:spcBef>
              <a:spcAft>
                <a:spcPts val="1200"/>
              </a:spcAft>
            </a:pPr>
            <a:r>
              <a:rPr lang="en-US" dirty="0">
                <a:effectLst/>
              </a:rPr>
              <a:t>Stages a project goes through from development to deployment</a:t>
            </a:r>
          </a:p>
        </p:txBody>
      </p:sp>
      <p:pic>
        <p:nvPicPr>
          <p:cNvPr id="4" name="Picture 3" descr="A flow chart for a programming project. The steps are described as follows. Step 1. describing the problem, the problem statement. Step 2. Making a plan, algorithm development. Step 3. Coding, speaking the language of the computer. Step 4. Debugging, getting rid of errors. Step 5. Testing and documentation, finishing the project.">
            <a:extLst>
              <a:ext uri="{FF2B5EF4-FFF2-40B4-BE49-F238E27FC236}">
                <a16:creationId xmlns:a16="http://schemas.microsoft.com/office/drawing/2014/main" id="{07149C82-43BD-4226-A8B0-6D89E385EE3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7267"/>
          <a:stretch/>
        </p:blipFill>
        <p:spPr>
          <a:xfrm>
            <a:off x="6858000" y="1371600"/>
            <a:ext cx="1905000" cy="4898176"/>
          </a:xfrm>
          <a:prstGeom prst="rect">
            <a:avLst/>
          </a:prstGeom>
        </p:spPr>
      </p:pic>
    </p:spTree>
    <p:extLst>
      <p:ext uri="{BB962C8B-B14F-4D97-AF65-F5344CB8AC3E}">
        <p14:creationId xmlns:p14="http://schemas.microsoft.com/office/powerpoint/2010/main" val="21982042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lstStyle/>
          <a:p>
            <a:r>
              <a:rPr lang="en-US" dirty="0"/>
              <a:t>Life Cycle of a Program</a:t>
            </a:r>
            <a:br>
              <a:rPr lang="en-US" sz="3000" dirty="0"/>
            </a:br>
            <a:r>
              <a:rPr lang="en-US" sz="3200" dirty="0"/>
              <a:t>The Problem Statement (1 of 2)</a:t>
            </a:r>
            <a:br>
              <a:rPr lang="en-US" sz="3200" dirty="0"/>
            </a:br>
            <a:r>
              <a:rPr lang="en-US" sz="2000" dirty="0"/>
              <a:t>(Objective 10.4)</a:t>
            </a:r>
            <a:endParaRPr lang="en-US" sz="3200" dirty="0"/>
          </a:p>
        </p:txBody>
      </p:sp>
      <p:sp>
        <p:nvSpPr>
          <p:cNvPr id="3" name="Content Placeholder 2"/>
          <p:cNvSpPr>
            <a:spLocks noGrp="1"/>
          </p:cNvSpPr>
          <p:nvPr>
            <p:ph idx="1"/>
          </p:nvPr>
        </p:nvSpPr>
        <p:spPr/>
        <p:txBody>
          <a:bodyPr/>
          <a:lstStyle/>
          <a:p>
            <a:pPr marL="256032" lvl="1" indent="-154432">
              <a:spcBef>
                <a:spcPts val="0"/>
              </a:spcBef>
              <a:spcAft>
                <a:spcPts val="900"/>
              </a:spcAft>
              <a:buFont typeface="Arial"/>
              <a:buChar char="•"/>
            </a:pPr>
            <a:r>
              <a:rPr lang="en-US" sz="3200" dirty="0">
                <a:solidFill>
                  <a:srgbClr val="007FA3"/>
                </a:solidFill>
              </a:rPr>
              <a:t>Problem statement</a:t>
            </a:r>
          </a:p>
          <a:p>
            <a:pPr lvl="1">
              <a:spcBef>
                <a:spcPts val="0"/>
              </a:spcBef>
              <a:spcAft>
                <a:spcPts val="900"/>
              </a:spcAft>
            </a:pPr>
            <a:r>
              <a:rPr lang="en-US" dirty="0"/>
              <a:t>Clear description of tasks to be performed</a:t>
            </a:r>
          </a:p>
          <a:p>
            <a:pPr lvl="1">
              <a:spcBef>
                <a:spcPts val="0"/>
              </a:spcBef>
              <a:spcAft>
                <a:spcPts val="900"/>
              </a:spcAft>
            </a:pPr>
            <a:r>
              <a:rPr lang="en-US" dirty="0"/>
              <a:t>Understand goals of programming</a:t>
            </a:r>
          </a:p>
          <a:p>
            <a:pPr>
              <a:spcBef>
                <a:spcPts val="0"/>
              </a:spcBef>
              <a:spcAft>
                <a:spcPts val="900"/>
              </a:spcAft>
            </a:pPr>
            <a:r>
              <a:rPr lang="en-US" dirty="0"/>
              <a:t>Interact with users</a:t>
            </a:r>
          </a:p>
          <a:p>
            <a:pPr lvl="1">
              <a:spcBef>
                <a:spcPts val="0"/>
              </a:spcBef>
              <a:spcAft>
                <a:spcPts val="900"/>
              </a:spcAft>
            </a:pPr>
            <a:r>
              <a:rPr lang="en-US" dirty="0"/>
              <a:t>Data is raw input</a:t>
            </a:r>
          </a:p>
          <a:p>
            <a:pPr lvl="1">
              <a:spcBef>
                <a:spcPts val="0"/>
              </a:spcBef>
              <a:spcAft>
                <a:spcPts val="900"/>
              </a:spcAft>
            </a:pPr>
            <a:r>
              <a:rPr lang="en-US" dirty="0"/>
              <a:t>Information is the result</a:t>
            </a:r>
          </a:p>
          <a:p>
            <a:pPr lvl="1">
              <a:spcBef>
                <a:spcPts val="0"/>
              </a:spcBef>
              <a:spcAft>
                <a:spcPts val="900"/>
              </a:spcAft>
            </a:pPr>
            <a:r>
              <a:rPr lang="en-US" dirty="0"/>
              <a:t>Method is the process of converting inputs into proper outputs</a:t>
            </a:r>
          </a:p>
        </p:txBody>
      </p:sp>
    </p:spTree>
    <p:extLst>
      <p:ext uri="{BB962C8B-B14F-4D97-AF65-F5344CB8AC3E}">
        <p14:creationId xmlns:p14="http://schemas.microsoft.com/office/powerpoint/2010/main" val="31099367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lstStyle/>
          <a:p>
            <a:r>
              <a:rPr lang="en-US" dirty="0"/>
              <a:t>Life Cycle of a Program</a:t>
            </a:r>
            <a:br>
              <a:rPr lang="en-US" sz="3000" dirty="0"/>
            </a:br>
            <a:r>
              <a:rPr lang="en-US" sz="3200" dirty="0"/>
              <a:t>The Problem Statement (2 of 2)</a:t>
            </a:r>
            <a:br>
              <a:rPr lang="en-US" sz="3200" dirty="0"/>
            </a:br>
            <a:r>
              <a:rPr lang="en-US" sz="2000" dirty="0"/>
              <a:t>(Objective 10.4)</a:t>
            </a:r>
            <a:endParaRPr lang="en-US" sz="3200" dirty="0"/>
          </a:p>
        </p:txBody>
      </p:sp>
      <p:sp>
        <p:nvSpPr>
          <p:cNvPr id="3" name="Content Placeholder 2"/>
          <p:cNvSpPr>
            <a:spLocks noGrp="1"/>
          </p:cNvSpPr>
          <p:nvPr>
            <p:ph idx="1"/>
          </p:nvPr>
        </p:nvSpPr>
        <p:spPr/>
        <p:txBody>
          <a:bodyPr/>
          <a:lstStyle/>
          <a:p>
            <a:pPr marL="256032" lvl="1" indent="-154432">
              <a:spcBef>
                <a:spcPts val="0"/>
              </a:spcBef>
              <a:spcAft>
                <a:spcPts val="900"/>
              </a:spcAft>
              <a:buFont typeface="Arial"/>
              <a:buChar char="•"/>
            </a:pPr>
            <a:r>
              <a:rPr lang="en-US" sz="3200" dirty="0">
                <a:solidFill>
                  <a:srgbClr val="007FA3"/>
                </a:solidFill>
              </a:rPr>
              <a:t>Error handling—what a program does when errors happen</a:t>
            </a:r>
          </a:p>
          <a:p>
            <a:pPr marL="256032" lvl="1" indent="-154432">
              <a:spcBef>
                <a:spcPts val="0"/>
              </a:spcBef>
              <a:spcAft>
                <a:spcPts val="900"/>
              </a:spcAft>
              <a:buFont typeface="Arial"/>
              <a:buChar char="•"/>
            </a:pPr>
            <a:r>
              <a:rPr lang="en-US" sz="3200" dirty="0">
                <a:solidFill>
                  <a:srgbClr val="007FA3"/>
                </a:solidFill>
              </a:rPr>
              <a:t>Testing plan</a:t>
            </a:r>
          </a:p>
          <a:p>
            <a:pPr marL="656082" lvl="2" indent="-154432">
              <a:spcBef>
                <a:spcPts val="0"/>
              </a:spcBef>
              <a:spcAft>
                <a:spcPts val="900"/>
              </a:spcAft>
              <a:buFont typeface="Arial"/>
              <a:buChar char="•"/>
            </a:pPr>
            <a:r>
              <a:rPr lang="en-US" dirty="0"/>
              <a:t>Lists specific input numbers expected to be entered by users</a:t>
            </a:r>
          </a:p>
          <a:p>
            <a:pPr marL="656082" lvl="2" indent="-154432">
              <a:spcBef>
                <a:spcPts val="0"/>
              </a:spcBef>
              <a:spcAft>
                <a:spcPts val="900"/>
              </a:spcAft>
              <a:buFont typeface="Arial"/>
              <a:buChar char="•"/>
            </a:pPr>
            <a:r>
              <a:rPr lang="en-US" dirty="0"/>
              <a:t>Lists output values that a program would return for those input values</a:t>
            </a:r>
          </a:p>
        </p:txBody>
      </p:sp>
    </p:spTree>
    <p:extLst>
      <p:ext uri="{BB962C8B-B14F-4D97-AF65-F5344CB8AC3E}">
        <p14:creationId xmlns:p14="http://schemas.microsoft.com/office/powerpoint/2010/main" val="18995804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lstStyle/>
          <a:p>
            <a:r>
              <a:rPr lang="en-US" dirty="0"/>
              <a:t>Life Cycle of a Program</a:t>
            </a:r>
            <a:br>
              <a:rPr lang="en-US" sz="2700" dirty="0"/>
            </a:br>
            <a:r>
              <a:rPr lang="en-US" sz="3200" dirty="0"/>
              <a:t>Algorithm Development (1 of 5)</a:t>
            </a:r>
            <a:br>
              <a:rPr lang="en-US" sz="3200" dirty="0"/>
            </a:br>
            <a:r>
              <a:rPr lang="en-US" sz="2000" dirty="0"/>
              <a:t>(Objective 10.5)</a:t>
            </a:r>
            <a:endParaRPr lang="en-US" sz="3000" dirty="0"/>
          </a:p>
        </p:txBody>
      </p:sp>
      <p:sp>
        <p:nvSpPr>
          <p:cNvPr id="3" name="Content Placeholder 2"/>
          <p:cNvSpPr>
            <a:spLocks noGrp="1"/>
          </p:cNvSpPr>
          <p:nvPr>
            <p:ph idx="1"/>
          </p:nvPr>
        </p:nvSpPr>
        <p:spPr>
          <a:xfrm>
            <a:off x="457200" y="1600200"/>
            <a:ext cx="8382000" cy="5257800"/>
          </a:xfrm>
        </p:spPr>
        <p:txBody>
          <a:bodyPr/>
          <a:lstStyle/>
          <a:p>
            <a:pPr>
              <a:spcBef>
                <a:spcPts val="0"/>
              </a:spcBef>
              <a:spcAft>
                <a:spcPts val="1800"/>
              </a:spcAft>
            </a:pPr>
            <a:r>
              <a:rPr lang="en-US" dirty="0"/>
              <a:t>Algorithm—set of steps that describe what a program must do to complete its task</a:t>
            </a:r>
          </a:p>
          <a:p>
            <a:pPr>
              <a:spcBef>
                <a:spcPts val="0"/>
              </a:spcBef>
              <a:spcAft>
                <a:spcPts val="1800"/>
              </a:spcAft>
            </a:pPr>
            <a:r>
              <a:rPr lang="en-US" dirty="0"/>
              <a:t>Algorithms represented through flowcharts</a:t>
            </a:r>
          </a:p>
          <a:p>
            <a:pPr lvl="1">
              <a:spcBef>
                <a:spcPts val="0"/>
              </a:spcBef>
              <a:spcAft>
                <a:spcPts val="1800"/>
              </a:spcAft>
            </a:pPr>
            <a:r>
              <a:rPr lang="en-US" dirty="0">
                <a:solidFill>
                  <a:schemeClr val="tx1"/>
                </a:solidFill>
              </a:rPr>
              <a:t>Provide visual representations of patterns</a:t>
            </a:r>
          </a:p>
          <a:p>
            <a:pPr>
              <a:spcBef>
                <a:spcPts val="0"/>
              </a:spcBef>
              <a:spcAft>
                <a:spcPts val="1800"/>
              </a:spcAft>
            </a:pPr>
            <a:r>
              <a:rPr lang="en-US" dirty="0"/>
              <a:t>Pseudocode is a text-based approach to documenting an algorithm</a:t>
            </a:r>
          </a:p>
        </p:txBody>
      </p:sp>
    </p:spTree>
    <p:extLst>
      <p:ext uri="{BB962C8B-B14F-4D97-AF65-F5344CB8AC3E}">
        <p14:creationId xmlns:p14="http://schemas.microsoft.com/office/powerpoint/2010/main" val="17653658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lstStyle/>
          <a:p>
            <a:r>
              <a:rPr lang="en-US" dirty="0"/>
              <a:t>Life Cycle of a Program</a:t>
            </a:r>
            <a:br>
              <a:rPr lang="en-US" sz="2700" dirty="0"/>
            </a:br>
            <a:r>
              <a:rPr lang="en-US" sz="3200" dirty="0"/>
              <a:t>Algorithm Development (2 of 5)</a:t>
            </a:r>
            <a:br>
              <a:rPr lang="en-US" sz="3200" dirty="0"/>
            </a:br>
            <a:r>
              <a:rPr lang="en-US" sz="2000" dirty="0"/>
              <a:t>(Objective 10.5)</a:t>
            </a:r>
            <a:endParaRPr lang="en-US" sz="2100" dirty="0"/>
          </a:p>
        </p:txBody>
      </p:sp>
      <p:sp>
        <p:nvSpPr>
          <p:cNvPr id="3" name="Content Placeholder 2"/>
          <p:cNvSpPr>
            <a:spLocks noGrp="1"/>
          </p:cNvSpPr>
          <p:nvPr>
            <p:ph idx="1"/>
          </p:nvPr>
        </p:nvSpPr>
        <p:spPr>
          <a:xfrm>
            <a:off x="457200" y="1600200"/>
            <a:ext cx="7772400" cy="5257800"/>
          </a:xfrm>
        </p:spPr>
        <p:txBody>
          <a:bodyPr>
            <a:normAutofit/>
          </a:bodyPr>
          <a:lstStyle/>
          <a:p>
            <a:r>
              <a:rPr lang="en-US" dirty="0"/>
              <a:t>Flowcharts use symbols to provide a visual representation of an algorithm</a:t>
            </a:r>
          </a:p>
        </p:txBody>
      </p:sp>
      <p:pic>
        <p:nvPicPr>
          <p:cNvPr id="7" name="Picture 6" descr="A list of five symbols used in flowcharts. The list reads as follows. Diamond, Binary decision. A yes or no question will be asked here. Rectangle, Process. Series of steps of work will be done here. Parallelogram, Input, output. Data will be read, input, or printed, output. Oval, Terminate. Seen at the end of the program. Directed Line, Direction of flow. Shows the path to follow to the next executable instruction.">
            <a:extLst>
              <a:ext uri="{FF2B5EF4-FFF2-40B4-BE49-F238E27FC236}">
                <a16:creationId xmlns:a16="http://schemas.microsoft.com/office/drawing/2014/main" id="{839E8A69-B56E-4874-AC1D-3112B16BBA7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38400" y="2819400"/>
            <a:ext cx="4641988" cy="3500879"/>
          </a:xfrm>
          <a:prstGeom prst="rect">
            <a:avLst/>
          </a:prstGeom>
        </p:spPr>
      </p:pic>
    </p:spTree>
    <p:extLst>
      <p:ext uri="{BB962C8B-B14F-4D97-AF65-F5344CB8AC3E}">
        <p14:creationId xmlns:p14="http://schemas.microsoft.com/office/powerpoint/2010/main" val="22990907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flowchart, which uses standard symbols, describes an example of a program algorithm. The flowchart is described as follows. Arrows are between each step. Parallelogram, Ask for number of Hours Worked, to Parallelogram, Read number of Hours Worked. Diamond, decision point. Is Number of Hours Worked less than or equal to 8? If yes, Program executes the following sequence of steps. Rectangle, Total Pay equals 7.5 dollars, times Number of Hours Worked. Oval, Done. If no, Program executes the following sequence of steps. Rectangle, Total Pay equals 7.5 dollars, times 8, plus 11.25 dollars, times Number of Hours Worked minus 8. Oval, Done.">
            <a:extLst>
              <a:ext uri="{FF2B5EF4-FFF2-40B4-BE49-F238E27FC236}">
                <a16:creationId xmlns:a16="http://schemas.microsoft.com/office/drawing/2014/main" id="{4C5CE833-0EB0-4EFC-A85B-C4D83B9FB93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75750" y="1600200"/>
            <a:ext cx="4821936" cy="4663440"/>
          </a:xfrm>
          <a:prstGeom prst="rect">
            <a:avLst/>
          </a:prstGeom>
        </p:spPr>
      </p:pic>
      <p:sp>
        <p:nvSpPr>
          <p:cNvPr id="2" name="Title 1"/>
          <p:cNvSpPr>
            <a:spLocks noGrp="1"/>
          </p:cNvSpPr>
          <p:nvPr>
            <p:ph type="title"/>
          </p:nvPr>
        </p:nvSpPr>
        <p:spPr>
          <a:xfrm>
            <a:off x="457200" y="0"/>
            <a:ext cx="8686800" cy="1600200"/>
          </a:xfrm>
        </p:spPr>
        <p:txBody>
          <a:bodyPr/>
          <a:lstStyle/>
          <a:p>
            <a:r>
              <a:rPr lang="en-US" dirty="0"/>
              <a:t>Life Cycle of a Program</a:t>
            </a:r>
            <a:br>
              <a:rPr lang="en-US" sz="2700" dirty="0"/>
            </a:br>
            <a:r>
              <a:rPr lang="en-US" sz="3200" dirty="0"/>
              <a:t>Algorithm Development (3 of 5)</a:t>
            </a:r>
            <a:br>
              <a:rPr lang="en-US" sz="3200" dirty="0"/>
            </a:br>
            <a:r>
              <a:rPr lang="en-US" sz="2000" dirty="0"/>
              <a:t>(Objective 10.5)</a:t>
            </a:r>
            <a:endParaRPr lang="en-US" sz="2100" dirty="0"/>
          </a:p>
        </p:txBody>
      </p:sp>
      <p:sp>
        <p:nvSpPr>
          <p:cNvPr id="3" name="Content Placeholder 2"/>
          <p:cNvSpPr>
            <a:spLocks noGrp="1"/>
          </p:cNvSpPr>
          <p:nvPr>
            <p:ph idx="1"/>
          </p:nvPr>
        </p:nvSpPr>
        <p:spPr>
          <a:xfrm>
            <a:off x="457200" y="1600200"/>
            <a:ext cx="5101736" cy="5257800"/>
          </a:xfrm>
        </p:spPr>
        <p:txBody>
          <a:bodyPr>
            <a:normAutofit/>
          </a:bodyPr>
          <a:lstStyle/>
          <a:p>
            <a:pPr>
              <a:spcAft>
                <a:spcPts val="600"/>
              </a:spcAft>
            </a:pPr>
            <a:r>
              <a:rPr lang="en-US" dirty="0"/>
              <a:t>Flow Control</a:t>
            </a:r>
          </a:p>
          <a:p>
            <a:pPr lvl="1">
              <a:spcBef>
                <a:spcPts val="0"/>
              </a:spcBef>
              <a:spcAft>
                <a:spcPts val="600"/>
              </a:spcAft>
            </a:pPr>
            <a:r>
              <a:rPr lang="en-US" dirty="0"/>
              <a:t>Decision points</a:t>
            </a:r>
          </a:p>
          <a:p>
            <a:pPr lvl="2">
              <a:spcBef>
                <a:spcPts val="0"/>
              </a:spcBef>
              <a:spcAft>
                <a:spcPts val="600"/>
              </a:spcAft>
            </a:pPr>
            <a:r>
              <a:rPr lang="en-US" dirty="0"/>
              <a:t>Binary decisions</a:t>
            </a:r>
          </a:p>
          <a:p>
            <a:pPr lvl="2">
              <a:spcBef>
                <a:spcPts val="0"/>
              </a:spcBef>
              <a:spcAft>
                <a:spcPts val="600"/>
              </a:spcAft>
            </a:pPr>
            <a:r>
              <a:rPr lang="en-US" dirty="0"/>
              <a:t>Loops</a:t>
            </a:r>
          </a:p>
        </p:txBody>
      </p:sp>
    </p:spTree>
    <p:extLst>
      <p:ext uri="{BB962C8B-B14F-4D97-AF65-F5344CB8AC3E}">
        <p14:creationId xmlns:p14="http://schemas.microsoft.com/office/powerpoint/2010/main" val="2654704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a:xfrm>
            <a:off x="457200" y="0"/>
            <a:ext cx="8686800" cy="1600200"/>
          </a:xfrm>
        </p:spPr>
        <p:txBody>
          <a:bodyPr>
            <a:normAutofit/>
          </a:bodyPr>
          <a:lstStyle/>
          <a:p>
            <a:pPr>
              <a:defRPr/>
            </a:pPr>
            <a:r>
              <a:rPr lang="en-US" dirty="0"/>
              <a:t>Life Cycle of a Program</a:t>
            </a:r>
            <a:br>
              <a:rPr lang="en-US" sz="3000" dirty="0"/>
            </a:br>
            <a:r>
              <a:rPr lang="en-US" sz="3200" dirty="0"/>
              <a:t>Algorithm Development (4 of 5)</a:t>
            </a:r>
            <a:br>
              <a:rPr lang="en-US" sz="3200" dirty="0"/>
            </a:br>
            <a:r>
              <a:rPr lang="en-US" sz="2000" dirty="0"/>
              <a:t>(Objective 10.5)</a:t>
            </a:r>
            <a:endParaRPr lang="en-US" sz="2700" dirty="0"/>
          </a:p>
        </p:txBody>
      </p:sp>
      <p:sp>
        <p:nvSpPr>
          <p:cNvPr id="72706" name="Rectangle 3"/>
          <p:cNvSpPr>
            <a:spLocks noGrp="1" noChangeArrowheads="1"/>
          </p:cNvSpPr>
          <p:nvPr>
            <p:ph idx="1"/>
          </p:nvPr>
        </p:nvSpPr>
        <p:spPr>
          <a:xfrm>
            <a:off x="457200" y="1600200"/>
            <a:ext cx="8686800" cy="1524000"/>
          </a:xfrm>
        </p:spPr>
        <p:txBody>
          <a:bodyPr/>
          <a:lstStyle/>
          <a:p>
            <a:r>
              <a:rPr lang="en-US" dirty="0"/>
              <a:t>Top-down design—approach in which a problem is broken into a series of high-level tasks</a:t>
            </a:r>
          </a:p>
        </p:txBody>
      </p:sp>
      <p:pic>
        <p:nvPicPr>
          <p:cNvPr id="4" name="Picture 3" descr="A list of some algorithm step examples for 3 processes. Process 1. A, Get Input. To B, Announce program. Give users instructions. Read the input, Number Hours Worked Today Process 2. A, Process Data. To B, Determine if they qualify for overtime, Compute pay. To C. If, Number Hours Worked Today less than or equal to 8, pay equals 7.50 dollars times Number Hours Worked Today. Else, Pay equals 7.5 dollars times 8 plus 11.25 dollars times Number Hours Worked Today minus 8. Process 3. A, Output results. To B, Print total-pay.">
            <a:extLst>
              <a:ext uri="{FF2B5EF4-FFF2-40B4-BE49-F238E27FC236}">
                <a16:creationId xmlns:a16="http://schemas.microsoft.com/office/drawing/2014/main" id="{428F082C-2F13-4A2B-ABBB-964C84447AE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6749"/>
          <a:stretch/>
        </p:blipFill>
        <p:spPr>
          <a:xfrm>
            <a:off x="1981200" y="2819400"/>
            <a:ext cx="6569964" cy="3352800"/>
          </a:xfrm>
          <a:prstGeom prst="rect">
            <a:avLst/>
          </a:prstGeom>
        </p:spPr>
      </p:pic>
    </p:spTree>
    <p:extLst>
      <p:ext uri="{BB962C8B-B14F-4D97-AF65-F5344CB8AC3E}">
        <p14:creationId xmlns:p14="http://schemas.microsoft.com/office/powerpoint/2010/main" val="34820615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ChangeArrowheads="1"/>
          </p:cNvSpPr>
          <p:nvPr>
            <p:ph type="title"/>
          </p:nvPr>
        </p:nvSpPr>
        <p:spPr>
          <a:xfrm>
            <a:off x="457200" y="0"/>
            <a:ext cx="8686800" cy="1600200"/>
          </a:xfrm>
        </p:spPr>
        <p:txBody>
          <a:bodyPr/>
          <a:lstStyle/>
          <a:p>
            <a:pPr>
              <a:defRPr/>
            </a:pPr>
            <a:r>
              <a:rPr lang="en-US" dirty="0"/>
              <a:t>Life Cycle of a Program</a:t>
            </a:r>
            <a:br>
              <a:rPr lang="en-US" sz="3000" dirty="0"/>
            </a:br>
            <a:r>
              <a:rPr lang="en-US" sz="3200" dirty="0"/>
              <a:t>Algorithm Development (5 of 5)</a:t>
            </a:r>
            <a:br>
              <a:rPr lang="en-US" sz="3200" dirty="0"/>
            </a:br>
            <a:r>
              <a:rPr lang="en-US" sz="2000" dirty="0"/>
              <a:t>(Objective 10.5)</a:t>
            </a:r>
            <a:endParaRPr lang="en-US" sz="2700" dirty="0"/>
          </a:p>
        </p:txBody>
      </p:sp>
      <p:sp>
        <p:nvSpPr>
          <p:cNvPr id="4" name="TextBox 3"/>
          <p:cNvSpPr txBox="1"/>
          <p:nvPr/>
        </p:nvSpPr>
        <p:spPr>
          <a:xfrm>
            <a:off x="457200" y="1600200"/>
            <a:ext cx="8686800" cy="3993401"/>
          </a:xfrm>
          <a:prstGeom prst="rect">
            <a:avLst/>
          </a:prstGeom>
          <a:noFill/>
        </p:spPr>
        <p:txBody>
          <a:bodyPr wrap="square" rtlCol="0">
            <a:spAutoFit/>
          </a:bodyPr>
          <a:lstStyle/>
          <a:p>
            <a:pPr marL="256032" indent="-154432">
              <a:spcAft>
                <a:spcPts val="900"/>
              </a:spcAft>
              <a:buClr>
                <a:srgbClr val="007FA3"/>
              </a:buClr>
              <a:buSzPct val="100000"/>
              <a:buFont typeface="Arial"/>
              <a:buChar char="•"/>
            </a:pPr>
            <a:r>
              <a:rPr lang="en-US" sz="3200" dirty="0">
                <a:solidFill>
                  <a:srgbClr val="007FA3"/>
                </a:solidFill>
              </a:rPr>
              <a:t>Object-oriented analysis—programmers identify model classes to solve a problem</a:t>
            </a:r>
          </a:p>
          <a:p>
            <a:pPr marL="256032" indent="-154432">
              <a:spcAft>
                <a:spcPts val="900"/>
              </a:spcAft>
              <a:buClr>
                <a:srgbClr val="007FA3"/>
              </a:buClr>
              <a:buSzPct val="100000"/>
              <a:buFont typeface="Arial"/>
              <a:buChar char="•"/>
            </a:pPr>
            <a:r>
              <a:rPr lang="en-US" sz="3200" dirty="0">
                <a:solidFill>
                  <a:srgbClr val="007FA3"/>
                </a:solidFill>
              </a:rPr>
              <a:t>Reusability</a:t>
            </a:r>
          </a:p>
          <a:p>
            <a:pPr marL="256032" indent="-154432">
              <a:spcAft>
                <a:spcPts val="900"/>
              </a:spcAft>
              <a:buClr>
                <a:srgbClr val="007FA3"/>
              </a:buClr>
              <a:buSzPct val="100000"/>
              <a:buFont typeface="Arial"/>
              <a:buChar char="•"/>
            </a:pPr>
            <a:r>
              <a:rPr lang="en-US" sz="3200" dirty="0">
                <a:solidFill>
                  <a:srgbClr val="007FA3"/>
                </a:solidFill>
              </a:rPr>
              <a:t>Inheritance</a:t>
            </a:r>
          </a:p>
          <a:p>
            <a:pPr marL="256032" lvl="1" indent="-154432">
              <a:spcAft>
                <a:spcPts val="900"/>
              </a:spcAft>
              <a:buClr>
                <a:srgbClr val="007FA3"/>
              </a:buClr>
              <a:buSzPct val="100000"/>
              <a:buFont typeface="Arial"/>
              <a:buChar char="•"/>
            </a:pPr>
            <a:r>
              <a:rPr lang="en-US" sz="3200" dirty="0">
                <a:solidFill>
                  <a:srgbClr val="007FA3"/>
                </a:solidFill>
              </a:rPr>
              <a:t>Classes</a:t>
            </a:r>
          </a:p>
          <a:p>
            <a:pPr marL="742950" lvl="1" indent="-184150">
              <a:spcAft>
                <a:spcPts val="900"/>
              </a:spcAft>
              <a:buClr>
                <a:srgbClr val="007FA3"/>
              </a:buClr>
              <a:buSzPct val="100000"/>
              <a:buFont typeface="Arial"/>
              <a:buChar char="–"/>
            </a:pPr>
            <a:r>
              <a:rPr lang="en-US" sz="2800" dirty="0">
                <a:solidFill>
                  <a:schemeClr val="dk1"/>
                </a:solidFill>
              </a:rPr>
              <a:t>Base class</a:t>
            </a:r>
          </a:p>
          <a:p>
            <a:pPr marL="742950" lvl="1" indent="-184150">
              <a:spcAft>
                <a:spcPts val="900"/>
              </a:spcAft>
              <a:buClr>
                <a:srgbClr val="007FA3"/>
              </a:buClr>
              <a:buSzPct val="100000"/>
              <a:buFont typeface="Arial"/>
              <a:buChar char="–"/>
            </a:pPr>
            <a:r>
              <a:rPr lang="en-US" sz="2800" dirty="0">
                <a:solidFill>
                  <a:schemeClr val="dk1"/>
                </a:solidFill>
              </a:rPr>
              <a:t>Derived class</a:t>
            </a:r>
          </a:p>
        </p:txBody>
      </p:sp>
      <p:pic>
        <p:nvPicPr>
          <p:cNvPr id="5" name="Picture 4" descr="A flowchart describes the Employee class.  The flowchart is described as follows. 2 tasks, Data Information and Methods Actions, each have subtasks within the same rectangle, labeled employee class. The Data subtasks are NAME, ADDRESS, SOCIAL SECURITY NUMBER, PAY GRADE, and PAY RATE. The Methods subtasks are, Go To Work, Leave Work, and Collect Pay. From Employee class, to 3 objects, which are specific employees as follows. Employee 1. John Doe. 13 13 Mockingbird. 0 11 11 0 0 0 0. 5. 43 dollars and 2 cents. Employee 2. Jane Doe. 10 60 West Addison. 9 9 9 0 9 0 9 0 9. 10. 57 dollars and 33 cents. Employee 3. Bill McGillicutty. 7 Freedom Square. 1 2 3 4 5 6 7 8 9. 4. 39 dollars and 80 cents.">
            <a:extLst>
              <a:ext uri="{FF2B5EF4-FFF2-40B4-BE49-F238E27FC236}">
                <a16:creationId xmlns:a16="http://schemas.microsoft.com/office/drawing/2014/main" id="{FBC6FC82-2A10-4196-9D0B-55E033A7D9C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4255"/>
          <a:stretch/>
        </p:blipFill>
        <p:spPr>
          <a:xfrm>
            <a:off x="3674413" y="2743200"/>
            <a:ext cx="5123773" cy="3505200"/>
          </a:xfrm>
          <a:prstGeom prst="rect">
            <a:avLst/>
          </a:prstGeom>
        </p:spPr>
      </p:pic>
    </p:spTree>
    <p:extLst>
      <p:ext uri="{BB962C8B-B14F-4D97-AF65-F5344CB8AC3E}">
        <p14:creationId xmlns:p14="http://schemas.microsoft.com/office/powerpoint/2010/main" val="19466139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0"/>
            <a:ext cx="8686800" cy="1600200"/>
          </a:xfrm>
        </p:spPr>
        <p:txBody>
          <a:bodyPr/>
          <a:lstStyle/>
          <a:p>
            <a:r>
              <a:rPr lang="en-US" dirty="0"/>
              <a:t>Life Cycle of a Program</a:t>
            </a:r>
            <a:br>
              <a:rPr lang="en-US" sz="4050" dirty="0"/>
            </a:br>
            <a:r>
              <a:rPr lang="en-US" sz="3200" dirty="0"/>
              <a:t>Coding (1 of 5)</a:t>
            </a:r>
            <a:br>
              <a:rPr lang="en-US" sz="3200" dirty="0"/>
            </a:br>
            <a:r>
              <a:rPr lang="en-US" sz="2000" dirty="0"/>
              <a:t>(Objective 10.6)</a:t>
            </a:r>
            <a:endParaRPr lang="en-US" sz="2700" dirty="0"/>
          </a:p>
        </p:txBody>
      </p:sp>
      <p:sp>
        <p:nvSpPr>
          <p:cNvPr id="8" name="Content Placeholder 7"/>
          <p:cNvSpPr>
            <a:spLocks noGrp="1"/>
          </p:cNvSpPr>
          <p:nvPr>
            <p:ph idx="1"/>
          </p:nvPr>
        </p:nvSpPr>
        <p:spPr>
          <a:xfrm>
            <a:off x="457200" y="1600200"/>
            <a:ext cx="8229600" cy="5029200"/>
          </a:xfrm>
        </p:spPr>
        <p:txBody>
          <a:bodyPr/>
          <a:lstStyle/>
          <a:p>
            <a:pPr marL="256032" lvl="1" indent="-154432">
              <a:spcBef>
                <a:spcPts val="0"/>
              </a:spcBef>
              <a:spcAft>
                <a:spcPts val="900"/>
              </a:spcAft>
              <a:buFont typeface="Arial"/>
              <a:buChar char="•"/>
            </a:pPr>
            <a:r>
              <a:rPr lang="en-US" sz="3200" dirty="0">
                <a:solidFill>
                  <a:srgbClr val="007FA3"/>
                </a:solidFill>
              </a:rPr>
              <a:t>Coding—translating an algorithm into CPU instructions</a:t>
            </a:r>
          </a:p>
          <a:p>
            <a:pPr>
              <a:spcBef>
                <a:spcPts val="0"/>
              </a:spcBef>
              <a:spcAft>
                <a:spcPts val="1500"/>
              </a:spcAft>
            </a:pPr>
            <a:r>
              <a:rPr lang="en-US" dirty="0"/>
              <a:t>Programmers move from algorithm to code by</a:t>
            </a:r>
          </a:p>
          <a:p>
            <a:pPr lvl="1">
              <a:spcBef>
                <a:spcPts val="0"/>
              </a:spcBef>
              <a:spcAft>
                <a:spcPts val="1500"/>
              </a:spcAft>
            </a:pPr>
            <a:r>
              <a:rPr lang="en-US" dirty="0"/>
              <a:t>Identifying key pieces of information</a:t>
            </a:r>
          </a:p>
          <a:p>
            <a:pPr lvl="1">
              <a:spcBef>
                <a:spcPts val="0"/>
              </a:spcBef>
              <a:spcAft>
                <a:spcPts val="1500"/>
              </a:spcAft>
            </a:pPr>
            <a:r>
              <a:rPr lang="en-US" dirty="0"/>
              <a:t>Identifying the flow of each step</a:t>
            </a:r>
          </a:p>
          <a:p>
            <a:pPr lvl="1">
              <a:spcBef>
                <a:spcPts val="0"/>
              </a:spcBef>
              <a:spcAft>
                <a:spcPts val="1500"/>
              </a:spcAft>
            </a:pPr>
            <a:r>
              <a:rPr lang="en-US" dirty="0"/>
              <a:t>Converting the algorithm into specific programming language</a:t>
            </a:r>
          </a:p>
        </p:txBody>
      </p:sp>
    </p:spTree>
    <p:extLst>
      <p:ext uri="{BB962C8B-B14F-4D97-AF65-F5344CB8AC3E}">
        <p14:creationId xmlns:p14="http://schemas.microsoft.com/office/powerpoint/2010/main" val="20829792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8686800" cy="1600200"/>
          </a:xfrm>
        </p:spPr>
        <p:txBody>
          <a:bodyPr>
            <a:normAutofit/>
          </a:bodyPr>
          <a:lstStyle/>
          <a:p>
            <a:r>
              <a:rPr lang="en-US" kern="0" dirty="0"/>
              <a:t>Life Cycle of a Program</a:t>
            </a:r>
            <a:br>
              <a:rPr lang="en-US" kern="0" dirty="0"/>
            </a:br>
            <a:r>
              <a:rPr lang="en-US" sz="3200" dirty="0"/>
              <a:t>Coding (2 of 5)</a:t>
            </a:r>
            <a:br>
              <a:rPr lang="en-US" sz="3200" dirty="0"/>
            </a:br>
            <a:r>
              <a:rPr lang="en-US" sz="2000" dirty="0"/>
              <a:t>(Objective 10.6)</a:t>
            </a:r>
            <a:endParaRPr lang="en-US" dirty="0"/>
          </a:p>
        </p:txBody>
      </p:sp>
      <p:sp>
        <p:nvSpPr>
          <p:cNvPr id="8" name="Content Placeholder 7"/>
          <p:cNvSpPr>
            <a:spLocks noGrp="1"/>
          </p:cNvSpPr>
          <p:nvPr>
            <p:ph idx="1"/>
          </p:nvPr>
        </p:nvSpPr>
        <p:spPr>
          <a:xfrm>
            <a:off x="457200" y="1600200"/>
            <a:ext cx="8229600" cy="4724399"/>
          </a:xfrm>
        </p:spPr>
        <p:txBody>
          <a:bodyPr/>
          <a:lstStyle/>
          <a:p>
            <a:pPr>
              <a:spcBef>
                <a:spcPts val="0"/>
              </a:spcBef>
              <a:spcAft>
                <a:spcPts val="1800"/>
              </a:spcAft>
            </a:pPr>
            <a:r>
              <a:rPr lang="en-US" dirty="0"/>
              <a:t>Programming language</a:t>
            </a:r>
          </a:p>
          <a:p>
            <a:pPr lvl="1">
              <a:spcBef>
                <a:spcPts val="0"/>
              </a:spcBef>
              <a:spcAft>
                <a:spcPts val="1800"/>
              </a:spcAft>
            </a:pPr>
            <a:r>
              <a:rPr lang="en-US" dirty="0"/>
              <a:t>A “code” for instructions CPU can perform</a:t>
            </a:r>
          </a:p>
          <a:p>
            <a:pPr lvl="1">
              <a:spcBef>
                <a:spcPts val="0"/>
              </a:spcBef>
              <a:spcAft>
                <a:spcPts val="1800"/>
              </a:spcAft>
            </a:pPr>
            <a:r>
              <a:rPr lang="en-US" dirty="0"/>
              <a:t>Languages use special words and strict rules</a:t>
            </a:r>
          </a:p>
          <a:p>
            <a:pPr lvl="1">
              <a:spcBef>
                <a:spcPts val="0"/>
              </a:spcBef>
              <a:spcAft>
                <a:spcPts val="1800"/>
              </a:spcAft>
            </a:pPr>
            <a:r>
              <a:rPr lang="en-US" dirty="0"/>
              <a:t>Allows control of CPU without knowing hardware details</a:t>
            </a:r>
          </a:p>
          <a:p>
            <a:pPr lvl="1">
              <a:spcBef>
                <a:spcPts val="0"/>
              </a:spcBef>
              <a:spcAft>
                <a:spcPts val="1800"/>
              </a:spcAft>
            </a:pPr>
            <a:r>
              <a:rPr lang="en-US" dirty="0"/>
              <a:t>Five generations of languages</a:t>
            </a:r>
          </a:p>
        </p:txBody>
      </p:sp>
    </p:spTree>
    <p:extLst>
      <p:ext uri="{BB962C8B-B14F-4D97-AF65-F5344CB8AC3E}">
        <p14:creationId xmlns:p14="http://schemas.microsoft.com/office/powerpoint/2010/main" val="8670659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8686800" cy="1600200"/>
          </a:xfrm>
        </p:spPr>
        <p:txBody>
          <a:bodyPr>
            <a:normAutofit/>
          </a:bodyPr>
          <a:lstStyle/>
          <a:p>
            <a:r>
              <a:rPr lang="en-US" kern="0" dirty="0"/>
              <a:t>Life Cycle of a Program</a:t>
            </a:r>
            <a:br>
              <a:rPr lang="en-US" kern="0" dirty="0"/>
            </a:br>
            <a:r>
              <a:rPr lang="en-US" sz="3200" dirty="0"/>
              <a:t>Coding (3 of 5)</a:t>
            </a:r>
            <a:br>
              <a:rPr lang="en-US" sz="3200" dirty="0"/>
            </a:br>
            <a:r>
              <a:rPr lang="en-US" sz="2000" dirty="0"/>
              <a:t>(Objective 10.6)</a:t>
            </a:r>
            <a:endParaRPr lang="en-US" dirty="0"/>
          </a:p>
        </p:txBody>
      </p:sp>
      <p:sp>
        <p:nvSpPr>
          <p:cNvPr id="8" name="Content Placeholder 7"/>
          <p:cNvSpPr>
            <a:spLocks noGrp="1"/>
          </p:cNvSpPr>
          <p:nvPr>
            <p:ph idx="1"/>
          </p:nvPr>
        </p:nvSpPr>
        <p:spPr>
          <a:xfrm>
            <a:off x="457200" y="1600200"/>
            <a:ext cx="8229600" cy="4724400"/>
          </a:xfrm>
        </p:spPr>
        <p:txBody>
          <a:bodyPr/>
          <a:lstStyle/>
          <a:p>
            <a:pPr>
              <a:spcBef>
                <a:spcPts val="0"/>
              </a:spcBef>
              <a:spcAft>
                <a:spcPts val="600"/>
              </a:spcAft>
            </a:pPr>
            <a:r>
              <a:rPr lang="en-US" dirty="0"/>
              <a:t>Portability—capability to move a solution from one type of computer to another</a:t>
            </a:r>
          </a:p>
          <a:p>
            <a:pPr>
              <a:spcBef>
                <a:spcPts val="0"/>
              </a:spcBef>
              <a:spcAft>
                <a:spcPts val="600"/>
              </a:spcAft>
            </a:pPr>
            <a:r>
              <a:rPr lang="en-US" dirty="0"/>
              <a:t>Variables are the input and output a program manipulates</a:t>
            </a:r>
          </a:p>
          <a:p>
            <a:pPr lvl="1">
              <a:spcBef>
                <a:spcPts val="0"/>
              </a:spcBef>
              <a:spcAft>
                <a:spcPts val="600"/>
              </a:spcAft>
            </a:pPr>
            <a:r>
              <a:rPr lang="en-US" dirty="0"/>
              <a:t>Variable declarations tell the system to allocate space in RAM</a:t>
            </a:r>
          </a:p>
          <a:p>
            <a:pPr>
              <a:spcBef>
                <a:spcPts val="0"/>
              </a:spcBef>
              <a:spcAft>
                <a:spcPts val="600"/>
              </a:spcAft>
            </a:pPr>
            <a:r>
              <a:rPr lang="en-US" dirty="0"/>
              <a:t>Comments are added to explain the purpose of a section of code</a:t>
            </a:r>
          </a:p>
        </p:txBody>
      </p:sp>
    </p:spTree>
    <p:extLst>
      <p:ext uri="{BB962C8B-B14F-4D97-AF65-F5344CB8AC3E}">
        <p14:creationId xmlns:p14="http://schemas.microsoft.com/office/powerpoint/2010/main" val="27661965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457200" y="0"/>
            <a:ext cx="8686800" cy="1600200"/>
          </a:xfrm>
        </p:spPr>
        <p:txBody>
          <a:bodyPr/>
          <a:lstStyle/>
          <a:p>
            <a:pPr>
              <a:defRPr/>
            </a:pPr>
            <a:r>
              <a:rPr lang="en-US" dirty="0"/>
              <a:t>Life Cycle of a Program</a:t>
            </a:r>
            <a:br>
              <a:rPr lang="en-US" sz="3000" dirty="0"/>
            </a:br>
            <a:r>
              <a:rPr lang="en-US" sz="3200" dirty="0"/>
              <a:t>Coding (4 of 5)</a:t>
            </a:r>
            <a:br>
              <a:rPr lang="en-US" sz="2800" dirty="0"/>
            </a:br>
            <a:r>
              <a:rPr lang="en-US" sz="2000" dirty="0"/>
              <a:t>(Objective 10.6)</a:t>
            </a:r>
            <a:endParaRPr lang="en-US" sz="2700" dirty="0"/>
          </a:p>
        </p:txBody>
      </p:sp>
      <p:sp>
        <p:nvSpPr>
          <p:cNvPr id="78851" name="Rectangle 3"/>
          <p:cNvSpPr>
            <a:spLocks noGrp="1" noChangeArrowheads="1"/>
          </p:cNvSpPr>
          <p:nvPr>
            <p:ph idx="1"/>
          </p:nvPr>
        </p:nvSpPr>
        <p:spPr>
          <a:xfrm>
            <a:off x="457200" y="1600200"/>
            <a:ext cx="8458200" cy="5029200"/>
          </a:xfrm>
        </p:spPr>
        <p:txBody>
          <a:bodyPr/>
          <a:lstStyle/>
          <a:p>
            <a:pPr>
              <a:spcBef>
                <a:spcPts val="0"/>
              </a:spcBef>
              <a:spcAft>
                <a:spcPts val="600"/>
              </a:spcAft>
            </a:pPr>
            <a:r>
              <a:rPr lang="en-US" dirty="0"/>
              <a:t>Compilation—process of converting code into machine language</a:t>
            </a:r>
          </a:p>
          <a:p>
            <a:pPr>
              <a:spcBef>
                <a:spcPts val="0"/>
              </a:spcBef>
              <a:spcAft>
                <a:spcPts val="600"/>
              </a:spcAft>
            </a:pPr>
            <a:r>
              <a:rPr lang="en-US" dirty="0"/>
              <a:t>Compiler understands syntax of programming language and structure of CPU</a:t>
            </a:r>
          </a:p>
          <a:p>
            <a:pPr lvl="1">
              <a:spcBef>
                <a:spcPts val="0"/>
              </a:spcBef>
              <a:spcAft>
                <a:spcPts val="600"/>
              </a:spcAft>
            </a:pPr>
            <a:r>
              <a:rPr lang="en-US" dirty="0"/>
              <a:t>Reads source code</a:t>
            </a:r>
          </a:p>
          <a:p>
            <a:pPr lvl="1">
              <a:spcBef>
                <a:spcPts val="0"/>
              </a:spcBef>
              <a:spcAft>
                <a:spcPts val="600"/>
              </a:spcAft>
            </a:pPr>
            <a:r>
              <a:rPr lang="en-US" dirty="0"/>
              <a:t>Creates an executable program</a:t>
            </a:r>
          </a:p>
          <a:p>
            <a:pPr>
              <a:spcBef>
                <a:spcPts val="0"/>
              </a:spcBef>
              <a:spcAft>
                <a:spcPts val="600"/>
              </a:spcAft>
            </a:pPr>
            <a:r>
              <a:rPr lang="en-US" dirty="0"/>
              <a:t>Some languages use an interpreter</a:t>
            </a:r>
          </a:p>
          <a:p>
            <a:pPr lvl="1">
              <a:spcBef>
                <a:spcPts val="0"/>
              </a:spcBef>
              <a:spcAft>
                <a:spcPts val="600"/>
              </a:spcAft>
            </a:pPr>
            <a:r>
              <a:rPr lang="en-US" dirty="0"/>
              <a:t>Translates into an intermediate form</a:t>
            </a:r>
          </a:p>
        </p:txBody>
      </p:sp>
    </p:spTree>
    <p:extLst>
      <p:ext uri="{BB962C8B-B14F-4D97-AF65-F5344CB8AC3E}">
        <p14:creationId xmlns:p14="http://schemas.microsoft.com/office/powerpoint/2010/main" val="24908688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686800" cy="1600200"/>
          </a:xfrm>
        </p:spPr>
        <p:txBody>
          <a:bodyPr>
            <a:normAutofit/>
          </a:bodyPr>
          <a:lstStyle/>
          <a:p>
            <a:r>
              <a:rPr lang="en-US" kern="0" dirty="0"/>
              <a:t>Life Cycle of a Program</a:t>
            </a:r>
            <a:br>
              <a:rPr lang="en-US" sz="4050" kern="0" dirty="0"/>
            </a:br>
            <a:r>
              <a:rPr lang="en-US" sz="3200" dirty="0"/>
              <a:t>Coding (5 of 5)</a:t>
            </a:r>
            <a:br>
              <a:rPr lang="en-US" sz="3200" dirty="0"/>
            </a:br>
            <a:r>
              <a:rPr lang="en-US" sz="2000" dirty="0"/>
              <a:t>(Objective 10.6)</a:t>
            </a:r>
            <a:endParaRPr lang="en-US" sz="2700" dirty="0"/>
          </a:p>
        </p:txBody>
      </p:sp>
      <p:sp>
        <p:nvSpPr>
          <p:cNvPr id="8" name="Content Placeholder 7"/>
          <p:cNvSpPr>
            <a:spLocks noGrp="1"/>
          </p:cNvSpPr>
          <p:nvPr>
            <p:ph idx="1"/>
          </p:nvPr>
        </p:nvSpPr>
        <p:spPr>
          <a:xfrm>
            <a:off x="457200" y="1600200"/>
            <a:ext cx="8458199" cy="1828800"/>
          </a:xfrm>
        </p:spPr>
        <p:txBody>
          <a:bodyPr/>
          <a:lstStyle/>
          <a:p>
            <a:r>
              <a:rPr lang="en-US" dirty="0"/>
              <a:t>IDE—helps programmers write and test their programs</a:t>
            </a:r>
          </a:p>
        </p:txBody>
      </p:sp>
      <p:pic>
        <p:nvPicPr>
          <p:cNvPr id="5" name="Picture 4" descr="A screenshot of the j GRASP I D E has 7 main components on the main screen to help programmers keep track of code functions. The 3 components on top are for colors as follows. R G B color codes. Colors 2, which shows the exact shade selected. Integer list, which displays a histogram. The middle component is labeled, my linked list. It has a box for size labeled 10. Below is a coded flow chart of animal names. The 3 bottom components are as follows. An abbreviated version of my linked list. A scroll through menu containing the animal names. A list of formatted lines of code.">
            <a:extLst>
              <a:ext uri="{FF2B5EF4-FFF2-40B4-BE49-F238E27FC236}">
                <a16:creationId xmlns:a16="http://schemas.microsoft.com/office/drawing/2014/main" id="{D41631FB-EB3D-4235-BCB5-BEFD4EB6861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848"/>
          <a:stretch/>
        </p:blipFill>
        <p:spPr>
          <a:xfrm>
            <a:off x="3657600" y="2362200"/>
            <a:ext cx="3962400" cy="3962400"/>
          </a:xfrm>
          <a:prstGeom prst="rect">
            <a:avLst/>
          </a:prstGeom>
        </p:spPr>
      </p:pic>
    </p:spTree>
    <p:extLst>
      <p:ext uri="{BB962C8B-B14F-4D97-AF65-F5344CB8AC3E}">
        <p14:creationId xmlns:p14="http://schemas.microsoft.com/office/powerpoint/2010/main" val="5052230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lstStyle/>
          <a:p>
            <a:r>
              <a:rPr lang="en-US" dirty="0"/>
              <a:t>Life Cycle of a Program</a:t>
            </a:r>
            <a:br>
              <a:rPr lang="en-US" sz="3000" dirty="0"/>
            </a:br>
            <a:r>
              <a:rPr lang="en-US" sz="3200" dirty="0"/>
              <a:t>Debugging</a:t>
            </a:r>
            <a:br>
              <a:rPr lang="en-US" sz="2700" dirty="0"/>
            </a:br>
            <a:r>
              <a:rPr lang="en-US" sz="2000" dirty="0"/>
              <a:t>(Objective 10.7)</a:t>
            </a:r>
            <a:endParaRPr lang="en-US" dirty="0"/>
          </a:p>
        </p:txBody>
      </p:sp>
      <p:sp>
        <p:nvSpPr>
          <p:cNvPr id="3" name="Content Placeholder 2"/>
          <p:cNvSpPr>
            <a:spLocks noGrp="1"/>
          </p:cNvSpPr>
          <p:nvPr>
            <p:ph idx="1"/>
          </p:nvPr>
        </p:nvSpPr>
        <p:spPr>
          <a:xfrm>
            <a:off x="453013" y="1627832"/>
            <a:ext cx="8358649" cy="4696767"/>
          </a:xfrm>
        </p:spPr>
        <p:txBody>
          <a:bodyPr/>
          <a:lstStyle/>
          <a:p>
            <a:pPr>
              <a:spcBef>
                <a:spcPts val="0"/>
              </a:spcBef>
              <a:spcAft>
                <a:spcPts val="900"/>
              </a:spcAft>
            </a:pPr>
            <a:r>
              <a:rPr lang="en-US" dirty="0"/>
              <a:t>Debugging—finding and correcting errors</a:t>
            </a:r>
          </a:p>
          <a:p>
            <a:pPr>
              <a:spcBef>
                <a:spcPts val="0"/>
              </a:spcBef>
              <a:spcAft>
                <a:spcPts val="900"/>
              </a:spcAft>
            </a:pPr>
            <a:r>
              <a:rPr lang="en-US" dirty="0"/>
              <a:t>Testing plan helps programmers know program has solved the problem</a:t>
            </a:r>
          </a:p>
          <a:p>
            <a:pPr>
              <a:spcBef>
                <a:spcPts val="0"/>
              </a:spcBef>
              <a:spcAft>
                <a:spcPts val="900"/>
              </a:spcAft>
            </a:pPr>
            <a:r>
              <a:rPr lang="en-US" dirty="0"/>
              <a:t>Logical errors</a:t>
            </a:r>
          </a:p>
          <a:p>
            <a:pPr lvl="1">
              <a:spcBef>
                <a:spcPts val="0"/>
              </a:spcBef>
              <a:spcAft>
                <a:spcPts val="900"/>
              </a:spcAft>
            </a:pPr>
            <a:r>
              <a:rPr lang="en-US" dirty="0"/>
              <a:t>Program runs but executes incorrectly</a:t>
            </a:r>
          </a:p>
          <a:p>
            <a:pPr>
              <a:spcBef>
                <a:spcPts val="0"/>
              </a:spcBef>
              <a:spcAft>
                <a:spcPts val="900"/>
              </a:spcAft>
            </a:pPr>
            <a:r>
              <a:rPr lang="en-US" dirty="0"/>
              <a:t>Runtime errors</a:t>
            </a:r>
          </a:p>
          <a:p>
            <a:pPr lvl="1">
              <a:spcBef>
                <a:spcPts val="0"/>
              </a:spcBef>
              <a:spcAft>
                <a:spcPts val="900"/>
              </a:spcAft>
            </a:pPr>
            <a:r>
              <a:rPr lang="en-US" dirty="0"/>
              <a:t>Dividing by zero</a:t>
            </a:r>
          </a:p>
        </p:txBody>
      </p:sp>
    </p:spTree>
    <p:extLst>
      <p:ext uri="{BB962C8B-B14F-4D97-AF65-F5344CB8AC3E}">
        <p14:creationId xmlns:p14="http://schemas.microsoft.com/office/powerpoint/2010/main" val="4827204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lstStyle/>
          <a:p>
            <a:r>
              <a:rPr lang="en-US" dirty="0"/>
              <a:t>Life Cycle of a Program</a:t>
            </a:r>
            <a:br>
              <a:rPr lang="en-US" sz="3000" dirty="0"/>
            </a:br>
            <a:r>
              <a:rPr lang="en-US" sz="3200" dirty="0"/>
              <a:t>Testing and Documentation</a:t>
            </a:r>
            <a:br>
              <a:rPr lang="en-US" sz="3200" dirty="0"/>
            </a:br>
            <a:r>
              <a:rPr lang="en-US" sz="2000" dirty="0"/>
              <a:t>(Objective 10.8)</a:t>
            </a:r>
            <a:endParaRPr lang="en-US" sz="2700" dirty="0"/>
          </a:p>
        </p:txBody>
      </p:sp>
      <p:sp>
        <p:nvSpPr>
          <p:cNvPr id="3" name="Content Placeholder 2"/>
          <p:cNvSpPr>
            <a:spLocks noGrp="1"/>
          </p:cNvSpPr>
          <p:nvPr>
            <p:ph idx="1"/>
          </p:nvPr>
        </p:nvSpPr>
        <p:spPr>
          <a:xfrm>
            <a:off x="457200" y="1600200"/>
            <a:ext cx="8358649" cy="5181600"/>
          </a:xfrm>
        </p:spPr>
        <p:txBody>
          <a:bodyPr/>
          <a:lstStyle/>
          <a:p>
            <a:pPr>
              <a:spcBef>
                <a:spcPts val="0"/>
              </a:spcBef>
              <a:spcAft>
                <a:spcPts val="900"/>
              </a:spcAft>
            </a:pPr>
            <a:r>
              <a:rPr lang="en-US" dirty="0"/>
              <a:t>Internal testing</a:t>
            </a:r>
          </a:p>
          <a:p>
            <a:pPr>
              <a:spcBef>
                <a:spcPts val="0"/>
              </a:spcBef>
              <a:spcAft>
                <a:spcPts val="900"/>
              </a:spcAft>
            </a:pPr>
            <a:r>
              <a:rPr lang="en-US" dirty="0"/>
              <a:t>External testing</a:t>
            </a:r>
          </a:p>
          <a:p>
            <a:pPr>
              <a:spcBef>
                <a:spcPts val="0"/>
              </a:spcBef>
              <a:spcAft>
                <a:spcPts val="900"/>
              </a:spcAft>
            </a:pPr>
            <a:r>
              <a:rPr lang="en-US" dirty="0"/>
              <a:t>Solving problems after beta testing</a:t>
            </a:r>
          </a:p>
          <a:p>
            <a:pPr>
              <a:spcBef>
                <a:spcPts val="0"/>
              </a:spcBef>
              <a:spcAft>
                <a:spcPts val="900"/>
              </a:spcAft>
            </a:pPr>
            <a:r>
              <a:rPr lang="en-US" dirty="0"/>
              <a:t>Finishing the project</a:t>
            </a:r>
          </a:p>
          <a:p>
            <a:pPr>
              <a:spcBef>
                <a:spcPts val="0"/>
              </a:spcBef>
              <a:spcAft>
                <a:spcPts val="900"/>
              </a:spcAft>
            </a:pPr>
            <a:r>
              <a:rPr lang="en-US" dirty="0"/>
              <a:t>Release to manufacturers (RTM)</a:t>
            </a:r>
          </a:p>
          <a:p>
            <a:pPr>
              <a:spcBef>
                <a:spcPts val="0"/>
              </a:spcBef>
              <a:spcAft>
                <a:spcPts val="900"/>
              </a:spcAft>
            </a:pPr>
            <a:r>
              <a:rPr lang="en-US" dirty="0"/>
              <a:t>Documentation</a:t>
            </a:r>
          </a:p>
          <a:p>
            <a:pPr>
              <a:spcBef>
                <a:spcPts val="0"/>
              </a:spcBef>
              <a:spcAft>
                <a:spcPts val="900"/>
              </a:spcAft>
            </a:pPr>
            <a:r>
              <a:rPr lang="en-US" dirty="0"/>
              <a:t>General availability (GA)</a:t>
            </a:r>
          </a:p>
        </p:txBody>
      </p:sp>
    </p:spTree>
    <p:extLst>
      <p:ext uri="{BB962C8B-B14F-4D97-AF65-F5344CB8AC3E}">
        <p14:creationId xmlns:p14="http://schemas.microsoft.com/office/powerpoint/2010/main" val="15373250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lstStyle/>
          <a:p>
            <a:r>
              <a:rPr lang="en-US" dirty="0"/>
              <a:t>Many Programming Languages</a:t>
            </a:r>
            <a:br>
              <a:rPr lang="en-US" sz="3000" dirty="0"/>
            </a:br>
            <a:r>
              <a:rPr lang="en-US" sz="3200" dirty="0"/>
              <a:t>Need for Diverse Languages</a:t>
            </a:r>
            <a:br>
              <a:rPr lang="en-US" sz="2700" dirty="0"/>
            </a:br>
            <a:r>
              <a:rPr lang="en-US" sz="2000" dirty="0"/>
              <a:t>(Objective 10.9)</a:t>
            </a:r>
            <a:endParaRPr lang="en-US" dirty="0"/>
          </a:p>
        </p:txBody>
      </p:sp>
      <p:sp>
        <p:nvSpPr>
          <p:cNvPr id="3" name="Content Placeholder 2"/>
          <p:cNvSpPr>
            <a:spLocks noGrp="1"/>
          </p:cNvSpPr>
          <p:nvPr>
            <p:ph idx="1"/>
          </p:nvPr>
        </p:nvSpPr>
        <p:spPr>
          <a:xfrm>
            <a:off x="457200" y="1600200"/>
            <a:ext cx="8229600" cy="5105400"/>
          </a:xfrm>
        </p:spPr>
        <p:txBody>
          <a:bodyPr/>
          <a:lstStyle/>
          <a:p>
            <a:pPr>
              <a:spcBef>
                <a:spcPts val="0"/>
              </a:spcBef>
              <a:spcAft>
                <a:spcPts val="900"/>
              </a:spcAft>
            </a:pPr>
            <a:r>
              <a:rPr lang="en-US" dirty="0"/>
              <a:t>Examine job postings for programmers</a:t>
            </a:r>
          </a:p>
          <a:p>
            <a:pPr>
              <a:spcBef>
                <a:spcPts val="0"/>
              </a:spcBef>
              <a:spcAft>
                <a:spcPts val="900"/>
              </a:spcAft>
            </a:pPr>
            <a:r>
              <a:rPr lang="en-US" dirty="0"/>
              <a:t>Certain languages dominate in specific industries</a:t>
            </a:r>
          </a:p>
          <a:p>
            <a:pPr>
              <a:spcBef>
                <a:spcPts val="0"/>
              </a:spcBef>
              <a:spcAft>
                <a:spcPts val="900"/>
              </a:spcAft>
            </a:pPr>
            <a:r>
              <a:rPr lang="en-US" dirty="0"/>
              <a:t>Introductory programming course includes:</a:t>
            </a:r>
          </a:p>
          <a:p>
            <a:pPr lvl="1">
              <a:spcBef>
                <a:spcPts val="0"/>
              </a:spcBef>
              <a:spcAft>
                <a:spcPts val="900"/>
              </a:spcAft>
            </a:pPr>
            <a:r>
              <a:rPr lang="en-US" dirty="0"/>
              <a:t>Design</a:t>
            </a:r>
          </a:p>
          <a:p>
            <a:pPr lvl="1">
              <a:spcBef>
                <a:spcPts val="0"/>
              </a:spcBef>
              <a:spcAft>
                <a:spcPts val="900"/>
              </a:spcAft>
            </a:pPr>
            <a:r>
              <a:rPr lang="en-US" dirty="0"/>
              <a:t>Algorithm development</a:t>
            </a:r>
          </a:p>
          <a:p>
            <a:pPr lvl="1">
              <a:spcBef>
                <a:spcPts val="0"/>
              </a:spcBef>
              <a:spcAft>
                <a:spcPts val="900"/>
              </a:spcAft>
            </a:pPr>
            <a:r>
              <a:rPr lang="en-US" dirty="0"/>
              <a:t>Debugging techniques</a:t>
            </a:r>
          </a:p>
          <a:p>
            <a:pPr lvl="1">
              <a:spcBef>
                <a:spcPts val="0"/>
              </a:spcBef>
              <a:spcAft>
                <a:spcPts val="900"/>
              </a:spcAft>
            </a:pPr>
            <a:r>
              <a:rPr lang="en-US" dirty="0"/>
              <a:t>Project management</a:t>
            </a:r>
          </a:p>
        </p:txBody>
      </p:sp>
      <p:pic>
        <p:nvPicPr>
          <p:cNvPr id="6" name="Picture 5" descr="A graphic uses 14 circles of different sizes to illustrate the popularity of programming languages. The 14 circles are described in order from largest to smallest as follows. Java script. Java. P H P. Python. C. C plus plus. H T M L. C S S. C sharp. Ruby. S Q L, or sequel. Objective C. R. Swift.  ">
            <a:extLst>
              <a:ext uri="{FF2B5EF4-FFF2-40B4-BE49-F238E27FC236}">
                <a16:creationId xmlns:a16="http://schemas.microsoft.com/office/drawing/2014/main" id="{5D41C912-97FF-4FF2-BB8C-F82305526AD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 b="3051"/>
          <a:stretch/>
        </p:blipFill>
        <p:spPr>
          <a:xfrm>
            <a:off x="5410200" y="3962401"/>
            <a:ext cx="3276600" cy="2374348"/>
          </a:xfrm>
          <a:prstGeom prst="rect">
            <a:avLst/>
          </a:prstGeom>
        </p:spPr>
      </p:pic>
    </p:spTree>
    <p:extLst>
      <p:ext uri="{BB962C8B-B14F-4D97-AF65-F5344CB8AC3E}">
        <p14:creationId xmlns:p14="http://schemas.microsoft.com/office/powerpoint/2010/main" val="15977747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lstStyle/>
          <a:p>
            <a:r>
              <a:rPr lang="en-US" dirty="0"/>
              <a:t>Many Programming Languages</a:t>
            </a:r>
            <a:br>
              <a:rPr lang="en-US" sz="3000" dirty="0"/>
            </a:br>
            <a:r>
              <a:rPr lang="en-US" sz="3200" dirty="0"/>
              <a:t>Selecting the Right Language</a:t>
            </a:r>
            <a:br>
              <a:rPr lang="en-US" sz="3200" dirty="0"/>
            </a:br>
            <a:r>
              <a:rPr lang="en-US" sz="2000" dirty="0"/>
              <a:t>(Objective 10.10)</a:t>
            </a:r>
            <a:endParaRPr lang="en-US" sz="2700" dirty="0"/>
          </a:p>
        </p:txBody>
      </p:sp>
      <p:sp>
        <p:nvSpPr>
          <p:cNvPr id="3" name="Content Placeholder 2"/>
          <p:cNvSpPr>
            <a:spLocks noGrp="1"/>
          </p:cNvSpPr>
          <p:nvPr>
            <p:ph idx="1"/>
          </p:nvPr>
        </p:nvSpPr>
        <p:spPr>
          <a:xfrm>
            <a:off x="457200" y="1600200"/>
            <a:ext cx="6033155" cy="5257800"/>
          </a:xfrm>
        </p:spPr>
        <p:txBody>
          <a:bodyPr>
            <a:normAutofit/>
          </a:bodyPr>
          <a:lstStyle/>
          <a:p>
            <a:pPr>
              <a:spcBef>
                <a:spcPts val="0"/>
              </a:spcBef>
              <a:spcAft>
                <a:spcPts val="900"/>
              </a:spcAft>
            </a:pPr>
            <a:r>
              <a:rPr lang="en-US" dirty="0"/>
              <a:t>Need to consider:</a:t>
            </a:r>
          </a:p>
          <a:p>
            <a:pPr lvl="1">
              <a:spcBef>
                <a:spcPts val="0"/>
              </a:spcBef>
              <a:spcAft>
                <a:spcPts val="600"/>
              </a:spcAft>
            </a:pPr>
            <a:r>
              <a:rPr lang="en-US" dirty="0"/>
              <a:t>Space available</a:t>
            </a:r>
          </a:p>
          <a:p>
            <a:pPr lvl="1">
              <a:spcBef>
                <a:spcPts val="0"/>
              </a:spcBef>
              <a:spcAft>
                <a:spcPts val="600"/>
              </a:spcAft>
            </a:pPr>
            <a:r>
              <a:rPr lang="en-US" dirty="0"/>
              <a:t>Speed required</a:t>
            </a:r>
          </a:p>
          <a:p>
            <a:pPr lvl="1">
              <a:spcBef>
                <a:spcPts val="0"/>
              </a:spcBef>
              <a:spcAft>
                <a:spcPts val="600"/>
              </a:spcAft>
            </a:pPr>
            <a:r>
              <a:rPr lang="en-US" dirty="0"/>
              <a:t>Organizational resources available</a:t>
            </a:r>
          </a:p>
          <a:p>
            <a:pPr lvl="1">
              <a:spcBef>
                <a:spcPts val="0"/>
              </a:spcBef>
              <a:spcAft>
                <a:spcPts val="600"/>
              </a:spcAft>
            </a:pPr>
            <a:r>
              <a:rPr lang="en-US" dirty="0"/>
              <a:t>Type of target application</a:t>
            </a:r>
          </a:p>
          <a:p>
            <a:pPr>
              <a:spcBef>
                <a:spcPts val="0"/>
              </a:spcBef>
              <a:spcAft>
                <a:spcPts val="900"/>
              </a:spcAft>
            </a:pPr>
            <a:r>
              <a:rPr lang="en-US" dirty="0"/>
              <a:t>Visual programming language</a:t>
            </a:r>
          </a:p>
          <a:p>
            <a:pPr lvl="1">
              <a:spcBef>
                <a:spcPts val="0"/>
              </a:spcBef>
              <a:spcAft>
                <a:spcPts val="600"/>
              </a:spcAft>
            </a:pPr>
            <a:r>
              <a:rPr lang="en-US" dirty="0"/>
              <a:t>Scratch</a:t>
            </a:r>
          </a:p>
          <a:p>
            <a:pPr lvl="1">
              <a:spcBef>
                <a:spcPts val="0"/>
              </a:spcBef>
              <a:spcAft>
                <a:spcPts val="600"/>
              </a:spcAft>
            </a:pPr>
            <a:r>
              <a:rPr lang="en-US" dirty="0"/>
              <a:t>App Inventor</a:t>
            </a:r>
          </a:p>
        </p:txBody>
      </p:sp>
    </p:spTree>
    <p:extLst>
      <p:ext uri="{BB962C8B-B14F-4D97-AF65-F5344CB8AC3E}">
        <p14:creationId xmlns:p14="http://schemas.microsoft.com/office/powerpoint/2010/main" val="19205014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lstStyle/>
          <a:p>
            <a:pPr marL="2381" indent="-2381"/>
            <a:r>
              <a:rPr lang="en-US" dirty="0"/>
              <a:t>Exploring Programming Languages</a:t>
            </a:r>
            <a:br>
              <a:rPr lang="en-US" sz="3000" dirty="0"/>
            </a:br>
            <a:r>
              <a:rPr lang="en-US" sz="3200" dirty="0"/>
              <a:t>Tour of Modern Languages (1 of 4)</a:t>
            </a:r>
            <a:br>
              <a:rPr lang="en-US" sz="3200" dirty="0"/>
            </a:br>
            <a:r>
              <a:rPr lang="en-US" sz="2000" dirty="0"/>
              <a:t>(Objective 10.11)</a:t>
            </a:r>
            <a:endParaRPr lang="en-US" dirty="0"/>
          </a:p>
        </p:txBody>
      </p:sp>
      <p:sp>
        <p:nvSpPr>
          <p:cNvPr id="4" name="Content Placeholder 2">
            <a:extLst>
              <a:ext uri="{FF2B5EF4-FFF2-40B4-BE49-F238E27FC236}">
                <a16:creationId xmlns:a16="http://schemas.microsoft.com/office/drawing/2014/main" id="{A93EBBF0-AC41-47D6-8197-7AADE0EB4BC3}"/>
              </a:ext>
            </a:extLst>
          </p:cNvPr>
          <p:cNvSpPr txBox="1">
            <a:spLocks/>
          </p:cNvSpPr>
          <p:nvPr/>
        </p:nvSpPr>
        <p:spPr>
          <a:xfrm>
            <a:off x="457200" y="1600200"/>
            <a:ext cx="8610600" cy="5257800"/>
          </a:xfrm>
          <a:prstGeom prst="rect">
            <a:avLst/>
          </a:prstGeom>
          <a:noFill/>
          <a:ln>
            <a:noFill/>
          </a:ln>
        </p:spPr>
        <p:txBody>
          <a:bodyPr lIns="91425" tIns="91425" rIns="91425" bIns="91425" anchor="t" anchorCtr="0">
            <a:normAutofit/>
          </a:bodyPr>
          <a:lstStyle>
            <a:defPPr marR="0" lvl="0" algn="l" rtl="0">
              <a:lnSpc>
                <a:spcPct val="100000"/>
              </a:lnSpc>
              <a:spcBef>
                <a:spcPts val="0"/>
              </a:spcBef>
              <a:spcAft>
                <a:spcPts val="0"/>
              </a:spcAft>
            </a:defPPr>
            <a:lvl1pPr marL="256032" marR="0" lvl="0" indent="-154432" algn="l" rtl="0" eaLnBrk="1" hangingPunct="1">
              <a:lnSpc>
                <a:spcPct val="100000"/>
              </a:lnSpc>
              <a:spcBef>
                <a:spcPts val="1500"/>
              </a:spcBef>
              <a:spcAft>
                <a:spcPts val="0"/>
              </a:spcAft>
              <a:buClr>
                <a:srgbClr val="007FA3"/>
              </a:buClr>
              <a:buSzPct val="100000"/>
              <a:buFont typeface="Arial"/>
              <a:buChar char="•"/>
              <a:defRPr sz="3200" b="0" i="0" u="none" strike="noStrike" cap="none">
                <a:solidFill>
                  <a:srgbClr val="007FA3"/>
                </a:solidFill>
                <a:latin typeface="Arial"/>
                <a:ea typeface="Arial"/>
                <a:cs typeface="Arial"/>
                <a:sym typeface="Arial"/>
              </a:defRPr>
            </a:lvl1pPr>
            <a:lvl2pPr marL="742950" marR="0" lvl="1" indent="-184150" algn="l" rtl="0" eaLnBrk="1" hangingPunct="1">
              <a:lnSpc>
                <a:spcPct val="100000"/>
              </a:lnSpc>
              <a:spcBef>
                <a:spcPts val="600"/>
              </a:spcBef>
              <a:spcAft>
                <a:spcPts val="0"/>
              </a:spcAft>
              <a:buClr>
                <a:srgbClr val="007FA3"/>
              </a:buClr>
              <a:buSzPct val="100000"/>
              <a:buFont typeface="Arial"/>
              <a:buChar char="–"/>
              <a:defRPr sz="2800" b="0" i="0" u="none" strike="noStrike" cap="none">
                <a:solidFill>
                  <a:schemeClr val="dk1"/>
                </a:solidFill>
                <a:latin typeface="Arial"/>
                <a:ea typeface="Arial"/>
                <a:cs typeface="Arial"/>
                <a:sym typeface="Arial"/>
              </a:defRPr>
            </a:lvl2pPr>
            <a:lvl3pPr marL="1143000" marR="0" lvl="2" indent="-127000" algn="l" rtl="0" eaLnBrk="1" hangingPunct="1">
              <a:lnSpc>
                <a:spcPct val="100000"/>
              </a:lnSpc>
              <a:spcBef>
                <a:spcPts val="600"/>
              </a:spcBef>
              <a:spcAft>
                <a:spcPts val="0"/>
              </a:spcAft>
              <a:buClr>
                <a:srgbClr val="007FA3"/>
              </a:buClr>
              <a:buSzPct val="100000"/>
              <a:buFont typeface="Noto Sans Symbols"/>
              <a:buChar char="▪"/>
              <a:defRPr sz="2400" b="0" i="0" u="none" strike="noStrike" cap="none">
                <a:solidFill>
                  <a:schemeClr val="dk1"/>
                </a:solidFill>
                <a:latin typeface="Arial"/>
                <a:ea typeface="Arial"/>
                <a:cs typeface="Arial"/>
                <a:sym typeface="Arial"/>
              </a:defRPr>
            </a:lvl3pPr>
            <a:lvl4pPr marL="1600200" marR="0" lvl="3" indent="-127000" algn="l" rtl="0" eaLnBrk="1" hangingPunct="1">
              <a:lnSpc>
                <a:spcPct val="100000"/>
              </a:lnSpc>
              <a:spcBef>
                <a:spcPts val="6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eaLnBrk="1" hangingPunct="1">
              <a:lnSpc>
                <a:spcPct val="100000"/>
              </a:lnSpc>
              <a:spcBef>
                <a:spcPts val="6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eaLnBrk="1" hangingPunct="1">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eaLnBrk="1" hangingPunct="1">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eaLnBrk="1" hangingPunct="1">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eaLnBrk="1" hangingPunct="1">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pPr>
              <a:spcBef>
                <a:spcPts val="0"/>
              </a:spcBef>
              <a:spcAft>
                <a:spcPts val="600"/>
              </a:spcAft>
            </a:pPr>
            <a:r>
              <a:rPr lang="en-US" dirty="0"/>
              <a:t>Visual Basic</a:t>
            </a:r>
          </a:p>
          <a:p>
            <a:pPr lvl="1">
              <a:spcBef>
                <a:spcPts val="0"/>
              </a:spcBef>
              <a:spcAft>
                <a:spcPts val="600"/>
              </a:spcAft>
            </a:pPr>
            <a:r>
              <a:rPr lang="en-US" dirty="0"/>
              <a:t>Prototype</a:t>
            </a:r>
          </a:p>
          <a:p>
            <a:pPr lvl="1">
              <a:spcBef>
                <a:spcPts val="0"/>
              </a:spcBef>
              <a:spcAft>
                <a:spcPts val="600"/>
              </a:spcAft>
            </a:pPr>
            <a:r>
              <a:rPr lang="en-US" dirty="0"/>
              <a:t>Rapid application development</a:t>
            </a:r>
          </a:p>
          <a:p>
            <a:pPr lvl="1">
              <a:spcBef>
                <a:spcPts val="0"/>
              </a:spcBef>
              <a:spcAft>
                <a:spcPts val="600"/>
              </a:spcAft>
            </a:pPr>
            <a:r>
              <a:rPr lang="en-US" dirty="0"/>
              <a:t>Used to build wide range of applications</a:t>
            </a:r>
          </a:p>
          <a:p>
            <a:pPr lvl="1">
              <a:spcBef>
                <a:spcPts val="0"/>
              </a:spcBef>
              <a:spcAft>
                <a:spcPts val="600"/>
              </a:spcAft>
            </a:pPr>
            <a:r>
              <a:rPr lang="en-US" dirty="0" err="1"/>
              <a:t>.Net</a:t>
            </a:r>
            <a:r>
              <a:rPr lang="en-US" dirty="0"/>
              <a:t> Framework</a:t>
            </a:r>
          </a:p>
          <a:p>
            <a:pPr lvl="1">
              <a:spcBef>
                <a:spcPts val="0"/>
              </a:spcBef>
              <a:spcAft>
                <a:spcPts val="600"/>
              </a:spcAft>
            </a:pPr>
            <a:r>
              <a:rPr lang="en-US" dirty="0"/>
              <a:t>Application Programming Interface</a:t>
            </a:r>
          </a:p>
          <a:p>
            <a:pPr>
              <a:spcBef>
                <a:spcPts val="0"/>
              </a:spcBef>
              <a:spcAft>
                <a:spcPts val="600"/>
              </a:spcAft>
            </a:pPr>
            <a:r>
              <a:rPr lang="en-US" dirty="0"/>
              <a:t>C++</a:t>
            </a:r>
          </a:p>
          <a:p>
            <a:pPr lvl="1">
              <a:spcBef>
                <a:spcPts val="0"/>
              </a:spcBef>
              <a:spcAft>
                <a:spcPts val="600"/>
              </a:spcAft>
            </a:pPr>
            <a:r>
              <a:rPr lang="en-US" dirty="0"/>
              <a:t>Executes difficult, repetitive numerical calculations</a:t>
            </a:r>
          </a:p>
        </p:txBody>
      </p:sp>
    </p:spTree>
    <p:extLst>
      <p:ext uri="{BB962C8B-B14F-4D97-AF65-F5344CB8AC3E}">
        <p14:creationId xmlns:p14="http://schemas.microsoft.com/office/powerpoint/2010/main" val="20838408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lstStyle/>
          <a:p>
            <a:pPr marL="2381" indent="-2381"/>
            <a:r>
              <a:rPr lang="en-US" dirty="0"/>
              <a:t>Exploring Programming Languages</a:t>
            </a:r>
            <a:br>
              <a:rPr lang="en-US" sz="3000" dirty="0"/>
            </a:br>
            <a:r>
              <a:rPr lang="en-US" sz="3200" dirty="0"/>
              <a:t>Tour of Modern Languages (2 of 4)</a:t>
            </a:r>
            <a:br>
              <a:rPr lang="en-US" sz="3200" dirty="0"/>
            </a:br>
            <a:r>
              <a:rPr lang="en-US" sz="2000" dirty="0"/>
              <a:t>(Objective 10.11)</a:t>
            </a:r>
            <a:endParaRPr lang="en-US" dirty="0"/>
          </a:p>
        </p:txBody>
      </p:sp>
      <p:sp>
        <p:nvSpPr>
          <p:cNvPr id="4" name="Content Placeholder 2">
            <a:extLst>
              <a:ext uri="{FF2B5EF4-FFF2-40B4-BE49-F238E27FC236}">
                <a16:creationId xmlns:a16="http://schemas.microsoft.com/office/drawing/2014/main" id="{A93EBBF0-AC41-47D6-8197-7AADE0EB4BC3}"/>
              </a:ext>
            </a:extLst>
          </p:cNvPr>
          <p:cNvSpPr txBox="1">
            <a:spLocks/>
          </p:cNvSpPr>
          <p:nvPr/>
        </p:nvSpPr>
        <p:spPr>
          <a:xfrm>
            <a:off x="457200" y="1600200"/>
            <a:ext cx="8610600" cy="5257800"/>
          </a:xfrm>
          <a:prstGeom prst="rect">
            <a:avLst/>
          </a:prstGeom>
          <a:noFill/>
          <a:ln>
            <a:noFill/>
          </a:ln>
        </p:spPr>
        <p:txBody>
          <a:bodyPr lIns="91425" tIns="91425" rIns="91425" bIns="91425" anchor="t" anchorCtr="0">
            <a:normAutofit/>
          </a:bodyPr>
          <a:lstStyle>
            <a:defPPr marR="0" lvl="0" algn="l" rtl="0">
              <a:lnSpc>
                <a:spcPct val="100000"/>
              </a:lnSpc>
              <a:spcBef>
                <a:spcPts val="0"/>
              </a:spcBef>
              <a:spcAft>
                <a:spcPts val="0"/>
              </a:spcAft>
            </a:defPPr>
            <a:lvl1pPr marL="256032" marR="0" lvl="0" indent="-154432" algn="l" rtl="0" eaLnBrk="1" hangingPunct="1">
              <a:lnSpc>
                <a:spcPct val="100000"/>
              </a:lnSpc>
              <a:spcBef>
                <a:spcPts val="1500"/>
              </a:spcBef>
              <a:spcAft>
                <a:spcPts val="0"/>
              </a:spcAft>
              <a:buClr>
                <a:srgbClr val="007FA3"/>
              </a:buClr>
              <a:buSzPct val="100000"/>
              <a:buFont typeface="Arial"/>
              <a:buChar char="•"/>
              <a:defRPr sz="3200" b="0" i="0" u="none" strike="noStrike" cap="none">
                <a:solidFill>
                  <a:srgbClr val="007FA3"/>
                </a:solidFill>
                <a:latin typeface="Arial"/>
                <a:ea typeface="Arial"/>
                <a:cs typeface="Arial"/>
                <a:sym typeface="Arial"/>
              </a:defRPr>
            </a:lvl1pPr>
            <a:lvl2pPr marL="742950" marR="0" lvl="1" indent="-184150" algn="l" rtl="0" eaLnBrk="1" hangingPunct="1">
              <a:lnSpc>
                <a:spcPct val="100000"/>
              </a:lnSpc>
              <a:spcBef>
                <a:spcPts val="600"/>
              </a:spcBef>
              <a:spcAft>
                <a:spcPts val="0"/>
              </a:spcAft>
              <a:buClr>
                <a:srgbClr val="007FA3"/>
              </a:buClr>
              <a:buSzPct val="100000"/>
              <a:buFont typeface="Arial"/>
              <a:buChar char="–"/>
              <a:defRPr sz="2800" b="0" i="0" u="none" strike="noStrike" cap="none">
                <a:solidFill>
                  <a:schemeClr val="dk1"/>
                </a:solidFill>
                <a:latin typeface="Arial"/>
                <a:ea typeface="Arial"/>
                <a:cs typeface="Arial"/>
                <a:sym typeface="Arial"/>
              </a:defRPr>
            </a:lvl2pPr>
            <a:lvl3pPr marL="1143000" marR="0" lvl="2" indent="-127000" algn="l" rtl="0" eaLnBrk="1" hangingPunct="1">
              <a:lnSpc>
                <a:spcPct val="100000"/>
              </a:lnSpc>
              <a:spcBef>
                <a:spcPts val="600"/>
              </a:spcBef>
              <a:spcAft>
                <a:spcPts val="0"/>
              </a:spcAft>
              <a:buClr>
                <a:srgbClr val="007FA3"/>
              </a:buClr>
              <a:buSzPct val="100000"/>
              <a:buFont typeface="Noto Sans Symbols"/>
              <a:buChar char="▪"/>
              <a:defRPr sz="2400" b="0" i="0" u="none" strike="noStrike" cap="none">
                <a:solidFill>
                  <a:schemeClr val="dk1"/>
                </a:solidFill>
                <a:latin typeface="Arial"/>
                <a:ea typeface="Arial"/>
                <a:cs typeface="Arial"/>
                <a:sym typeface="Arial"/>
              </a:defRPr>
            </a:lvl3pPr>
            <a:lvl4pPr marL="1600200" marR="0" lvl="3" indent="-127000" algn="l" rtl="0" eaLnBrk="1" hangingPunct="1">
              <a:lnSpc>
                <a:spcPct val="100000"/>
              </a:lnSpc>
              <a:spcBef>
                <a:spcPts val="6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eaLnBrk="1" hangingPunct="1">
              <a:lnSpc>
                <a:spcPct val="100000"/>
              </a:lnSpc>
              <a:spcBef>
                <a:spcPts val="6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eaLnBrk="1" hangingPunct="1">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eaLnBrk="1" hangingPunct="1">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eaLnBrk="1" hangingPunct="1">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eaLnBrk="1" hangingPunct="1">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pPr>
              <a:spcBef>
                <a:spcPts val="0"/>
              </a:spcBef>
              <a:spcAft>
                <a:spcPts val="900"/>
              </a:spcAft>
            </a:pPr>
            <a:r>
              <a:rPr lang="en-US" dirty="0"/>
              <a:t>Java and C#</a:t>
            </a:r>
          </a:p>
          <a:p>
            <a:pPr lvl="1">
              <a:spcBef>
                <a:spcPts val="0"/>
              </a:spcBef>
              <a:spcAft>
                <a:spcPts val="900"/>
              </a:spcAft>
            </a:pPr>
            <a:r>
              <a:rPr lang="en-US" dirty="0"/>
              <a:t>Collect information from networked computers</a:t>
            </a:r>
          </a:p>
          <a:p>
            <a:pPr lvl="1">
              <a:spcBef>
                <a:spcPts val="0"/>
              </a:spcBef>
              <a:spcAft>
                <a:spcPts val="900"/>
              </a:spcAft>
            </a:pPr>
            <a:r>
              <a:rPr lang="en-US" dirty="0"/>
              <a:t>Architecture neutral</a:t>
            </a:r>
          </a:p>
          <a:p>
            <a:pPr lvl="1">
              <a:spcBef>
                <a:spcPts val="0"/>
              </a:spcBef>
              <a:spcAft>
                <a:spcPts val="900"/>
              </a:spcAft>
            </a:pPr>
            <a:r>
              <a:rPr lang="en-US" dirty="0"/>
              <a:t>C# competes with Java</a:t>
            </a:r>
          </a:p>
          <a:p>
            <a:pPr>
              <a:spcBef>
                <a:spcPts val="0"/>
              </a:spcBef>
              <a:spcAft>
                <a:spcPts val="900"/>
              </a:spcAft>
            </a:pPr>
            <a:r>
              <a:rPr lang="en-US" dirty="0"/>
              <a:t>Objective C and Swift</a:t>
            </a:r>
          </a:p>
          <a:p>
            <a:pPr lvl="1">
              <a:spcBef>
                <a:spcPts val="0"/>
              </a:spcBef>
              <a:spcAft>
                <a:spcPts val="900"/>
              </a:spcAft>
            </a:pPr>
            <a:r>
              <a:rPr lang="en-US" dirty="0"/>
              <a:t>Used to program applications in macOS</a:t>
            </a:r>
          </a:p>
          <a:p>
            <a:pPr lvl="1">
              <a:spcBef>
                <a:spcPts val="0"/>
              </a:spcBef>
              <a:spcAft>
                <a:spcPts val="900"/>
              </a:spcAft>
            </a:pPr>
            <a:r>
              <a:rPr lang="en-US" dirty="0"/>
              <a:t>Object-oriented</a:t>
            </a:r>
          </a:p>
          <a:p>
            <a:pPr lvl="1">
              <a:spcBef>
                <a:spcPts val="0"/>
              </a:spcBef>
              <a:spcAft>
                <a:spcPts val="900"/>
              </a:spcAft>
            </a:pPr>
            <a:r>
              <a:rPr lang="en-US" dirty="0"/>
              <a:t>Swift introduced by Apple for iOS</a:t>
            </a:r>
          </a:p>
          <a:p>
            <a:pPr>
              <a:spcBef>
                <a:spcPts val="0"/>
              </a:spcBef>
              <a:spcAft>
                <a:spcPts val="600"/>
              </a:spcAft>
            </a:pPr>
            <a:endParaRPr lang="en-US" dirty="0"/>
          </a:p>
        </p:txBody>
      </p:sp>
    </p:spTree>
    <p:extLst>
      <p:ext uri="{BB962C8B-B14F-4D97-AF65-F5344CB8AC3E}">
        <p14:creationId xmlns:p14="http://schemas.microsoft.com/office/powerpoint/2010/main" val="42829122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lstStyle/>
          <a:p>
            <a:pPr marL="2381" indent="-2381"/>
            <a:r>
              <a:rPr lang="en-US" dirty="0"/>
              <a:t>Exploring Programming Languages</a:t>
            </a:r>
            <a:br>
              <a:rPr lang="en-US" sz="3000" dirty="0"/>
            </a:br>
            <a:r>
              <a:rPr lang="en-US" sz="3200" dirty="0"/>
              <a:t>Tour of Modern Languages (3 of 4)</a:t>
            </a:r>
            <a:br>
              <a:rPr lang="en-US" sz="3200" dirty="0"/>
            </a:br>
            <a:r>
              <a:rPr lang="en-US" sz="2000" dirty="0"/>
              <a:t>(Objective 10.11)</a:t>
            </a:r>
            <a:endParaRPr lang="en-US" dirty="0"/>
          </a:p>
        </p:txBody>
      </p:sp>
      <p:sp>
        <p:nvSpPr>
          <p:cNvPr id="4" name="Content Placeholder 2">
            <a:extLst>
              <a:ext uri="{FF2B5EF4-FFF2-40B4-BE49-F238E27FC236}">
                <a16:creationId xmlns:a16="http://schemas.microsoft.com/office/drawing/2014/main" id="{A93EBBF0-AC41-47D6-8197-7AADE0EB4BC3}"/>
              </a:ext>
            </a:extLst>
          </p:cNvPr>
          <p:cNvSpPr txBox="1">
            <a:spLocks/>
          </p:cNvSpPr>
          <p:nvPr/>
        </p:nvSpPr>
        <p:spPr>
          <a:xfrm>
            <a:off x="457200" y="1600200"/>
            <a:ext cx="8610600" cy="5257800"/>
          </a:xfrm>
          <a:prstGeom prst="rect">
            <a:avLst/>
          </a:prstGeom>
          <a:noFill/>
          <a:ln>
            <a:noFill/>
          </a:ln>
        </p:spPr>
        <p:txBody>
          <a:bodyPr lIns="91425" tIns="91425" rIns="91425" bIns="91425" anchor="t" anchorCtr="0">
            <a:normAutofit/>
          </a:bodyPr>
          <a:lstStyle>
            <a:defPPr marR="0" lvl="0" algn="l" rtl="0">
              <a:lnSpc>
                <a:spcPct val="100000"/>
              </a:lnSpc>
              <a:spcBef>
                <a:spcPts val="0"/>
              </a:spcBef>
              <a:spcAft>
                <a:spcPts val="0"/>
              </a:spcAft>
            </a:defPPr>
            <a:lvl1pPr marL="256032" marR="0" lvl="0" indent="-154432" algn="l" rtl="0" eaLnBrk="1" hangingPunct="1">
              <a:lnSpc>
                <a:spcPct val="100000"/>
              </a:lnSpc>
              <a:spcBef>
                <a:spcPts val="1500"/>
              </a:spcBef>
              <a:spcAft>
                <a:spcPts val="0"/>
              </a:spcAft>
              <a:buClr>
                <a:srgbClr val="007FA3"/>
              </a:buClr>
              <a:buSzPct val="100000"/>
              <a:buFont typeface="Arial"/>
              <a:buChar char="•"/>
              <a:defRPr sz="3200" b="0" i="0" u="none" strike="noStrike" cap="none">
                <a:solidFill>
                  <a:srgbClr val="007FA3"/>
                </a:solidFill>
                <a:latin typeface="Arial"/>
                <a:ea typeface="Arial"/>
                <a:cs typeface="Arial"/>
                <a:sym typeface="Arial"/>
              </a:defRPr>
            </a:lvl1pPr>
            <a:lvl2pPr marL="742950" marR="0" lvl="1" indent="-184150" algn="l" rtl="0" eaLnBrk="1" hangingPunct="1">
              <a:lnSpc>
                <a:spcPct val="100000"/>
              </a:lnSpc>
              <a:spcBef>
                <a:spcPts val="600"/>
              </a:spcBef>
              <a:spcAft>
                <a:spcPts val="0"/>
              </a:spcAft>
              <a:buClr>
                <a:srgbClr val="007FA3"/>
              </a:buClr>
              <a:buSzPct val="100000"/>
              <a:buFont typeface="Arial"/>
              <a:buChar char="–"/>
              <a:defRPr sz="2800" b="0" i="0" u="none" strike="noStrike" cap="none">
                <a:solidFill>
                  <a:schemeClr val="dk1"/>
                </a:solidFill>
                <a:latin typeface="Arial"/>
                <a:ea typeface="Arial"/>
                <a:cs typeface="Arial"/>
                <a:sym typeface="Arial"/>
              </a:defRPr>
            </a:lvl2pPr>
            <a:lvl3pPr marL="1143000" marR="0" lvl="2" indent="-127000" algn="l" rtl="0" eaLnBrk="1" hangingPunct="1">
              <a:lnSpc>
                <a:spcPct val="100000"/>
              </a:lnSpc>
              <a:spcBef>
                <a:spcPts val="600"/>
              </a:spcBef>
              <a:spcAft>
                <a:spcPts val="0"/>
              </a:spcAft>
              <a:buClr>
                <a:srgbClr val="007FA3"/>
              </a:buClr>
              <a:buSzPct val="100000"/>
              <a:buFont typeface="Noto Sans Symbols"/>
              <a:buChar char="▪"/>
              <a:defRPr sz="2400" b="0" i="0" u="none" strike="noStrike" cap="none">
                <a:solidFill>
                  <a:schemeClr val="dk1"/>
                </a:solidFill>
                <a:latin typeface="Arial"/>
                <a:ea typeface="Arial"/>
                <a:cs typeface="Arial"/>
                <a:sym typeface="Arial"/>
              </a:defRPr>
            </a:lvl3pPr>
            <a:lvl4pPr marL="1600200" marR="0" lvl="3" indent="-127000" algn="l" rtl="0" eaLnBrk="1" hangingPunct="1">
              <a:lnSpc>
                <a:spcPct val="100000"/>
              </a:lnSpc>
              <a:spcBef>
                <a:spcPts val="6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eaLnBrk="1" hangingPunct="1">
              <a:lnSpc>
                <a:spcPct val="100000"/>
              </a:lnSpc>
              <a:spcBef>
                <a:spcPts val="6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eaLnBrk="1" hangingPunct="1">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eaLnBrk="1" hangingPunct="1">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eaLnBrk="1" hangingPunct="1">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eaLnBrk="1" hangingPunct="1">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pPr>
              <a:spcBef>
                <a:spcPts val="0"/>
              </a:spcBef>
              <a:spcAft>
                <a:spcPts val="900"/>
              </a:spcAft>
            </a:pPr>
            <a:r>
              <a:rPr lang="en-US" dirty="0"/>
              <a:t>Hypertext Markup Language (HTML)</a:t>
            </a:r>
          </a:p>
          <a:p>
            <a:pPr lvl="1">
              <a:spcBef>
                <a:spcPts val="0"/>
              </a:spcBef>
              <a:spcAft>
                <a:spcPts val="900"/>
              </a:spcAft>
            </a:pPr>
            <a:r>
              <a:rPr lang="en-US" dirty="0"/>
              <a:t>Basic formatting language for web applications</a:t>
            </a:r>
          </a:p>
          <a:p>
            <a:pPr>
              <a:spcBef>
                <a:spcPts val="0"/>
              </a:spcBef>
              <a:spcAft>
                <a:spcPts val="900"/>
              </a:spcAft>
            </a:pPr>
            <a:r>
              <a:rPr lang="en-US" dirty="0"/>
              <a:t>Scripting languages</a:t>
            </a:r>
          </a:p>
          <a:p>
            <a:pPr lvl="1">
              <a:spcBef>
                <a:spcPts val="0"/>
              </a:spcBef>
              <a:spcAft>
                <a:spcPts val="900"/>
              </a:spcAft>
            </a:pPr>
            <a:r>
              <a:rPr lang="en-US" dirty="0"/>
              <a:t>Limited to performing a set of specialized tasks</a:t>
            </a:r>
          </a:p>
          <a:p>
            <a:pPr lvl="1">
              <a:spcBef>
                <a:spcPts val="0"/>
              </a:spcBef>
              <a:spcAft>
                <a:spcPts val="900"/>
              </a:spcAft>
            </a:pPr>
            <a:r>
              <a:rPr lang="en-US" dirty="0"/>
              <a:t>Examples: JavaScript, PHP, and VBScript</a:t>
            </a:r>
          </a:p>
          <a:p>
            <a:pPr>
              <a:spcBef>
                <a:spcPts val="0"/>
              </a:spcBef>
              <a:spcAft>
                <a:spcPts val="900"/>
              </a:spcAft>
            </a:pPr>
            <a:r>
              <a:rPr lang="en-US" dirty="0"/>
              <a:t>ASP, JSP, and PHP</a:t>
            </a:r>
          </a:p>
          <a:p>
            <a:pPr lvl="1">
              <a:spcBef>
                <a:spcPts val="0"/>
              </a:spcBef>
              <a:spcAft>
                <a:spcPts val="900"/>
              </a:spcAft>
            </a:pPr>
            <a:r>
              <a:rPr lang="en-US" dirty="0"/>
              <a:t>Used to build interactive web pages</a:t>
            </a:r>
          </a:p>
        </p:txBody>
      </p:sp>
    </p:spTree>
    <p:extLst>
      <p:ext uri="{BB962C8B-B14F-4D97-AF65-F5344CB8AC3E}">
        <p14:creationId xmlns:p14="http://schemas.microsoft.com/office/powerpoint/2010/main" val="26490065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lstStyle/>
          <a:p>
            <a:pPr marL="2381" indent="-2381"/>
            <a:r>
              <a:rPr lang="en-US" dirty="0"/>
              <a:t>Exploring Programming Languages</a:t>
            </a:r>
            <a:br>
              <a:rPr lang="en-US" sz="3000" dirty="0"/>
            </a:br>
            <a:r>
              <a:rPr lang="en-US" sz="3200" dirty="0"/>
              <a:t>Tour of Modern Languages (4 of 4)</a:t>
            </a:r>
            <a:br>
              <a:rPr lang="en-US" sz="3200" dirty="0"/>
            </a:br>
            <a:r>
              <a:rPr lang="en-US" sz="2000" dirty="0"/>
              <a:t>(Objective 10.11)</a:t>
            </a:r>
            <a:endParaRPr lang="en-US" dirty="0"/>
          </a:p>
        </p:txBody>
      </p:sp>
      <p:sp>
        <p:nvSpPr>
          <p:cNvPr id="4" name="Content Placeholder 2">
            <a:extLst>
              <a:ext uri="{FF2B5EF4-FFF2-40B4-BE49-F238E27FC236}">
                <a16:creationId xmlns:a16="http://schemas.microsoft.com/office/drawing/2014/main" id="{A93EBBF0-AC41-47D6-8197-7AADE0EB4BC3}"/>
              </a:ext>
            </a:extLst>
          </p:cNvPr>
          <p:cNvSpPr txBox="1">
            <a:spLocks/>
          </p:cNvSpPr>
          <p:nvPr/>
        </p:nvSpPr>
        <p:spPr>
          <a:xfrm>
            <a:off x="457200" y="1600200"/>
            <a:ext cx="8610600" cy="5257800"/>
          </a:xfrm>
          <a:prstGeom prst="rect">
            <a:avLst/>
          </a:prstGeom>
          <a:noFill/>
          <a:ln>
            <a:noFill/>
          </a:ln>
        </p:spPr>
        <p:txBody>
          <a:bodyPr lIns="91425" tIns="91425" rIns="91425" bIns="91425" anchor="t" anchorCtr="0">
            <a:normAutofit/>
          </a:bodyPr>
          <a:lstStyle>
            <a:defPPr marR="0" lvl="0" algn="l" rtl="0">
              <a:lnSpc>
                <a:spcPct val="100000"/>
              </a:lnSpc>
              <a:spcBef>
                <a:spcPts val="0"/>
              </a:spcBef>
              <a:spcAft>
                <a:spcPts val="0"/>
              </a:spcAft>
            </a:defPPr>
            <a:lvl1pPr marL="256032" marR="0" lvl="0" indent="-154432" algn="l" rtl="0" eaLnBrk="1" hangingPunct="1">
              <a:lnSpc>
                <a:spcPct val="100000"/>
              </a:lnSpc>
              <a:spcBef>
                <a:spcPts val="1500"/>
              </a:spcBef>
              <a:spcAft>
                <a:spcPts val="0"/>
              </a:spcAft>
              <a:buClr>
                <a:srgbClr val="007FA3"/>
              </a:buClr>
              <a:buSzPct val="100000"/>
              <a:buFont typeface="Arial"/>
              <a:buChar char="•"/>
              <a:defRPr sz="3200" b="0" i="0" u="none" strike="noStrike" cap="none">
                <a:solidFill>
                  <a:srgbClr val="007FA3"/>
                </a:solidFill>
                <a:latin typeface="Arial"/>
                <a:ea typeface="Arial"/>
                <a:cs typeface="Arial"/>
                <a:sym typeface="Arial"/>
              </a:defRPr>
            </a:lvl1pPr>
            <a:lvl2pPr marL="742950" marR="0" lvl="1" indent="-184150" algn="l" rtl="0" eaLnBrk="1" hangingPunct="1">
              <a:lnSpc>
                <a:spcPct val="100000"/>
              </a:lnSpc>
              <a:spcBef>
                <a:spcPts val="600"/>
              </a:spcBef>
              <a:spcAft>
                <a:spcPts val="0"/>
              </a:spcAft>
              <a:buClr>
                <a:srgbClr val="007FA3"/>
              </a:buClr>
              <a:buSzPct val="100000"/>
              <a:buFont typeface="Arial"/>
              <a:buChar char="–"/>
              <a:defRPr sz="2800" b="0" i="0" u="none" strike="noStrike" cap="none">
                <a:solidFill>
                  <a:schemeClr val="dk1"/>
                </a:solidFill>
                <a:latin typeface="Arial"/>
                <a:ea typeface="Arial"/>
                <a:cs typeface="Arial"/>
                <a:sym typeface="Arial"/>
              </a:defRPr>
            </a:lvl2pPr>
            <a:lvl3pPr marL="1143000" marR="0" lvl="2" indent="-127000" algn="l" rtl="0" eaLnBrk="1" hangingPunct="1">
              <a:lnSpc>
                <a:spcPct val="100000"/>
              </a:lnSpc>
              <a:spcBef>
                <a:spcPts val="600"/>
              </a:spcBef>
              <a:spcAft>
                <a:spcPts val="0"/>
              </a:spcAft>
              <a:buClr>
                <a:srgbClr val="007FA3"/>
              </a:buClr>
              <a:buSzPct val="100000"/>
              <a:buFont typeface="Noto Sans Symbols"/>
              <a:buChar char="▪"/>
              <a:defRPr sz="2400" b="0" i="0" u="none" strike="noStrike" cap="none">
                <a:solidFill>
                  <a:schemeClr val="dk1"/>
                </a:solidFill>
                <a:latin typeface="Arial"/>
                <a:ea typeface="Arial"/>
                <a:cs typeface="Arial"/>
                <a:sym typeface="Arial"/>
              </a:defRPr>
            </a:lvl3pPr>
            <a:lvl4pPr marL="1600200" marR="0" lvl="3" indent="-127000" algn="l" rtl="0" eaLnBrk="1" hangingPunct="1">
              <a:lnSpc>
                <a:spcPct val="100000"/>
              </a:lnSpc>
              <a:spcBef>
                <a:spcPts val="6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eaLnBrk="1" hangingPunct="1">
              <a:lnSpc>
                <a:spcPct val="100000"/>
              </a:lnSpc>
              <a:spcBef>
                <a:spcPts val="6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eaLnBrk="1" hangingPunct="1">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eaLnBrk="1" hangingPunct="1">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eaLnBrk="1" hangingPunct="1">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eaLnBrk="1" hangingPunct="1">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pPr>
              <a:spcBef>
                <a:spcPts val="0"/>
              </a:spcBef>
              <a:spcAft>
                <a:spcPts val="1800"/>
              </a:spcAft>
            </a:pPr>
            <a:r>
              <a:rPr lang="en-US" dirty="0"/>
              <a:t>AJAX, XML, and JSON</a:t>
            </a:r>
          </a:p>
          <a:p>
            <a:pPr lvl="1">
              <a:spcBef>
                <a:spcPts val="0"/>
              </a:spcBef>
              <a:spcAft>
                <a:spcPts val="1800"/>
              </a:spcAft>
            </a:pPr>
            <a:r>
              <a:rPr lang="en-US" dirty="0"/>
              <a:t>Create web applications that update and communicate with other computers</a:t>
            </a:r>
          </a:p>
          <a:p>
            <a:pPr>
              <a:spcBef>
                <a:spcPts val="0"/>
              </a:spcBef>
              <a:spcAft>
                <a:spcPts val="1800"/>
              </a:spcAft>
            </a:pPr>
            <a:r>
              <a:rPr lang="en-US" dirty="0"/>
              <a:t>Mobile application development</a:t>
            </a:r>
          </a:p>
          <a:p>
            <a:pPr lvl="1">
              <a:spcBef>
                <a:spcPts val="0"/>
              </a:spcBef>
              <a:spcAft>
                <a:spcPts val="1800"/>
              </a:spcAft>
            </a:pPr>
            <a:r>
              <a:rPr lang="en-US" dirty="0"/>
              <a:t>Speed the development of applications for mobile devices</a:t>
            </a:r>
          </a:p>
        </p:txBody>
      </p:sp>
    </p:spTree>
    <p:extLst>
      <p:ext uri="{BB962C8B-B14F-4D97-AF65-F5344CB8AC3E}">
        <p14:creationId xmlns:p14="http://schemas.microsoft.com/office/powerpoint/2010/main" val="14028158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lstStyle/>
          <a:p>
            <a:pPr marL="2381" indent="-2381"/>
            <a:r>
              <a:rPr lang="en-US" dirty="0"/>
              <a:t>Exploring Programming Languages</a:t>
            </a:r>
            <a:br>
              <a:rPr lang="en-US" sz="3000" dirty="0"/>
            </a:br>
            <a:r>
              <a:rPr lang="en-US" sz="3200" dirty="0"/>
              <a:t>Future of Programming Languages</a:t>
            </a:r>
            <a:br>
              <a:rPr lang="en-US" sz="3200" dirty="0"/>
            </a:br>
            <a:r>
              <a:rPr lang="en-US" sz="2000" dirty="0"/>
              <a:t>(Objective 10.12)</a:t>
            </a:r>
            <a:endParaRPr lang="en-US" dirty="0"/>
          </a:p>
        </p:txBody>
      </p:sp>
      <p:sp>
        <p:nvSpPr>
          <p:cNvPr id="7" name="TextBox 6"/>
          <p:cNvSpPr txBox="1"/>
          <p:nvPr/>
        </p:nvSpPr>
        <p:spPr>
          <a:xfrm>
            <a:off x="457200" y="1600200"/>
            <a:ext cx="7086601" cy="2292935"/>
          </a:xfrm>
          <a:prstGeom prst="rect">
            <a:avLst/>
          </a:prstGeom>
          <a:noFill/>
        </p:spPr>
        <p:txBody>
          <a:bodyPr wrap="square" rtlCol="0">
            <a:spAutoFit/>
          </a:bodyPr>
          <a:lstStyle/>
          <a:p>
            <a:pPr marL="256032" indent="-154432">
              <a:spcAft>
                <a:spcPts val="900"/>
              </a:spcAft>
              <a:buClr>
                <a:srgbClr val="007FA3"/>
              </a:buClr>
              <a:buSzPct val="100000"/>
              <a:buFont typeface="Arial"/>
              <a:buChar char="•"/>
            </a:pPr>
            <a:r>
              <a:rPr lang="en-US" sz="3200" dirty="0">
                <a:solidFill>
                  <a:srgbClr val="007FA3"/>
                </a:solidFill>
              </a:rPr>
              <a:t>Not easy to predict</a:t>
            </a:r>
          </a:p>
          <a:p>
            <a:pPr marL="256032" indent="-154432">
              <a:spcAft>
                <a:spcPts val="900"/>
              </a:spcAft>
              <a:buClr>
                <a:srgbClr val="007FA3"/>
              </a:buClr>
              <a:buSzPct val="100000"/>
              <a:buFont typeface="Arial"/>
              <a:buChar char="•"/>
            </a:pPr>
            <a:r>
              <a:rPr lang="en-US" sz="3200" dirty="0">
                <a:solidFill>
                  <a:srgbClr val="007FA3"/>
                </a:solidFill>
              </a:rPr>
              <a:t>Visual programming languages</a:t>
            </a:r>
          </a:p>
          <a:p>
            <a:pPr marL="256032" indent="-154432">
              <a:spcAft>
                <a:spcPts val="900"/>
              </a:spcAft>
              <a:buClr>
                <a:srgbClr val="007FA3"/>
              </a:buClr>
              <a:buSzPct val="100000"/>
              <a:buFont typeface="Arial"/>
              <a:buChar char="•"/>
            </a:pPr>
            <a:r>
              <a:rPr lang="en-US" sz="3200" dirty="0">
                <a:solidFill>
                  <a:srgbClr val="007FA3"/>
                </a:solidFill>
              </a:rPr>
              <a:t>Will always need</a:t>
            </a:r>
            <a:br>
              <a:rPr lang="en-US" sz="3200" dirty="0">
                <a:solidFill>
                  <a:srgbClr val="007FA3"/>
                </a:solidFill>
              </a:rPr>
            </a:br>
            <a:r>
              <a:rPr lang="en-US" sz="3200" dirty="0">
                <a:solidFill>
                  <a:srgbClr val="007FA3"/>
                </a:solidFill>
              </a:rPr>
              <a:t>a variety</a:t>
            </a:r>
          </a:p>
        </p:txBody>
      </p:sp>
      <p:pic>
        <p:nvPicPr>
          <p:cNvPr id="8" name="Picture 7" descr="A graphic, which reads programming languages, features 7 young programmers working with various devices across the bottom. A cluster of hexagons at the top contains abbreviations for popular programming languages.">
            <a:extLst>
              <a:ext uri="{FF2B5EF4-FFF2-40B4-BE49-F238E27FC236}">
                <a16:creationId xmlns:a16="http://schemas.microsoft.com/office/drawing/2014/main" id="{2413A5DF-3C89-436C-9587-33F6EC42050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4271"/>
          <a:stretch/>
        </p:blipFill>
        <p:spPr>
          <a:xfrm>
            <a:off x="4267200" y="2895600"/>
            <a:ext cx="3829285" cy="3415374"/>
          </a:xfrm>
          <a:prstGeom prst="rect">
            <a:avLst/>
          </a:prstGeom>
        </p:spPr>
      </p:pic>
    </p:spTree>
    <p:extLst>
      <p:ext uri="{BB962C8B-B14F-4D97-AF65-F5344CB8AC3E}">
        <p14:creationId xmlns:p14="http://schemas.microsoft.com/office/powerpoint/2010/main" val="4398388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5628" y="1217404"/>
            <a:ext cx="8211854" cy="994172"/>
          </a:xfrm>
          <a:noFill/>
        </p:spPr>
        <p:txBody>
          <a:bodyPr>
            <a:normAutofit fontScale="90000"/>
          </a:bodyPr>
          <a:lstStyle/>
          <a:p>
            <a:r>
              <a:rPr lang="en-US" sz="5400" dirty="0">
                <a:solidFill>
                  <a:schemeClr val="tx1"/>
                </a:solidFill>
                <a:latin typeface="Arial Narrow" panose="020B0606020202030204" pitchFamily="34" charset="0"/>
              </a:rPr>
              <a:t>Copyright</a:t>
            </a:r>
          </a:p>
        </p:txBody>
      </p:sp>
      <p:cxnSp>
        <p:nvCxnSpPr>
          <p:cNvPr id="7" name="Straight Connector 6"/>
          <p:cNvCxnSpPr/>
          <p:nvPr/>
        </p:nvCxnSpPr>
        <p:spPr>
          <a:xfrm>
            <a:off x="3069121" y="1819582"/>
            <a:ext cx="5435284" cy="0"/>
          </a:xfrm>
          <a:prstGeom prst="line">
            <a:avLst/>
          </a:prstGeom>
        </p:spPr>
        <p:style>
          <a:lnRef idx="3">
            <a:schemeClr val="accent3"/>
          </a:lnRef>
          <a:fillRef idx="0">
            <a:schemeClr val="accent3"/>
          </a:fillRef>
          <a:effectRef idx="2">
            <a:schemeClr val="accent3"/>
          </a:effectRef>
          <a:fontRef idx="minor">
            <a:schemeClr val="tx1"/>
          </a:fontRef>
        </p:style>
      </p:cxnSp>
      <p:cxnSp>
        <p:nvCxnSpPr>
          <p:cNvPr id="8" name="Straight Connector 7"/>
          <p:cNvCxnSpPr/>
          <p:nvPr/>
        </p:nvCxnSpPr>
        <p:spPr>
          <a:xfrm>
            <a:off x="508432" y="2166169"/>
            <a:ext cx="7995973" cy="0"/>
          </a:xfrm>
          <a:prstGeom prst="line">
            <a:avLst/>
          </a:prstGeom>
        </p:spPr>
        <p:style>
          <a:lnRef idx="3">
            <a:schemeClr val="accent3"/>
          </a:lnRef>
          <a:fillRef idx="0">
            <a:schemeClr val="accent3"/>
          </a:fillRef>
          <a:effectRef idx="2">
            <a:schemeClr val="accent3"/>
          </a:effectRef>
          <a:fontRef idx="minor">
            <a:schemeClr val="tx1"/>
          </a:fontRef>
        </p:style>
      </p:cxnSp>
      <p:sp>
        <p:nvSpPr>
          <p:cNvPr id="9" name="TextBox 6"/>
          <p:cNvSpPr txBox="1">
            <a:spLocks noChangeArrowheads="1"/>
          </p:cNvSpPr>
          <p:nvPr/>
        </p:nvSpPr>
        <p:spPr bwMode="auto">
          <a:xfrm>
            <a:off x="773442" y="2421761"/>
            <a:ext cx="7627608" cy="1131079"/>
          </a:xfrm>
          <a:prstGeom prst="rect">
            <a:avLst/>
          </a:prstGeom>
          <a:solidFill>
            <a:schemeClr val="bg1">
              <a:alpha val="15000"/>
            </a:schemeClr>
          </a:solidFill>
          <a:ln w="9525">
            <a:noFill/>
            <a:miter lim="800000"/>
            <a:headEnd/>
            <a:tailEnd/>
          </a:ln>
          <a:effectLst>
            <a:outerShdw blurRad="50800" dist="50800" dir="5400000" algn="ctr" rotWithShape="0">
              <a:schemeClr val="bg1"/>
            </a:outerShdw>
          </a:effectLst>
        </p:spPr>
        <p:txBody>
          <a:bodyPr wrap="square">
            <a:spAutoFit/>
          </a:bodyPr>
          <a:lstStyle/>
          <a:p>
            <a:r>
              <a:rPr lang="en-US" sz="1350" dirty="0"/>
              <a:t>All rights reserved. No part of this publication may be reproduced, stored in a retrieval system, or transmitted, in any form or by any means, electronic, mechanical, photocopying, recording, or otherwise, without the prior written permission of the publisher. Printed in the United States of America.</a:t>
            </a:r>
          </a:p>
          <a:p>
            <a:endParaRPr lang="en-US" sz="1350" dirty="0"/>
          </a:p>
        </p:txBody>
      </p:sp>
      <p:sp>
        <p:nvSpPr>
          <p:cNvPr id="3" name="Rectangle 2"/>
          <p:cNvSpPr/>
          <p:nvPr/>
        </p:nvSpPr>
        <p:spPr>
          <a:xfrm>
            <a:off x="2064637" y="3463291"/>
            <a:ext cx="4883561" cy="210883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pic>
        <p:nvPicPr>
          <p:cNvPr id="6" name="Picture 1"/>
          <p:cNvPicPr>
            <a:picLocks noChangeAspect="1" noChangeArrowheads="1"/>
          </p:cNvPicPr>
          <p:nvPr/>
        </p:nvPicPr>
        <p:blipFill>
          <a:blip r:embed="rId3" cstate="print"/>
          <a:srcRect/>
          <a:stretch>
            <a:fillRect/>
          </a:stretch>
        </p:blipFill>
        <p:spPr bwMode="auto">
          <a:xfrm>
            <a:off x="1856797" y="3679085"/>
            <a:ext cx="5299242" cy="169461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68243765"/>
      </p:ext>
    </p:extLst>
  </p:cSld>
  <p:clrMapOvr>
    <a:masterClrMapping/>
  </p:clrMapOvr>
</p:sld>
</file>

<file path=ppt/theme/theme1.xml><?xml version="1.0" encoding="utf-8"?>
<a:theme xmlns:a="http://schemas.openxmlformats.org/drawingml/2006/main" name="508 Lecture">
  <a:themeElements>
    <a:clrScheme name="Custom 7">
      <a:dk1>
        <a:srgbClr val="000000"/>
      </a:dk1>
      <a:lt1>
        <a:srgbClr val="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LecturePPT_Template_USHE_12May2017.pptx  -  Read-Only" id="{22597553-630D-4F83-8E81-ADE98E8457F1}" vid="{1F83AEAC-0AA2-4812-95B6-E943621B11E8}"/>
    </a:ext>
  </a:extLst>
</a:theme>
</file>

<file path=ppt/theme/theme2.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LecturePPT_Template_USHE_12May2017</Template>
  <TotalTime>0</TotalTime>
  <Words>2962</Words>
  <Application>Microsoft Macintosh PowerPoint</Application>
  <PresentationFormat>On-screen Show (4:3)</PresentationFormat>
  <Paragraphs>323</Paragraphs>
  <Slides>31</Slides>
  <Notes>31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31</vt:i4>
      </vt:variant>
    </vt:vector>
  </HeadingPairs>
  <TitlesOfParts>
    <vt:vector size="38" baseType="lpstr">
      <vt:lpstr>Arial</vt:lpstr>
      <vt:lpstr>Arial Narrow</vt:lpstr>
      <vt:lpstr>Helvetica</vt:lpstr>
      <vt:lpstr>Noto Sans Symbols</vt:lpstr>
      <vt:lpstr>Times New Roman</vt:lpstr>
      <vt:lpstr>Verdana</vt:lpstr>
      <vt:lpstr>508 Lecture</vt:lpstr>
      <vt:lpstr>Technology in Action</vt:lpstr>
      <vt:lpstr>Learning Objectives (1 of 3)</vt:lpstr>
      <vt:lpstr>Learning Objectives (2 of 3)</vt:lpstr>
      <vt:lpstr>Learning Objectives (3 of 3)</vt:lpstr>
      <vt:lpstr>Understanding Programming</vt:lpstr>
      <vt:lpstr>Life Cycle of an Information System The Importance of Programming (Objective 10.1)</vt:lpstr>
      <vt:lpstr>Life Cycle of an Information System System Development Life Cycle (1 of 2) (Objective 10.2)</vt:lpstr>
      <vt:lpstr>Life Cycle of an Information System System Development Life Cycle (2 of 2) (Objective 10.2)</vt:lpstr>
      <vt:lpstr>Life Cycle of a Program The Program Development Life Cycle (Objective 10.3)</vt:lpstr>
      <vt:lpstr>Life Cycle of a Program The Problem Statement (1 of 2) (Objective 10.4)</vt:lpstr>
      <vt:lpstr>Life Cycle of a Program The Problem Statement (2 of 2) (Objective 10.4)</vt:lpstr>
      <vt:lpstr>Life Cycle of a Program Algorithm Development (1 of 5) (Objective 10.5)</vt:lpstr>
      <vt:lpstr>Life Cycle of a Program Algorithm Development (2 of 5) (Objective 10.5)</vt:lpstr>
      <vt:lpstr>Life Cycle of a Program Algorithm Development (3 of 5) (Objective 10.5)</vt:lpstr>
      <vt:lpstr>Life Cycle of a Program Algorithm Development (4 of 5) (Objective 10.5)</vt:lpstr>
      <vt:lpstr>Life Cycle of a Program Algorithm Development (5 of 5) (Objective 10.5)</vt:lpstr>
      <vt:lpstr>Life Cycle of a Program Coding (1 of 5) (Objective 10.6)</vt:lpstr>
      <vt:lpstr>Life Cycle of a Program Coding (2 of 5) (Objective 10.6)</vt:lpstr>
      <vt:lpstr>Life Cycle of a Program Coding (3 of 5) (Objective 10.6)</vt:lpstr>
      <vt:lpstr>Life Cycle of a Program Coding (4 of 5) (Objective 10.6)</vt:lpstr>
      <vt:lpstr>Life Cycle of a Program Coding (5 of 5) (Objective 10.6)</vt:lpstr>
      <vt:lpstr>Life Cycle of a Program Debugging (Objective 10.7)</vt:lpstr>
      <vt:lpstr>Life Cycle of a Program Testing and Documentation (Objective 10.8)</vt:lpstr>
      <vt:lpstr>Many Programming Languages Need for Diverse Languages (Objective 10.9)</vt:lpstr>
      <vt:lpstr>Many Programming Languages Selecting the Right Language (Objective 10.10)</vt:lpstr>
      <vt:lpstr>Exploring Programming Languages Tour of Modern Languages (1 of 4) (Objective 10.11)</vt:lpstr>
      <vt:lpstr>Exploring Programming Languages Tour of Modern Languages (2 of 4) (Objective 10.11)</vt:lpstr>
      <vt:lpstr>Exploring Programming Languages Tour of Modern Languages (3 of 4) (Objective 10.11)</vt:lpstr>
      <vt:lpstr>Exploring Programming Languages Tour of Modern Languages (4 of 4) (Objective 10.11)</vt:lpstr>
      <vt:lpstr>Exploring Programming Languages Future of Programming Languages (Objective 10.12)</vt:lpstr>
      <vt:lpstr>Copyright</vt:lpstr>
    </vt:vector>
  </TitlesOfParts>
  <Manager/>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Technology in Action 15e</dc:title>
  <dc:subject>Chapter 10</dc:subject>
  <dc:creator/>
  <cp:lastModifiedBy/>
  <cp:revision>1</cp:revision>
  <dcterms:created xsi:type="dcterms:W3CDTF">2017-01-24T02:43:43Z</dcterms:created>
  <dcterms:modified xsi:type="dcterms:W3CDTF">2019-02-12T17:02:03Z</dcterms:modified>
</cp:coreProperties>
</file>