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Lst>
  <p:notesMasterIdLst>
    <p:notesMasterId r:id="rId39"/>
  </p:notesMasterIdLst>
  <p:handoutMasterIdLst>
    <p:handoutMasterId r:id="rId40"/>
  </p:handoutMasterIdLst>
  <p:sldIdLst>
    <p:sldId id="394" r:id="rId2"/>
    <p:sldId id="352" r:id="rId3"/>
    <p:sldId id="389" r:id="rId4"/>
    <p:sldId id="452" r:id="rId5"/>
    <p:sldId id="454" r:id="rId6"/>
    <p:sldId id="481" r:id="rId7"/>
    <p:sldId id="479" r:id="rId8"/>
    <p:sldId id="482" r:id="rId9"/>
    <p:sldId id="455" r:id="rId10"/>
    <p:sldId id="456" r:id="rId11"/>
    <p:sldId id="457" r:id="rId12"/>
    <p:sldId id="458" r:id="rId13"/>
    <p:sldId id="483" r:id="rId14"/>
    <p:sldId id="484" r:id="rId15"/>
    <p:sldId id="459" r:id="rId16"/>
    <p:sldId id="460" r:id="rId17"/>
    <p:sldId id="485" r:id="rId18"/>
    <p:sldId id="461" r:id="rId19"/>
    <p:sldId id="462" r:id="rId20"/>
    <p:sldId id="486" r:id="rId21"/>
    <p:sldId id="478" r:id="rId22"/>
    <p:sldId id="487" r:id="rId23"/>
    <p:sldId id="488" r:id="rId24"/>
    <p:sldId id="466" r:id="rId25"/>
    <p:sldId id="489" r:id="rId26"/>
    <p:sldId id="490" r:id="rId27"/>
    <p:sldId id="468" r:id="rId28"/>
    <p:sldId id="469" r:id="rId29"/>
    <p:sldId id="491" r:id="rId30"/>
    <p:sldId id="470" r:id="rId31"/>
    <p:sldId id="471" r:id="rId32"/>
    <p:sldId id="472" r:id="rId33"/>
    <p:sldId id="473" r:id="rId34"/>
    <p:sldId id="474" r:id="rId35"/>
    <p:sldId id="475" r:id="rId36"/>
    <p:sldId id="492" r:id="rId37"/>
    <p:sldId id="477" r:id="rId3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userDrawn="1">
          <p15:clr>
            <a:srgbClr val="A4A3A4"/>
          </p15:clr>
        </p15:guide>
        <p15:guide id="2" pos="2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2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31" autoAdjust="0"/>
    <p:restoredTop sz="82162" autoAdjust="0"/>
  </p:normalViewPr>
  <p:slideViewPr>
    <p:cSldViewPr>
      <p:cViewPr varScale="1">
        <p:scale>
          <a:sx n="79" d="100"/>
          <a:sy n="79" d="100"/>
        </p:scale>
        <p:origin x="232" y="184"/>
      </p:cViewPr>
      <p:guideLst>
        <p:guide orient="horz" pos="1008"/>
        <p:guide pos="288"/>
      </p:guideLst>
    </p:cSldViewPr>
  </p:slideViewPr>
  <p:outlineViewPr>
    <p:cViewPr>
      <p:scale>
        <a:sx n="33" d="100"/>
        <a:sy n="33" d="100"/>
      </p:scale>
      <p:origin x="0" y="4725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73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2/12/19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2/12/19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lang="en-US" dirty="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068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The learning objectives are:</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11.1  Explain what a database is and why databases are useful.</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11.2  Discuss the benefits of using a database.</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11.3  Describe features of relational databases.</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11.4  Describe features of object-oriented databases.</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11.5  Describe features of multidimensional databases.</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11.6  </a:t>
            </a:r>
            <a:r>
              <a:rPr lang="en-US" sz="2400" dirty="0">
                <a:latin typeface="Arial" panose="020B0604020202020204" pitchFamily="34" charset="0"/>
                <a:cs typeface="Arial" panose="020B0604020202020204" pitchFamily="34" charset="0"/>
              </a:rPr>
              <a:t>Explain how Web 2.0 data is managed in a database.</a:t>
            </a:r>
          </a:p>
          <a:p>
            <a:pPr marL="1149350" marR="0" lvl="1" indent="-692150" algn="l" defTabSz="914400" rtl="0" eaLnBrk="1" fontAlgn="auto" latinLnBrk="0" hangingPunct="1">
              <a:lnSpc>
                <a:spcPct val="100000"/>
              </a:lnSpc>
              <a:spcBef>
                <a:spcPts val="0"/>
              </a:spcBef>
              <a:spcAft>
                <a:spcPts val="1200"/>
              </a:spcAft>
              <a:buClrTx/>
              <a:buSzTx/>
              <a:buFontTx/>
              <a:buNone/>
              <a:tabLst/>
              <a:defRPr/>
            </a:pPr>
            <a:r>
              <a:rPr lang="en-US" sz="1200" dirty="0">
                <a:latin typeface="Arial" panose="020B0604020202020204" pitchFamily="34" charset="0"/>
                <a:cs typeface="Arial" panose="020B0604020202020204" pitchFamily="34" charset="0"/>
              </a:rPr>
              <a:t>11.7  Describe how relational databases organize and define data.</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a:t>
            </a:fld>
            <a:endParaRPr lang="en-US" dirty="0"/>
          </a:p>
        </p:txBody>
      </p:sp>
    </p:spTree>
    <p:extLst>
      <p:ext uri="{BB962C8B-B14F-4D97-AF65-F5344CB8AC3E}">
        <p14:creationId xmlns:p14="http://schemas.microsoft.com/office/powerpoint/2010/main" val="1538347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Additional learning objectives are:</a:t>
            </a:r>
          </a:p>
          <a:p>
            <a:pPr marL="1149350" lvl="1" indent="-692150">
              <a:spcBef>
                <a:spcPts val="0"/>
              </a:spcBef>
              <a:spcAft>
                <a:spcPts val="1800"/>
              </a:spcAft>
              <a:buNone/>
            </a:pPr>
            <a:r>
              <a:rPr lang="en-US" sz="2400" dirty="0">
                <a:latin typeface="Arial" panose="020B0604020202020204" pitchFamily="34" charset="0"/>
                <a:cs typeface="Arial" panose="020B0604020202020204" pitchFamily="34" charset="0"/>
              </a:rPr>
              <a:t>11.8  Describe how data is inputted and managed in a database.</a:t>
            </a:r>
          </a:p>
          <a:p>
            <a:pPr marL="1149350" lvl="1" indent="-692150">
              <a:spcBef>
                <a:spcPts val="0"/>
              </a:spcBef>
              <a:spcAft>
                <a:spcPts val="1800"/>
              </a:spcAft>
              <a:buNone/>
            </a:pPr>
            <a:r>
              <a:rPr lang="en-US" sz="2400" dirty="0">
                <a:latin typeface="Arial" panose="020B0604020202020204" pitchFamily="34" charset="0"/>
                <a:cs typeface="Arial" panose="020B0604020202020204" pitchFamily="34" charset="0"/>
              </a:rPr>
              <a:t>11.9  Explain what data warehouses and data marts are and how they are used.</a:t>
            </a:r>
          </a:p>
          <a:p>
            <a:pPr marL="1149350" lvl="1" indent="-692150">
              <a:spcBef>
                <a:spcPts val="0"/>
              </a:spcBef>
              <a:spcAft>
                <a:spcPts val="1800"/>
              </a:spcAft>
              <a:buNone/>
            </a:pPr>
            <a:r>
              <a:rPr lang="en-US" sz="2400" dirty="0">
                <a:latin typeface="Arial" panose="020B0604020202020204" pitchFamily="34" charset="0"/>
                <a:cs typeface="Arial" panose="020B0604020202020204" pitchFamily="34" charset="0"/>
              </a:rPr>
              <a:t>11.10  Describe data mining and how it works.</a:t>
            </a:r>
          </a:p>
          <a:p>
            <a:pPr marL="1149350" lvl="1" indent="-692150">
              <a:spcBef>
                <a:spcPts val="0"/>
              </a:spcBef>
              <a:spcAft>
                <a:spcPts val="1800"/>
              </a:spcAft>
              <a:buNone/>
            </a:pPr>
            <a:r>
              <a:rPr lang="en-US" sz="2400" dirty="0">
                <a:latin typeface="Arial" panose="020B0604020202020204" pitchFamily="34" charset="0"/>
                <a:cs typeface="Arial" panose="020B0604020202020204" pitchFamily="34" charset="0"/>
              </a:rPr>
              <a:t>11.11 Describe the main types of business information systems and how they are used by business managers.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3</a:t>
            </a:fld>
            <a:endParaRPr lang="en-US" dirty="0"/>
          </a:p>
        </p:txBody>
      </p:sp>
    </p:spTree>
    <p:extLst>
      <p:ext uri="{BB962C8B-B14F-4D97-AF65-F5344CB8AC3E}">
        <p14:creationId xmlns:p14="http://schemas.microsoft.com/office/powerpoint/2010/main" val="1187859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 database is a collection of related data that can be stored, sorted, organized, and queried.</a:t>
            </a:r>
          </a:p>
          <a:p>
            <a:pPr marL="171450" indent="-171450">
              <a:buFont typeface="Arial" panose="020B0604020202020204" pitchFamily="34" charset="0"/>
              <a:buChar char="•"/>
            </a:pPr>
            <a:r>
              <a:rPr lang="en-US" dirty="0"/>
              <a:t>Database advantages include that</a:t>
            </a:r>
          </a:p>
          <a:p>
            <a:pPr lvl="1"/>
            <a:r>
              <a:rPr lang="en-US" sz="1200" b="0" i="0" u="none" strike="noStrike" kern="1200" baseline="0" dirty="0">
                <a:solidFill>
                  <a:schemeClr val="tx1"/>
                </a:solidFill>
                <a:latin typeface="+mn-lt"/>
                <a:ea typeface="+mn-ea"/>
                <a:cs typeface="+mn-cs"/>
              </a:rPr>
              <a:t>• they manage large amounts of data efficiently,</a:t>
            </a:r>
          </a:p>
          <a:p>
            <a:pPr lvl="1"/>
            <a:r>
              <a:rPr lang="en-US" sz="1200" b="0" i="0" u="none" strike="noStrike" kern="1200" baseline="0" dirty="0">
                <a:solidFill>
                  <a:schemeClr val="tx1"/>
                </a:solidFill>
                <a:latin typeface="+mn-lt"/>
                <a:ea typeface="+mn-ea"/>
                <a:cs typeface="+mn-cs"/>
              </a:rPr>
              <a:t>• they enable information sharing, and </a:t>
            </a:r>
          </a:p>
          <a:p>
            <a:pPr lvl="1"/>
            <a:r>
              <a:rPr lang="en-US" sz="1200" b="0" i="0" u="none" strike="noStrike" kern="1200" baseline="0" dirty="0">
                <a:solidFill>
                  <a:schemeClr val="tx1"/>
                </a:solidFill>
                <a:latin typeface="+mn-lt"/>
                <a:ea typeface="+mn-ea"/>
                <a:cs typeface="+mn-cs"/>
              </a:rPr>
              <a:t>• they promote data integrity.</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Data integrity ensures that the data contained in the database is accurate and reliable.</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4</a:t>
            </a:fld>
            <a:endParaRPr lang="en-US" dirty="0"/>
          </a:p>
        </p:txBody>
      </p:sp>
    </p:spTree>
    <p:extLst>
      <p:ext uri="{BB962C8B-B14F-4D97-AF65-F5344CB8AC3E}">
        <p14:creationId xmlns:p14="http://schemas.microsoft.com/office/powerpoint/2010/main" val="3294055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Flat databases are often represented as a list or simple table.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Flat databases can lead to several problems:</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Duplicate data or data redundancy</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Data inconsistency</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Inappropriate data</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Incomplete data</a:t>
            </a:r>
          </a:p>
          <a:p>
            <a:pPr marL="171450" indent="-171450">
              <a:buFont typeface="Arial" panose="020B0604020202020204" pitchFamily="34" charset="0"/>
              <a:buChar char="•"/>
            </a:pPr>
            <a:endParaRPr lang="en-US" i="0" dirty="0"/>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5</a:t>
            </a:fld>
            <a:endParaRPr lang="en-US" dirty="0"/>
          </a:p>
        </p:txBody>
      </p:sp>
    </p:spTree>
    <p:extLst>
      <p:ext uri="{BB962C8B-B14F-4D97-AF65-F5344CB8AC3E}">
        <p14:creationId xmlns:p14="http://schemas.microsoft.com/office/powerpoint/2010/main" val="3058920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0" i="0" u="none" strike="noStrike" kern="1200" baseline="0" dirty="0">
                <a:solidFill>
                  <a:schemeClr val="tx1"/>
                </a:solidFill>
                <a:latin typeface="+mn-lt"/>
                <a:ea typeface="+mn-ea"/>
                <a:cs typeface="+mn-cs"/>
              </a:rPr>
              <a:t>This figure shows examples of data redundancy and data inconsistency.</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6</a:t>
            </a:fld>
            <a:endParaRPr lang="en-US" dirty="0"/>
          </a:p>
        </p:txBody>
      </p:sp>
    </p:spTree>
    <p:extLst>
      <p:ext uri="{BB962C8B-B14F-4D97-AF65-F5344CB8AC3E}">
        <p14:creationId xmlns:p14="http://schemas.microsoft.com/office/powerpoint/2010/main" val="1872305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Relational databases operate by organizing data into various tables based on logical groupings. In relational databases, a link between tables that defines how the data is related is referred to as a relationship.</a:t>
            </a:r>
          </a:p>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The common field in one table is linked to the common field in another table.</a:t>
            </a:r>
          </a:p>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There are three types of relationships that can be created:</a:t>
            </a:r>
          </a:p>
          <a:p>
            <a:pPr marL="342900" lvl="1" indent="-171450" eaLnBrk="1" hangingPunct="1">
              <a:lnSpc>
                <a:spcPct val="110000"/>
              </a:lnSpc>
              <a:buFont typeface="Arial" panose="020B0604020202020204" pitchFamily="34" charset="0"/>
              <a:buChar char="•"/>
              <a:defRPr/>
            </a:pPr>
            <a:r>
              <a:rPr lang="en-US" i="0" dirty="0"/>
              <a:t>One-to-many</a:t>
            </a:r>
          </a:p>
          <a:p>
            <a:pPr marL="342900" lvl="1" indent="-171450" eaLnBrk="1" hangingPunct="1">
              <a:lnSpc>
                <a:spcPct val="110000"/>
              </a:lnSpc>
              <a:buFont typeface="Arial" panose="020B0604020202020204" pitchFamily="34" charset="0"/>
              <a:buChar char="•"/>
              <a:defRPr/>
            </a:pPr>
            <a:r>
              <a:rPr lang="en-US" i="0" dirty="0"/>
              <a:t>One-to-one</a:t>
            </a:r>
          </a:p>
          <a:p>
            <a:pPr marL="342900" lvl="1" indent="-171450" eaLnBrk="1" hangingPunct="1">
              <a:lnSpc>
                <a:spcPct val="110000"/>
              </a:lnSpc>
              <a:buFont typeface="Arial" panose="020B0604020202020204" pitchFamily="34" charset="0"/>
              <a:buChar char="•"/>
              <a:defRPr/>
            </a:pPr>
            <a:r>
              <a:rPr lang="en-US" i="0" dirty="0"/>
              <a:t>Many-to-many</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7</a:t>
            </a:fld>
            <a:endParaRPr lang="en-US" dirty="0"/>
          </a:p>
        </p:txBody>
      </p:sp>
    </p:spTree>
    <p:extLst>
      <p:ext uri="{BB962C8B-B14F-4D97-AF65-F5344CB8AC3E}">
        <p14:creationId xmlns:p14="http://schemas.microsoft.com/office/powerpoint/2010/main" val="3434328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0" i="0" u="none" strike="noStrike" kern="1200" baseline="0" dirty="0">
                <a:solidFill>
                  <a:schemeClr val="tx1"/>
                </a:solidFill>
                <a:latin typeface="Arial" pitchFamily="34" charset="0"/>
                <a:ea typeface="+mn-ea"/>
                <a:cs typeface="+mn-cs"/>
              </a:rPr>
              <a:t>This figure shows tables linked to each other using a one-to-many relationship and a one-to-one relationship</a:t>
            </a:r>
            <a:r>
              <a:rPr lang="en-US" i="0" dirty="0"/>
              <a:t>.</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8</a:t>
            </a:fld>
            <a:endParaRPr lang="en-US" dirty="0"/>
          </a:p>
        </p:txBody>
      </p:sp>
    </p:spTree>
    <p:extLst>
      <p:ext uri="{BB962C8B-B14F-4D97-AF65-F5344CB8AC3E}">
        <p14:creationId xmlns:p14="http://schemas.microsoft.com/office/powerpoint/2010/main" val="158180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latin typeface="Arial" pitchFamily="34" charset="0"/>
                <a:ea typeface="+mn-ea"/>
                <a:cs typeface="+mn-cs"/>
              </a:rPr>
              <a:t>Object-oriented databases store data in objects rather than in tables. </a:t>
            </a:r>
          </a:p>
          <a:p>
            <a:pPr marL="628650" lvl="1" indent="-171450">
              <a:buFont typeface="Arial" panose="020B0604020202020204" pitchFamily="34" charset="0"/>
              <a:buChar char="•"/>
            </a:pPr>
            <a:r>
              <a:rPr lang="en-US" sz="1200" b="0" i="0" u="none" strike="noStrike" kern="1200" baseline="0" dirty="0">
                <a:latin typeface="Arial" pitchFamily="34" charset="0"/>
                <a:ea typeface="+mn-ea"/>
                <a:cs typeface="+mn-cs"/>
              </a:rPr>
              <a:t>Objects contain not only data but also methods for processing or manipulating that data.</a:t>
            </a:r>
          </a:p>
          <a:p>
            <a:pPr marL="628650" lvl="1" indent="-171450">
              <a:buFont typeface="Arial" panose="020B0604020202020204" pitchFamily="34" charset="0"/>
              <a:buChar char="•"/>
            </a:pPr>
            <a:r>
              <a:rPr lang="en-US" sz="1200" b="0" i="0" u="none" strike="noStrike" kern="1200" baseline="0" dirty="0">
                <a:latin typeface="Arial" pitchFamily="34" charset="0"/>
                <a:ea typeface="+mn-ea"/>
                <a:cs typeface="+mn-cs"/>
              </a:rPr>
              <a:t>This allows object-oriented databases to store more types of data than relational databases and to access that data faster.</a:t>
            </a:r>
          </a:p>
          <a:p>
            <a:pPr marL="628650" lvl="1" indent="-171450">
              <a:buFont typeface="Arial" panose="020B0604020202020204" pitchFamily="34" charset="0"/>
              <a:buChar char="•"/>
              <a:defRPr/>
            </a:pPr>
            <a:r>
              <a:rPr lang="en-US" dirty="0"/>
              <a:t>They are also better at handling unstructured data.</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Data of this type is known as a binary large object (BLOB) because it’s encoded in binary form.</a:t>
            </a:r>
            <a:endParaRPr lang="en-US" dirty="0"/>
          </a:p>
          <a:p>
            <a:pPr marL="628650" lvl="1" indent="-171450">
              <a:buFont typeface="Arial" panose="020B0604020202020204" pitchFamily="34" charset="0"/>
              <a:buChar char="•"/>
              <a:defRPr/>
            </a:pPr>
            <a:r>
              <a:rPr lang="en-US" dirty="0"/>
              <a:t>A query language is designed to manipulate or extract data from a</a:t>
            </a:r>
            <a:r>
              <a:rPr lang="en-US" baseline="0" dirty="0"/>
              <a:t> database.</a:t>
            </a:r>
            <a:endParaRPr lang="en-US" dirty="0"/>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9</a:t>
            </a:fld>
            <a:endParaRPr lang="en-US" dirty="0"/>
          </a:p>
        </p:txBody>
      </p:sp>
    </p:spTree>
    <p:extLst>
      <p:ext uri="{BB962C8B-B14F-4D97-AF65-F5344CB8AC3E}">
        <p14:creationId xmlns:p14="http://schemas.microsoft.com/office/powerpoint/2010/main" val="401817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u="none" strike="noStrike" kern="1200" baseline="0" dirty="0">
                <a:solidFill>
                  <a:schemeClr val="tx1"/>
                </a:solidFill>
                <a:latin typeface="Arial" pitchFamily="34" charset="0"/>
                <a:ea typeface="+mn-ea"/>
                <a:cs typeface="+mn-cs"/>
              </a:rPr>
              <a:t>Multidimensional databases store data that can be analyzed from different perspectives, called dimensions. </a:t>
            </a:r>
          </a:p>
          <a:p>
            <a:pPr marL="171450" indent="-171450">
              <a:buFont typeface="Arial" panose="020B0604020202020204" pitchFamily="34" charset="0"/>
              <a:buChar char="•"/>
            </a:pPr>
            <a:r>
              <a:rPr lang="en-US" sz="1200" b="0" u="none" strike="noStrike" kern="1200" baseline="0" dirty="0">
                <a:solidFill>
                  <a:schemeClr val="tx1"/>
                </a:solidFill>
                <a:latin typeface="Arial" pitchFamily="34" charset="0"/>
                <a:ea typeface="+mn-ea"/>
                <a:cs typeface="+mn-cs"/>
              </a:rPr>
              <a:t>This distinguishes it from a relational database, which stores data in tables that have only two dimensions—fields and records.</a:t>
            </a:r>
          </a:p>
          <a:p>
            <a:pPr marL="171450" indent="-171450">
              <a:buFont typeface="Arial" panose="020B0604020202020204" pitchFamily="34" charset="0"/>
              <a:buChar char="•"/>
            </a:pPr>
            <a:r>
              <a:rPr lang="en-US" sz="1200" b="0" u="none" strike="noStrike" kern="1200" baseline="0" dirty="0">
                <a:solidFill>
                  <a:schemeClr val="tx1"/>
                </a:solidFill>
                <a:latin typeface="Arial" pitchFamily="34" charset="0"/>
                <a:ea typeface="+mn-ea"/>
                <a:cs typeface="+mn-cs"/>
              </a:rPr>
              <a:t>Multidimensional databases organize data in a cube format. </a:t>
            </a:r>
          </a:p>
          <a:p>
            <a:pPr marL="342900" lvl="1" indent="-171450">
              <a:buFont typeface="Arial" panose="020B0604020202020204" pitchFamily="34" charset="0"/>
              <a:buChar char="•"/>
            </a:pPr>
            <a:r>
              <a:rPr lang="en-US" sz="1200" b="0" u="none" strike="noStrike" kern="1200" baseline="0" dirty="0">
                <a:solidFill>
                  <a:schemeClr val="tx1"/>
                </a:solidFill>
                <a:latin typeface="+mn-lt"/>
                <a:ea typeface="+mn-ea"/>
                <a:cs typeface="+mn-cs"/>
              </a:rPr>
              <a:t>Each data cube has a measure attribute, which is the main type of data that the cube is tracking.</a:t>
            </a:r>
          </a:p>
          <a:p>
            <a:pPr marL="342900" lvl="1" indent="-171450">
              <a:buFont typeface="Arial" panose="020B0604020202020204" pitchFamily="34" charset="0"/>
              <a:buChar char="•"/>
            </a:pPr>
            <a:r>
              <a:rPr lang="en-US" sz="1200" b="0" u="none" strike="noStrike" kern="1200" baseline="0" dirty="0">
                <a:solidFill>
                  <a:schemeClr val="tx1"/>
                </a:solidFill>
                <a:latin typeface="+mn-lt"/>
                <a:ea typeface="+mn-ea"/>
                <a:cs typeface="+mn-cs"/>
              </a:rPr>
              <a:t>Other elements of the cube are known as feature attributes, which describe the measure attribute in some meaningful way.</a:t>
            </a:r>
            <a:endParaRPr lang="en-US" sz="1200" b="1" kern="1200" dirty="0">
              <a:solidFill>
                <a:schemeClr val="tx1"/>
              </a:solidFill>
              <a:effectLst/>
              <a:latin typeface="Arial"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10</a:t>
            </a:fld>
            <a:endParaRPr lang="en-US" dirty="0"/>
          </a:p>
        </p:txBody>
      </p:sp>
    </p:spTree>
    <p:extLst>
      <p:ext uri="{BB962C8B-B14F-4D97-AF65-F5344CB8AC3E}">
        <p14:creationId xmlns:p14="http://schemas.microsoft.com/office/powerpoint/2010/main" val="30681903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two main advantages of multidimensional databases are as follows: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They can be customized to provide information to a variety of users based on their needs.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They can process data much faster than pure relational databases can.</a:t>
            </a:r>
            <a:endParaRPr lang="en-US" sz="1200" b="1" kern="1200" dirty="0">
              <a:solidFill>
                <a:schemeClr val="tx1"/>
              </a:solidFill>
              <a:effectLst/>
              <a:latin typeface="Arial"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11</a:t>
            </a:fld>
            <a:endParaRPr lang="en-US" dirty="0"/>
          </a:p>
        </p:txBody>
      </p:sp>
    </p:spTree>
    <p:extLst>
      <p:ext uri="{BB962C8B-B14F-4D97-AF65-F5344CB8AC3E}">
        <p14:creationId xmlns:p14="http://schemas.microsoft.com/office/powerpoint/2010/main" val="33870686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Because of the increasing use of Web 2.0 applications and the generation of big data, a different database solution was necessary to handle newer types of unstructured data. NoSQL (nonrelational or not only SQL) databases have been developed to meet those needs. NoSQL systems store and manage data so that the data can be accessed quickly and enable the database design and structure greater flexibility. Although NoSQL systems generally do not provide the same level of data consistency as SQL databases, they offer speedier access and greater sizing capabilities.</a:t>
            </a:r>
            <a:endParaRPr lang="en-US" sz="1200" b="1" i="0" kern="1200" dirty="0">
              <a:solidFill>
                <a:schemeClr val="tx1"/>
              </a:solidFill>
              <a:effectLst/>
              <a:latin typeface="Arial"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12</a:t>
            </a:fld>
            <a:endParaRPr lang="en-US" dirty="0"/>
          </a:p>
        </p:txBody>
      </p:sp>
    </p:spTree>
    <p:extLst>
      <p:ext uri="{BB962C8B-B14F-4D97-AF65-F5344CB8AC3E}">
        <p14:creationId xmlns:p14="http://schemas.microsoft.com/office/powerpoint/2010/main" val="28732683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 database management system (DBMS) is the software that allows a computer to perform database functions. </a:t>
            </a:r>
          </a:p>
          <a:p>
            <a:r>
              <a:rPr lang="en-US" sz="1200" b="0" i="0" u="none" strike="noStrike" kern="1200" baseline="0" dirty="0">
                <a:solidFill>
                  <a:schemeClr val="tx1"/>
                </a:solidFill>
                <a:latin typeface="+mn-lt"/>
                <a:ea typeface="+mn-ea"/>
                <a:cs typeface="+mn-cs"/>
              </a:rPr>
              <a:t>The four main operations are:</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Storing and defining data</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Viewing (or browsing), adding, deleting, and modifying data</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Querying (extracting) data</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Outputting data</a:t>
            </a:r>
            <a:endParaRPr lang="en-US" sz="1200" b="1" i="0" kern="1200" dirty="0">
              <a:solidFill>
                <a:schemeClr val="tx1"/>
              </a:solidFill>
              <a:effectLst/>
              <a:latin typeface="Arial"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13</a:t>
            </a:fld>
            <a:endParaRPr lang="en-US" dirty="0"/>
          </a:p>
        </p:txBody>
      </p:sp>
    </p:spTree>
    <p:extLst>
      <p:ext uri="{BB962C8B-B14F-4D97-AF65-F5344CB8AC3E}">
        <p14:creationId xmlns:p14="http://schemas.microsoft.com/office/powerpoint/2010/main" val="1267995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Data is stored in a database in:</a:t>
            </a:r>
          </a:p>
          <a:p>
            <a:pPr marL="28575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Fields: categories into which a database organizes data.</a:t>
            </a:r>
          </a:p>
          <a:p>
            <a:pPr marL="28575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Records: a group of related fields.</a:t>
            </a:r>
          </a:p>
          <a:p>
            <a:pPr marL="28575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Tables: a group of related records.</a:t>
            </a:r>
          </a:p>
          <a:p>
            <a:pPr marL="171450" lvl="0" indent="-171450">
              <a:buFont typeface="Arial" panose="020B0604020202020204" pitchFamily="34" charset="0"/>
              <a:buChar char="•"/>
            </a:pPr>
            <a:endParaRPr lang="en-US" sz="1200" b="1" i="0" kern="1200" dirty="0">
              <a:solidFill>
                <a:schemeClr val="tx1"/>
              </a:solidFill>
              <a:effectLst/>
              <a:latin typeface="Arial"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14</a:t>
            </a:fld>
            <a:endParaRPr lang="en-US" dirty="0"/>
          </a:p>
        </p:txBody>
      </p:sp>
    </p:spTree>
    <p:extLst>
      <p:ext uri="{BB962C8B-B14F-4D97-AF65-F5344CB8AC3E}">
        <p14:creationId xmlns:p14="http://schemas.microsoft.com/office/powerpoint/2010/main" val="2797113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Data (field) types indicate what kind of data is stored in the field. The following are the available field types:</a:t>
            </a:r>
          </a:p>
          <a:p>
            <a:pPr marL="285750" lvl="1" indent="-171450">
              <a:buFont typeface="Arial" panose="020B0604020202020204" pitchFamily="34" charset="0"/>
              <a:buChar char="•"/>
            </a:pPr>
            <a:r>
              <a:rPr lang="en-US" dirty="0"/>
              <a:t>Short Text</a:t>
            </a:r>
          </a:p>
          <a:p>
            <a:pPr marL="285750" lvl="1" indent="-171450">
              <a:buFont typeface="Arial" panose="020B0604020202020204" pitchFamily="34" charset="0"/>
              <a:buChar char="•"/>
            </a:pPr>
            <a:r>
              <a:rPr lang="en-US" dirty="0"/>
              <a:t>Long Text</a:t>
            </a:r>
          </a:p>
          <a:p>
            <a:pPr marL="285750" lvl="1" indent="-171450">
              <a:buFont typeface="Arial" panose="020B0604020202020204" pitchFamily="34" charset="0"/>
              <a:buChar char="•"/>
            </a:pPr>
            <a:r>
              <a:rPr lang="en-US" dirty="0"/>
              <a:t>Number, Large Number, and Currency</a:t>
            </a:r>
          </a:p>
          <a:p>
            <a:pPr marL="285750" lvl="1" indent="-171450">
              <a:buFont typeface="Arial" panose="020B0604020202020204" pitchFamily="34" charset="0"/>
              <a:buChar char="•"/>
            </a:pPr>
            <a:r>
              <a:rPr lang="en-US" dirty="0"/>
              <a:t>Date/Time</a:t>
            </a:r>
          </a:p>
          <a:p>
            <a:pPr marL="285750" lvl="1" indent="-171450">
              <a:buFont typeface="Arial" panose="020B0604020202020204" pitchFamily="34" charset="0"/>
              <a:buChar char="•"/>
            </a:pPr>
            <a:r>
              <a:rPr lang="en-US" dirty="0"/>
              <a:t>Yes/No</a:t>
            </a:r>
          </a:p>
          <a:p>
            <a:pPr marL="285750" lvl="1" indent="-171450">
              <a:buFont typeface="Arial" panose="020B0604020202020204" pitchFamily="34" charset="0"/>
              <a:buChar char="•"/>
            </a:pPr>
            <a:r>
              <a:rPr lang="en-US" dirty="0"/>
              <a:t>Calculated</a:t>
            </a:r>
          </a:p>
          <a:p>
            <a:pPr marL="285750" lvl="1" indent="-171450">
              <a:buFont typeface="Arial" panose="020B0604020202020204" pitchFamily="34" charset="0"/>
              <a:buChar char="•"/>
            </a:pPr>
            <a:r>
              <a:rPr lang="en-US" dirty="0"/>
              <a:t>OLE Object</a:t>
            </a:r>
          </a:p>
          <a:p>
            <a:pPr marL="285750" lvl="1" indent="-171450">
              <a:buFont typeface="Arial" panose="020B0604020202020204" pitchFamily="34" charset="0"/>
              <a:buChar char="•"/>
            </a:pPr>
            <a:r>
              <a:rPr lang="en-US" dirty="0"/>
              <a:t>Hyperlink</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15</a:t>
            </a:fld>
            <a:endParaRPr lang="en-US" dirty="0"/>
          </a:p>
        </p:txBody>
      </p:sp>
    </p:spTree>
    <p:extLst>
      <p:ext uri="{BB962C8B-B14F-4D97-AF65-F5344CB8AC3E}">
        <p14:creationId xmlns:p14="http://schemas.microsoft.com/office/powerpoint/2010/main" val="3713575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Field properties help to define field data. Three common</a:t>
            </a:r>
            <a:r>
              <a:rPr lang="en-US" baseline="0" dirty="0"/>
              <a:t> field properties are:</a:t>
            </a:r>
            <a:endParaRPr lang="en-US" dirty="0"/>
          </a:p>
          <a:p>
            <a:pPr marL="285750" lvl="1" indent="-171450">
              <a:buFont typeface="Arial" panose="020B0604020202020204" pitchFamily="34" charset="0"/>
              <a:buChar char="•"/>
            </a:pPr>
            <a:r>
              <a:rPr lang="en-US" dirty="0"/>
              <a:t>Field size, which defines the maximum number of characters a field can hold.</a:t>
            </a:r>
          </a:p>
          <a:p>
            <a:pPr marL="285750" lvl="1" indent="-171450">
              <a:buFont typeface="Arial" panose="020B0604020202020204" pitchFamily="34" charset="0"/>
              <a:buChar char="•"/>
            </a:pPr>
            <a:r>
              <a:rPr lang="en-US" dirty="0"/>
              <a:t>The default value is what is used unless the user enters another value.</a:t>
            </a:r>
          </a:p>
          <a:p>
            <a:pPr marL="285750" lvl="1" indent="-171450">
              <a:buFont typeface="Arial" panose="020B0604020202020204" pitchFamily="34" charset="0"/>
              <a:buChar char="•"/>
            </a:pPr>
            <a:r>
              <a:rPr lang="en-US" dirty="0"/>
              <a:t>A caption enables you to display the field name in a more meaningful or readable manner.</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16</a:t>
            </a:fld>
            <a:endParaRPr lang="en-US" dirty="0"/>
          </a:p>
        </p:txBody>
      </p:sp>
    </p:spTree>
    <p:extLst>
      <p:ext uri="{BB962C8B-B14F-4D97-AF65-F5344CB8AC3E}">
        <p14:creationId xmlns:p14="http://schemas.microsoft.com/office/powerpoint/2010/main" val="2329669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b="0" i="0" u="none" strike="noStrike" kern="1200" baseline="0" dirty="0">
                <a:solidFill>
                  <a:schemeClr val="tx1"/>
                </a:solidFill>
                <a:latin typeface="+mn-lt"/>
                <a:ea typeface="+mn-ea"/>
                <a:cs typeface="+mn-cs"/>
              </a:rPr>
              <a:t>The figure shows some of the data types and field properties.</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17</a:t>
            </a:fld>
            <a:endParaRPr lang="en-US" dirty="0"/>
          </a:p>
        </p:txBody>
      </p:sp>
    </p:spTree>
    <p:extLst>
      <p:ext uri="{BB962C8B-B14F-4D97-AF65-F5344CB8AC3E}">
        <p14:creationId xmlns:p14="http://schemas.microsoft.com/office/powerpoint/2010/main" val="8822423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dirty="0">
                <a:solidFill>
                  <a:schemeClr val="tx1"/>
                </a:solidFill>
              </a:rPr>
              <a:t>When creating a table, the</a:t>
            </a:r>
            <a:r>
              <a:rPr lang="en-US" sz="1200" baseline="0" dirty="0">
                <a:solidFill>
                  <a:schemeClr val="tx1"/>
                </a:solidFill>
              </a:rPr>
              <a:t> use of p</a:t>
            </a:r>
            <a:r>
              <a:rPr lang="en-US" sz="1200" dirty="0">
                <a:solidFill>
                  <a:schemeClr val="tx1"/>
                </a:solidFill>
              </a:rPr>
              <a:t>rimary</a:t>
            </a:r>
            <a:r>
              <a:rPr lang="en-US" sz="1200" baseline="0" dirty="0">
                <a:solidFill>
                  <a:schemeClr val="tx1"/>
                </a:solidFill>
              </a:rPr>
              <a:t> keys is very important.</a:t>
            </a:r>
            <a:endParaRPr lang="en-US" sz="1200" dirty="0">
              <a:solidFill>
                <a:schemeClr val="tx1"/>
              </a:solidFill>
            </a:endParaRPr>
          </a:p>
          <a:p>
            <a:pPr marL="285750" lvl="1" indent="-171450">
              <a:buFont typeface="Arial" panose="020B0604020202020204" pitchFamily="34" charset="0"/>
              <a:buChar char="•"/>
            </a:pPr>
            <a:r>
              <a:rPr lang="en-US" sz="1200" dirty="0">
                <a:solidFill>
                  <a:schemeClr val="tx1"/>
                </a:solidFill>
              </a:rPr>
              <a:t>A</a:t>
            </a:r>
            <a:r>
              <a:rPr lang="en-US" sz="1200" baseline="0" dirty="0">
                <a:solidFill>
                  <a:schemeClr val="tx1"/>
                </a:solidFill>
              </a:rPr>
              <a:t> primary key is a field in the table that uniquely identifies a record.</a:t>
            </a:r>
          </a:p>
          <a:p>
            <a:pPr marL="285750" lvl="1" indent="-171450">
              <a:buFont typeface="Arial" panose="020B0604020202020204" pitchFamily="34" charset="0"/>
              <a:buChar char="•"/>
            </a:pPr>
            <a:r>
              <a:rPr lang="en-US" sz="1200" baseline="0" dirty="0">
                <a:solidFill>
                  <a:schemeClr val="tx1"/>
                </a:solidFill>
              </a:rPr>
              <a:t>In related tables, the common field that is linked to a primary key in one table is called the foreign key in the linked table.</a:t>
            </a:r>
          </a:p>
          <a:p>
            <a:pPr marL="285750" lvl="1" indent="-171450">
              <a:buFont typeface="Arial" panose="020B0604020202020204" pitchFamily="34" charset="0"/>
              <a:buChar char="•"/>
            </a:pPr>
            <a:r>
              <a:rPr lang="en-US" sz="1200" b="0" i="0" u="none" strike="noStrike" kern="1200" baseline="0" dirty="0">
                <a:solidFill>
                  <a:schemeClr val="tx1"/>
                </a:solidFill>
              </a:rPr>
              <a:t>Referential integrity ensures that relationships between tables remain constant and guarantees the quality of the data in the database.</a:t>
            </a:r>
            <a:endParaRPr lang="en-US" sz="1200" dirty="0">
              <a:solidFill>
                <a:schemeClr val="tx1"/>
              </a:solidFill>
            </a:endParaRP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It’s useful, especially for large databases, to access the data dictionary (or the database schema).</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attributes that define the data in the data dictionary are metadata: data that describes other data.</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18</a:t>
            </a:fld>
            <a:endParaRPr lang="en-US" dirty="0"/>
          </a:p>
        </p:txBody>
      </p:sp>
    </p:spTree>
    <p:extLst>
      <p:ext uri="{BB962C8B-B14F-4D97-AF65-F5344CB8AC3E}">
        <p14:creationId xmlns:p14="http://schemas.microsoft.com/office/powerpoint/2010/main" val="234662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Input forms are used to control how new data is entered into a database.</a:t>
            </a:r>
            <a:endParaRPr lang="en-US" sz="1200" b="0" i="0" u="none" strike="noStrike" kern="1200" baseline="0" dirty="0">
              <a:solidFill>
                <a:schemeClr val="tx1"/>
              </a:solidFill>
              <a:latin typeface="Arial"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19</a:t>
            </a:fld>
            <a:endParaRPr lang="en-US" dirty="0"/>
          </a:p>
        </p:txBody>
      </p:sp>
    </p:spTree>
    <p:extLst>
      <p:ext uri="{BB962C8B-B14F-4D97-AF65-F5344CB8AC3E}">
        <p14:creationId xmlns:p14="http://schemas.microsoft.com/office/powerpoint/2010/main" val="3734817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Data validation is the process of ensuring that data entered into a field meets specified guidelines.</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range check ensures that the data entered into the field falls within a certain range of values.</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field constraint is a property that must be satisfied for an entry to be accepted into the field.</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completeness check ensures that all required fields have been completed.</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consistency check compares the values of data in two or more fields to see if those values are reasonable.</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 alphabetic check confirms that only textual characters are entered in a field. A numeric check confirms that only numbers are entered in the field.</a:t>
            </a:r>
            <a:endParaRPr lang="en-US" sz="1200" dirty="0">
              <a:solidFill>
                <a:schemeClr val="tx1"/>
              </a:solidFill>
            </a:endParaRP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20</a:t>
            </a:fld>
            <a:endParaRPr lang="en-US" dirty="0"/>
          </a:p>
        </p:txBody>
      </p:sp>
    </p:spTree>
    <p:extLst>
      <p:ext uri="{BB962C8B-B14F-4D97-AF65-F5344CB8AC3E}">
        <p14:creationId xmlns:p14="http://schemas.microsoft.com/office/powerpoint/2010/main" val="1529528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Displaying the tables on-screen and browsing through all the data is an option with most databases. You can easily sort data into ascending or descending order.</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21</a:t>
            </a:fld>
            <a:endParaRPr lang="en-US" dirty="0"/>
          </a:p>
        </p:txBody>
      </p:sp>
    </p:spTree>
    <p:extLst>
      <p:ext uri="{BB962C8B-B14F-4D97-AF65-F5344CB8AC3E}">
        <p14:creationId xmlns:p14="http://schemas.microsoft.com/office/powerpoint/2010/main" val="35493647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There are two ways to display only those records that match particular criteria:</a:t>
            </a:r>
          </a:p>
          <a:p>
            <a:pPr marL="28575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Use a filter.</a:t>
            </a:r>
          </a:p>
          <a:p>
            <a:pPr marL="28575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Use a query.</a:t>
            </a:r>
          </a:p>
          <a:p>
            <a:pPr marL="0" lvl="0" indent="-342900">
              <a:buFont typeface="Arial" panose="020B0604020202020204" pitchFamily="34" charset="0"/>
              <a:buNone/>
            </a:pPr>
            <a:r>
              <a:rPr lang="en-US" sz="1200" b="0" i="0" u="none" strike="noStrike" kern="1200" baseline="0" dirty="0">
                <a:solidFill>
                  <a:schemeClr val="tx1"/>
                </a:solidFill>
                <a:latin typeface="Arial" pitchFamily="34" charset="0"/>
                <a:ea typeface="+mn-ea"/>
                <a:cs typeface="+mn-cs"/>
              </a:rPr>
              <a:t>The figure shows the results of a query.</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22</a:t>
            </a:fld>
            <a:endParaRPr lang="en-US" dirty="0"/>
          </a:p>
        </p:txBody>
      </p:sp>
    </p:spTree>
    <p:extLst>
      <p:ext uri="{BB962C8B-B14F-4D97-AF65-F5344CB8AC3E}">
        <p14:creationId xmlns:p14="http://schemas.microsoft.com/office/powerpoint/2010/main" val="32825417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How is data output?</a:t>
            </a:r>
          </a:p>
          <a:p>
            <a:pPr marL="62865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The most common form of output for any database is a viewable (or printable) electronic report.</a:t>
            </a:r>
          </a:p>
          <a:p>
            <a:pPr marL="62865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The data in a database can be transferred to another software application.</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23</a:t>
            </a:fld>
            <a:endParaRPr lang="en-US" dirty="0"/>
          </a:p>
        </p:txBody>
      </p:sp>
    </p:spTree>
    <p:extLst>
      <p:ext uri="{BB962C8B-B14F-4D97-AF65-F5344CB8AC3E}">
        <p14:creationId xmlns:p14="http://schemas.microsoft.com/office/powerpoint/2010/main" val="349038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A data warehouse is a large-scale collection of data that contains and organizes all the data from an organization’s multiple databases in one place.</a:t>
            </a:r>
          </a:p>
          <a:p>
            <a:pPr marL="171450" lvl="0"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Individual databases contain a wealth of information, but each database’s information usually pertains to one area in the organization.</a:t>
            </a:r>
          </a:p>
          <a:p>
            <a:pPr marL="171450" lvl="0"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Data warehouses consolidate information from various operational systems to present an enterprise-wide view of business operations.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Data in the data warehouse is organized by subject.</a:t>
            </a:r>
            <a:endParaRPr lang="en-US" sz="1200" i="0" kern="1200" dirty="0">
              <a:solidFill>
                <a:schemeClr val="tx1"/>
              </a:solidFill>
              <a:effectLst/>
              <a:latin typeface="Arial"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24</a:t>
            </a:fld>
            <a:endParaRPr lang="en-US" dirty="0"/>
          </a:p>
        </p:txBody>
      </p:sp>
    </p:spTree>
    <p:extLst>
      <p:ext uri="{BB962C8B-B14F-4D97-AF65-F5344CB8AC3E}">
        <p14:creationId xmlns:p14="http://schemas.microsoft.com/office/powerpoint/2010/main" val="20613084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Data from individual databases are drawn together in a data warehouse. Managers can use online analytical processing (OLAP) software to view and manipulate data in a data warehouse.</a:t>
            </a:r>
            <a:endParaRPr lang="en-US" sz="1200" i="0" kern="1200" dirty="0">
              <a:solidFill>
                <a:schemeClr val="tx1"/>
              </a:solidFill>
              <a:effectLst/>
              <a:latin typeface="Arial"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25</a:t>
            </a:fld>
            <a:endParaRPr lang="en-US" dirty="0"/>
          </a:p>
        </p:txBody>
      </p:sp>
    </p:spTree>
    <p:extLst>
      <p:ext uri="{BB962C8B-B14F-4D97-AF65-F5344CB8AC3E}">
        <p14:creationId xmlns:p14="http://schemas.microsoft.com/office/powerpoint/2010/main" val="2213228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Small slices of the data warehouse, each called a data mart, are often created so that companies can analyze a related set of data that is grouped together and separated out from the main body of data in the data warehouse. Whereas a data warehouse has an enterprise-wide depth, the information in a data mart pertains to a single component of the business. Data can be extracted using powerful OLAP query tools, or it can be stored in specialized data marts for use by specific employee groups.</a:t>
            </a:r>
            <a:endParaRPr lang="en-US" sz="1200" i="0" kern="1200" dirty="0">
              <a:solidFill>
                <a:schemeClr val="tx1"/>
              </a:solidFill>
              <a:effectLst/>
              <a:latin typeface="Arial" pitchFamily="34" charset="0"/>
              <a:ea typeface="+mn-ea"/>
              <a:cs typeface="+mn-cs"/>
            </a:endParaRP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26</a:t>
            </a:fld>
            <a:endParaRPr lang="en-US" dirty="0"/>
          </a:p>
        </p:txBody>
      </p:sp>
    </p:spTree>
    <p:extLst>
      <p:ext uri="{BB962C8B-B14F-4D97-AF65-F5344CB8AC3E}">
        <p14:creationId xmlns:p14="http://schemas.microsoft.com/office/powerpoint/2010/main" val="7590361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overview of the data-warehousing process.</a:t>
            </a:r>
            <a:endParaRPr lang="en-US" sz="1400" dirty="0"/>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27</a:t>
            </a:fld>
            <a:endParaRPr lang="en-US" dirty="0"/>
          </a:p>
        </p:txBody>
      </p:sp>
    </p:spTree>
    <p:extLst>
      <p:ext uri="{BB962C8B-B14F-4D97-AF65-F5344CB8AC3E}">
        <p14:creationId xmlns:p14="http://schemas.microsoft.com/office/powerpoint/2010/main" val="7551855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buFont typeface="Arial" panose="020B0604020202020204" pitchFamily="34" charset="0"/>
              <a:buChar char="•"/>
            </a:pPr>
            <a:r>
              <a:rPr lang="en-US" dirty="0"/>
              <a:t>Data mining is the process by which data are analyzed and investigated, trying</a:t>
            </a:r>
            <a:r>
              <a:rPr lang="en-US" baseline="0" dirty="0"/>
              <a:t> to s</a:t>
            </a:r>
            <a:r>
              <a:rPr lang="en-US" dirty="0"/>
              <a:t>pot patterns and trends.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main reason businesses mine data is to understand their customers better.</a:t>
            </a:r>
            <a:endParaRPr lang="en-US" dirty="0"/>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28</a:t>
            </a:fld>
            <a:endParaRPr lang="en-US" dirty="0"/>
          </a:p>
        </p:txBody>
      </p:sp>
    </p:spTree>
    <p:extLst>
      <p:ext uri="{BB962C8B-B14F-4D97-AF65-F5344CB8AC3E}">
        <p14:creationId xmlns:p14="http://schemas.microsoft.com/office/powerpoint/2010/main" val="7818634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buFont typeface="Arial" panose="020B0604020202020204" pitchFamily="34" charset="0"/>
              <a:buChar char="•"/>
            </a:pPr>
            <a:r>
              <a:rPr lang="en-US" dirty="0"/>
              <a:t>Data mining techniques include:</a:t>
            </a:r>
          </a:p>
          <a:p>
            <a:pPr marL="285750" lvl="1" indent="-171450">
              <a:spcBef>
                <a:spcPts val="0"/>
              </a:spcBef>
              <a:buFont typeface="Arial" panose="020B0604020202020204" pitchFamily="34" charset="0"/>
              <a:buChar char="•"/>
            </a:pPr>
            <a:r>
              <a:rPr lang="en-US" dirty="0"/>
              <a:t>Anomaly detection</a:t>
            </a:r>
          </a:p>
          <a:p>
            <a:pPr marL="2857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Association or affinity grouping</a:t>
            </a:r>
          </a:p>
          <a:p>
            <a:pPr marL="285750" lvl="1" indent="-171450">
              <a:spcBef>
                <a:spcPts val="0"/>
              </a:spcBef>
              <a:buFont typeface="Arial" panose="020B0604020202020204" pitchFamily="34" charset="0"/>
              <a:buChar char="•"/>
            </a:pPr>
            <a:r>
              <a:rPr lang="en-US" dirty="0"/>
              <a:t>Classification</a:t>
            </a:r>
          </a:p>
          <a:p>
            <a:pPr marL="2857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Clustering</a:t>
            </a:r>
          </a:p>
          <a:p>
            <a:pPr marL="285750" lvl="1" indent="-171450">
              <a:spcBef>
                <a:spcPts val="0"/>
              </a:spcBef>
              <a:buFont typeface="Arial" panose="020B0604020202020204" pitchFamily="34" charset="0"/>
              <a:buChar char="•"/>
            </a:pPr>
            <a:r>
              <a:rPr lang="en-US" dirty="0"/>
              <a:t>Estimation</a:t>
            </a:r>
          </a:p>
          <a:p>
            <a:pPr marL="285750" lvl="1" indent="-171450">
              <a:spcBef>
                <a:spcPts val="0"/>
              </a:spcBef>
              <a:buFont typeface="Arial" panose="020B0604020202020204" pitchFamily="34" charset="0"/>
              <a:buChar char="•"/>
            </a:pPr>
            <a:r>
              <a:rPr lang="en-US" dirty="0"/>
              <a:t>Visualization</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29</a:t>
            </a:fld>
            <a:endParaRPr lang="en-US" dirty="0"/>
          </a:p>
        </p:txBody>
      </p:sp>
    </p:spTree>
    <p:extLst>
      <p:ext uri="{BB962C8B-B14F-4D97-AF65-F5344CB8AC3E}">
        <p14:creationId xmlns:p14="http://schemas.microsoft.com/office/powerpoint/2010/main" val="38392772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An information system is a software-based solution used to gather and analyze information.</a:t>
            </a: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All information systems perform similar functions, including acquiring data, processing that data into information, storing the data, and providing the user with a number of output options with which to make the information meaningful and useful.</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30</a:t>
            </a:fld>
            <a:endParaRPr lang="en-US" dirty="0"/>
          </a:p>
        </p:txBody>
      </p:sp>
    </p:spTree>
    <p:extLst>
      <p:ext uri="{BB962C8B-B14F-4D97-AF65-F5344CB8AC3E}">
        <p14:creationId xmlns:p14="http://schemas.microsoft.com/office/powerpoint/2010/main" val="28104651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transaction-processing system (TPS) </a:t>
            </a:r>
            <a:r>
              <a:rPr lang="en-US" sz="1200" b="0" i="0" u="none" strike="noStrike" kern="1200" baseline="0" dirty="0">
                <a:solidFill>
                  <a:schemeClr val="tx1"/>
                </a:solidFill>
                <a:latin typeface="+mn-lt"/>
                <a:ea typeface="+mn-ea"/>
                <a:cs typeface="+mn-cs"/>
              </a:rPr>
              <a:t>is an operational-level system that </a:t>
            </a:r>
            <a:r>
              <a:rPr lang="en-US" dirty="0"/>
              <a:t>tracks everyday business transactions.</a:t>
            </a:r>
          </a:p>
          <a:p>
            <a:pPr marL="285750" lvl="1" indent="-171450">
              <a:spcBef>
                <a:spcPts val="0"/>
              </a:spcBef>
              <a:buFont typeface="Arial" panose="020B0604020202020204" pitchFamily="34" charset="0"/>
              <a:buChar char="•"/>
            </a:pPr>
            <a:r>
              <a:rPr lang="en-US" dirty="0"/>
              <a:t>Real-time processing ensures that the data is current by </a:t>
            </a:r>
            <a:r>
              <a:rPr lang="en-US" sz="1200" b="0" i="0" u="none" strike="noStrike" kern="1200" baseline="0" dirty="0">
                <a:solidFill>
                  <a:schemeClr val="tx1"/>
                </a:solidFill>
                <a:latin typeface="+mn-lt"/>
                <a:ea typeface="+mn-ea"/>
                <a:cs typeface="+mn-cs"/>
              </a:rPr>
              <a:t>processing and recording transactions as they occur.</a:t>
            </a:r>
          </a:p>
          <a:p>
            <a:pPr marL="285750" lvl="1" indent="-171450">
              <a:spcBef>
                <a:spcPts val="0"/>
              </a:spcBef>
              <a:buFont typeface="Arial" panose="020B0604020202020204" pitchFamily="34" charset="0"/>
              <a:buChar char="•"/>
            </a:pPr>
            <a:r>
              <a:rPr lang="en-US" dirty="0"/>
              <a:t>Batch processing </a:t>
            </a:r>
            <a:r>
              <a:rPr lang="en-US" sz="1200" b="0" i="0" u="none" strike="noStrike" kern="1200" baseline="0" dirty="0">
                <a:solidFill>
                  <a:schemeClr val="tx1"/>
                </a:solidFill>
                <a:latin typeface="+mn-lt"/>
                <a:ea typeface="+mn-ea"/>
                <a:cs typeface="+mn-cs"/>
              </a:rPr>
              <a:t>accumulates data until a certain point is reached </a:t>
            </a:r>
            <a:r>
              <a:rPr lang="en-US" sz="900" b="0" i="0" u="none" strike="noStrike" kern="1200" baseline="0" dirty="0">
                <a:solidFill>
                  <a:schemeClr val="tx1"/>
                </a:solidFill>
                <a:latin typeface="+mn-lt"/>
                <a:ea typeface="+mn-ea"/>
                <a:cs typeface="+mn-cs"/>
              </a:rPr>
              <a:t>and then several transactions are processed at once; it </a:t>
            </a:r>
            <a:r>
              <a:rPr lang="en-US" dirty="0"/>
              <a:t>is appropriate for activities that aren’t time sensitive.</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31</a:t>
            </a:fld>
            <a:endParaRPr lang="en-US" dirty="0"/>
          </a:p>
        </p:txBody>
      </p:sp>
    </p:spTree>
    <p:extLst>
      <p:ext uri="{BB962C8B-B14F-4D97-AF65-F5344CB8AC3E}">
        <p14:creationId xmlns:p14="http://schemas.microsoft.com/office/powerpoint/2010/main" val="15065519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 management information system (MIS) provides timely and accurate information that enables managers to make critical business decisions. MISs were a direct outgrowth of TPSs. </a:t>
            </a: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MISs generate three types of reports:</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 detail report </a:t>
            </a:r>
            <a:r>
              <a:rPr lang="en-US" sz="1200" b="0" i="0" u="none" strike="noStrike" kern="1200" baseline="0" dirty="0">
                <a:solidFill>
                  <a:schemeClr val="tx1"/>
                </a:solidFill>
                <a:latin typeface="+mn-lt"/>
                <a:ea typeface="+mn-ea"/>
                <a:cs typeface="+mn-cs"/>
              </a:rPr>
              <a:t>provides a list of the transactions that occurred during a certain time period</a:t>
            </a:r>
            <a:r>
              <a:rPr lang="en-US" sz="1200" kern="1200" dirty="0">
                <a:solidFill>
                  <a:schemeClr val="tx1"/>
                </a:solidFill>
                <a:effectLst/>
                <a:latin typeface="Arial" pitchFamily="34" charset="0"/>
                <a:ea typeface="+mn-ea"/>
                <a:cs typeface="+mn-cs"/>
              </a:rPr>
              <a:t>.</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 summary report </a:t>
            </a:r>
            <a:r>
              <a:rPr lang="en-US" sz="1200" b="0" i="0" u="none" strike="noStrike" kern="1200" baseline="0" dirty="0">
                <a:solidFill>
                  <a:schemeClr val="tx1"/>
                </a:solidFill>
                <a:latin typeface="+mn-lt"/>
                <a:ea typeface="+mn-ea"/>
                <a:cs typeface="+mn-cs"/>
              </a:rPr>
              <a:t>provides a consolidated picture of detailed data</a:t>
            </a:r>
            <a:r>
              <a:rPr lang="en-US" sz="1200" kern="1200" dirty="0">
                <a:solidFill>
                  <a:schemeClr val="tx1"/>
                </a:solidFill>
                <a:effectLst/>
                <a:latin typeface="Arial" pitchFamily="34" charset="0"/>
                <a:ea typeface="+mn-ea"/>
                <a:cs typeface="+mn-cs"/>
              </a:rPr>
              <a:t>.</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An exception report </a:t>
            </a:r>
            <a:r>
              <a:rPr lang="en-US" sz="1200" b="0" i="0" u="none" strike="noStrike" kern="1200" baseline="0" dirty="0">
                <a:solidFill>
                  <a:schemeClr val="tx1"/>
                </a:solidFill>
                <a:latin typeface="+mn-lt"/>
                <a:ea typeface="+mn-ea"/>
                <a:cs typeface="+mn-cs"/>
              </a:rPr>
              <a:t>shows conditions that are unusual or that need attention by system users</a:t>
            </a:r>
            <a:r>
              <a:rPr lang="en-US" sz="1200" kern="1200" dirty="0">
                <a:solidFill>
                  <a:schemeClr val="tx1"/>
                </a:solidFill>
                <a:effectLst/>
                <a:latin typeface="Arial" pitchFamily="34" charset="0"/>
                <a:ea typeface="+mn-ea"/>
                <a:cs typeface="+mn-cs"/>
              </a:rPr>
              <a:t>.</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32</a:t>
            </a:fld>
            <a:endParaRPr lang="en-US" dirty="0"/>
          </a:p>
        </p:txBody>
      </p:sp>
    </p:spTree>
    <p:extLst>
      <p:ext uri="{BB962C8B-B14F-4D97-AF65-F5344CB8AC3E}">
        <p14:creationId xmlns:p14="http://schemas.microsoft.com/office/powerpoint/2010/main" val="32117805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 decision support system (DSS) is another type of business intelligence system designed to help managers develop solutions for specific problems.</a:t>
            </a: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 DSS not only uses data from databases and data warehouses, it also enables users to add their own insights and experiences and apply them to the solution.</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33</a:t>
            </a:fld>
            <a:endParaRPr lang="en-US" dirty="0"/>
          </a:p>
        </p:txBody>
      </p:sp>
    </p:spTree>
    <p:extLst>
      <p:ext uri="{BB962C8B-B14F-4D97-AF65-F5344CB8AC3E}">
        <p14:creationId xmlns:p14="http://schemas.microsoft.com/office/powerpoint/2010/main" val="18920639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 model management system assists in building management models in DSS.</a:t>
            </a:r>
          </a:p>
          <a:p>
            <a:pPr marL="171450" indent="-171450">
              <a:buFont typeface="Arial" panose="020B0604020202020204" pitchFamily="34" charset="0"/>
              <a:buChar char="•"/>
            </a:pPr>
            <a:r>
              <a:rPr lang="en-US" dirty="0"/>
              <a:t>Business intelligence (BI) is the ability to improve business decision making with databases.</a:t>
            </a:r>
          </a:p>
          <a:p>
            <a:pPr marL="285750" lvl="1" indent="-171450">
              <a:buFont typeface="Arial" panose="020B0604020202020204" pitchFamily="34" charset="0"/>
              <a:buChar char="•"/>
            </a:pPr>
            <a:r>
              <a:rPr lang="en-US" dirty="0"/>
              <a:t>It is used to analyze and interpret large sets of data (big data).</a:t>
            </a:r>
          </a:p>
          <a:p>
            <a:pPr marL="285750" lvl="1" indent="-171450">
              <a:buFont typeface="Arial" panose="020B0604020202020204" pitchFamily="34" charset="0"/>
              <a:buChar char="•"/>
            </a:pPr>
            <a:r>
              <a:rPr lang="en-US" dirty="0"/>
              <a:t>It enables executives and senior managers to make informed decisions </a:t>
            </a:r>
            <a:r>
              <a:rPr lang="en-US" sz="1200" b="0" i="0" u="none" strike="noStrike" kern="1200" baseline="0" dirty="0">
                <a:solidFill>
                  <a:schemeClr val="tx1"/>
                </a:solidFill>
                <a:latin typeface="+mn-lt"/>
                <a:ea typeface="+mn-ea"/>
                <a:cs typeface="+mn-cs"/>
              </a:rPr>
              <a:t>on how best to run a business</a:t>
            </a:r>
            <a:r>
              <a:rPr lang="en-US" dirty="0"/>
              <a:t>.</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34</a:t>
            </a:fld>
            <a:endParaRPr lang="en-US" dirty="0"/>
          </a:p>
        </p:txBody>
      </p:sp>
    </p:spTree>
    <p:extLst>
      <p:ext uri="{BB962C8B-B14F-4D97-AF65-F5344CB8AC3E}">
        <p14:creationId xmlns:p14="http://schemas.microsoft.com/office/powerpoint/2010/main" val="4762125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enterprise resource planning (ERP) system accumulates all information relevant to running a business </a:t>
            </a:r>
            <a:r>
              <a:rPr lang="en-US" sz="1200" b="0" i="0" u="none" strike="noStrike" kern="1200" baseline="0" dirty="0">
                <a:solidFill>
                  <a:schemeClr val="tx1"/>
                </a:solidFill>
                <a:latin typeface="+mn-lt"/>
                <a:ea typeface="+mn-ea"/>
                <a:cs typeface="+mn-cs"/>
              </a:rPr>
              <a:t>and makes it readily available to whoever needs it to make decisions.</a:t>
            </a:r>
            <a:endParaRPr lang="en-US" dirty="0"/>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35</a:t>
            </a:fld>
            <a:endParaRPr lang="en-US" dirty="0"/>
          </a:p>
        </p:txBody>
      </p:sp>
    </p:spTree>
    <p:extLst>
      <p:ext uri="{BB962C8B-B14F-4D97-AF65-F5344CB8AC3E}">
        <p14:creationId xmlns:p14="http://schemas.microsoft.com/office/powerpoint/2010/main" val="9932488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 knowledge-based system provides intelligence that supplements the user’s own intellect.</a:t>
            </a:r>
          </a:p>
          <a:p>
            <a:pPr marL="285750" lvl="1" indent="-171450">
              <a:buFont typeface="Arial" panose="020B0604020202020204" pitchFamily="34" charset="0"/>
              <a:buChar char="•"/>
            </a:pPr>
            <a:r>
              <a:rPr lang="en-US" dirty="0"/>
              <a:t>Natural language processing (NLP) systems </a:t>
            </a:r>
            <a:r>
              <a:rPr lang="en-US" sz="1200" b="0" i="0" u="none" strike="noStrike" kern="1200" baseline="0" dirty="0"/>
              <a:t>enable users to communicate with computer systems using a natural spoken or written language.</a:t>
            </a:r>
            <a:endParaRPr lang="en-US" dirty="0"/>
          </a:p>
          <a:p>
            <a:pPr marL="285750" lvl="1" indent="-171450">
              <a:buFont typeface="Arial" panose="020B0604020202020204" pitchFamily="34" charset="0"/>
              <a:buChar char="•"/>
            </a:pPr>
            <a:r>
              <a:rPr lang="en-US" dirty="0"/>
              <a:t>Artificial intelligence is the branch of computer science that deals with the attempt to create computers that think like humans.</a:t>
            </a:r>
          </a:p>
          <a:p>
            <a:pPr marL="285750" lvl="1" indent="-171450">
              <a:buFont typeface="Arial" panose="020B0604020202020204" pitchFamily="34" charset="0"/>
              <a:buChar char="•"/>
            </a:pPr>
            <a:r>
              <a:rPr lang="en-US" dirty="0"/>
              <a:t>Fuzzy logic</a:t>
            </a:r>
            <a:r>
              <a:rPr lang="en-US" baseline="0" dirty="0"/>
              <a:t> </a:t>
            </a:r>
            <a:r>
              <a:rPr lang="en-US" dirty="0"/>
              <a:t>enables the interjection of experiential learning into the equation by considering probabilities.</a:t>
            </a:r>
          </a:p>
        </p:txBody>
      </p:sp>
      <p:sp>
        <p:nvSpPr>
          <p:cNvPr id="4" name="Slide Number Placeholder 3"/>
          <p:cNvSpPr>
            <a:spLocks noGrp="1"/>
          </p:cNvSpPr>
          <p:nvPr>
            <p:ph type="sldNum" sz="quarter" idx="10"/>
          </p:nvPr>
        </p:nvSpPr>
        <p:spPr/>
        <p:txBody>
          <a:bodyPr/>
          <a:lstStyle/>
          <a:p>
            <a:pPr>
              <a:defRPr/>
            </a:pPr>
            <a:fld id="{FAA3A463-E477-4513-ADF2-23224E177087}" type="slidenum">
              <a:rPr lang="en-US" smtClean="0"/>
              <a:pPr>
                <a:defRPr/>
              </a:pPr>
              <a:t>36</a:t>
            </a:fld>
            <a:endParaRPr lang="en-US" dirty="0"/>
          </a:p>
        </p:txBody>
      </p:sp>
    </p:spTree>
    <p:extLst>
      <p:ext uri="{BB962C8B-B14F-4D97-AF65-F5344CB8AC3E}">
        <p14:creationId xmlns:p14="http://schemas.microsoft.com/office/powerpoint/2010/main" val="6403442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436EEF-3ACC-4468-87D3-BB2E9E995702}" type="slidenum">
              <a:rPr lang="en-US" smtClean="0"/>
              <a:t>37</a:t>
            </a:fld>
            <a:endParaRPr lang="en-US" dirty="0"/>
          </a:p>
        </p:txBody>
      </p:sp>
    </p:spTree>
    <p:extLst>
      <p:ext uri="{BB962C8B-B14F-4D97-AF65-F5344CB8AC3E}">
        <p14:creationId xmlns:p14="http://schemas.microsoft.com/office/powerpoint/2010/main" val="369633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26" name="Shape 2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3200" b="0" i="0" u="none" strike="noStrike" cap="none">
                <a:solidFill>
                  <a:srgbClr val="007FA3"/>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dirty="0"/>
              <a:t>Edit Master text styles</a:t>
            </a:r>
          </a:p>
          <a:p>
            <a:pPr lvl="1"/>
            <a:endParaRPr lang="en-US" dirty="0"/>
          </a:p>
          <a:p>
            <a:pPr lvl="2"/>
            <a:endParaRPr lang="en-US"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A171497-280E-4A7A-9FDA-725956F2C8B6}" type="datetime1">
              <a:rPr lang="en-US" smtClean="0"/>
              <a:t>2/12/19</a:t>
            </a:fld>
            <a:endParaRPr lang="en-US" dirty="0"/>
          </a:p>
        </p:txBody>
      </p:sp>
    </p:spTree>
    <p:extLst>
      <p:ext uri="{BB962C8B-B14F-4D97-AF65-F5344CB8AC3E}">
        <p14:creationId xmlns:p14="http://schemas.microsoft.com/office/powerpoint/2010/main" val="121780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F52CDF79-089C-41C3-B55D-96DC1881DBBF}" type="datetime1">
              <a:rPr lang="en-US" smtClean="0"/>
              <a:t>2/12/19</a:t>
            </a:fld>
            <a:endParaRPr lang="en-US" dirty="0"/>
          </a:p>
        </p:txBody>
      </p:sp>
    </p:spTree>
    <p:extLst>
      <p:ext uri="{BB962C8B-B14F-4D97-AF65-F5344CB8AC3E}">
        <p14:creationId xmlns:p14="http://schemas.microsoft.com/office/powerpoint/2010/main" val="3366104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Edit Master text styles</a:t>
            </a: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A4AA97C-757F-4892-ADC5-FAB09D5E23DC}" type="datetime1">
              <a:rPr lang="en-US" smtClean="0"/>
              <a:t>2/12/19</a:t>
            </a:fld>
            <a:endParaRPr lang="en-US"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9691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Learning Objectives">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49" name="Shape 4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0" name="Shape 5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1" name="Shape 5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43B9ACBC-2A90-481B-A6F9-4030EF544EC1}" type="datetime1">
              <a:rPr lang="en-US" smtClean="0"/>
              <a:t>2/12/19</a:t>
            </a:fld>
            <a:endParaRPr lang="en-US" dirty="0"/>
          </a:p>
        </p:txBody>
      </p:sp>
      <p:sp>
        <p:nvSpPr>
          <p:cNvPr id="52" name="Shape 5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798009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93B27D6-A2B4-49F1-B2BB-DFF8CCAA81A1}" type="datetime1">
              <a:rPr lang="en-US" smtClean="0"/>
              <a:t>2/12/19</a:t>
            </a:fld>
            <a:endParaRPr lang="en-US"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82061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BED0C1EC-D760-460D-B51B-ADCD4591BD9F}" type="datetime1">
              <a:rPr lang="en-US" smtClean="0"/>
              <a:t>2/12/19</a:t>
            </a:fld>
            <a:endParaRPr lang="en-US"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4252342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pPr lvl="0"/>
            <a:r>
              <a:rPr lang="en-US"/>
              <a:t>Edit Master text styles</a:t>
            </a: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C289AB0-D10A-4611-8CB1-7BEEA2C797FB}" type="datetime1">
              <a:rPr lang="en-US" smtClean="0"/>
              <a:t>2/12/19</a:t>
            </a:fld>
            <a:endParaRPr lang="en-US"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006942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EF0E9D33-2625-48CD-9699-8C4818C159FF}" type="datetime1">
              <a:rPr lang="en-US" smtClean="0"/>
              <a:t>2/12/19</a:t>
            </a:fld>
            <a:endParaRPr lang="en-US" dirty="0"/>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33869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4" name="Date Placeholder 3"/>
          <p:cNvSpPr>
            <a:spLocks noGrp="1"/>
          </p:cNvSpPr>
          <p:nvPr>
            <p:ph type="dt" sz="half" idx="11"/>
          </p:nvPr>
        </p:nvSpPr>
        <p:spPr/>
        <p:txBody>
          <a:bodyPr/>
          <a:lstStyle/>
          <a:p>
            <a:fld id="{3A5077BA-80F9-4E42-84E7-DBA870C9B7CB}"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98106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1"/>
          </p:nvPr>
        </p:nvSpPr>
        <p:spPr/>
        <p:txBody>
          <a:bodyPr/>
          <a:lstStyle/>
          <a:p>
            <a:fld id="{E3B7A3B1-0BF1-4075-B8B0-1F0F83C088A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3200"/>
            </a:lvl1pPr>
            <a:lvl2pPr>
              <a:buClr>
                <a:schemeClr val="tx1"/>
              </a:buClr>
              <a:defRPr sz="2800"/>
            </a:lvl2pPr>
            <a:lvl3pPr>
              <a:buClr>
                <a:schemeClr val="tx1"/>
              </a:buClr>
              <a:defRPr sz="2400"/>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9" name="Date Placeholder 3"/>
          <p:cNvSpPr>
            <a:spLocks noGrp="1"/>
          </p:cNvSpPr>
          <p:nvPr>
            <p:ph type="dt" sz="half" idx="10"/>
          </p:nvPr>
        </p:nvSpPr>
        <p:spPr>
          <a:xfrm>
            <a:off x="6335713" y="113072"/>
            <a:ext cx="2133600" cy="182880"/>
          </a:xfrm>
        </p:spPr>
        <p:txBody>
          <a:bodyPr/>
          <a:lstStyle/>
          <a:p>
            <a:fld id="{15E94CDF-0BB7-431B-B614-1FB4EB46B864}" type="datetime1">
              <a:rPr lang="en-US" smtClean="0"/>
              <a:t>2/12/19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0"/>
          </p:nvPr>
        </p:nvSpPr>
        <p:spPr/>
        <p:txBody>
          <a:bodyPr/>
          <a:lstStyle/>
          <a:p>
            <a:fld id="{CDB38FA0-E908-4D3C-AC8B-725E5CB0C3D6}"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40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2" name="Date Placeholder 1"/>
          <p:cNvSpPr>
            <a:spLocks noGrp="1"/>
          </p:cNvSpPr>
          <p:nvPr>
            <p:ph type="dt" sz="half" idx="10"/>
          </p:nvPr>
        </p:nvSpPr>
        <p:spPr/>
        <p:txBody>
          <a:bodyPr/>
          <a:lstStyle>
            <a:lvl1pPr>
              <a:defRPr>
                <a:solidFill>
                  <a:schemeClr val="tx1"/>
                </a:solidFill>
              </a:defRPr>
            </a:lvl1pPr>
          </a:lstStyle>
          <a:p>
            <a:fld id="{34786139-B08E-440F-A2EE-1144C22A8FE6}"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0410" y="6376789"/>
            <a:ext cx="918000" cy="279915"/>
          </a:xfrm>
          <a:prstGeom prst="rect">
            <a:avLst/>
          </a:prstGeom>
        </p:spPr>
      </p:pic>
    </p:spTree>
    <p:extLst>
      <p:ext uri="{BB962C8B-B14F-4D97-AF65-F5344CB8AC3E}">
        <p14:creationId xmlns:p14="http://schemas.microsoft.com/office/powerpoint/2010/main" val="2203796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4000"/>
            </a:lvl1p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6156170-31E9-4BB9-8214-EDF81CF4C82B}"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BC33B934-923A-461C-AA17-D92D00D20DE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solidFill>
              </a:defRPr>
            </a:lvl1pPr>
          </a:lstStyle>
          <a:p>
            <a:fld id="{B3AEE905-744E-433B-99FE-4490E3226F2E}"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25D893A7-7601-4462-B066-ADB87642455D}" type="datetime1">
              <a:rPr lang="en-US" smtClean="0"/>
              <a:t>2/12/19</a:t>
            </a:fld>
            <a:endParaRPr lang="en-US"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pic>
        <p:nvPicPr>
          <p:cNvPr id="15" name="Shape 15" descr="Pearson Logo"/>
          <p:cNvPicPr preferRelativeResize="0"/>
          <p:nvPr/>
        </p:nvPicPr>
        <p:blipFill rotWithShape="1">
          <a:blip r:embed="rId18">
            <a:alphaModFix/>
          </a:blip>
          <a:srcRect/>
          <a:stretch/>
        </p:blipFill>
        <p:spPr>
          <a:xfrm>
            <a:off x="443972" y="6429709"/>
            <a:ext cx="917999" cy="279914"/>
          </a:xfrm>
          <a:prstGeom prst="rect">
            <a:avLst/>
          </a:prstGeom>
          <a:noFill/>
          <a:ln>
            <a:noFill/>
          </a:ln>
        </p:spPr>
      </p:pic>
      <p:sp>
        <p:nvSpPr>
          <p:cNvPr id="16"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a:latin typeface="Verdana"/>
                <a:ea typeface="Verdana" panose="020B0604030504040204" pitchFamily="34" charset="0"/>
                <a:cs typeface="Verdana" panose="020B0604030504040204" pitchFamily="34" charset="0"/>
              </a:rPr>
              <a:t>Copyright © 2020 Pearson All Rights Reserved</a:t>
            </a:r>
          </a:p>
        </p:txBody>
      </p:sp>
    </p:spTree>
    <p:extLst>
      <p:ext uri="{BB962C8B-B14F-4D97-AF65-F5344CB8AC3E}">
        <p14:creationId xmlns:p14="http://schemas.microsoft.com/office/powerpoint/2010/main" val="616368185"/>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2" r:id="rId8"/>
    <p:sldLayoutId id="2147483657" r:id="rId9"/>
    <p:sldLayoutId id="2147483656" r:id="rId10"/>
    <p:sldLayoutId id="2147483650" r:id="rId11"/>
    <p:sldLayoutId id="2147483659" r:id="rId12"/>
    <p:sldLayoutId id="2147483658" r:id="rId13"/>
    <p:sldLayoutId id="2147483660" r:id="rId14"/>
    <p:sldLayoutId id="2147483654" r:id="rId15"/>
    <p:sldLayoutId id="2147483655" r:id="rId16"/>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prstGeom prst="rect">
            <a:avLst/>
          </a:prstGeom>
          <a:noFill/>
          <a:ln>
            <a:noFill/>
          </a:ln>
        </p:spPr>
        <p:txBody>
          <a:bodyPr lIns="0" tIns="0" rIns="0" bIns="0" anchor="t"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Technology in Action</a:t>
            </a:r>
          </a:p>
        </p:txBody>
      </p:sp>
      <p:sp>
        <p:nvSpPr>
          <p:cNvPr id="196" name="Shape 196"/>
          <p:cNvSpPr txBox="1">
            <a:spLocks noGrp="1"/>
          </p:cNvSpPr>
          <p:nvPr>
            <p:ph type="body" idx="1"/>
          </p:nvPr>
        </p:nvSpPr>
        <p:spPr>
          <a:xfrm>
            <a:off x="457200" y="967566"/>
            <a:ext cx="8229600" cy="5158597"/>
          </a:xfrm>
          <a:prstGeom prst="rect">
            <a:avLst/>
          </a:prstGeom>
          <a:noFill/>
          <a:ln>
            <a:noFill/>
          </a:ln>
        </p:spPr>
        <p:txBody>
          <a:bodyPr lIns="0" tIns="0" rIns="0" bIns="0" anchor="t" anchorCtr="0">
            <a:noAutofit/>
          </a:bodyPr>
          <a:lstStyle/>
          <a:p>
            <a:pPr marL="0" lvl="0" indent="0">
              <a:spcBef>
                <a:spcPts val="0"/>
              </a:spcBef>
              <a:buSzPct val="25000"/>
              <a:buNone/>
            </a:pPr>
            <a:r>
              <a:rPr lang="en-US" sz="2000" dirty="0"/>
              <a:t>16</a:t>
            </a:r>
            <a:r>
              <a:rPr lang="en-US" sz="2000" baseline="30000" dirty="0"/>
              <a:t>th</a:t>
            </a:r>
            <a:r>
              <a:rPr lang="en-US" sz="2000" dirty="0"/>
              <a:t> Edition</a:t>
            </a:r>
          </a:p>
        </p:txBody>
      </p:sp>
      <p:sp>
        <p:nvSpPr>
          <p:cNvPr id="198" name="Shape 198"/>
          <p:cNvSpPr txBox="1">
            <a:spLocks noGrp="1"/>
          </p:cNvSpPr>
          <p:nvPr>
            <p:ph type="body" idx="4294967295"/>
          </p:nvPr>
        </p:nvSpPr>
        <p:spPr>
          <a:xfrm>
            <a:off x="5486400" y="1600200"/>
            <a:ext cx="3657600" cy="1600200"/>
          </a:xfrm>
          <a:prstGeom prst="rect">
            <a:avLst/>
          </a:prstGeom>
          <a:noFill/>
          <a:ln>
            <a:noFill/>
          </a:ln>
        </p:spPr>
        <p:txBody>
          <a:bodyPr lIns="0" tIns="0" rIns="0" bIns="0" anchor="b" anchorCtr="0">
            <a:noAutofit/>
          </a:bodyPr>
          <a:lstStyle/>
          <a:p>
            <a:pPr marL="0" marR="0" lvl="0" indent="0" algn="l" rtl="0">
              <a:spcBef>
                <a:spcPts val="0"/>
              </a:spcBef>
              <a:buClr>
                <a:srgbClr val="007FA3"/>
              </a:buClr>
              <a:buSzPct val="25000"/>
              <a:buFont typeface="Arial"/>
              <a:buNone/>
            </a:pPr>
            <a:r>
              <a:rPr lang="en-US" sz="3000" b="0" i="0" u="none" strike="noStrike" cap="none" dirty="0">
                <a:solidFill>
                  <a:schemeClr val="dk1"/>
                </a:solidFill>
                <a:latin typeface="Arial"/>
                <a:ea typeface="Arial"/>
                <a:cs typeface="Arial"/>
                <a:sym typeface="Arial"/>
              </a:rPr>
              <a:t>Chapter 11</a:t>
            </a:r>
          </a:p>
        </p:txBody>
      </p:sp>
      <p:sp>
        <p:nvSpPr>
          <p:cNvPr id="199" name="Shape 199"/>
          <p:cNvSpPr txBox="1">
            <a:spLocks noGrp="1"/>
          </p:cNvSpPr>
          <p:nvPr>
            <p:ph type="body" idx="4294967295"/>
          </p:nvPr>
        </p:nvSpPr>
        <p:spPr>
          <a:xfrm>
            <a:off x="5486400" y="3200400"/>
            <a:ext cx="3657600" cy="2925763"/>
          </a:xfrm>
          <a:prstGeom prst="rect">
            <a:avLst/>
          </a:prstGeom>
          <a:noFill/>
          <a:ln>
            <a:noFill/>
          </a:ln>
        </p:spPr>
        <p:txBody>
          <a:bodyPr lIns="0" tIns="0" rIns="0" bIns="0" anchor="t" anchorCtr="0">
            <a:noAutofit/>
          </a:bodyPr>
          <a:lstStyle/>
          <a:p>
            <a:pPr marL="101600" indent="0">
              <a:lnSpc>
                <a:spcPct val="120000"/>
              </a:lnSpc>
              <a:buNone/>
            </a:pPr>
            <a:r>
              <a:rPr lang="en-US" sz="2400" kern="1200" dirty="0">
                <a:solidFill>
                  <a:schemeClr val="tx1"/>
                </a:solidFill>
                <a:latin typeface="+mj-lt"/>
                <a:ea typeface="+mn-ea"/>
                <a:cs typeface="+mn-cs"/>
              </a:rPr>
              <a:t>Behind the Scenes: Databases and Information Systems</a:t>
            </a:r>
          </a:p>
        </p:txBody>
      </p:sp>
      <p:pic>
        <p:nvPicPr>
          <p:cNvPr id="8" name="Picture 7">
            <a:extLst>
              <a:ext uri="{FF2B5EF4-FFF2-40B4-BE49-F238E27FC236}">
                <a16:creationId xmlns:a16="http://schemas.microsoft.com/office/drawing/2014/main" id="{0FC0B5BB-C753-4551-B253-F6FA8BF486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367" y="1444625"/>
            <a:ext cx="3659132" cy="4681537"/>
          </a:xfrm>
          <a:prstGeom prst="rect">
            <a:avLst/>
          </a:prstGeom>
        </p:spPr>
      </p:pic>
    </p:spTree>
    <p:extLst>
      <p:ext uri="{BB962C8B-B14F-4D97-AF65-F5344CB8AC3E}">
        <p14:creationId xmlns:p14="http://schemas.microsoft.com/office/powerpoint/2010/main" val="300553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002AE585-F18D-4966-8121-DDC45FB9F84C}"/>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(1 of 2)</a:t>
            </a:r>
          </a:p>
        </p:txBody>
      </p:sp>
      <p:sp>
        <p:nvSpPr>
          <p:cNvPr id="7" name="Subtitle 6"/>
          <p:cNvSpPr>
            <a:spLocks noGrp="1"/>
          </p:cNvSpPr>
          <p:nvPr>
            <p:ph type="body" idx="1"/>
          </p:nvPr>
        </p:nvSpPr>
        <p:spPr>
          <a:xfrm>
            <a:off x="457200" y="1600200"/>
            <a:ext cx="8458200" cy="5257800"/>
          </a:xfrm>
        </p:spPr>
        <p:txBody>
          <a:bodyPr>
            <a:normAutofit/>
          </a:bodyPr>
          <a:lstStyle/>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11.1  Explain what a database is and why databases are useful.</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11.2  Describe features of flat databases.</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11.3  Describe features of relational databases.</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11.4  Describe features of object-oriented databases.</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11.5  Describe features of multidimensional databases.</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11.6  Explain how Web 2.0 data is managed in a database.</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11.7  Describe how relational databases organize and define data.</a:t>
            </a:r>
          </a:p>
        </p:txBody>
      </p:sp>
    </p:spTree>
    <p:extLst>
      <p:ext uri="{BB962C8B-B14F-4D97-AF65-F5344CB8AC3E}">
        <p14:creationId xmlns:p14="http://schemas.microsoft.com/office/powerpoint/2010/main" val="1482885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(2 of 2)</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11.8  Describe how data is inputted and managed in a database.</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11.9  Explain what data warehouses and data marts are and how they are used.</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11.10  Describe data mining and how it works.</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11.11 Describe the main types of business information systems and how they are used by business managers.</a:t>
            </a:r>
          </a:p>
        </p:txBody>
      </p:sp>
    </p:spTree>
    <p:extLst>
      <p:ext uri="{BB962C8B-B14F-4D97-AF65-F5344CB8AC3E}">
        <p14:creationId xmlns:p14="http://schemas.microsoft.com/office/powerpoint/2010/main" val="287709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dirty="0"/>
              <a:t>The Need for Databases</a:t>
            </a:r>
            <a:br>
              <a:rPr lang="en-US" dirty="0">
                <a:effectLst/>
              </a:rPr>
            </a:br>
            <a:r>
              <a:rPr lang="en-US" sz="3200" dirty="0"/>
              <a:t>Database Basics</a:t>
            </a:r>
            <a:br>
              <a:rPr lang="en-US" sz="2000" dirty="0"/>
            </a:br>
            <a:r>
              <a:rPr lang="en-US" sz="2200" dirty="0"/>
              <a:t>(Objective 11.1)</a:t>
            </a:r>
          </a:p>
        </p:txBody>
      </p:sp>
      <p:sp>
        <p:nvSpPr>
          <p:cNvPr id="3" name="Content Placeholder 2"/>
          <p:cNvSpPr>
            <a:spLocks noGrp="1"/>
          </p:cNvSpPr>
          <p:nvPr>
            <p:ph idx="1"/>
          </p:nvPr>
        </p:nvSpPr>
        <p:spPr>
          <a:xfrm>
            <a:off x="457200" y="1600200"/>
            <a:ext cx="8382000" cy="4525963"/>
          </a:xfrm>
        </p:spPr>
        <p:txBody>
          <a:bodyPr/>
          <a:lstStyle/>
          <a:p>
            <a:r>
              <a:rPr lang="en-US" dirty="0"/>
              <a:t>Database—collection</a:t>
            </a:r>
            <a:r>
              <a:rPr lang="en-US" sz="1800" dirty="0"/>
              <a:t> </a:t>
            </a:r>
            <a:r>
              <a:rPr lang="en-US" dirty="0"/>
              <a:t>of</a:t>
            </a:r>
            <a:r>
              <a:rPr lang="en-US" sz="1800" dirty="0"/>
              <a:t> </a:t>
            </a:r>
            <a:r>
              <a:rPr lang="en-US" dirty="0"/>
              <a:t>related</a:t>
            </a:r>
            <a:r>
              <a:rPr lang="en-US" sz="1800" dirty="0"/>
              <a:t> </a:t>
            </a:r>
            <a:r>
              <a:rPr lang="en-US" dirty="0"/>
              <a:t>data</a:t>
            </a:r>
            <a:r>
              <a:rPr lang="en-US" sz="1800" dirty="0"/>
              <a:t> </a:t>
            </a:r>
            <a:r>
              <a:rPr lang="en-US" dirty="0"/>
              <a:t>that</a:t>
            </a:r>
            <a:r>
              <a:rPr lang="en-US" sz="1800" dirty="0"/>
              <a:t> </a:t>
            </a:r>
            <a:r>
              <a:rPr lang="en-US" dirty="0"/>
              <a:t>can be stored, sorted, organized, and queried</a:t>
            </a:r>
          </a:p>
          <a:p>
            <a:r>
              <a:rPr lang="en-US" dirty="0"/>
              <a:t>Database advantages</a:t>
            </a:r>
          </a:p>
          <a:p>
            <a:pPr lvl="1"/>
            <a:r>
              <a:rPr lang="en-US" dirty="0"/>
              <a:t>Manage large amounts of data efficiently</a:t>
            </a:r>
          </a:p>
          <a:p>
            <a:pPr lvl="1"/>
            <a:r>
              <a:rPr lang="en-US" dirty="0"/>
              <a:t>Enable information sharing</a:t>
            </a:r>
          </a:p>
          <a:p>
            <a:pPr lvl="1"/>
            <a:r>
              <a:rPr lang="en-US" dirty="0"/>
              <a:t>Promote data integrity</a:t>
            </a:r>
          </a:p>
          <a:p>
            <a:r>
              <a:rPr lang="en-US" kern="1200" dirty="0"/>
              <a:t>Data integrity</a:t>
            </a:r>
            <a:r>
              <a:rPr lang="en-US" dirty="0"/>
              <a:t>—</a:t>
            </a:r>
            <a:r>
              <a:rPr lang="en-US" kern="1200" dirty="0"/>
              <a:t>ensures database data is accurate and reliable</a:t>
            </a:r>
            <a:endParaRPr lang="en-US" dirty="0"/>
          </a:p>
          <a:p>
            <a:pPr lvl="1"/>
            <a:endParaRPr lang="en-US" dirty="0"/>
          </a:p>
        </p:txBody>
      </p:sp>
    </p:spTree>
    <p:extLst>
      <p:ext uri="{BB962C8B-B14F-4D97-AF65-F5344CB8AC3E}">
        <p14:creationId xmlns:p14="http://schemas.microsoft.com/office/powerpoint/2010/main" val="1479435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0"/>
            <a:ext cx="8686800" cy="1600200"/>
          </a:xfrm>
        </p:spPr>
        <p:txBody>
          <a:bodyPr/>
          <a:lstStyle/>
          <a:p>
            <a:r>
              <a:rPr lang="en-US" dirty="0"/>
              <a:t>Database Types</a:t>
            </a:r>
            <a:br>
              <a:rPr lang="en-US" sz="3200" dirty="0"/>
            </a:br>
            <a:r>
              <a:rPr lang="en-US" sz="3200" dirty="0"/>
              <a:t>Flat Databases (1 of 2)</a:t>
            </a:r>
            <a:br>
              <a:rPr lang="en-US" sz="3200" dirty="0"/>
            </a:br>
            <a:r>
              <a:rPr lang="en-US" sz="2200" dirty="0"/>
              <a:t>(Objective 11.2)</a:t>
            </a:r>
          </a:p>
        </p:txBody>
      </p:sp>
      <p:sp>
        <p:nvSpPr>
          <p:cNvPr id="3" name="Content Placeholder 2"/>
          <p:cNvSpPr>
            <a:spLocks noGrp="1"/>
          </p:cNvSpPr>
          <p:nvPr>
            <p:ph idx="1"/>
          </p:nvPr>
        </p:nvSpPr>
        <p:spPr>
          <a:xfrm>
            <a:off x="457200" y="1600200"/>
            <a:ext cx="8358649" cy="5105400"/>
          </a:xfrm>
        </p:spPr>
        <p:txBody>
          <a:bodyPr>
            <a:normAutofit/>
          </a:bodyPr>
          <a:lstStyle/>
          <a:p>
            <a:pPr>
              <a:spcBef>
                <a:spcPts val="0"/>
              </a:spcBef>
              <a:spcAft>
                <a:spcPts val="900"/>
              </a:spcAft>
              <a:defRPr/>
            </a:pPr>
            <a:r>
              <a:rPr lang="en-US" dirty="0"/>
              <a:t>Flat databases—r</a:t>
            </a:r>
            <a:r>
              <a:rPr lang="en-US" kern="1200" dirty="0"/>
              <a:t>epresented as a list or simple table</a:t>
            </a:r>
            <a:endParaRPr lang="en-US" dirty="0"/>
          </a:p>
          <a:p>
            <a:pPr>
              <a:spcBef>
                <a:spcPts val="0"/>
              </a:spcBef>
              <a:spcAft>
                <a:spcPts val="900"/>
              </a:spcAft>
              <a:defRPr/>
            </a:pPr>
            <a:r>
              <a:rPr lang="en-US" dirty="0">
                <a:solidFill>
                  <a:srgbClr val="007FA3"/>
                </a:solidFill>
              </a:rPr>
              <a:t>Flat database problems</a:t>
            </a:r>
            <a:endParaRPr lang="en-US" dirty="0"/>
          </a:p>
          <a:p>
            <a:pPr lvl="1">
              <a:spcBef>
                <a:spcPts val="0"/>
              </a:spcBef>
              <a:spcAft>
                <a:spcPts val="900"/>
              </a:spcAft>
              <a:defRPr/>
            </a:pPr>
            <a:r>
              <a:rPr lang="en-US" kern="1200" dirty="0">
                <a:solidFill>
                  <a:schemeClr val="tx1"/>
                </a:solidFill>
              </a:rPr>
              <a:t>Data redundancy</a:t>
            </a:r>
          </a:p>
          <a:p>
            <a:pPr lvl="1">
              <a:spcBef>
                <a:spcPts val="0"/>
              </a:spcBef>
              <a:spcAft>
                <a:spcPts val="900"/>
              </a:spcAft>
              <a:defRPr/>
            </a:pPr>
            <a:r>
              <a:rPr lang="en-US" kern="1200" dirty="0">
                <a:solidFill>
                  <a:schemeClr val="tx1"/>
                </a:solidFill>
              </a:rPr>
              <a:t>Data inconsistency</a:t>
            </a:r>
          </a:p>
          <a:p>
            <a:pPr lvl="1">
              <a:spcBef>
                <a:spcPts val="0"/>
              </a:spcBef>
              <a:spcAft>
                <a:spcPts val="900"/>
              </a:spcAft>
              <a:defRPr/>
            </a:pPr>
            <a:r>
              <a:rPr lang="en-US" kern="1200" dirty="0">
                <a:solidFill>
                  <a:schemeClr val="tx1"/>
                </a:solidFill>
              </a:rPr>
              <a:t>Inappropriate data</a:t>
            </a:r>
          </a:p>
          <a:p>
            <a:pPr lvl="1">
              <a:spcBef>
                <a:spcPts val="0"/>
              </a:spcBef>
              <a:spcAft>
                <a:spcPts val="900"/>
              </a:spcAft>
              <a:defRPr/>
            </a:pPr>
            <a:r>
              <a:rPr lang="en-US" kern="1200" dirty="0">
                <a:solidFill>
                  <a:schemeClr val="tx1"/>
                </a:solidFill>
              </a:rPr>
              <a:t>Incomplete data</a:t>
            </a:r>
          </a:p>
        </p:txBody>
      </p:sp>
    </p:spTree>
    <p:extLst>
      <p:ext uri="{BB962C8B-B14F-4D97-AF65-F5344CB8AC3E}">
        <p14:creationId xmlns:p14="http://schemas.microsoft.com/office/powerpoint/2010/main" val="3376481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dirty="0"/>
              <a:t>Database Types</a:t>
            </a:r>
            <a:br>
              <a:rPr lang="en-US" sz="3600" dirty="0"/>
            </a:br>
            <a:r>
              <a:rPr lang="en-US" sz="3200" dirty="0"/>
              <a:t>Flat Databases (2 of 2)</a:t>
            </a:r>
            <a:br>
              <a:rPr lang="en-US" sz="3600" dirty="0"/>
            </a:br>
            <a:r>
              <a:rPr lang="en-US" sz="2200" dirty="0"/>
              <a:t>(Objective 11.2)</a:t>
            </a:r>
          </a:p>
        </p:txBody>
      </p:sp>
      <p:pic>
        <p:nvPicPr>
          <p:cNvPr id="5" name="Content Placeholder 4" descr="2 tables generated from student information database are compared for data redundancy and inconsistency. Table a is the Class Registration List for the Spring Semester. It has the following columns. Student I D numbers. Last name. First Name. Home address. City. State, Zip, Class Code, Class Name. Number of Credits. Table b is the Residence Hall and Meal Plans List. The first 6 columns are the same as Table a. The last 3 column are Residence Hall, Room Number, and Meal Plan. There are 3 discrepancies noted. In Tables a and b, student Julio Garzas name is entered multiple times and on different lists, which reflects data redundancy. 2 errors show data inconsistency. In Table a, student Susan Finkel’s address is 6 45 Pine Street, while in Table b, it’s 10 Green Street. In Table a, the PSY 1 oh 1 class is listed on one row as Intro to Psych and on another as Intro to Psychology.">
            <a:extLst>
              <a:ext uri="{FF2B5EF4-FFF2-40B4-BE49-F238E27FC236}">
                <a16:creationId xmlns:a16="http://schemas.microsoft.com/office/drawing/2014/main" id="{028C673A-5FB2-463B-8C23-F85026C87B0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14400" y="1752600"/>
            <a:ext cx="6680816" cy="4267200"/>
          </a:xfrm>
        </p:spPr>
      </p:pic>
    </p:spTree>
    <p:extLst>
      <p:ext uri="{BB962C8B-B14F-4D97-AF65-F5344CB8AC3E}">
        <p14:creationId xmlns:p14="http://schemas.microsoft.com/office/powerpoint/2010/main" val="3293352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0"/>
            <a:ext cx="8686800" cy="1600200"/>
          </a:xfrm>
        </p:spPr>
        <p:txBody>
          <a:bodyPr/>
          <a:lstStyle/>
          <a:p>
            <a:r>
              <a:rPr lang="en-US" dirty="0"/>
              <a:t>Database Types</a:t>
            </a:r>
            <a:br>
              <a:rPr lang="en-US" sz="3000" dirty="0"/>
            </a:br>
            <a:r>
              <a:rPr lang="en-US" sz="3200" dirty="0"/>
              <a:t>Relational Databases (1 of 2)</a:t>
            </a:r>
            <a:br>
              <a:rPr lang="en-US" sz="3200" dirty="0"/>
            </a:br>
            <a:r>
              <a:rPr lang="en-US" sz="2200" dirty="0"/>
              <a:t>(Objective 11.3)</a:t>
            </a:r>
          </a:p>
        </p:txBody>
      </p:sp>
      <p:sp>
        <p:nvSpPr>
          <p:cNvPr id="3" name="Content Placeholder 2"/>
          <p:cNvSpPr>
            <a:spLocks noGrp="1"/>
          </p:cNvSpPr>
          <p:nvPr>
            <p:ph idx="1"/>
          </p:nvPr>
        </p:nvSpPr>
        <p:spPr>
          <a:xfrm>
            <a:off x="457200" y="1600200"/>
            <a:ext cx="8358649" cy="5105400"/>
          </a:xfrm>
        </p:spPr>
        <p:txBody>
          <a:bodyPr>
            <a:normAutofit/>
          </a:bodyPr>
          <a:lstStyle/>
          <a:p>
            <a:pPr eaLnBrk="1" hangingPunct="1">
              <a:spcBef>
                <a:spcPts val="0"/>
              </a:spcBef>
              <a:spcAft>
                <a:spcPts val="900"/>
              </a:spcAft>
              <a:defRPr/>
            </a:pPr>
            <a:r>
              <a:rPr lang="en-US" dirty="0">
                <a:solidFill>
                  <a:srgbClr val="007FA3"/>
                </a:solidFill>
              </a:rPr>
              <a:t>Relational databases</a:t>
            </a:r>
          </a:p>
          <a:p>
            <a:pPr lvl="1">
              <a:spcBef>
                <a:spcPts val="0"/>
              </a:spcBef>
              <a:spcAft>
                <a:spcPts val="300"/>
              </a:spcAft>
              <a:defRPr/>
            </a:pPr>
            <a:r>
              <a:rPr lang="en-US" dirty="0"/>
              <a:t>Organize data in table format</a:t>
            </a:r>
          </a:p>
          <a:p>
            <a:pPr lvl="1">
              <a:spcBef>
                <a:spcPts val="0"/>
              </a:spcBef>
              <a:spcAft>
                <a:spcPts val="300"/>
              </a:spcAft>
              <a:defRPr/>
            </a:pPr>
            <a:r>
              <a:rPr lang="en-US" dirty="0"/>
              <a:t>Logically group similar data into a relationship</a:t>
            </a:r>
          </a:p>
          <a:p>
            <a:pPr lvl="1">
              <a:spcBef>
                <a:spcPts val="0"/>
              </a:spcBef>
              <a:spcAft>
                <a:spcPts val="300"/>
              </a:spcAft>
              <a:defRPr/>
            </a:pPr>
            <a:r>
              <a:rPr lang="en-US" dirty="0"/>
              <a:t>Common field in one table linked to common field in second table</a:t>
            </a:r>
          </a:p>
          <a:p>
            <a:pPr>
              <a:spcBef>
                <a:spcPts val="0"/>
              </a:spcBef>
              <a:spcAft>
                <a:spcPts val="900"/>
              </a:spcAft>
              <a:defRPr/>
            </a:pPr>
            <a:r>
              <a:rPr lang="en-US" dirty="0">
                <a:solidFill>
                  <a:srgbClr val="007FA3"/>
                </a:solidFill>
              </a:rPr>
              <a:t>Types of relationships</a:t>
            </a:r>
          </a:p>
          <a:p>
            <a:pPr lvl="1">
              <a:spcBef>
                <a:spcPts val="0"/>
              </a:spcBef>
              <a:spcAft>
                <a:spcPts val="300"/>
              </a:spcAft>
              <a:defRPr/>
            </a:pPr>
            <a:r>
              <a:rPr lang="en-US" dirty="0"/>
              <a:t>One-to-many</a:t>
            </a:r>
          </a:p>
          <a:p>
            <a:pPr lvl="1">
              <a:spcBef>
                <a:spcPts val="0"/>
              </a:spcBef>
              <a:spcAft>
                <a:spcPts val="300"/>
              </a:spcAft>
              <a:defRPr/>
            </a:pPr>
            <a:r>
              <a:rPr lang="en-US" dirty="0"/>
              <a:t>One-to-one</a:t>
            </a:r>
          </a:p>
          <a:p>
            <a:pPr lvl="1">
              <a:spcBef>
                <a:spcPts val="0"/>
              </a:spcBef>
              <a:spcAft>
                <a:spcPts val="300"/>
              </a:spcAft>
              <a:defRPr/>
            </a:pPr>
            <a:r>
              <a:rPr lang="en-US" dirty="0"/>
              <a:t>Many-to-many</a:t>
            </a:r>
          </a:p>
        </p:txBody>
      </p:sp>
    </p:spTree>
    <p:extLst>
      <p:ext uri="{BB962C8B-B14F-4D97-AF65-F5344CB8AC3E}">
        <p14:creationId xmlns:p14="http://schemas.microsoft.com/office/powerpoint/2010/main" val="1739382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0"/>
            <a:ext cx="8686800" cy="1600200"/>
          </a:xfrm>
        </p:spPr>
        <p:txBody>
          <a:bodyPr/>
          <a:lstStyle/>
          <a:p>
            <a:r>
              <a:rPr lang="en-US" dirty="0"/>
              <a:t>Database Types</a:t>
            </a:r>
            <a:br>
              <a:rPr lang="en-US" sz="3000" dirty="0"/>
            </a:br>
            <a:r>
              <a:rPr lang="en-US" sz="3200" dirty="0"/>
              <a:t>Relational Databases (2 of 2)</a:t>
            </a:r>
            <a:br>
              <a:rPr lang="en-US" sz="3200" dirty="0"/>
            </a:br>
            <a:r>
              <a:rPr lang="en-US" sz="2200" dirty="0"/>
              <a:t>(Objective 11.3)</a:t>
            </a:r>
          </a:p>
        </p:txBody>
      </p:sp>
      <p:pic>
        <p:nvPicPr>
          <p:cNvPr id="4" name="Content Placeholder 3" descr="A diagram depicts the relationship between the fields to be populated in each of 3 tables. Residence Halls, Residence Assignments, and Student information. Residence Halls has Residence I D, the primary key field, and Residence Name. Residence Assignments has Res Assignments I D, the primary key field, Student I D, Residence I D, and Room Number. Student Information has Student I D, the primary key field, Last Name, First Name, Address, City, State Abbreviation, Zip Code, and Phone. The common fields between tables are as follows. Residence I D between Residence Hall and Residence Assignments. Student I D between Residence Assignments and Student Information.  ">
            <a:extLst>
              <a:ext uri="{FF2B5EF4-FFF2-40B4-BE49-F238E27FC236}">
                <a16:creationId xmlns:a16="http://schemas.microsoft.com/office/drawing/2014/main" id="{AD4465CB-7804-4988-BA39-D6AA86FAF8A2}"/>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19200" y="1905000"/>
            <a:ext cx="6336971" cy="3534156"/>
          </a:xfrm>
        </p:spPr>
      </p:pic>
    </p:spTree>
    <p:extLst>
      <p:ext uri="{BB962C8B-B14F-4D97-AF65-F5344CB8AC3E}">
        <p14:creationId xmlns:p14="http://schemas.microsoft.com/office/powerpoint/2010/main" val="2560602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dirty="0"/>
              <a:t>Database Types</a:t>
            </a:r>
            <a:br>
              <a:rPr lang="en-US" sz="2100" dirty="0"/>
            </a:br>
            <a:r>
              <a:rPr lang="en-US" sz="3200" dirty="0"/>
              <a:t>Object-Oriented Databases</a:t>
            </a:r>
            <a:br>
              <a:rPr lang="en-US" sz="3200" dirty="0"/>
            </a:br>
            <a:r>
              <a:rPr lang="en-US" sz="2200" dirty="0"/>
              <a:t>(Objective 11.4)</a:t>
            </a:r>
          </a:p>
        </p:txBody>
      </p:sp>
      <p:sp>
        <p:nvSpPr>
          <p:cNvPr id="3" name="Content Placeholder 2"/>
          <p:cNvSpPr>
            <a:spLocks noGrp="1"/>
          </p:cNvSpPr>
          <p:nvPr>
            <p:ph idx="1"/>
          </p:nvPr>
        </p:nvSpPr>
        <p:spPr>
          <a:xfrm>
            <a:off x="457200" y="1600200"/>
            <a:ext cx="8534400" cy="5181600"/>
          </a:xfrm>
        </p:spPr>
        <p:txBody>
          <a:bodyPr/>
          <a:lstStyle/>
          <a:p>
            <a:pPr>
              <a:spcBef>
                <a:spcPts val="0"/>
              </a:spcBef>
              <a:spcAft>
                <a:spcPts val="300"/>
              </a:spcAft>
              <a:defRPr/>
            </a:pPr>
            <a:r>
              <a:rPr lang="en-US" dirty="0">
                <a:solidFill>
                  <a:srgbClr val="007FA3"/>
                </a:solidFill>
              </a:rPr>
              <a:t>Object-oriented databases</a:t>
            </a:r>
          </a:p>
          <a:p>
            <a:pPr lvl="1">
              <a:spcBef>
                <a:spcPts val="0"/>
              </a:spcBef>
              <a:spcAft>
                <a:spcPts val="200"/>
              </a:spcAft>
              <a:defRPr/>
            </a:pPr>
            <a:r>
              <a:rPr lang="en-US" dirty="0">
                <a:solidFill>
                  <a:schemeClr val="tx1"/>
                </a:solidFill>
              </a:rPr>
              <a:t>Store data in objects rather than tables</a:t>
            </a:r>
          </a:p>
          <a:p>
            <a:pPr lvl="1">
              <a:spcBef>
                <a:spcPts val="0"/>
              </a:spcBef>
              <a:spcAft>
                <a:spcPts val="200"/>
              </a:spcAft>
              <a:defRPr/>
            </a:pPr>
            <a:r>
              <a:rPr lang="en-US" dirty="0">
                <a:solidFill>
                  <a:schemeClr val="tx1"/>
                </a:solidFill>
              </a:rPr>
              <a:t>Contain</a:t>
            </a:r>
            <a:r>
              <a:rPr lang="en-US" sz="1600" dirty="0">
                <a:solidFill>
                  <a:schemeClr val="tx1"/>
                </a:solidFill>
              </a:rPr>
              <a:t> </a:t>
            </a:r>
            <a:r>
              <a:rPr lang="en-US" dirty="0">
                <a:solidFill>
                  <a:schemeClr val="tx1"/>
                </a:solidFill>
              </a:rPr>
              <a:t>methods</a:t>
            </a:r>
            <a:r>
              <a:rPr lang="en-US" sz="1600" dirty="0">
                <a:solidFill>
                  <a:schemeClr val="tx1"/>
                </a:solidFill>
              </a:rPr>
              <a:t> </a:t>
            </a:r>
            <a:r>
              <a:rPr lang="en-US" dirty="0">
                <a:solidFill>
                  <a:schemeClr val="tx1"/>
                </a:solidFill>
              </a:rPr>
              <a:t>for</a:t>
            </a:r>
            <a:r>
              <a:rPr lang="en-US" sz="1600" dirty="0">
                <a:solidFill>
                  <a:schemeClr val="tx1"/>
                </a:solidFill>
              </a:rPr>
              <a:t> </a:t>
            </a:r>
            <a:r>
              <a:rPr lang="en-US" dirty="0">
                <a:solidFill>
                  <a:schemeClr val="tx1"/>
                </a:solidFill>
              </a:rPr>
              <a:t>processing</a:t>
            </a:r>
            <a:r>
              <a:rPr lang="en-US" sz="1600" dirty="0">
                <a:solidFill>
                  <a:schemeClr val="tx1"/>
                </a:solidFill>
              </a:rPr>
              <a:t> </a:t>
            </a:r>
            <a:r>
              <a:rPr lang="en-US" dirty="0">
                <a:solidFill>
                  <a:schemeClr val="tx1"/>
                </a:solidFill>
              </a:rPr>
              <a:t>or</a:t>
            </a:r>
            <a:r>
              <a:rPr lang="en-US" sz="1600" dirty="0">
                <a:solidFill>
                  <a:schemeClr val="tx1"/>
                </a:solidFill>
              </a:rPr>
              <a:t> </a:t>
            </a:r>
            <a:r>
              <a:rPr lang="en-US" dirty="0">
                <a:solidFill>
                  <a:schemeClr val="tx1"/>
                </a:solidFill>
              </a:rPr>
              <a:t>manipulating data</a:t>
            </a:r>
          </a:p>
          <a:p>
            <a:pPr lvl="1">
              <a:spcBef>
                <a:spcPts val="0"/>
              </a:spcBef>
              <a:spcAft>
                <a:spcPts val="200"/>
              </a:spcAft>
              <a:defRPr/>
            </a:pPr>
            <a:r>
              <a:rPr lang="en-US" dirty="0">
                <a:solidFill>
                  <a:schemeClr val="tx1"/>
                </a:solidFill>
              </a:rPr>
              <a:t>Can store more types of data</a:t>
            </a:r>
          </a:p>
          <a:p>
            <a:pPr lvl="1">
              <a:spcBef>
                <a:spcPts val="0"/>
              </a:spcBef>
              <a:spcAft>
                <a:spcPts val="200"/>
              </a:spcAft>
              <a:defRPr/>
            </a:pPr>
            <a:r>
              <a:rPr lang="en-US" dirty="0">
                <a:solidFill>
                  <a:schemeClr val="tx1"/>
                </a:solidFill>
              </a:rPr>
              <a:t>Can access data faster</a:t>
            </a:r>
          </a:p>
          <a:p>
            <a:pPr lvl="1">
              <a:spcBef>
                <a:spcPts val="0"/>
              </a:spcBef>
              <a:spcAft>
                <a:spcPts val="200"/>
              </a:spcAft>
              <a:defRPr/>
            </a:pPr>
            <a:r>
              <a:rPr lang="en-US" dirty="0">
                <a:solidFill>
                  <a:schemeClr val="tx1"/>
                </a:solidFill>
              </a:rPr>
              <a:t>Better at handling unstructured data</a:t>
            </a:r>
          </a:p>
          <a:p>
            <a:pPr lvl="1">
              <a:spcBef>
                <a:spcPts val="0"/>
              </a:spcBef>
              <a:spcAft>
                <a:spcPts val="200"/>
              </a:spcAft>
              <a:defRPr/>
            </a:pPr>
            <a:r>
              <a:rPr lang="en-US" dirty="0">
                <a:solidFill>
                  <a:schemeClr val="tx1"/>
                </a:solidFill>
              </a:rPr>
              <a:t>Data known as a binary large object (BLOB)</a:t>
            </a:r>
          </a:p>
          <a:p>
            <a:pPr lvl="1">
              <a:spcBef>
                <a:spcPts val="0"/>
              </a:spcBef>
              <a:spcAft>
                <a:spcPts val="200"/>
              </a:spcAft>
              <a:defRPr/>
            </a:pPr>
            <a:r>
              <a:rPr lang="en-US" dirty="0">
                <a:solidFill>
                  <a:schemeClr val="tx1"/>
                </a:solidFill>
              </a:rPr>
              <a:t>Query language is designed to manipulate or extract data</a:t>
            </a:r>
          </a:p>
        </p:txBody>
      </p:sp>
    </p:spTree>
    <p:extLst>
      <p:ext uri="{BB962C8B-B14F-4D97-AF65-F5344CB8AC3E}">
        <p14:creationId xmlns:p14="http://schemas.microsoft.com/office/powerpoint/2010/main" val="1461729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dirty="0"/>
              <a:t>Database Types</a:t>
            </a:r>
            <a:br>
              <a:rPr lang="en-US" dirty="0">
                <a:effectLst/>
              </a:rPr>
            </a:br>
            <a:r>
              <a:rPr lang="en-US" sz="3200" dirty="0"/>
              <a:t>Multidimensional Databases (1 of 2)</a:t>
            </a:r>
            <a:br>
              <a:rPr lang="en-US" sz="3200" dirty="0"/>
            </a:br>
            <a:r>
              <a:rPr lang="en-US" sz="2200" dirty="0"/>
              <a:t>(Objective 11.5)</a:t>
            </a:r>
          </a:p>
        </p:txBody>
      </p:sp>
      <p:sp>
        <p:nvSpPr>
          <p:cNvPr id="3" name="Content Placeholder 2"/>
          <p:cNvSpPr>
            <a:spLocks noGrp="1"/>
          </p:cNvSpPr>
          <p:nvPr>
            <p:ph idx="1"/>
          </p:nvPr>
        </p:nvSpPr>
        <p:spPr>
          <a:xfrm>
            <a:off x="457200" y="1642732"/>
            <a:ext cx="8458199" cy="4724399"/>
          </a:xfrm>
        </p:spPr>
        <p:txBody>
          <a:bodyPr>
            <a:normAutofit/>
          </a:bodyPr>
          <a:lstStyle/>
          <a:p>
            <a:pPr>
              <a:spcBef>
                <a:spcPts val="0"/>
              </a:spcBef>
              <a:spcAft>
                <a:spcPts val="1500"/>
              </a:spcAft>
            </a:pPr>
            <a:r>
              <a:rPr lang="en-US" dirty="0"/>
              <a:t>Multidimensional databases</a:t>
            </a:r>
            <a:endParaRPr lang="en-US" dirty="0">
              <a:solidFill>
                <a:srgbClr val="007FA3"/>
              </a:solidFill>
            </a:endParaRPr>
          </a:p>
          <a:p>
            <a:pPr lvl="1">
              <a:spcBef>
                <a:spcPts val="0"/>
              </a:spcBef>
              <a:spcAft>
                <a:spcPts val="1500"/>
              </a:spcAft>
            </a:pPr>
            <a:r>
              <a:rPr lang="en-US" dirty="0">
                <a:solidFill>
                  <a:schemeClr val="tx1"/>
                </a:solidFill>
              </a:rPr>
              <a:t>Stored data can be analyzed from different dimensions</a:t>
            </a:r>
          </a:p>
          <a:p>
            <a:pPr lvl="1">
              <a:spcBef>
                <a:spcPts val="0"/>
              </a:spcBef>
              <a:spcAft>
                <a:spcPts val="1500"/>
              </a:spcAft>
            </a:pPr>
            <a:r>
              <a:rPr lang="en-US" dirty="0">
                <a:solidFill>
                  <a:schemeClr val="tx1"/>
                </a:solidFill>
              </a:rPr>
              <a:t>Relational database has only two dimensions (fields and records)</a:t>
            </a:r>
          </a:p>
          <a:p>
            <a:pPr lvl="1">
              <a:spcBef>
                <a:spcPts val="0"/>
              </a:spcBef>
              <a:spcAft>
                <a:spcPts val="1500"/>
              </a:spcAft>
            </a:pPr>
            <a:r>
              <a:rPr lang="en-US" dirty="0">
                <a:solidFill>
                  <a:schemeClr val="tx1"/>
                </a:solidFill>
              </a:rPr>
              <a:t>Organized in cube format</a:t>
            </a:r>
          </a:p>
          <a:p>
            <a:pPr lvl="2">
              <a:spcBef>
                <a:spcPts val="0"/>
              </a:spcBef>
              <a:spcAft>
                <a:spcPts val="1500"/>
              </a:spcAft>
            </a:pPr>
            <a:r>
              <a:rPr lang="en-US" dirty="0"/>
              <a:t>Measure attribute</a:t>
            </a:r>
          </a:p>
          <a:p>
            <a:pPr lvl="2">
              <a:spcBef>
                <a:spcPts val="0"/>
              </a:spcBef>
              <a:spcAft>
                <a:spcPts val="1500"/>
              </a:spcAft>
            </a:pPr>
            <a:r>
              <a:rPr lang="en-US" dirty="0"/>
              <a:t>Feature attribute</a:t>
            </a:r>
          </a:p>
        </p:txBody>
      </p:sp>
      <p:pic>
        <p:nvPicPr>
          <p:cNvPr id="5" name="Picture 4" descr="A 3 dimensional rectangular graph depicts how a database stores data. It has headers for Month, Region, and Autos along the Y, Z and X axes respectively. 3 sides are visible, each in a different color. Along the X axis is Autos as follows. Model A. Model B. Model C. Model D. Model E. Along the Y axis is Month as follows. May, June, July, and August. Along the Z axis is Region as follows. Western, Eastern, Southern, and Northern.  The upper right most corner cube is selected, where May, Western and Model E intersect. It is labeled Model E sales in May in Western Region. ">
            <a:extLst>
              <a:ext uri="{FF2B5EF4-FFF2-40B4-BE49-F238E27FC236}">
                <a16:creationId xmlns:a16="http://schemas.microsoft.com/office/drawing/2014/main" id="{0CB87B0A-9E1A-4166-8A2E-C35B4FAB76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1485" y="3942909"/>
            <a:ext cx="3144175" cy="2480931"/>
          </a:xfrm>
          <a:prstGeom prst="rect">
            <a:avLst/>
          </a:prstGeom>
        </p:spPr>
      </p:pic>
    </p:spTree>
    <p:extLst>
      <p:ext uri="{BB962C8B-B14F-4D97-AF65-F5344CB8AC3E}">
        <p14:creationId xmlns:p14="http://schemas.microsoft.com/office/powerpoint/2010/main" val="3322343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dirty="0"/>
              <a:t>Database Types</a:t>
            </a:r>
            <a:br>
              <a:rPr lang="en-US" dirty="0">
                <a:effectLst/>
              </a:rPr>
            </a:br>
            <a:r>
              <a:rPr lang="en-US" sz="3200" dirty="0"/>
              <a:t>Multidimensional Databases (2 of 2)</a:t>
            </a:r>
            <a:br>
              <a:rPr lang="en-US" sz="3200" dirty="0"/>
            </a:br>
            <a:r>
              <a:rPr lang="en-US" sz="2200" dirty="0"/>
              <a:t>(Objective 11.5)</a:t>
            </a:r>
          </a:p>
        </p:txBody>
      </p:sp>
      <p:sp>
        <p:nvSpPr>
          <p:cNvPr id="3" name="Content Placeholder 2"/>
          <p:cNvSpPr>
            <a:spLocks noGrp="1"/>
          </p:cNvSpPr>
          <p:nvPr>
            <p:ph idx="1"/>
          </p:nvPr>
        </p:nvSpPr>
        <p:spPr>
          <a:xfrm>
            <a:off x="457200" y="1600200"/>
            <a:ext cx="8358649" cy="4724399"/>
          </a:xfrm>
        </p:spPr>
        <p:txBody>
          <a:bodyPr>
            <a:normAutofit/>
          </a:bodyPr>
          <a:lstStyle/>
          <a:p>
            <a:pPr>
              <a:spcBef>
                <a:spcPts val="0"/>
              </a:spcBef>
              <a:spcAft>
                <a:spcPts val="2400"/>
              </a:spcAft>
            </a:pPr>
            <a:r>
              <a:rPr lang="en-US" dirty="0">
                <a:solidFill>
                  <a:srgbClr val="007FA3"/>
                </a:solidFill>
              </a:rPr>
              <a:t>Advantages</a:t>
            </a:r>
          </a:p>
          <a:p>
            <a:pPr lvl="1">
              <a:spcBef>
                <a:spcPts val="0"/>
              </a:spcBef>
              <a:spcAft>
                <a:spcPts val="2400"/>
              </a:spcAft>
            </a:pPr>
            <a:r>
              <a:rPr lang="en-US" dirty="0"/>
              <a:t>Customized to provide information to a variety of users based on their needs</a:t>
            </a:r>
          </a:p>
          <a:p>
            <a:pPr lvl="1">
              <a:spcBef>
                <a:spcPts val="0"/>
              </a:spcBef>
              <a:spcAft>
                <a:spcPts val="2400"/>
              </a:spcAft>
            </a:pPr>
            <a:r>
              <a:rPr lang="en-US" dirty="0"/>
              <a:t>Process data much faster than pure relational databases</a:t>
            </a:r>
          </a:p>
        </p:txBody>
      </p:sp>
    </p:spTree>
    <p:extLst>
      <p:ext uri="{BB962C8B-B14F-4D97-AF65-F5344CB8AC3E}">
        <p14:creationId xmlns:p14="http://schemas.microsoft.com/office/powerpoint/2010/main" val="1810152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Database Types</a:t>
            </a:r>
            <a:br>
              <a:rPr lang="en-US" sz="3000" dirty="0"/>
            </a:br>
            <a:r>
              <a:rPr lang="en-US" sz="3200" dirty="0"/>
              <a:t>NoSQL Databases</a:t>
            </a:r>
            <a:br>
              <a:rPr lang="en-US" sz="3200" dirty="0"/>
            </a:br>
            <a:r>
              <a:rPr lang="en-US" sz="2200" dirty="0"/>
              <a:t>(Objective 11.6)</a:t>
            </a:r>
          </a:p>
        </p:txBody>
      </p:sp>
      <p:sp>
        <p:nvSpPr>
          <p:cNvPr id="3" name="Content Placeholder 2"/>
          <p:cNvSpPr>
            <a:spLocks noGrp="1"/>
          </p:cNvSpPr>
          <p:nvPr>
            <p:ph idx="1"/>
          </p:nvPr>
        </p:nvSpPr>
        <p:spPr>
          <a:xfrm>
            <a:off x="457200" y="1600201"/>
            <a:ext cx="8229600" cy="2514600"/>
          </a:xfrm>
        </p:spPr>
        <p:txBody>
          <a:bodyPr/>
          <a:lstStyle/>
          <a:p>
            <a:pPr>
              <a:spcBef>
                <a:spcPts val="0"/>
              </a:spcBef>
              <a:spcAft>
                <a:spcPts val="600"/>
              </a:spcAft>
            </a:pPr>
            <a:r>
              <a:rPr lang="en-US" dirty="0"/>
              <a:t>NoSQL databases</a:t>
            </a:r>
          </a:p>
          <a:p>
            <a:pPr lvl="1">
              <a:spcBef>
                <a:spcPts val="0"/>
              </a:spcBef>
              <a:spcAft>
                <a:spcPts val="600"/>
              </a:spcAft>
            </a:pPr>
            <a:r>
              <a:rPr lang="en-US" dirty="0"/>
              <a:t>Have been developed to </a:t>
            </a:r>
            <a:r>
              <a:rPr lang="en-US" kern="1200" dirty="0"/>
              <a:t>handle newer types of unstructured data</a:t>
            </a:r>
          </a:p>
          <a:p>
            <a:pPr lvl="1">
              <a:spcBef>
                <a:spcPts val="0"/>
              </a:spcBef>
              <a:spcAft>
                <a:spcPts val="600"/>
              </a:spcAft>
            </a:pPr>
            <a:r>
              <a:rPr lang="en-US" kern="1200" dirty="0"/>
              <a:t>S</a:t>
            </a:r>
            <a:r>
              <a:rPr lang="en-US" dirty="0"/>
              <a:t>tore and manage data so that the data can be accessed quickly </a:t>
            </a:r>
          </a:p>
          <a:p>
            <a:pPr lvl="1">
              <a:spcBef>
                <a:spcPts val="0"/>
              </a:spcBef>
              <a:spcAft>
                <a:spcPts val="600"/>
              </a:spcAft>
            </a:pPr>
            <a:r>
              <a:rPr lang="en-US" dirty="0"/>
              <a:t>Do not provide the same level of data consistency as SQL databases</a:t>
            </a:r>
          </a:p>
        </p:txBody>
      </p:sp>
    </p:spTree>
    <p:extLst>
      <p:ext uri="{BB962C8B-B14F-4D97-AF65-F5344CB8AC3E}">
        <p14:creationId xmlns:p14="http://schemas.microsoft.com/office/powerpoint/2010/main" val="73110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fontScale="90000"/>
          </a:bodyPr>
          <a:lstStyle/>
          <a:p>
            <a:r>
              <a:rPr lang="en-US" dirty="0"/>
              <a:t>Using Databases</a:t>
            </a:r>
            <a:br>
              <a:rPr lang="en-US" sz="3000" dirty="0"/>
            </a:br>
            <a:r>
              <a:rPr lang="en-US" dirty="0"/>
              <a:t>Relational Database Components and Functions</a:t>
            </a:r>
            <a:br>
              <a:rPr lang="en-US" dirty="0"/>
            </a:br>
            <a:r>
              <a:rPr lang="en-US" dirty="0"/>
              <a:t>(1 of 6) </a:t>
            </a:r>
            <a:r>
              <a:rPr lang="en-US" sz="2400" dirty="0"/>
              <a:t>(Objective 11.7)</a:t>
            </a:r>
          </a:p>
        </p:txBody>
      </p:sp>
      <p:sp>
        <p:nvSpPr>
          <p:cNvPr id="3" name="Content Placeholder 2"/>
          <p:cNvSpPr>
            <a:spLocks noGrp="1"/>
          </p:cNvSpPr>
          <p:nvPr>
            <p:ph idx="1"/>
          </p:nvPr>
        </p:nvSpPr>
        <p:spPr>
          <a:xfrm>
            <a:off x="457200" y="1600201"/>
            <a:ext cx="8229600" cy="2514600"/>
          </a:xfrm>
        </p:spPr>
        <p:txBody>
          <a:bodyPr/>
          <a:lstStyle/>
          <a:p>
            <a:pPr>
              <a:spcBef>
                <a:spcPts val="0"/>
              </a:spcBef>
              <a:spcAft>
                <a:spcPts val="600"/>
              </a:spcAft>
            </a:pPr>
            <a:r>
              <a:rPr lang="en-US" dirty="0"/>
              <a:t>DBMS—software that allows a computer to perform database functions </a:t>
            </a:r>
          </a:p>
          <a:p>
            <a:pPr>
              <a:spcBef>
                <a:spcPts val="0"/>
              </a:spcBef>
              <a:spcAft>
                <a:spcPts val="600"/>
              </a:spcAft>
            </a:pPr>
            <a:r>
              <a:rPr lang="en-US" dirty="0"/>
              <a:t>Main operations</a:t>
            </a:r>
          </a:p>
          <a:p>
            <a:pPr lvl="1">
              <a:spcBef>
                <a:spcPts val="0"/>
              </a:spcBef>
              <a:spcAft>
                <a:spcPts val="600"/>
              </a:spcAft>
            </a:pPr>
            <a:r>
              <a:rPr lang="en-US" dirty="0"/>
              <a:t>Storing and defining data</a:t>
            </a:r>
          </a:p>
          <a:p>
            <a:pPr lvl="1">
              <a:spcBef>
                <a:spcPts val="0"/>
              </a:spcBef>
              <a:spcAft>
                <a:spcPts val="600"/>
              </a:spcAft>
            </a:pPr>
            <a:r>
              <a:rPr lang="en-US" dirty="0"/>
              <a:t>Viewing, adding, deleting, and modifying data</a:t>
            </a:r>
          </a:p>
          <a:p>
            <a:pPr lvl="1">
              <a:spcBef>
                <a:spcPts val="0"/>
              </a:spcBef>
              <a:spcAft>
                <a:spcPts val="600"/>
              </a:spcAft>
            </a:pPr>
            <a:r>
              <a:rPr lang="en-US" dirty="0"/>
              <a:t>Querying data</a:t>
            </a:r>
          </a:p>
          <a:p>
            <a:pPr lvl="1">
              <a:spcBef>
                <a:spcPts val="0"/>
              </a:spcBef>
              <a:spcAft>
                <a:spcPts val="600"/>
              </a:spcAft>
            </a:pPr>
            <a:r>
              <a:rPr lang="en-US" dirty="0"/>
              <a:t>Outputting data</a:t>
            </a:r>
          </a:p>
        </p:txBody>
      </p:sp>
    </p:spTree>
    <p:extLst>
      <p:ext uri="{BB962C8B-B14F-4D97-AF65-F5344CB8AC3E}">
        <p14:creationId xmlns:p14="http://schemas.microsoft.com/office/powerpoint/2010/main" val="3254556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fontScale="90000"/>
          </a:bodyPr>
          <a:lstStyle/>
          <a:p>
            <a:r>
              <a:rPr lang="en-US" dirty="0"/>
              <a:t>Using Databases</a:t>
            </a:r>
            <a:br>
              <a:rPr lang="en-US" sz="3000" dirty="0"/>
            </a:br>
            <a:r>
              <a:rPr lang="en-US" dirty="0"/>
              <a:t>Relational Database Components and Functions</a:t>
            </a:r>
            <a:br>
              <a:rPr lang="en-US" dirty="0"/>
            </a:br>
            <a:r>
              <a:rPr lang="en-US" dirty="0"/>
              <a:t>(2 of 6) </a:t>
            </a:r>
            <a:r>
              <a:rPr lang="en-US" sz="2400" dirty="0"/>
              <a:t>(Objective 11.7)</a:t>
            </a:r>
          </a:p>
        </p:txBody>
      </p:sp>
      <p:sp>
        <p:nvSpPr>
          <p:cNvPr id="3" name="Content Placeholder 2"/>
          <p:cNvSpPr>
            <a:spLocks noGrp="1"/>
          </p:cNvSpPr>
          <p:nvPr>
            <p:ph idx="1"/>
          </p:nvPr>
        </p:nvSpPr>
        <p:spPr>
          <a:xfrm>
            <a:off x="457200" y="1600201"/>
            <a:ext cx="8229600" cy="2514600"/>
          </a:xfrm>
        </p:spPr>
        <p:txBody>
          <a:bodyPr/>
          <a:lstStyle/>
          <a:p>
            <a:pPr eaLnBrk="1" hangingPunct="1">
              <a:spcBef>
                <a:spcPts val="0"/>
              </a:spcBef>
              <a:spcAft>
                <a:spcPts val="600"/>
              </a:spcAft>
            </a:pPr>
            <a:r>
              <a:rPr lang="en-US" dirty="0">
                <a:solidFill>
                  <a:srgbClr val="007FA3"/>
                </a:solidFill>
              </a:rPr>
              <a:t>Storing and defining data</a:t>
            </a:r>
          </a:p>
          <a:p>
            <a:pPr lvl="1">
              <a:spcBef>
                <a:spcPts val="0"/>
              </a:spcBef>
              <a:spcAft>
                <a:spcPts val="600"/>
              </a:spcAft>
            </a:pPr>
            <a:r>
              <a:rPr lang="en-US" dirty="0"/>
              <a:t>Fields are categories of data</a:t>
            </a:r>
          </a:p>
          <a:p>
            <a:pPr lvl="1">
              <a:spcBef>
                <a:spcPts val="0"/>
              </a:spcBef>
              <a:spcAft>
                <a:spcPts val="600"/>
              </a:spcAft>
            </a:pPr>
            <a:r>
              <a:rPr lang="en-US" dirty="0"/>
              <a:t>Records are groups of related fields</a:t>
            </a:r>
          </a:p>
          <a:p>
            <a:pPr lvl="1">
              <a:spcBef>
                <a:spcPts val="0"/>
              </a:spcBef>
              <a:spcAft>
                <a:spcPts val="600"/>
              </a:spcAft>
            </a:pPr>
            <a:r>
              <a:rPr lang="en-US" dirty="0"/>
              <a:t>Tables are groups of records</a:t>
            </a:r>
            <a:endParaRPr lang="en-US" sz="2100" dirty="0"/>
          </a:p>
        </p:txBody>
      </p:sp>
      <p:pic>
        <p:nvPicPr>
          <p:cNvPr id="8" name="Picture 7" descr="An example of a database with the parts described. The table is named student information. It is comprised of records representing student information. The fields are the columns in the table which are as follows. Student I D. Last Name. First Name. Address. City. State. Zip Code. Each column represents one field. Each row is a student record. For example, Student I D, 4 5 6 7 8 9 0. Last name, Garza. First Name, Julio. Address, 4 21 Western Street. City, New Witten. State, S D. Zip Code, 5 7 5 8.">
            <a:extLst>
              <a:ext uri="{FF2B5EF4-FFF2-40B4-BE49-F238E27FC236}">
                <a16:creationId xmlns:a16="http://schemas.microsoft.com/office/drawing/2014/main" id="{5D3C1404-2CE2-4582-B7B9-76B6DDAA77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2964" y="3810000"/>
            <a:ext cx="8015607" cy="2286000"/>
          </a:xfrm>
          <a:prstGeom prst="rect">
            <a:avLst/>
          </a:prstGeom>
        </p:spPr>
      </p:pic>
    </p:spTree>
    <p:extLst>
      <p:ext uri="{BB962C8B-B14F-4D97-AF65-F5344CB8AC3E}">
        <p14:creationId xmlns:p14="http://schemas.microsoft.com/office/powerpoint/2010/main" val="2642501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fontScale="90000"/>
          </a:bodyPr>
          <a:lstStyle/>
          <a:p>
            <a:r>
              <a:rPr lang="en-US" dirty="0"/>
              <a:t>Using Databases</a:t>
            </a:r>
            <a:br>
              <a:rPr lang="en-US" sz="3000" dirty="0"/>
            </a:br>
            <a:r>
              <a:rPr lang="en-US" dirty="0"/>
              <a:t>Relational Database Components and Functions</a:t>
            </a:r>
            <a:br>
              <a:rPr lang="en-US" dirty="0"/>
            </a:br>
            <a:r>
              <a:rPr lang="en-US" dirty="0"/>
              <a:t>(3 of 6) </a:t>
            </a:r>
            <a:r>
              <a:rPr lang="en-US" sz="2400" dirty="0"/>
              <a:t>(Objective 11.7)</a:t>
            </a:r>
          </a:p>
        </p:txBody>
      </p:sp>
      <p:sp>
        <p:nvSpPr>
          <p:cNvPr id="3" name="Content Placeholder 2"/>
          <p:cNvSpPr>
            <a:spLocks noGrp="1"/>
          </p:cNvSpPr>
          <p:nvPr>
            <p:ph idx="1"/>
          </p:nvPr>
        </p:nvSpPr>
        <p:spPr>
          <a:xfrm>
            <a:off x="457200" y="1600201"/>
            <a:ext cx="8229600" cy="5029199"/>
          </a:xfrm>
        </p:spPr>
        <p:txBody>
          <a:bodyPr/>
          <a:lstStyle/>
          <a:p>
            <a:pPr>
              <a:spcBef>
                <a:spcPts val="0"/>
              </a:spcBef>
              <a:spcAft>
                <a:spcPts val="300"/>
              </a:spcAft>
            </a:pPr>
            <a:r>
              <a:rPr lang="en-US" dirty="0">
                <a:solidFill>
                  <a:srgbClr val="007FA3"/>
                </a:solidFill>
              </a:rPr>
              <a:t>Data (field) types indicate what kind of data is stored in the field</a:t>
            </a:r>
          </a:p>
          <a:p>
            <a:pPr lvl="1">
              <a:spcBef>
                <a:spcPts val="0"/>
              </a:spcBef>
            </a:pPr>
            <a:r>
              <a:rPr lang="en-US" dirty="0"/>
              <a:t>Short Text and Long Text</a:t>
            </a:r>
          </a:p>
          <a:p>
            <a:pPr lvl="1">
              <a:spcBef>
                <a:spcPts val="0"/>
              </a:spcBef>
            </a:pPr>
            <a:r>
              <a:rPr lang="en-US" dirty="0"/>
              <a:t>Number, Large Number, and Currency</a:t>
            </a:r>
          </a:p>
          <a:p>
            <a:pPr lvl="1">
              <a:spcBef>
                <a:spcPts val="0"/>
              </a:spcBef>
            </a:pPr>
            <a:r>
              <a:rPr lang="en-US" dirty="0"/>
              <a:t>Date/Time</a:t>
            </a:r>
          </a:p>
          <a:p>
            <a:pPr lvl="1">
              <a:spcBef>
                <a:spcPts val="0"/>
              </a:spcBef>
            </a:pPr>
            <a:r>
              <a:rPr lang="en-US" dirty="0"/>
              <a:t>Yes/No</a:t>
            </a:r>
          </a:p>
          <a:p>
            <a:pPr lvl="1">
              <a:spcBef>
                <a:spcPts val="0"/>
              </a:spcBef>
            </a:pPr>
            <a:r>
              <a:rPr lang="en-US" dirty="0"/>
              <a:t>Calculated</a:t>
            </a:r>
          </a:p>
          <a:p>
            <a:pPr lvl="1">
              <a:spcBef>
                <a:spcPts val="0"/>
              </a:spcBef>
            </a:pPr>
            <a:r>
              <a:rPr lang="en-US" dirty="0"/>
              <a:t>OLE Object</a:t>
            </a:r>
          </a:p>
          <a:p>
            <a:pPr lvl="1">
              <a:spcBef>
                <a:spcPts val="0"/>
              </a:spcBef>
            </a:pPr>
            <a:r>
              <a:rPr lang="en-US" dirty="0"/>
              <a:t>Hyperlink</a:t>
            </a:r>
          </a:p>
        </p:txBody>
      </p:sp>
    </p:spTree>
    <p:extLst>
      <p:ext uri="{BB962C8B-B14F-4D97-AF65-F5344CB8AC3E}">
        <p14:creationId xmlns:p14="http://schemas.microsoft.com/office/powerpoint/2010/main" val="3875487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fontScale="90000"/>
          </a:bodyPr>
          <a:lstStyle/>
          <a:p>
            <a:r>
              <a:rPr lang="en-US" dirty="0"/>
              <a:t>Using Databases</a:t>
            </a:r>
            <a:br>
              <a:rPr lang="en-US" sz="3000" dirty="0"/>
            </a:br>
            <a:r>
              <a:rPr lang="en-US" dirty="0"/>
              <a:t>Relational Database Components and Functions</a:t>
            </a:r>
            <a:br>
              <a:rPr lang="en-US" dirty="0"/>
            </a:br>
            <a:r>
              <a:rPr lang="en-US" dirty="0"/>
              <a:t>(4 of 6) </a:t>
            </a:r>
            <a:r>
              <a:rPr lang="en-US" sz="2400" dirty="0"/>
              <a:t>(Objective 11.7)</a:t>
            </a:r>
          </a:p>
        </p:txBody>
      </p:sp>
      <p:sp>
        <p:nvSpPr>
          <p:cNvPr id="3" name="Content Placeholder 2"/>
          <p:cNvSpPr>
            <a:spLocks noGrp="1"/>
          </p:cNvSpPr>
          <p:nvPr>
            <p:ph idx="1"/>
          </p:nvPr>
        </p:nvSpPr>
        <p:spPr>
          <a:xfrm>
            <a:off x="457200" y="1600201"/>
            <a:ext cx="8229600" cy="4419599"/>
          </a:xfrm>
        </p:spPr>
        <p:txBody>
          <a:bodyPr/>
          <a:lstStyle/>
          <a:p>
            <a:pPr>
              <a:spcBef>
                <a:spcPts val="0"/>
              </a:spcBef>
              <a:spcAft>
                <a:spcPts val="2400"/>
              </a:spcAft>
            </a:pPr>
            <a:r>
              <a:rPr lang="en-US" dirty="0">
                <a:solidFill>
                  <a:srgbClr val="007FA3"/>
                </a:solidFill>
              </a:rPr>
              <a:t>Field properties help to define field data</a:t>
            </a:r>
          </a:p>
          <a:p>
            <a:pPr lvl="1">
              <a:spcBef>
                <a:spcPts val="0"/>
              </a:spcBef>
              <a:spcAft>
                <a:spcPts val="900"/>
              </a:spcAft>
            </a:pPr>
            <a:r>
              <a:rPr lang="en-US" dirty="0"/>
              <a:t>Field size defines the maximum number of characters a field can hold</a:t>
            </a:r>
          </a:p>
          <a:p>
            <a:pPr lvl="1">
              <a:spcBef>
                <a:spcPts val="0"/>
              </a:spcBef>
              <a:spcAft>
                <a:spcPts val="900"/>
              </a:spcAft>
            </a:pPr>
            <a:r>
              <a:rPr lang="en-US" dirty="0"/>
              <a:t>Default value is what is used unless the user enters another value</a:t>
            </a:r>
          </a:p>
          <a:p>
            <a:pPr lvl="1">
              <a:spcBef>
                <a:spcPts val="0"/>
              </a:spcBef>
              <a:spcAft>
                <a:spcPts val="900"/>
              </a:spcAft>
            </a:pPr>
            <a:r>
              <a:rPr lang="en-US" dirty="0"/>
              <a:t>Caption enables the display of the field name in a more meaningful or readable manner</a:t>
            </a:r>
          </a:p>
        </p:txBody>
      </p:sp>
    </p:spTree>
    <p:extLst>
      <p:ext uri="{BB962C8B-B14F-4D97-AF65-F5344CB8AC3E}">
        <p14:creationId xmlns:p14="http://schemas.microsoft.com/office/powerpoint/2010/main" val="42614636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fontScale="90000"/>
          </a:bodyPr>
          <a:lstStyle/>
          <a:p>
            <a:r>
              <a:rPr lang="en-US" dirty="0"/>
              <a:t>Using Databases</a:t>
            </a:r>
            <a:br>
              <a:rPr lang="en-US" sz="3600" dirty="0"/>
            </a:br>
            <a:r>
              <a:rPr lang="en-US" dirty="0"/>
              <a:t>Relational Database Components and Functions</a:t>
            </a:r>
            <a:br>
              <a:rPr lang="en-US" dirty="0"/>
            </a:br>
            <a:r>
              <a:rPr lang="en-US" dirty="0"/>
              <a:t>(5 of 6) </a:t>
            </a:r>
            <a:r>
              <a:rPr lang="en-US" sz="2400" dirty="0"/>
              <a:t>(Objective 11.7)</a:t>
            </a:r>
            <a:endParaRPr lang="en-US" sz="2700" dirty="0"/>
          </a:p>
        </p:txBody>
      </p:sp>
      <p:pic>
        <p:nvPicPr>
          <p:cNvPr id="12" name="Picture 11" descr="An example of the student information table in design view highlights the properties for one field, zip code. The General field properties with input are as follows, with empty fields indicated by blank. Fields size, 5. Format, blank. Input Mask, blank. Caption, Zip Code, which is what will appear in the column rather than field name. Default Value, 2 3 1 7 3, which is what automatically displays in the Datasheet view. Validation rule, blank.">
            <a:extLst>
              <a:ext uri="{FF2B5EF4-FFF2-40B4-BE49-F238E27FC236}">
                <a16:creationId xmlns:a16="http://schemas.microsoft.com/office/drawing/2014/main" id="{E3132B23-1620-44CE-BA6B-FAE35B50B8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1981200"/>
            <a:ext cx="8074604" cy="3675888"/>
          </a:xfrm>
          <a:prstGeom prst="rect">
            <a:avLst/>
          </a:prstGeom>
        </p:spPr>
      </p:pic>
    </p:spTree>
    <p:extLst>
      <p:ext uri="{BB962C8B-B14F-4D97-AF65-F5344CB8AC3E}">
        <p14:creationId xmlns:p14="http://schemas.microsoft.com/office/powerpoint/2010/main" val="3351171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fontScale="90000"/>
          </a:bodyPr>
          <a:lstStyle/>
          <a:p>
            <a:r>
              <a:rPr lang="en-US" dirty="0"/>
              <a:t>Using Databases</a:t>
            </a:r>
            <a:br>
              <a:rPr lang="en-US" sz="3600" dirty="0"/>
            </a:br>
            <a:r>
              <a:rPr lang="en-US" dirty="0"/>
              <a:t>Relational Database Components and Functions</a:t>
            </a:r>
            <a:br>
              <a:rPr lang="en-US" dirty="0"/>
            </a:br>
            <a:r>
              <a:rPr lang="en-US" dirty="0"/>
              <a:t>(6 of 6) </a:t>
            </a:r>
            <a:r>
              <a:rPr lang="en-US" sz="2400" dirty="0"/>
              <a:t>(Objective 11.7)</a:t>
            </a:r>
            <a:endParaRPr lang="en-US" sz="2700" dirty="0"/>
          </a:p>
        </p:txBody>
      </p:sp>
      <p:sp>
        <p:nvSpPr>
          <p:cNvPr id="3" name="Content Placeholder 2"/>
          <p:cNvSpPr>
            <a:spLocks noGrp="1"/>
          </p:cNvSpPr>
          <p:nvPr>
            <p:ph idx="1"/>
          </p:nvPr>
        </p:nvSpPr>
        <p:spPr>
          <a:xfrm>
            <a:off x="457200" y="1600200"/>
            <a:ext cx="8229600" cy="5105400"/>
          </a:xfrm>
        </p:spPr>
        <p:txBody>
          <a:bodyPr/>
          <a:lstStyle/>
          <a:p>
            <a:pPr>
              <a:spcBef>
                <a:spcPts val="0"/>
              </a:spcBef>
              <a:spcAft>
                <a:spcPts val="1800"/>
              </a:spcAft>
            </a:pPr>
            <a:r>
              <a:rPr lang="en-US" dirty="0">
                <a:solidFill>
                  <a:srgbClr val="007FA3"/>
                </a:solidFill>
              </a:rPr>
              <a:t>Using keys</a:t>
            </a:r>
          </a:p>
          <a:p>
            <a:pPr lvl="1">
              <a:spcBef>
                <a:spcPts val="0"/>
              </a:spcBef>
              <a:spcAft>
                <a:spcPts val="900"/>
              </a:spcAft>
            </a:pPr>
            <a:r>
              <a:rPr lang="en-US" dirty="0">
                <a:solidFill>
                  <a:schemeClr val="tx1"/>
                </a:solidFill>
              </a:rPr>
              <a:t>Primary key field</a:t>
            </a:r>
          </a:p>
          <a:p>
            <a:pPr lvl="1">
              <a:spcBef>
                <a:spcPts val="0"/>
              </a:spcBef>
              <a:spcAft>
                <a:spcPts val="900"/>
              </a:spcAft>
            </a:pPr>
            <a:r>
              <a:rPr lang="en-US" dirty="0"/>
              <a:t>Foreign key</a:t>
            </a:r>
          </a:p>
          <a:p>
            <a:pPr lvl="1">
              <a:spcBef>
                <a:spcPts val="0"/>
              </a:spcBef>
              <a:spcAft>
                <a:spcPts val="900"/>
              </a:spcAft>
            </a:pPr>
            <a:r>
              <a:rPr lang="en-US" dirty="0">
                <a:solidFill>
                  <a:schemeClr val="tx1"/>
                </a:solidFill>
              </a:rPr>
              <a:t>Referential integrity</a:t>
            </a:r>
          </a:p>
          <a:p>
            <a:pPr>
              <a:spcBef>
                <a:spcPts val="0"/>
              </a:spcBef>
              <a:spcAft>
                <a:spcPts val="1800"/>
              </a:spcAft>
            </a:pPr>
            <a:r>
              <a:rPr lang="en-US" dirty="0"/>
              <a:t>Data dictionary</a:t>
            </a:r>
          </a:p>
          <a:p>
            <a:pPr>
              <a:spcBef>
                <a:spcPts val="0"/>
              </a:spcBef>
              <a:spcAft>
                <a:spcPts val="1800"/>
              </a:spcAft>
            </a:pPr>
            <a:r>
              <a:rPr lang="en-US" dirty="0"/>
              <a:t>Metadata</a:t>
            </a:r>
          </a:p>
          <a:p>
            <a:pPr lvl="1">
              <a:spcBef>
                <a:spcPts val="0"/>
              </a:spcBef>
              <a:spcAft>
                <a:spcPts val="900"/>
              </a:spcAft>
            </a:pPr>
            <a:r>
              <a:rPr lang="en-US" dirty="0">
                <a:solidFill>
                  <a:schemeClr val="tx1"/>
                </a:solidFill>
              </a:rPr>
              <a:t>Describes other data</a:t>
            </a:r>
          </a:p>
        </p:txBody>
      </p:sp>
    </p:spTree>
    <p:extLst>
      <p:ext uri="{BB962C8B-B14F-4D97-AF65-F5344CB8AC3E}">
        <p14:creationId xmlns:p14="http://schemas.microsoft.com/office/powerpoint/2010/main" val="2072775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Using Databases</a:t>
            </a:r>
            <a:br>
              <a:rPr lang="en-US" dirty="0">
                <a:effectLst/>
              </a:rPr>
            </a:br>
            <a:r>
              <a:rPr lang="en-US" sz="3200" dirty="0"/>
              <a:t>Inputting and Managing Data (1 of 2)</a:t>
            </a:r>
            <a:br>
              <a:rPr lang="en-US" sz="3200" dirty="0"/>
            </a:br>
            <a:r>
              <a:rPr lang="en-US" sz="2200" dirty="0"/>
              <a:t>(Objective 11.8)</a:t>
            </a:r>
          </a:p>
        </p:txBody>
      </p:sp>
      <p:sp>
        <p:nvSpPr>
          <p:cNvPr id="3" name="Content Placeholder 2"/>
          <p:cNvSpPr>
            <a:spLocks noGrp="1"/>
          </p:cNvSpPr>
          <p:nvPr>
            <p:ph idx="1"/>
          </p:nvPr>
        </p:nvSpPr>
        <p:spPr>
          <a:xfrm>
            <a:off x="457200" y="1600200"/>
            <a:ext cx="8534400" cy="5029200"/>
          </a:xfrm>
        </p:spPr>
        <p:txBody>
          <a:bodyPr/>
          <a:lstStyle/>
          <a:p>
            <a:pPr>
              <a:spcBef>
                <a:spcPts val="0"/>
              </a:spcBef>
              <a:spcAft>
                <a:spcPts val="600"/>
              </a:spcAft>
            </a:pPr>
            <a:r>
              <a:rPr lang="en-US" dirty="0">
                <a:solidFill>
                  <a:srgbClr val="007FA3"/>
                </a:solidFill>
              </a:rPr>
              <a:t>Input forms control how new data is entered</a:t>
            </a:r>
          </a:p>
        </p:txBody>
      </p:sp>
      <p:pic>
        <p:nvPicPr>
          <p:cNvPr id="5" name="Picture 4" descr="A Student Information Input Form dialog box. The fields to be populated are as follows. Student I D. Last name. First Name. Address. City. State. Zip Code. It includes specific instructions next to select fields. For the Student I D field, enter a 7 digit Student I D number. Address is the student’s permanent home address. For State, use the 2 letter state abbreviation. A warning at the bottom reads, NOTE. All fields must be completed!">
            <a:extLst>
              <a:ext uri="{FF2B5EF4-FFF2-40B4-BE49-F238E27FC236}">
                <a16:creationId xmlns:a16="http://schemas.microsoft.com/office/drawing/2014/main" id="{51EEDA6C-A33B-4703-991D-128ABD7D1E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0190" y="2362200"/>
            <a:ext cx="5703620" cy="3810000"/>
          </a:xfrm>
          <a:prstGeom prst="rect">
            <a:avLst/>
          </a:prstGeom>
        </p:spPr>
      </p:pic>
    </p:spTree>
    <p:extLst>
      <p:ext uri="{BB962C8B-B14F-4D97-AF65-F5344CB8AC3E}">
        <p14:creationId xmlns:p14="http://schemas.microsoft.com/office/powerpoint/2010/main" val="75340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Using Databases</a:t>
            </a:r>
            <a:br>
              <a:rPr lang="en-US" dirty="0">
                <a:effectLst/>
              </a:rPr>
            </a:br>
            <a:r>
              <a:rPr lang="en-US" sz="3200" dirty="0"/>
              <a:t>Inputting and Managing Data (2 of 2)</a:t>
            </a:r>
            <a:br>
              <a:rPr lang="en-US" sz="3200" dirty="0"/>
            </a:br>
            <a:r>
              <a:rPr lang="en-US" sz="2200" dirty="0"/>
              <a:t>(Objective 11.8)</a:t>
            </a:r>
          </a:p>
        </p:txBody>
      </p:sp>
      <p:sp>
        <p:nvSpPr>
          <p:cNvPr id="3" name="Content Placeholder 2"/>
          <p:cNvSpPr>
            <a:spLocks noGrp="1"/>
          </p:cNvSpPr>
          <p:nvPr>
            <p:ph idx="1"/>
          </p:nvPr>
        </p:nvSpPr>
        <p:spPr>
          <a:xfrm>
            <a:off x="457200" y="1600200"/>
            <a:ext cx="8534400" cy="5029200"/>
          </a:xfrm>
        </p:spPr>
        <p:txBody>
          <a:bodyPr/>
          <a:lstStyle/>
          <a:p>
            <a:pPr>
              <a:spcBef>
                <a:spcPts val="0"/>
              </a:spcBef>
              <a:spcAft>
                <a:spcPts val="600"/>
              </a:spcAft>
            </a:pPr>
            <a:r>
              <a:rPr lang="en-US" dirty="0">
                <a:solidFill>
                  <a:srgbClr val="007FA3"/>
                </a:solidFill>
              </a:rPr>
              <a:t>Data validation ensures that only valid data is entered in a field</a:t>
            </a:r>
          </a:p>
          <a:p>
            <a:pPr lvl="1">
              <a:spcBef>
                <a:spcPts val="0"/>
              </a:spcBef>
              <a:spcAft>
                <a:spcPts val="600"/>
              </a:spcAft>
            </a:pPr>
            <a:r>
              <a:rPr lang="en-US" dirty="0">
                <a:solidFill>
                  <a:schemeClr val="tx1"/>
                </a:solidFill>
              </a:rPr>
              <a:t>Range check</a:t>
            </a:r>
          </a:p>
          <a:p>
            <a:pPr lvl="1">
              <a:spcBef>
                <a:spcPts val="0"/>
              </a:spcBef>
              <a:spcAft>
                <a:spcPts val="600"/>
              </a:spcAft>
            </a:pPr>
            <a:r>
              <a:rPr lang="en-US" dirty="0">
                <a:solidFill>
                  <a:schemeClr val="tx1"/>
                </a:solidFill>
              </a:rPr>
              <a:t>Field constraint</a:t>
            </a:r>
          </a:p>
          <a:p>
            <a:pPr lvl="1">
              <a:spcBef>
                <a:spcPts val="0"/>
              </a:spcBef>
              <a:spcAft>
                <a:spcPts val="600"/>
              </a:spcAft>
            </a:pPr>
            <a:r>
              <a:rPr lang="en-US" dirty="0">
                <a:solidFill>
                  <a:schemeClr val="tx1"/>
                </a:solidFill>
              </a:rPr>
              <a:t>Completeness check</a:t>
            </a:r>
          </a:p>
          <a:p>
            <a:pPr lvl="1">
              <a:spcBef>
                <a:spcPts val="0"/>
              </a:spcBef>
              <a:spcAft>
                <a:spcPts val="600"/>
              </a:spcAft>
            </a:pPr>
            <a:r>
              <a:rPr lang="en-US" dirty="0">
                <a:solidFill>
                  <a:schemeClr val="tx1"/>
                </a:solidFill>
              </a:rPr>
              <a:t>Consistency check</a:t>
            </a:r>
          </a:p>
          <a:p>
            <a:pPr lvl="1">
              <a:spcBef>
                <a:spcPts val="0"/>
              </a:spcBef>
              <a:spcAft>
                <a:spcPts val="600"/>
              </a:spcAft>
            </a:pPr>
            <a:r>
              <a:rPr lang="en-US" dirty="0">
                <a:solidFill>
                  <a:schemeClr val="tx1"/>
                </a:solidFill>
              </a:rPr>
              <a:t>Alphabetic/numeric checks</a:t>
            </a:r>
          </a:p>
        </p:txBody>
      </p:sp>
    </p:spTree>
    <p:extLst>
      <p:ext uri="{BB962C8B-B14F-4D97-AF65-F5344CB8AC3E}">
        <p14:creationId xmlns:p14="http://schemas.microsoft.com/office/powerpoint/2010/main" val="2289149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Using Databases</a:t>
            </a:r>
            <a:br>
              <a:rPr lang="en-US" dirty="0">
                <a:effectLst/>
              </a:rPr>
            </a:br>
            <a:r>
              <a:rPr lang="en-US" sz="3200" dirty="0"/>
              <a:t>Viewing and Sorting Data </a:t>
            </a:r>
            <a:br>
              <a:rPr lang="en-US" sz="3200" dirty="0"/>
            </a:br>
            <a:r>
              <a:rPr lang="en-US" sz="2200" dirty="0"/>
              <a:t>(Objective 11.8)</a:t>
            </a:r>
          </a:p>
        </p:txBody>
      </p:sp>
      <p:sp>
        <p:nvSpPr>
          <p:cNvPr id="3" name="Content Placeholder 2"/>
          <p:cNvSpPr>
            <a:spLocks noGrp="1"/>
          </p:cNvSpPr>
          <p:nvPr>
            <p:ph idx="1"/>
          </p:nvPr>
        </p:nvSpPr>
        <p:spPr>
          <a:xfrm>
            <a:off x="457200" y="1600200"/>
            <a:ext cx="8229600" cy="5029200"/>
          </a:xfrm>
        </p:spPr>
        <p:txBody>
          <a:bodyPr/>
          <a:lstStyle/>
          <a:p>
            <a:pPr>
              <a:spcBef>
                <a:spcPts val="0"/>
              </a:spcBef>
              <a:spcAft>
                <a:spcPts val="1200"/>
              </a:spcAft>
            </a:pPr>
            <a:r>
              <a:rPr lang="en-US" dirty="0">
                <a:solidFill>
                  <a:srgbClr val="007FA3"/>
                </a:solidFill>
              </a:rPr>
              <a:t>Viewing and sorting data allows you to display and reorder data</a:t>
            </a:r>
          </a:p>
        </p:txBody>
      </p:sp>
      <p:pic>
        <p:nvPicPr>
          <p:cNvPr id="5" name="Picture 4" descr="A student information table is used to explain how to sort data.  2 of the same Student Information tables. The top image is of the records not sorted in any particular order. The bottom image shows the Last Name column highlighted. To sort, the user clicks on the Ascending option under Sort and Filter section of the Home tab. This will sort the records by the Last Name field in ascending alphabetical order. ">
            <a:extLst>
              <a:ext uri="{FF2B5EF4-FFF2-40B4-BE49-F238E27FC236}">
                <a16:creationId xmlns:a16="http://schemas.microsoft.com/office/drawing/2014/main" id="{A1B42D81-2735-44ED-84D0-C8822FDDBD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5000" y="2743200"/>
            <a:ext cx="5627290" cy="3632968"/>
          </a:xfrm>
          <a:prstGeom prst="rect">
            <a:avLst/>
          </a:prstGeom>
        </p:spPr>
      </p:pic>
    </p:spTree>
    <p:extLst>
      <p:ext uri="{BB962C8B-B14F-4D97-AF65-F5344CB8AC3E}">
        <p14:creationId xmlns:p14="http://schemas.microsoft.com/office/powerpoint/2010/main" val="1551456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Using Databases</a:t>
            </a:r>
            <a:br>
              <a:rPr lang="en-US" dirty="0">
                <a:effectLst/>
              </a:rPr>
            </a:br>
            <a:r>
              <a:rPr lang="en-US" sz="3200" dirty="0"/>
              <a:t>Extracting or Querying Data</a:t>
            </a:r>
            <a:br>
              <a:rPr lang="en-US" sz="3200" dirty="0"/>
            </a:br>
            <a:r>
              <a:rPr lang="en-US" sz="2200" dirty="0"/>
              <a:t>(Objective 11.8)</a:t>
            </a:r>
          </a:p>
        </p:txBody>
      </p:sp>
      <p:sp>
        <p:nvSpPr>
          <p:cNvPr id="3" name="Content Placeholder 2"/>
          <p:cNvSpPr>
            <a:spLocks noGrp="1"/>
          </p:cNvSpPr>
          <p:nvPr>
            <p:ph idx="1"/>
          </p:nvPr>
        </p:nvSpPr>
        <p:spPr>
          <a:xfrm>
            <a:off x="457200" y="1600200"/>
            <a:ext cx="8229600" cy="5029200"/>
          </a:xfrm>
        </p:spPr>
        <p:txBody>
          <a:bodyPr/>
          <a:lstStyle/>
          <a:p>
            <a:pPr>
              <a:spcBef>
                <a:spcPts val="0"/>
              </a:spcBef>
              <a:spcAft>
                <a:spcPts val="1200"/>
              </a:spcAft>
            </a:pPr>
            <a:r>
              <a:rPr lang="en-US" dirty="0">
                <a:solidFill>
                  <a:srgbClr val="007FA3"/>
                </a:solidFill>
              </a:rPr>
              <a:t>Extracting or querying </a:t>
            </a:r>
            <a:r>
              <a:rPr lang="en-US" dirty="0"/>
              <a:t>d</a:t>
            </a:r>
            <a:r>
              <a:rPr lang="en-US" dirty="0">
                <a:solidFill>
                  <a:srgbClr val="007FA3"/>
                </a:solidFill>
              </a:rPr>
              <a:t>ata</a:t>
            </a:r>
          </a:p>
          <a:p>
            <a:pPr lvl="1">
              <a:spcBef>
                <a:spcPts val="0"/>
              </a:spcBef>
              <a:spcAft>
                <a:spcPts val="1200"/>
              </a:spcAft>
            </a:pPr>
            <a:r>
              <a:rPr lang="en-US" dirty="0"/>
              <a:t>Use a filter</a:t>
            </a:r>
          </a:p>
          <a:p>
            <a:pPr lvl="1">
              <a:spcBef>
                <a:spcPts val="0"/>
              </a:spcBef>
              <a:spcAft>
                <a:spcPts val="1200"/>
              </a:spcAft>
            </a:pPr>
            <a:r>
              <a:rPr lang="en-US" dirty="0"/>
              <a:t>Use a query</a:t>
            </a:r>
          </a:p>
        </p:txBody>
      </p:sp>
      <p:pic>
        <p:nvPicPr>
          <p:cNvPr id="5" name="Picture 4" descr="Linked tables for Residence Halls, Residence Assignments, and Student information depict how information is pulled from each table based a specific criteria. In image a, the Residence I D in Residence Halls and Residence Assignments and the Student I D in Residence Assignments and Student Information are the linked keys. The criteria is Boyer 1, which is the Residence Name from the Residence Hall table. The other fields and tables from which information will be pulled are as follows. Room Number, from Residence Assignments. Last name, from Student Information. First name, from Student Information. Image b presents a table based on the sort results which is names and room numbers of residents in Boyer 1.">
            <a:extLst>
              <a:ext uri="{FF2B5EF4-FFF2-40B4-BE49-F238E27FC236}">
                <a16:creationId xmlns:a16="http://schemas.microsoft.com/office/drawing/2014/main" id="{6295282C-A6E3-4780-81FB-8F7C1143092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0000"/>
          <a:stretch/>
        </p:blipFill>
        <p:spPr>
          <a:xfrm>
            <a:off x="1219212" y="3581400"/>
            <a:ext cx="7162775" cy="2734056"/>
          </a:xfrm>
          <a:prstGeom prst="rect">
            <a:avLst/>
          </a:prstGeom>
        </p:spPr>
      </p:pic>
    </p:spTree>
    <p:extLst>
      <p:ext uri="{BB962C8B-B14F-4D97-AF65-F5344CB8AC3E}">
        <p14:creationId xmlns:p14="http://schemas.microsoft.com/office/powerpoint/2010/main" val="3811389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Using Databases</a:t>
            </a:r>
            <a:br>
              <a:rPr lang="en-US" dirty="0">
                <a:effectLst/>
              </a:rPr>
            </a:br>
            <a:r>
              <a:rPr lang="en-US" sz="3200" dirty="0"/>
              <a:t>Outputting Data</a:t>
            </a:r>
            <a:br>
              <a:rPr lang="en-US" sz="3200" dirty="0"/>
            </a:br>
            <a:r>
              <a:rPr lang="en-US" sz="2200" dirty="0"/>
              <a:t>(Objective 11.8)</a:t>
            </a:r>
          </a:p>
        </p:txBody>
      </p:sp>
      <p:sp>
        <p:nvSpPr>
          <p:cNvPr id="3" name="Content Placeholder 2"/>
          <p:cNvSpPr>
            <a:spLocks noGrp="1"/>
          </p:cNvSpPr>
          <p:nvPr>
            <p:ph idx="1"/>
          </p:nvPr>
        </p:nvSpPr>
        <p:spPr>
          <a:xfrm>
            <a:off x="457200" y="1600200"/>
            <a:ext cx="8229600" cy="5029200"/>
          </a:xfrm>
        </p:spPr>
        <p:txBody>
          <a:bodyPr/>
          <a:lstStyle/>
          <a:p>
            <a:pPr>
              <a:spcBef>
                <a:spcPts val="0"/>
              </a:spcBef>
              <a:spcAft>
                <a:spcPts val="1200"/>
              </a:spcAft>
            </a:pPr>
            <a:r>
              <a:rPr lang="en-US" dirty="0">
                <a:solidFill>
                  <a:srgbClr val="007FA3"/>
                </a:solidFill>
              </a:rPr>
              <a:t>Outputting data</a:t>
            </a:r>
          </a:p>
          <a:p>
            <a:pPr lvl="1">
              <a:spcBef>
                <a:spcPts val="0"/>
              </a:spcBef>
              <a:spcAft>
                <a:spcPts val="1200"/>
              </a:spcAft>
            </a:pPr>
            <a:r>
              <a:rPr lang="en-US" dirty="0"/>
              <a:t>Displaying/printing a report</a:t>
            </a:r>
          </a:p>
          <a:p>
            <a:pPr lvl="1">
              <a:spcBef>
                <a:spcPts val="0"/>
              </a:spcBef>
              <a:spcAft>
                <a:spcPts val="1200"/>
              </a:spcAft>
            </a:pPr>
            <a:r>
              <a:rPr lang="en-US" dirty="0">
                <a:solidFill>
                  <a:schemeClr val="tx1"/>
                </a:solidFill>
              </a:rPr>
              <a:t>Exporting to another application</a:t>
            </a:r>
          </a:p>
        </p:txBody>
      </p:sp>
      <p:pic>
        <p:nvPicPr>
          <p:cNvPr id="5" name="Picture 4" descr="A screenshot of the ribbon for the External Data tab in Microsoft Access.">
            <a:extLst>
              <a:ext uri="{FF2B5EF4-FFF2-40B4-BE49-F238E27FC236}">
                <a16:creationId xmlns:a16="http://schemas.microsoft.com/office/drawing/2014/main" id="{FA8A8AB4-F417-42E0-A86E-9E4E46CE31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3925186"/>
            <a:ext cx="8185494" cy="1600200"/>
          </a:xfrm>
          <a:prstGeom prst="rect">
            <a:avLst/>
          </a:prstGeom>
        </p:spPr>
      </p:pic>
    </p:spTree>
    <p:extLst>
      <p:ext uri="{BB962C8B-B14F-4D97-AF65-F5344CB8AC3E}">
        <p14:creationId xmlns:p14="http://schemas.microsoft.com/office/powerpoint/2010/main" val="2113671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kern="0" dirty="0"/>
              <a:t>Data Warehousing and Storage</a:t>
            </a:r>
            <a:br>
              <a:rPr lang="en-US" kern="0" dirty="0">
                <a:effectLst/>
              </a:rPr>
            </a:br>
            <a:r>
              <a:rPr lang="en-US" sz="3200" kern="0" dirty="0"/>
              <a:t>Data Warehouses and Data Marts (1 of 2)</a:t>
            </a:r>
            <a:br>
              <a:rPr lang="en-US" sz="3200" kern="0" dirty="0"/>
            </a:br>
            <a:r>
              <a:rPr lang="en-US" sz="2200" dirty="0"/>
              <a:t>(Objective 11.9)</a:t>
            </a:r>
          </a:p>
        </p:txBody>
      </p:sp>
      <p:sp>
        <p:nvSpPr>
          <p:cNvPr id="3" name="Content Placeholder 2"/>
          <p:cNvSpPr>
            <a:spLocks noGrp="1"/>
          </p:cNvSpPr>
          <p:nvPr>
            <p:ph idx="1"/>
          </p:nvPr>
        </p:nvSpPr>
        <p:spPr>
          <a:xfrm>
            <a:off x="457200" y="1600200"/>
            <a:ext cx="8358649" cy="5105400"/>
          </a:xfrm>
        </p:spPr>
        <p:txBody>
          <a:bodyPr/>
          <a:lstStyle/>
          <a:p>
            <a:pPr>
              <a:spcBef>
                <a:spcPts val="0"/>
              </a:spcBef>
              <a:spcAft>
                <a:spcPts val="1800"/>
              </a:spcAft>
            </a:pPr>
            <a:r>
              <a:rPr lang="en-US" dirty="0">
                <a:solidFill>
                  <a:srgbClr val="007FA3"/>
                </a:solidFill>
              </a:rPr>
              <a:t>Data warehouse</a:t>
            </a:r>
          </a:p>
          <a:p>
            <a:pPr lvl="1">
              <a:spcBef>
                <a:spcPts val="0"/>
              </a:spcBef>
              <a:spcAft>
                <a:spcPts val="800"/>
              </a:spcAft>
            </a:pPr>
            <a:r>
              <a:rPr lang="en-US" dirty="0">
                <a:solidFill>
                  <a:schemeClr val="tx1"/>
                </a:solidFill>
              </a:rPr>
              <a:t>Large-scale collection of data</a:t>
            </a:r>
          </a:p>
          <a:p>
            <a:pPr lvl="1">
              <a:spcBef>
                <a:spcPts val="0"/>
              </a:spcBef>
              <a:spcAft>
                <a:spcPts val="800"/>
              </a:spcAft>
            </a:pPr>
            <a:r>
              <a:rPr lang="en-US" dirty="0">
                <a:solidFill>
                  <a:schemeClr val="tx1"/>
                </a:solidFill>
              </a:rPr>
              <a:t>Contains and organizes data in one place</a:t>
            </a:r>
          </a:p>
          <a:p>
            <a:pPr lvl="1">
              <a:spcBef>
                <a:spcPts val="0"/>
              </a:spcBef>
              <a:spcAft>
                <a:spcPts val="800"/>
              </a:spcAft>
            </a:pPr>
            <a:r>
              <a:rPr lang="en-US" dirty="0">
                <a:solidFill>
                  <a:schemeClr val="tx1"/>
                </a:solidFill>
              </a:rPr>
              <a:t>Data comes from multiple databases</a:t>
            </a:r>
          </a:p>
          <a:p>
            <a:pPr lvl="1">
              <a:spcBef>
                <a:spcPts val="0"/>
              </a:spcBef>
              <a:spcAft>
                <a:spcPts val="800"/>
              </a:spcAft>
            </a:pPr>
            <a:r>
              <a:rPr lang="en-US" dirty="0">
                <a:solidFill>
                  <a:schemeClr val="tx1"/>
                </a:solidFill>
              </a:rPr>
              <a:t>Consolidates information from various systems</a:t>
            </a:r>
          </a:p>
          <a:p>
            <a:pPr lvl="1">
              <a:spcBef>
                <a:spcPts val="0"/>
              </a:spcBef>
              <a:spcAft>
                <a:spcPts val="800"/>
              </a:spcAft>
            </a:pPr>
            <a:r>
              <a:rPr lang="en-US" dirty="0">
                <a:solidFill>
                  <a:schemeClr val="tx1"/>
                </a:solidFill>
              </a:rPr>
              <a:t>Presents enterprise-wide view of operations</a:t>
            </a:r>
          </a:p>
          <a:p>
            <a:pPr lvl="1">
              <a:spcBef>
                <a:spcPts val="0"/>
              </a:spcBef>
              <a:spcAft>
                <a:spcPts val="800"/>
              </a:spcAft>
            </a:pPr>
            <a:r>
              <a:rPr lang="en-US" dirty="0">
                <a:solidFill>
                  <a:schemeClr val="tx1"/>
                </a:solidFill>
              </a:rPr>
              <a:t>Organized by subject</a:t>
            </a:r>
          </a:p>
        </p:txBody>
      </p:sp>
    </p:spTree>
    <p:extLst>
      <p:ext uri="{BB962C8B-B14F-4D97-AF65-F5344CB8AC3E}">
        <p14:creationId xmlns:p14="http://schemas.microsoft.com/office/powerpoint/2010/main" val="71606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kern="0" dirty="0"/>
              <a:t>Data Warehousing and Storage</a:t>
            </a:r>
            <a:br>
              <a:rPr lang="en-US" kern="0" dirty="0">
                <a:effectLst/>
              </a:rPr>
            </a:br>
            <a:r>
              <a:rPr lang="en-US" sz="3200" kern="0" dirty="0"/>
              <a:t>Data Warehouses and Data Marts (2 of 2)</a:t>
            </a:r>
            <a:br>
              <a:rPr lang="en-US" sz="3200" kern="0" dirty="0"/>
            </a:br>
            <a:r>
              <a:rPr lang="en-US" sz="2200" dirty="0"/>
              <a:t>(Objective 11.9)</a:t>
            </a:r>
          </a:p>
        </p:txBody>
      </p:sp>
      <p:pic>
        <p:nvPicPr>
          <p:cNvPr id="5" name="Content Placeholder 4" descr="A diagram depicts how data from individual databases is compiles into larger and larger databases, which form a data warehouse. The column for customer data includes the following 6 categories. T V Features. Extended Warranty Details. T V Cost. Data Plan Details. Calling Plan Features and Cost. Phone Cost. The operational databases column has 2 databases. The T V sales database is comprised of T V Features, Extended Warranty Details, and T V Cost. Cell phone sales database is comprised of Calling Plan Features and Cost and Phone Cost. The data warehouse combines the T V Sales and Cell Phone Sales databases into the electronic sales subject. The output is the total electronic sales report.">
            <a:extLst>
              <a:ext uri="{FF2B5EF4-FFF2-40B4-BE49-F238E27FC236}">
                <a16:creationId xmlns:a16="http://schemas.microsoft.com/office/drawing/2014/main" id="{BF1A166C-2465-483D-BE21-A0C7663B4013}"/>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32076" y="1752600"/>
            <a:ext cx="4879848" cy="4602480"/>
          </a:xfrm>
        </p:spPr>
      </p:pic>
    </p:spTree>
    <p:extLst>
      <p:ext uri="{BB962C8B-B14F-4D97-AF65-F5344CB8AC3E}">
        <p14:creationId xmlns:p14="http://schemas.microsoft.com/office/powerpoint/2010/main" val="23112517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kern="0" dirty="0"/>
              <a:t>Data Warehousing and Storage</a:t>
            </a:r>
            <a:br>
              <a:rPr lang="en-US" kern="0" dirty="0">
                <a:effectLst/>
              </a:rPr>
            </a:br>
            <a:r>
              <a:rPr lang="en-US" sz="3200" kern="0" dirty="0"/>
              <a:t>Data Marts (1 of 2)</a:t>
            </a:r>
            <a:br>
              <a:rPr lang="en-US" sz="3200" kern="0" dirty="0"/>
            </a:br>
            <a:r>
              <a:rPr lang="en-US" sz="2200" dirty="0"/>
              <a:t>(Objective 11.9)</a:t>
            </a:r>
          </a:p>
        </p:txBody>
      </p:sp>
      <p:sp>
        <p:nvSpPr>
          <p:cNvPr id="3" name="Content Placeholder 2"/>
          <p:cNvSpPr>
            <a:spLocks noGrp="1"/>
          </p:cNvSpPr>
          <p:nvPr>
            <p:ph idx="1"/>
          </p:nvPr>
        </p:nvSpPr>
        <p:spPr>
          <a:xfrm>
            <a:off x="457200" y="1600200"/>
            <a:ext cx="8358649" cy="5105400"/>
          </a:xfrm>
        </p:spPr>
        <p:txBody>
          <a:bodyPr/>
          <a:lstStyle/>
          <a:p>
            <a:pPr>
              <a:spcBef>
                <a:spcPts val="0"/>
              </a:spcBef>
              <a:spcAft>
                <a:spcPts val="1800"/>
              </a:spcAft>
            </a:pPr>
            <a:r>
              <a:rPr lang="en-US" dirty="0"/>
              <a:t>Data mart—s</a:t>
            </a:r>
            <a:r>
              <a:rPr lang="en-US" kern="1200" dirty="0"/>
              <a:t>mall slices of a data warehouse</a:t>
            </a:r>
          </a:p>
          <a:p>
            <a:pPr lvl="1">
              <a:spcBef>
                <a:spcPts val="0"/>
              </a:spcBef>
              <a:spcAft>
                <a:spcPts val="1800"/>
              </a:spcAft>
            </a:pPr>
            <a:r>
              <a:rPr lang="en-US" kern="1200" dirty="0">
                <a:solidFill>
                  <a:schemeClr val="tx1"/>
                </a:solidFill>
              </a:rPr>
              <a:t>Used to analyze a related set of data grouped together and separated out from the main body of data</a:t>
            </a:r>
          </a:p>
          <a:p>
            <a:pPr lvl="1">
              <a:spcBef>
                <a:spcPts val="0"/>
              </a:spcBef>
              <a:spcAft>
                <a:spcPts val="1800"/>
              </a:spcAft>
            </a:pPr>
            <a:r>
              <a:rPr lang="en-US" kern="1200" dirty="0">
                <a:solidFill>
                  <a:schemeClr val="tx1"/>
                </a:solidFill>
              </a:rPr>
              <a:t>Compared to a data warehouse, data mart information pertains to a single business component</a:t>
            </a:r>
            <a:endParaRPr lang="en-US" dirty="0"/>
          </a:p>
        </p:txBody>
      </p:sp>
    </p:spTree>
    <p:extLst>
      <p:ext uri="{BB962C8B-B14F-4D97-AF65-F5344CB8AC3E}">
        <p14:creationId xmlns:p14="http://schemas.microsoft.com/office/powerpoint/2010/main" val="30652954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686800" cy="1600200"/>
          </a:xfrm>
        </p:spPr>
        <p:txBody>
          <a:bodyPr>
            <a:normAutofit/>
          </a:bodyPr>
          <a:lstStyle/>
          <a:p>
            <a:r>
              <a:rPr lang="en-US" kern="0" dirty="0"/>
              <a:t>Data Warehousing and Storage</a:t>
            </a:r>
            <a:br>
              <a:rPr lang="en-US" kern="0" dirty="0"/>
            </a:br>
            <a:r>
              <a:rPr lang="en-US" sz="3200" dirty="0"/>
              <a:t>Data Marts (2 of 2)</a:t>
            </a:r>
            <a:br>
              <a:rPr lang="en-US" sz="3200" kern="0" dirty="0"/>
            </a:br>
            <a:r>
              <a:rPr lang="en-US" sz="2200" dirty="0"/>
              <a:t>(Objective 11.9)</a:t>
            </a:r>
          </a:p>
        </p:txBody>
      </p:sp>
      <p:pic>
        <p:nvPicPr>
          <p:cNvPr id="4" name="Picture 3" descr="A diagram depicts the data warehousing process from the source data to the data warehouse database to the Data Marts and Information Systems. Source Data, which is both internal and external includes the Supplier Database, Customer Order database and Billing Database. Data is extracted from these sources and clickstream data from web users. It flows into the data staging area where data reformatting takes place. The reformatted data is then stored in the data warehouse D B M S. This data is then output via O L A P query to Information systems to extract the data and to data marts for sales and customer service. ">
            <a:extLst>
              <a:ext uri="{FF2B5EF4-FFF2-40B4-BE49-F238E27FC236}">
                <a16:creationId xmlns:a16="http://schemas.microsoft.com/office/drawing/2014/main" id="{28BEB336-7105-4D9F-A578-36C0CC9AFB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7132" y="1600200"/>
            <a:ext cx="6269736" cy="4624548"/>
          </a:xfrm>
          <a:prstGeom prst="rect">
            <a:avLst/>
          </a:prstGeom>
        </p:spPr>
      </p:pic>
    </p:spTree>
    <p:extLst>
      <p:ext uri="{BB962C8B-B14F-4D97-AF65-F5344CB8AC3E}">
        <p14:creationId xmlns:p14="http://schemas.microsoft.com/office/powerpoint/2010/main" val="3073509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kern="0" dirty="0"/>
              <a:t>Data Warehousing and Storage</a:t>
            </a:r>
            <a:br>
              <a:rPr lang="en-US" sz="3000" kern="0" dirty="0"/>
            </a:br>
            <a:r>
              <a:rPr lang="en-US" sz="3200" kern="0" dirty="0"/>
              <a:t>Data Mining (1 of 2) </a:t>
            </a:r>
            <a:br>
              <a:rPr lang="en-US" sz="3200" dirty="0"/>
            </a:br>
            <a:r>
              <a:rPr lang="en-US" sz="2200" dirty="0"/>
              <a:t>(Objective 11.10)</a:t>
            </a:r>
          </a:p>
        </p:txBody>
      </p:sp>
      <p:sp>
        <p:nvSpPr>
          <p:cNvPr id="3" name="Content Placeholder 2"/>
          <p:cNvSpPr>
            <a:spLocks noGrp="1"/>
          </p:cNvSpPr>
          <p:nvPr>
            <p:ph idx="1"/>
          </p:nvPr>
        </p:nvSpPr>
        <p:spPr>
          <a:xfrm>
            <a:off x="457200" y="1600200"/>
            <a:ext cx="7696200" cy="5105400"/>
          </a:xfrm>
        </p:spPr>
        <p:txBody>
          <a:bodyPr/>
          <a:lstStyle/>
          <a:p>
            <a:pPr>
              <a:spcBef>
                <a:spcPts val="0"/>
              </a:spcBef>
              <a:spcAft>
                <a:spcPts val="300"/>
              </a:spcAft>
            </a:pPr>
            <a:r>
              <a:rPr lang="en-US" dirty="0">
                <a:solidFill>
                  <a:srgbClr val="007FA3"/>
                </a:solidFill>
              </a:rPr>
              <a:t>Data mining</a:t>
            </a:r>
          </a:p>
          <a:p>
            <a:pPr lvl="1">
              <a:spcBef>
                <a:spcPts val="0"/>
              </a:spcBef>
              <a:spcAft>
                <a:spcPts val="900"/>
              </a:spcAft>
            </a:pPr>
            <a:r>
              <a:rPr lang="en-US" dirty="0"/>
              <a:t>Process by which data are analyzed and investigated to spot patterns and trends</a:t>
            </a:r>
          </a:p>
          <a:p>
            <a:pPr lvl="1">
              <a:spcBef>
                <a:spcPts val="0"/>
              </a:spcBef>
              <a:spcAft>
                <a:spcPts val="900"/>
              </a:spcAft>
            </a:pPr>
            <a:r>
              <a:rPr lang="en-US" kern="1200" dirty="0">
                <a:solidFill>
                  <a:schemeClr val="tx1"/>
                </a:solidFill>
              </a:rPr>
              <a:t>Businesses mine data to better understand their customers</a:t>
            </a:r>
            <a:endParaRPr lang="en-US" dirty="0"/>
          </a:p>
        </p:txBody>
      </p:sp>
    </p:spTree>
    <p:extLst>
      <p:ext uri="{BB962C8B-B14F-4D97-AF65-F5344CB8AC3E}">
        <p14:creationId xmlns:p14="http://schemas.microsoft.com/office/powerpoint/2010/main" val="8284657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kern="0" dirty="0"/>
              <a:t>Data Warehousing and Storage</a:t>
            </a:r>
            <a:br>
              <a:rPr lang="en-US" sz="3000" kern="0" dirty="0"/>
            </a:br>
            <a:r>
              <a:rPr lang="en-US" sz="3200" kern="0" dirty="0"/>
              <a:t>Data Mining (2 of 2) </a:t>
            </a:r>
            <a:br>
              <a:rPr lang="en-US" sz="3200" dirty="0"/>
            </a:br>
            <a:r>
              <a:rPr lang="en-US" sz="2200" dirty="0"/>
              <a:t>(Objective 11.10)</a:t>
            </a:r>
          </a:p>
        </p:txBody>
      </p:sp>
      <p:sp>
        <p:nvSpPr>
          <p:cNvPr id="3" name="Content Placeholder 2"/>
          <p:cNvSpPr>
            <a:spLocks noGrp="1"/>
          </p:cNvSpPr>
          <p:nvPr>
            <p:ph idx="1"/>
          </p:nvPr>
        </p:nvSpPr>
        <p:spPr>
          <a:xfrm>
            <a:off x="457200" y="1600200"/>
            <a:ext cx="4800600" cy="5105400"/>
          </a:xfrm>
        </p:spPr>
        <p:txBody>
          <a:bodyPr/>
          <a:lstStyle/>
          <a:p>
            <a:pPr>
              <a:spcBef>
                <a:spcPts val="0"/>
              </a:spcBef>
              <a:spcAft>
                <a:spcPts val="300"/>
              </a:spcAft>
            </a:pPr>
            <a:r>
              <a:rPr lang="en-US" dirty="0">
                <a:solidFill>
                  <a:srgbClr val="007FA3"/>
                </a:solidFill>
              </a:rPr>
              <a:t>Techniques</a:t>
            </a:r>
          </a:p>
          <a:p>
            <a:pPr lvl="1">
              <a:spcBef>
                <a:spcPts val="0"/>
              </a:spcBef>
              <a:spcAft>
                <a:spcPts val="300"/>
              </a:spcAft>
            </a:pPr>
            <a:r>
              <a:rPr lang="en-US" dirty="0"/>
              <a:t>Anomaly detection</a:t>
            </a:r>
          </a:p>
          <a:p>
            <a:pPr lvl="1">
              <a:spcBef>
                <a:spcPts val="0"/>
              </a:spcBef>
              <a:spcAft>
                <a:spcPts val="300"/>
              </a:spcAft>
            </a:pPr>
            <a:r>
              <a:rPr lang="en-US" dirty="0"/>
              <a:t>Association or affinity grouping</a:t>
            </a:r>
          </a:p>
          <a:p>
            <a:pPr lvl="1">
              <a:spcBef>
                <a:spcPts val="0"/>
              </a:spcBef>
              <a:spcAft>
                <a:spcPts val="300"/>
              </a:spcAft>
            </a:pPr>
            <a:r>
              <a:rPr lang="en-US" dirty="0"/>
              <a:t>Classification</a:t>
            </a:r>
          </a:p>
          <a:p>
            <a:pPr lvl="1">
              <a:spcBef>
                <a:spcPts val="0"/>
              </a:spcBef>
              <a:spcAft>
                <a:spcPts val="300"/>
              </a:spcAft>
            </a:pPr>
            <a:r>
              <a:rPr lang="en-US" dirty="0"/>
              <a:t>Clustering</a:t>
            </a:r>
          </a:p>
          <a:p>
            <a:pPr lvl="1">
              <a:spcBef>
                <a:spcPts val="0"/>
              </a:spcBef>
              <a:spcAft>
                <a:spcPts val="300"/>
              </a:spcAft>
            </a:pPr>
            <a:r>
              <a:rPr lang="en-US" dirty="0"/>
              <a:t>Estimation</a:t>
            </a:r>
          </a:p>
          <a:p>
            <a:pPr lvl="1">
              <a:spcBef>
                <a:spcPts val="0"/>
              </a:spcBef>
              <a:spcAft>
                <a:spcPts val="300"/>
              </a:spcAft>
            </a:pPr>
            <a:r>
              <a:rPr lang="en-US" dirty="0"/>
              <a:t>Visualization</a:t>
            </a:r>
          </a:p>
        </p:txBody>
      </p:sp>
      <p:pic>
        <p:nvPicPr>
          <p:cNvPr id="4" name="Picture 3" descr="A table and pictures describe data mining techniques. Anomaly detection. Description. Identifying the outliers to provide meaningful insights into fixing problems or capturing new opportunities. Graphic. Many gray arrows moving to the right, one red arrow moving to the left. Associating or affinity grouping. Description. Determine which data goes together. Graphic. Different fruits sorted into boxes based on like items. Classification. Description. Define data classes to help spot trends, then apply the class definitions to all unclassified data. Graphic.7 arrows labeled a to g, rise is ascending order. Clustering. Description. Organize data into similar subgroups, or clusters, without using predefined classes. Graphic. 3 shapes, triangle, circle, square, are dumped into a filter, where they are sorted. Estimation. Description. Assign a value to data based on some criterion. Graphic. A magnifying glass focused on a graph of an increasing trend Visualization. Description. Using charts and dashboards to visually represent data so that managers can interpret it in new and different ways. Graphic. Several circular graphs and one line graph.">
            <a:extLst>
              <a:ext uri="{FF2B5EF4-FFF2-40B4-BE49-F238E27FC236}">
                <a16:creationId xmlns:a16="http://schemas.microsoft.com/office/drawing/2014/main" id="{6D80E0D1-BE2F-4B8E-A389-05BEFE4436C4}"/>
              </a:ext>
            </a:extLst>
          </p:cNvPr>
          <p:cNvPicPr>
            <a:picLocks noChangeAspect="1"/>
          </p:cNvPicPr>
          <p:nvPr/>
        </p:nvPicPr>
        <p:blipFill>
          <a:blip r:embed="rId3"/>
          <a:stretch>
            <a:fillRect/>
          </a:stretch>
        </p:blipFill>
        <p:spPr>
          <a:xfrm>
            <a:off x="5689035" y="1600200"/>
            <a:ext cx="2997765" cy="4767396"/>
          </a:xfrm>
          <a:prstGeom prst="rect">
            <a:avLst/>
          </a:prstGeom>
        </p:spPr>
      </p:pic>
    </p:spTree>
    <p:extLst>
      <p:ext uri="{BB962C8B-B14F-4D97-AF65-F5344CB8AC3E}">
        <p14:creationId xmlns:p14="http://schemas.microsoft.com/office/powerpoint/2010/main" val="1696292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dirty="0"/>
              <a:t>Using Databases to Make Business Decisions</a:t>
            </a:r>
            <a:br>
              <a:rPr lang="en-US" sz="3600" dirty="0"/>
            </a:br>
            <a:r>
              <a:rPr lang="en-US" sz="3200" dirty="0"/>
              <a:t>Business Information Systems (1 of 7)</a:t>
            </a:r>
            <a:br>
              <a:rPr lang="en-US" sz="3200" dirty="0"/>
            </a:br>
            <a:r>
              <a:rPr lang="en-US" sz="2200" dirty="0"/>
              <a:t>(Objective 11.11)</a:t>
            </a:r>
          </a:p>
        </p:txBody>
      </p:sp>
      <p:sp>
        <p:nvSpPr>
          <p:cNvPr id="3" name="Content Placeholder 2"/>
          <p:cNvSpPr>
            <a:spLocks noGrp="1"/>
          </p:cNvSpPr>
          <p:nvPr>
            <p:ph idx="1"/>
          </p:nvPr>
        </p:nvSpPr>
        <p:spPr>
          <a:xfrm>
            <a:off x="457200" y="1600200"/>
            <a:ext cx="8229600" cy="5105400"/>
          </a:xfrm>
        </p:spPr>
        <p:txBody>
          <a:bodyPr/>
          <a:lstStyle/>
          <a:p>
            <a:pPr>
              <a:spcBef>
                <a:spcPts val="0"/>
              </a:spcBef>
              <a:spcAft>
                <a:spcPts val="1200"/>
              </a:spcAft>
            </a:pPr>
            <a:r>
              <a:rPr lang="en-US" dirty="0"/>
              <a:t>Information system—s</a:t>
            </a:r>
            <a:r>
              <a:rPr lang="en-US" dirty="0">
                <a:solidFill>
                  <a:srgbClr val="007FA3"/>
                </a:solidFill>
              </a:rPr>
              <a:t>oftware-based solution to gather and analyze information</a:t>
            </a:r>
          </a:p>
          <a:p>
            <a:pPr lvl="1">
              <a:spcBef>
                <a:spcPts val="0"/>
              </a:spcBef>
              <a:spcAft>
                <a:spcPts val="300"/>
              </a:spcAft>
            </a:pPr>
            <a:r>
              <a:rPr lang="en-US" kern="1200" dirty="0">
                <a:solidFill>
                  <a:schemeClr val="tx1"/>
                </a:solidFill>
                <a:latin typeface="Arial" pitchFamily="34" charset="0"/>
              </a:rPr>
              <a:t>Acquire data</a:t>
            </a:r>
          </a:p>
          <a:p>
            <a:pPr lvl="1">
              <a:spcBef>
                <a:spcPts val="0"/>
              </a:spcBef>
              <a:spcAft>
                <a:spcPts val="300"/>
              </a:spcAft>
            </a:pPr>
            <a:r>
              <a:rPr lang="en-US" kern="1200" dirty="0">
                <a:solidFill>
                  <a:schemeClr val="tx1"/>
                </a:solidFill>
                <a:latin typeface="Arial" pitchFamily="34" charset="0"/>
              </a:rPr>
              <a:t>Process data into</a:t>
            </a:r>
            <a:br>
              <a:rPr lang="en-US" kern="1200" dirty="0">
                <a:solidFill>
                  <a:schemeClr val="tx1"/>
                </a:solidFill>
                <a:latin typeface="Arial" pitchFamily="34" charset="0"/>
              </a:rPr>
            </a:br>
            <a:r>
              <a:rPr lang="en-US" kern="1200" dirty="0">
                <a:solidFill>
                  <a:schemeClr val="tx1"/>
                </a:solidFill>
                <a:latin typeface="Arial" pitchFamily="34" charset="0"/>
              </a:rPr>
              <a:t>information</a:t>
            </a:r>
          </a:p>
          <a:p>
            <a:pPr lvl="1">
              <a:spcBef>
                <a:spcPts val="0"/>
              </a:spcBef>
              <a:spcAft>
                <a:spcPts val="300"/>
              </a:spcAft>
            </a:pPr>
            <a:r>
              <a:rPr lang="en-US" kern="1200" dirty="0">
                <a:solidFill>
                  <a:schemeClr val="tx1"/>
                </a:solidFill>
                <a:latin typeface="Arial" pitchFamily="34" charset="0"/>
              </a:rPr>
              <a:t>Store the data</a:t>
            </a:r>
          </a:p>
          <a:p>
            <a:pPr lvl="1">
              <a:spcBef>
                <a:spcPts val="0"/>
              </a:spcBef>
              <a:spcAft>
                <a:spcPts val="300"/>
              </a:spcAft>
            </a:pPr>
            <a:r>
              <a:rPr lang="en-US" kern="1200" dirty="0">
                <a:solidFill>
                  <a:schemeClr val="tx1"/>
                </a:solidFill>
                <a:latin typeface="Arial" pitchFamily="34" charset="0"/>
              </a:rPr>
              <a:t>Provide output</a:t>
            </a:r>
            <a:endParaRPr lang="en-US" dirty="0"/>
          </a:p>
        </p:txBody>
      </p:sp>
      <p:pic>
        <p:nvPicPr>
          <p:cNvPr id="6" name="Picture 5" descr="A diagram depicts data acquisition. Data from tele sales people, supplier shipments, and online shopping is gathered through data processing procedures. The output is sent to information storage. Information is then retrieved and disseminated via output methods including reports and online data retrieval. ">
            <a:extLst>
              <a:ext uri="{FF2B5EF4-FFF2-40B4-BE49-F238E27FC236}">
                <a16:creationId xmlns:a16="http://schemas.microsoft.com/office/drawing/2014/main" id="{9A04377E-1C1E-4159-AAB1-5F5108D3EB4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394"/>
          <a:stretch/>
        </p:blipFill>
        <p:spPr>
          <a:xfrm>
            <a:off x="4592320" y="2743200"/>
            <a:ext cx="4018280" cy="3657600"/>
          </a:xfrm>
          <a:prstGeom prst="rect">
            <a:avLst/>
          </a:prstGeom>
        </p:spPr>
      </p:pic>
    </p:spTree>
    <p:extLst>
      <p:ext uri="{BB962C8B-B14F-4D97-AF65-F5344CB8AC3E}">
        <p14:creationId xmlns:p14="http://schemas.microsoft.com/office/powerpoint/2010/main" val="10711825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dirty="0"/>
              <a:t>Using Databases to Make Business Decisions</a:t>
            </a:r>
            <a:br>
              <a:rPr lang="en-US" sz="3200" dirty="0"/>
            </a:br>
            <a:r>
              <a:rPr lang="en-US" sz="3200" dirty="0"/>
              <a:t>Business Information Systems (2 of 7)</a:t>
            </a:r>
            <a:br>
              <a:rPr lang="en-US" sz="3200" dirty="0"/>
            </a:br>
            <a:r>
              <a:rPr lang="en-US" sz="2200" dirty="0"/>
              <a:t>(Objective 11.11)</a:t>
            </a:r>
          </a:p>
        </p:txBody>
      </p:sp>
      <p:sp>
        <p:nvSpPr>
          <p:cNvPr id="3" name="Content Placeholder 2"/>
          <p:cNvSpPr>
            <a:spLocks noGrp="1"/>
          </p:cNvSpPr>
          <p:nvPr>
            <p:ph idx="1"/>
          </p:nvPr>
        </p:nvSpPr>
        <p:spPr>
          <a:xfrm>
            <a:off x="457200" y="1600200"/>
            <a:ext cx="4876800" cy="5105400"/>
          </a:xfrm>
        </p:spPr>
        <p:txBody>
          <a:bodyPr/>
          <a:lstStyle/>
          <a:p>
            <a:pPr>
              <a:spcBef>
                <a:spcPts val="0"/>
              </a:spcBef>
              <a:spcAft>
                <a:spcPts val="600"/>
              </a:spcAft>
            </a:pPr>
            <a:r>
              <a:rPr lang="en-US" dirty="0">
                <a:solidFill>
                  <a:srgbClr val="007FA3"/>
                </a:solidFill>
              </a:rPr>
              <a:t>Transaction-processing system</a:t>
            </a:r>
          </a:p>
          <a:p>
            <a:pPr lvl="1">
              <a:spcBef>
                <a:spcPts val="0"/>
              </a:spcBef>
              <a:spcAft>
                <a:spcPts val="600"/>
              </a:spcAft>
            </a:pPr>
            <a:r>
              <a:rPr lang="en-US" dirty="0">
                <a:solidFill>
                  <a:schemeClr val="tx1"/>
                </a:solidFill>
              </a:rPr>
              <a:t>Tracks everyday business transactions</a:t>
            </a:r>
          </a:p>
          <a:p>
            <a:pPr lvl="1">
              <a:spcBef>
                <a:spcPts val="0"/>
              </a:spcBef>
              <a:spcAft>
                <a:spcPts val="600"/>
              </a:spcAft>
            </a:pPr>
            <a:r>
              <a:rPr lang="en-US" dirty="0"/>
              <a:t>Real-time processing ensures that the data is current</a:t>
            </a:r>
          </a:p>
          <a:p>
            <a:pPr lvl="1">
              <a:spcBef>
                <a:spcPts val="0"/>
              </a:spcBef>
              <a:spcAft>
                <a:spcPts val="600"/>
              </a:spcAft>
            </a:pPr>
            <a:r>
              <a:rPr lang="en-US" dirty="0"/>
              <a:t>Batch processing is appropriate for activities that aren’t time sensitive</a:t>
            </a:r>
          </a:p>
        </p:txBody>
      </p:sp>
      <p:pic>
        <p:nvPicPr>
          <p:cNvPr id="6" name="Picture 5" descr="• Consumer places order online: Details of order:  Item #, Style, Quantity, Delivery address&#10;• Merchandise arrives in warehouse: Details of product availability entered&#10;• Both the above details are fed into the Order transaction processing system.&#10;• Billing department extracts information to process customer payment.&#10;• Shipping department extracts information to process order.">
            <a:extLst>
              <a:ext uri="{FF2B5EF4-FFF2-40B4-BE49-F238E27FC236}">
                <a16:creationId xmlns:a16="http://schemas.microsoft.com/office/drawing/2014/main" id="{DEF150D4-88C4-43B8-8A1D-D4C1D792889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092"/>
          <a:stretch/>
        </p:blipFill>
        <p:spPr>
          <a:xfrm>
            <a:off x="5486400" y="1828799"/>
            <a:ext cx="3391957" cy="4038601"/>
          </a:xfrm>
          <a:prstGeom prst="rect">
            <a:avLst/>
          </a:prstGeom>
        </p:spPr>
      </p:pic>
    </p:spTree>
    <p:extLst>
      <p:ext uri="{BB962C8B-B14F-4D97-AF65-F5344CB8AC3E}">
        <p14:creationId xmlns:p14="http://schemas.microsoft.com/office/powerpoint/2010/main" val="14772161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0"/>
            <a:ext cx="8686800" cy="1600200"/>
          </a:xfrm>
        </p:spPr>
        <p:txBody>
          <a:bodyPr/>
          <a:lstStyle/>
          <a:p>
            <a:r>
              <a:rPr lang="en-US" dirty="0"/>
              <a:t>Using Databases to Make Business Decisions</a:t>
            </a:r>
            <a:br>
              <a:rPr lang="en-US" sz="3600" dirty="0"/>
            </a:br>
            <a:r>
              <a:rPr lang="en-US" sz="3200" dirty="0"/>
              <a:t>Business Information Systems (3 of 7)</a:t>
            </a:r>
            <a:br>
              <a:rPr lang="en-US" sz="3200" dirty="0"/>
            </a:br>
            <a:r>
              <a:rPr lang="en-US" sz="2200" dirty="0"/>
              <a:t>(Objective 11.11)</a:t>
            </a:r>
          </a:p>
        </p:txBody>
      </p:sp>
      <p:sp>
        <p:nvSpPr>
          <p:cNvPr id="3" name="Content Placeholder 2"/>
          <p:cNvSpPr>
            <a:spLocks noGrp="1"/>
          </p:cNvSpPr>
          <p:nvPr>
            <p:ph idx="1"/>
          </p:nvPr>
        </p:nvSpPr>
        <p:spPr>
          <a:xfrm>
            <a:off x="457200" y="1600200"/>
            <a:ext cx="8358649" cy="5029200"/>
          </a:xfrm>
        </p:spPr>
        <p:txBody>
          <a:bodyPr/>
          <a:lstStyle/>
          <a:p>
            <a:pPr>
              <a:spcBef>
                <a:spcPts val="0"/>
              </a:spcBef>
              <a:spcAft>
                <a:spcPts val="1200"/>
              </a:spcAft>
            </a:pPr>
            <a:r>
              <a:rPr lang="en-US" dirty="0">
                <a:solidFill>
                  <a:srgbClr val="007FA3"/>
                </a:solidFill>
              </a:rPr>
              <a:t>Management information system</a:t>
            </a:r>
          </a:p>
          <a:p>
            <a:pPr lvl="1">
              <a:spcBef>
                <a:spcPts val="0"/>
              </a:spcBef>
              <a:spcAft>
                <a:spcPts val="1200"/>
              </a:spcAft>
            </a:pPr>
            <a:r>
              <a:rPr lang="en-US" dirty="0"/>
              <a:t>Provides timely and accurate information</a:t>
            </a:r>
          </a:p>
          <a:p>
            <a:pPr lvl="1">
              <a:spcBef>
                <a:spcPts val="0"/>
              </a:spcBef>
              <a:spcAft>
                <a:spcPts val="1200"/>
              </a:spcAft>
            </a:pPr>
            <a:r>
              <a:rPr lang="en-US" dirty="0"/>
              <a:t>Enables managers to make critical decisions</a:t>
            </a:r>
          </a:p>
          <a:p>
            <a:pPr>
              <a:spcBef>
                <a:spcPts val="0"/>
              </a:spcBef>
              <a:spcAft>
                <a:spcPts val="1200"/>
              </a:spcAft>
            </a:pPr>
            <a:r>
              <a:rPr lang="en-US" dirty="0">
                <a:solidFill>
                  <a:srgbClr val="007FA3"/>
                </a:solidFill>
              </a:rPr>
              <a:t>Generates reports</a:t>
            </a:r>
          </a:p>
          <a:p>
            <a:pPr lvl="1">
              <a:spcBef>
                <a:spcPts val="0"/>
              </a:spcBef>
              <a:spcAft>
                <a:spcPts val="1200"/>
              </a:spcAft>
            </a:pPr>
            <a:r>
              <a:rPr lang="en-US" dirty="0"/>
              <a:t>Detail</a:t>
            </a:r>
          </a:p>
          <a:p>
            <a:pPr lvl="1">
              <a:spcBef>
                <a:spcPts val="0"/>
              </a:spcBef>
              <a:spcAft>
                <a:spcPts val="1200"/>
              </a:spcAft>
            </a:pPr>
            <a:r>
              <a:rPr lang="en-US" dirty="0"/>
              <a:t>Summary</a:t>
            </a:r>
          </a:p>
          <a:p>
            <a:pPr lvl="1">
              <a:spcBef>
                <a:spcPts val="0"/>
              </a:spcBef>
              <a:spcAft>
                <a:spcPts val="1200"/>
              </a:spcAft>
            </a:pPr>
            <a:r>
              <a:rPr lang="en-US" dirty="0"/>
              <a:t>Exception</a:t>
            </a:r>
          </a:p>
          <a:p>
            <a:pPr>
              <a:spcBef>
                <a:spcPts val="0"/>
              </a:spcBef>
              <a:spcAft>
                <a:spcPts val="1200"/>
              </a:spcAft>
            </a:pPr>
            <a:endParaRPr lang="en-US" dirty="0">
              <a:solidFill>
                <a:srgbClr val="007FA3"/>
              </a:solidFill>
            </a:endParaRPr>
          </a:p>
        </p:txBody>
      </p:sp>
    </p:spTree>
    <p:extLst>
      <p:ext uri="{BB962C8B-B14F-4D97-AF65-F5344CB8AC3E}">
        <p14:creationId xmlns:p14="http://schemas.microsoft.com/office/powerpoint/2010/main" val="4448940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dirty="0"/>
              <a:t>Using Databases to Make Business Decisions</a:t>
            </a:r>
            <a:br>
              <a:rPr lang="en-US" sz="2800" dirty="0"/>
            </a:br>
            <a:r>
              <a:rPr lang="en-US" sz="3200" dirty="0"/>
              <a:t>Business Information Systems (4 of 7)</a:t>
            </a:r>
            <a:br>
              <a:rPr lang="en-US" sz="3200" dirty="0"/>
            </a:br>
            <a:r>
              <a:rPr lang="en-US" sz="2200" dirty="0"/>
              <a:t>(Objective 11.11)</a:t>
            </a:r>
          </a:p>
        </p:txBody>
      </p:sp>
      <p:sp>
        <p:nvSpPr>
          <p:cNvPr id="3" name="Content Placeholder 2"/>
          <p:cNvSpPr>
            <a:spLocks noGrp="1"/>
          </p:cNvSpPr>
          <p:nvPr>
            <p:ph idx="1"/>
          </p:nvPr>
        </p:nvSpPr>
        <p:spPr>
          <a:xfrm>
            <a:off x="457200" y="1600200"/>
            <a:ext cx="8358649" cy="5029200"/>
          </a:xfrm>
        </p:spPr>
        <p:txBody>
          <a:bodyPr/>
          <a:lstStyle/>
          <a:p>
            <a:pPr>
              <a:spcBef>
                <a:spcPts val="0"/>
              </a:spcBef>
              <a:spcAft>
                <a:spcPts val="1500"/>
              </a:spcAft>
            </a:pPr>
            <a:r>
              <a:rPr lang="en-US" dirty="0">
                <a:solidFill>
                  <a:srgbClr val="007FA3"/>
                </a:solidFill>
              </a:rPr>
              <a:t>Decision support system</a:t>
            </a:r>
            <a:r>
              <a:rPr lang="en-US" dirty="0"/>
              <a:t>—business intelligence system that helps managers develop problem solutions</a:t>
            </a:r>
          </a:p>
          <a:p>
            <a:pPr lvl="1">
              <a:spcBef>
                <a:spcPts val="0"/>
              </a:spcBef>
              <a:spcAft>
                <a:spcPts val="1500"/>
              </a:spcAft>
            </a:pPr>
            <a:r>
              <a:rPr lang="en-US" dirty="0"/>
              <a:t>Uses information from databases and data warehouses</a:t>
            </a:r>
          </a:p>
          <a:p>
            <a:pPr lvl="1">
              <a:spcBef>
                <a:spcPts val="0"/>
              </a:spcBef>
              <a:spcAft>
                <a:spcPts val="1500"/>
              </a:spcAft>
            </a:pPr>
            <a:r>
              <a:rPr lang="en-US" dirty="0"/>
              <a:t>Users can add their own insights and experiences to the solution</a:t>
            </a:r>
          </a:p>
        </p:txBody>
      </p:sp>
    </p:spTree>
    <p:extLst>
      <p:ext uri="{BB962C8B-B14F-4D97-AF65-F5344CB8AC3E}">
        <p14:creationId xmlns:p14="http://schemas.microsoft.com/office/powerpoint/2010/main" val="19206416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0"/>
            <a:ext cx="8686800" cy="1600200"/>
          </a:xfrm>
        </p:spPr>
        <p:txBody>
          <a:bodyPr/>
          <a:lstStyle/>
          <a:p>
            <a:r>
              <a:rPr lang="en-US" dirty="0"/>
              <a:t>Using Databases to Make Business Decisions</a:t>
            </a:r>
            <a:br>
              <a:rPr lang="en-US" sz="3600" dirty="0"/>
            </a:br>
            <a:r>
              <a:rPr lang="en-US" sz="3200" dirty="0"/>
              <a:t>Business Information Systems (5 of 7)</a:t>
            </a:r>
            <a:br>
              <a:rPr lang="en-US" sz="3200" dirty="0"/>
            </a:br>
            <a:r>
              <a:rPr lang="en-US" sz="2200" dirty="0"/>
              <a:t>(Objective 11.11)</a:t>
            </a:r>
          </a:p>
        </p:txBody>
      </p:sp>
      <p:sp>
        <p:nvSpPr>
          <p:cNvPr id="3" name="Content Placeholder 2"/>
          <p:cNvSpPr>
            <a:spLocks noGrp="1"/>
          </p:cNvSpPr>
          <p:nvPr>
            <p:ph idx="1"/>
          </p:nvPr>
        </p:nvSpPr>
        <p:spPr>
          <a:xfrm>
            <a:off x="457200" y="1600200"/>
            <a:ext cx="8358649" cy="5029200"/>
          </a:xfrm>
        </p:spPr>
        <p:txBody>
          <a:bodyPr/>
          <a:lstStyle/>
          <a:p>
            <a:pPr>
              <a:spcBef>
                <a:spcPts val="0"/>
              </a:spcBef>
              <a:spcAft>
                <a:spcPts val="900"/>
              </a:spcAft>
            </a:pPr>
            <a:r>
              <a:rPr lang="en-US" dirty="0">
                <a:solidFill>
                  <a:srgbClr val="007FA3"/>
                </a:solidFill>
              </a:rPr>
              <a:t>Model management system</a:t>
            </a:r>
          </a:p>
          <a:p>
            <a:pPr lvl="1">
              <a:spcBef>
                <a:spcPts val="0"/>
              </a:spcBef>
              <a:spcAft>
                <a:spcPts val="900"/>
              </a:spcAft>
            </a:pPr>
            <a:r>
              <a:rPr lang="en-US" dirty="0"/>
              <a:t>Assists in building management models in DSS</a:t>
            </a:r>
          </a:p>
          <a:p>
            <a:pPr>
              <a:spcBef>
                <a:spcPts val="0"/>
              </a:spcBef>
              <a:spcAft>
                <a:spcPts val="300"/>
              </a:spcAft>
            </a:pPr>
            <a:r>
              <a:rPr lang="en-US" dirty="0"/>
              <a:t>Business intelligence—the ability to improve business decision making</a:t>
            </a:r>
          </a:p>
          <a:p>
            <a:pPr lvl="1">
              <a:spcBef>
                <a:spcPts val="0"/>
              </a:spcBef>
              <a:spcAft>
                <a:spcPts val="300"/>
              </a:spcAft>
            </a:pPr>
            <a:r>
              <a:rPr lang="en-US" dirty="0"/>
              <a:t>Used to analyze and interpret large sets of data</a:t>
            </a:r>
          </a:p>
          <a:p>
            <a:pPr lvl="1">
              <a:spcBef>
                <a:spcPts val="0"/>
              </a:spcBef>
              <a:spcAft>
                <a:spcPts val="300"/>
              </a:spcAft>
            </a:pPr>
            <a:r>
              <a:rPr lang="en-US" dirty="0"/>
              <a:t>Enables executives and senior managers to make informed decisions</a:t>
            </a:r>
          </a:p>
        </p:txBody>
      </p:sp>
    </p:spTree>
    <p:extLst>
      <p:ext uri="{BB962C8B-B14F-4D97-AF65-F5344CB8AC3E}">
        <p14:creationId xmlns:p14="http://schemas.microsoft.com/office/powerpoint/2010/main" val="39746508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0"/>
            <a:ext cx="8686800" cy="1600200"/>
          </a:xfrm>
        </p:spPr>
        <p:txBody>
          <a:bodyPr/>
          <a:lstStyle/>
          <a:p>
            <a:r>
              <a:rPr lang="en-US" dirty="0"/>
              <a:t>Using Databases to Make Business Decisions</a:t>
            </a:r>
            <a:br>
              <a:rPr lang="en-US" sz="3600" dirty="0"/>
            </a:br>
            <a:r>
              <a:rPr lang="en-US" sz="3200" dirty="0"/>
              <a:t>Business Information Systems (6 of 7)</a:t>
            </a:r>
            <a:br>
              <a:rPr lang="en-US" sz="3200" dirty="0"/>
            </a:br>
            <a:r>
              <a:rPr lang="en-US" sz="2200" dirty="0"/>
              <a:t>(Objective 11.11)</a:t>
            </a:r>
          </a:p>
        </p:txBody>
      </p:sp>
      <p:sp>
        <p:nvSpPr>
          <p:cNvPr id="3" name="Content Placeholder 2"/>
          <p:cNvSpPr>
            <a:spLocks noGrp="1"/>
          </p:cNvSpPr>
          <p:nvPr>
            <p:ph idx="1"/>
          </p:nvPr>
        </p:nvSpPr>
        <p:spPr>
          <a:xfrm>
            <a:off x="457200" y="1600200"/>
            <a:ext cx="8358649" cy="5029200"/>
          </a:xfrm>
        </p:spPr>
        <p:txBody>
          <a:bodyPr/>
          <a:lstStyle/>
          <a:p>
            <a:pPr>
              <a:spcBef>
                <a:spcPts val="0"/>
              </a:spcBef>
              <a:spcAft>
                <a:spcPts val="300"/>
              </a:spcAft>
            </a:pPr>
            <a:r>
              <a:rPr lang="en-US" dirty="0">
                <a:solidFill>
                  <a:srgbClr val="007FA3"/>
                </a:solidFill>
              </a:rPr>
              <a:t>Enterprise resource planning (ERP) system</a:t>
            </a:r>
          </a:p>
          <a:p>
            <a:pPr lvl="1">
              <a:spcBef>
                <a:spcPts val="0"/>
              </a:spcBef>
              <a:spcAft>
                <a:spcPts val="300"/>
              </a:spcAft>
            </a:pPr>
            <a:r>
              <a:rPr lang="en-US" dirty="0">
                <a:solidFill>
                  <a:schemeClr val="tx1"/>
                </a:solidFill>
              </a:rPr>
              <a:t>Accumulates information relevant to running a business</a:t>
            </a:r>
          </a:p>
          <a:p>
            <a:pPr lvl="1">
              <a:spcBef>
                <a:spcPts val="0"/>
              </a:spcBef>
              <a:spcAft>
                <a:spcPts val="300"/>
              </a:spcAft>
            </a:pPr>
            <a:r>
              <a:rPr lang="en-US" dirty="0">
                <a:solidFill>
                  <a:schemeClr val="tx1"/>
                </a:solidFill>
              </a:rPr>
              <a:t>Makes information available to decision makers</a:t>
            </a:r>
          </a:p>
        </p:txBody>
      </p:sp>
    </p:spTree>
    <p:extLst>
      <p:ext uri="{BB962C8B-B14F-4D97-AF65-F5344CB8AC3E}">
        <p14:creationId xmlns:p14="http://schemas.microsoft.com/office/powerpoint/2010/main" val="17722653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0"/>
            <a:ext cx="8686800" cy="1600200"/>
          </a:xfrm>
        </p:spPr>
        <p:txBody>
          <a:bodyPr/>
          <a:lstStyle/>
          <a:p>
            <a:r>
              <a:rPr lang="en-US" dirty="0"/>
              <a:t>Using Databases to Make Business Decisions</a:t>
            </a:r>
            <a:br>
              <a:rPr lang="en-US" sz="3600" dirty="0"/>
            </a:br>
            <a:r>
              <a:rPr lang="en-US" sz="3200" dirty="0"/>
              <a:t>Business Information Systems (7 of 7)</a:t>
            </a:r>
            <a:br>
              <a:rPr lang="en-US" sz="3200" dirty="0"/>
            </a:br>
            <a:r>
              <a:rPr lang="en-US" sz="2200" dirty="0"/>
              <a:t>(Objective 11.11)</a:t>
            </a:r>
          </a:p>
        </p:txBody>
      </p:sp>
      <p:sp>
        <p:nvSpPr>
          <p:cNvPr id="3" name="Content Placeholder 2"/>
          <p:cNvSpPr>
            <a:spLocks noGrp="1"/>
          </p:cNvSpPr>
          <p:nvPr>
            <p:ph idx="1"/>
          </p:nvPr>
        </p:nvSpPr>
        <p:spPr>
          <a:xfrm>
            <a:off x="457200" y="1600200"/>
            <a:ext cx="8358649" cy="5029200"/>
          </a:xfrm>
        </p:spPr>
        <p:txBody>
          <a:bodyPr/>
          <a:lstStyle/>
          <a:p>
            <a:pPr>
              <a:spcBef>
                <a:spcPts val="0"/>
              </a:spcBef>
              <a:spcAft>
                <a:spcPts val="900"/>
              </a:spcAft>
            </a:pPr>
            <a:r>
              <a:rPr lang="en-US" dirty="0">
                <a:solidFill>
                  <a:srgbClr val="007FA3"/>
                </a:solidFill>
              </a:rPr>
              <a:t>Knowledge-based system</a:t>
            </a:r>
          </a:p>
          <a:p>
            <a:pPr lvl="1">
              <a:spcBef>
                <a:spcPts val="0"/>
              </a:spcBef>
              <a:spcAft>
                <a:spcPts val="900"/>
              </a:spcAft>
            </a:pPr>
            <a:r>
              <a:rPr lang="en-US" dirty="0"/>
              <a:t>Provides intelligence that supplements user’s intellect</a:t>
            </a:r>
          </a:p>
          <a:p>
            <a:pPr lvl="1">
              <a:spcBef>
                <a:spcPts val="0"/>
              </a:spcBef>
              <a:spcAft>
                <a:spcPts val="900"/>
              </a:spcAft>
            </a:pPr>
            <a:r>
              <a:rPr lang="en-US" dirty="0"/>
              <a:t>Natural language processing systems</a:t>
            </a:r>
          </a:p>
          <a:p>
            <a:pPr lvl="1">
              <a:spcBef>
                <a:spcPts val="0"/>
              </a:spcBef>
              <a:spcAft>
                <a:spcPts val="900"/>
              </a:spcAft>
            </a:pPr>
            <a:r>
              <a:rPr lang="en-US" dirty="0"/>
              <a:t>Artificial intelligence</a:t>
            </a:r>
          </a:p>
          <a:p>
            <a:pPr lvl="1">
              <a:spcBef>
                <a:spcPts val="0"/>
              </a:spcBef>
              <a:spcAft>
                <a:spcPts val="900"/>
              </a:spcAft>
            </a:pPr>
            <a:r>
              <a:rPr lang="en-US" dirty="0"/>
              <a:t>Fuzzy logic</a:t>
            </a:r>
          </a:p>
        </p:txBody>
      </p:sp>
    </p:spTree>
    <p:extLst>
      <p:ext uri="{BB962C8B-B14F-4D97-AF65-F5344CB8AC3E}">
        <p14:creationId xmlns:p14="http://schemas.microsoft.com/office/powerpoint/2010/main" val="19794027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628" y="1217404"/>
            <a:ext cx="8211854" cy="994172"/>
          </a:xfrm>
          <a:noFill/>
        </p:spPr>
        <p:txBody>
          <a:bodyPr>
            <a:normAutofit fontScale="90000"/>
          </a:bodyPr>
          <a:lstStyle/>
          <a:p>
            <a:r>
              <a:rPr lang="en-US" sz="5400" dirty="0">
                <a:solidFill>
                  <a:schemeClr val="tx1"/>
                </a:solidFill>
                <a:latin typeface="Arial Narrow" panose="020B0606020202030204" pitchFamily="34" charset="0"/>
              </a:rPr>
              <a:t>Copyright</a:t>
            </a:r>
          </a:p>
        </p:txBody>
      </p:sp>
      <p:cxnSp>
        <p:nvCxnSpPr>
          <p:cNvPr id="7" name="Straight Connector 6"/>
          <p:cNvCxnSpPr/>
          <p:nvPr/>
        </p:nvCxnSpPr>
        <p:spPr>
          <a:xfrm>
            <a:off x="3069121" y="1819582"/>
            <a:ext cx="5435284"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508432" y="2166169"/>
            <a:ext cx="7995973" cy="0"/>
          </a:xfrm>
          <a:prstGeom prst="line">
            <a:avLst/>
          </a:prstGeom>
        </p:spPr>
        <p:style>
          <a:lnRef idx="3">
            <a:schemeClr val="accent3"/>
          </a:lnRef>
          <a:fillRef idx="0">
            <a:schemeClr val="accent3"/>
          </a:fillRef>
          <a:effectRef idx="2">
            <a:schemeClr val="accent3"/>
          </a:effectRef>
          <a:fontRef idx="minor">
            <a:schemeClr val="tx1"/>
          </a:fontRef>
        </p:style>
      </p:cxnSp>
      <p:sp>
        <p:nvSpPr>
          <p:cNvPr id="9" name="TextBox 6"/>
          <p:cNvSpPr txBox="1">
            <a:spLocks noChangeArrowheads="1"/>
          </p:cNvSpPr>
          <p:nvPr/>
        </p:nvSpPr>
        <p:spPr bwMode="auto">
          <a:xfrm>
            <a:off x="773442" y="2421761"/>
            <a:ext cx="7627608" cy="1131079"/>
          </a:xfrm>
          <a:prstGeom prst="rect">
            <a:avLst/>
          </a:prstGeom>
          <a:solidFill>
            <a:schemeClr val="bg1">
              <a:alpha val="15000"/>
            </a:schemeClr>
          </a:solidFill>
          <a:ln w="9525">
            <a:noFill/>
            <a:miter lim="800000"/>
            <a:headEnd/>
            <a:tailEnd/>
          </a:ln>
          <a:effectLst>
            <a:outerShdw blurRad="50800" dist="50800" dir="5400000" algn="ctr" rotWithShape="0">
              <a:schemeClr val="bg1"/>
            </a:outerShdw>
          </a:effectLst>
        </p:spPr>
        <p:txBody>
          <a:bodyPr wrap="square">
            <a:spAutoFit/>
          </a:bodyPr>
          <a:lstStyle/>
          <a:p>
            <a:r>
              <a:rPr lang="en-US" sz="1350" dirty="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endParaRPr lang="en-US" sz="1350" dirty="0"/>
          </a:p>
        </p:txBody>
      </p:sp>
      <p:sp>
        <p:nvSpPr>
          <p:cNvPr id="3" name="Rectangle 2"/>
          <p:cNvSpPr/>
          <p:nvPr/>
        </p:nvSpPr>
        <p:spPr>
          <a:xfrm>
            <a:off x="2064637" y="3463291"/>
            <a:ext cx="4883561" cy="21088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6" name="Picture 1"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a:picLocks noChangeAspect="1" noChangeArrowheads="1"/>
          </p:cNvPicPr>
          <p:nvPr/>
        </p:nvPicPr>
        <p:blipFill>
          <a:blip r:embed="rId3" cstate="print"/>
          <a:srcRect/>
          <a:stretch>
            <a:fillRect/>
          </a:stretch>
        </p:blipFill>
        <p:spPr bwMode="auto">
          <a:xfrm>
            <a:off x="1856797" y="3679085"/>
            <a:ext cx="5299242" cy="16946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94808081"/>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ecturePPT_Template_USHE_12May2017.pptx  -  Read-Only" id="{22597553-630D-4F83-8E81-ADE98E8457F1}" vid="{1F83AEAC-0AA2-4812-95B6-E943621B11E8}"/>
    </a:ext>
  </a:ext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LecturePPT_Template_USHE_12May2017</Template>
  <TotalTime>0</TotalTime>
  <Words>2897</Words>
  <Application>Microsoft Macintosh PowerPoint</Application>
  <PresentationFormat>On-screen Show (4:3)</PresentationFormat>
  <Paragraphs>354</Paragraphs>
  <Slides>37</Slides>
  <Notes>37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Arial Narrow</vt:lpstr>
      <vt:lpstr>Noto Sans Symbols</vt:lpstr>
      <vt:lpstr>Times New Roman</vt:lpstr>
      <vt:lpstr>Verdana</vt:lpstr>
      <vt:lpstr>508 Lecture</vt:lpstr>
      <vt:lpstr>Technology in Action</vt:lpstr>
      <vt:lpstr>Learning Objectives (1 of 2)</vt:lpstr>
      <vt:lpstr>Learning Objectives (2 of 2)</vt:lpstr>
      <vt:lpstr>The Need for Databases Database Basics (Objective 11.1)</vt:lpstr>
      <vt:lpstr>Database Types Flat Databases (1 of 2) (Objective 11.2)</vt:lpstr>
      <vt:lpstr>Database Types Flat Databases (2 of 2) (Objective 11.2)</vt:lpstr>
      <vt:lpstr>Database Types Relational Databases (1 of 2) (Objective 11.3)</vt:lpstr>
      <vt:lpstr>Database Types Relational Databases (2 of 2) (Objective 11.3)</vt:lpstr>
      <vt:lpstr>Database Types Object-Oriented Databases (Objective 11.4)</vt:lpstr>
      <vt:lpstr>Database Types Multidimensional Databases (1 of 2) (Objective 11.5)</vt:lpstr>
      <vt:lpstr>Database Types Multidimensional Databases (2 of 2) (Objective 11.5)</vt:lpstr>
      <vt:lpstr>Database Types NoSQL Databases (Objective 11.6)</vt:lpstr>
      <vt:lpstr>Using Databases Relational Database Components and Functions (1 of 6) (Objective 11.7)</vt:lpstr>
      <vt:lpstr>Using Databases Relational Database Components and Functions (2 of 6) (Objective 11.7)</vt:lpstr>
      <vt:lpstr>Using Databases Relational Database Components and Functions (3 of 6) (Objective 11.7)</vt:lpstr>
      <vt:lpstr>Using Databases Relational Database Components and Functions (4 of 6) (Objective 11.7)</vt:lpstr>
      <vt:lpstr>Using Databases Relational Database Components and Functions (5 of 6) (Objective 11.7)</vt:lpstr>
      <vt:lpstr>Using Databases Relational Database Components and Functions (6 of 6) (Objective 11.7)</vt:lpstr>
      <vt:lpstr>Using Databases Inputting and Managing Data (1 of 2) (Objective 11.8)</vt:lpstr>
      <vt:lpstr>Using Databases Inputting and Managing Data (2 of 2) (Objective 11.8)</vt:lpstr>
      <vt:lpstr>Using Databases Viewing and Sorting Data  (Objective 11.8)</vt:lpstr>
      <vt:lpstr>Using Databases Extracting or Querying Data (Objective 11.8)</vt:lpstr>
      <vt:lpstr>Using Databases Outputting Data (Objective 11.8)</vt:lpstr>
      <vt:lpstr>Data Warehousing and Storage Data Warehouses and Data Marts (1 of 2) (Objective 11.9)</vt:lpstr>
      <vt:lpstr>Data Warehousing and Storage Data Warehouses and Data Marts (2 of 2) (Objective 11.9)</vt:lpstr>
      <vt:lpstr>Data Warehousing and Storage Data Marts (1 of 2) (Objective 11.9)</vt:lpstr>
      <vt:lpstr>Data Warehousing and Storage Data Marts (2 of 2) (Objective 11.9)</vt:lpstr>
      <vt:lpstr>Data Warehousing and Storage Data Mining (1 of 2)  (Objective 11.10)</vt:lpstr>
      <vt:lpstr>Data Warehousing and Storage Data Mining (2 of 2)  (Objective 11.10)</vt:lpstr>
      <vt:lpstr>Using Databases to Make Business Decisions Business Information Systems (1 of 7) (Objective 11.11)</vt:lpstr>
      <vt:lpstr>Using Databases to Make Business Decisions Business Information Systems (2 of 7) (Objective 11.11)</vt:lpstr>
      <vt:lpstr>Using Databases to Make Business Decisions Business Information Systems (3 of 7) (Objective 11.11)</vt:lpstr>
      <vt:lpstr>Using Databases to Make Business Decisions Business Information Systems (4 of 7) (Objective 11.11)</vt:lpstr>
      <vt:lpstr>Using Databases to Make Business Decisions Business Information Systems (5 of 7) (Objective 11.11)</vt:lpstr>
      <vt:lpstr>Using Databases to Make Business Decisions Business Information Systems (6 of 7) (Objective 11.11)</vt:lpstr>
      <vt:lpstr>Using Databases to Make Business Decisions Business Information Systems (7 of 7) (Objective 11.11)</vt:lpstr>
      <vt:lpstr>Copyright</vt:lpstr>
    </vt:vector>
  </TitlesOfParts>
  <Manager/>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in Action 15e</dc:title>
  <dc:subject>Chapter 11</dc:subject>
  <dc:creator/>
  <cp:lastModifiedBy/>
  <cp:revision>1</cp:revision>
  <dcterms:created xsi:type="dcterms:W3CDTF">2017-01-24T02:43:43Z</dcterms:created>
  <dcterms:modified xsi:type="dcterms:W3CDTF">2019-02-12T17:02:26Z</dcterms:modified>
</cp:coreProperties>
</file>