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2"/>
  </p:notesMasterIdLst>
  <p:handoutMasterIdLst>
    <p:handoutMasterId r:id="rId33"/>
  </p:handoutMasterIdLst>
  <p:sldIdLst>
    <p:sldId id="394" r:id="rId2"/>
    <p:sldId id="352" r:id="rId3"/>
    <p:sldId id="389" r:id="rId4"/>
    <p:sldId id="430" r:id="rId5"/>
    <p:sldId id="459" r:id="rId6"/>
    <p:sldId id="431" r:id="rId7"/>
    <p:sldId id="432" r:id="rId8"/>
    <p:sldId id="433" r:id="rId9"/>
    <p:sldId id="434" r:id="rId10"/>
    <p:sldId id="435" r:id="rId11"/>
    <p:sldId id="436" r:id="rId12"/>
    <p:sldId id="437" r:id="rId13"/>
    <p:sldId id="438" r:id="rId14"/>
    <p:sldId id="460" r:id="rId15"/>
    <p:sldId id="439" r:id="rId16"/>
    <p:sldId id="440" r:id="rId17"/>
    <p:sldId id="441" r:id="rId18"/>
    <p:sldId id="445" r:id="rId19"/>
    <p:sldId id="446" r:id="rId20"/>
    <p:sldId id="447" r:id="rId21"/>
    <p:sldId id="448" r:id="rId22"/>
    <p:sldId id="449" r:id="rId23"/>
    <p:sldId id="450" r:id="rId24"/>
    <p:sldId id="451" r:id="rId25"/>
    <p:sldId id="452" r:id="rId26"/>
    <p:sldId id="453" r:id="rId27"/>
    <p:sldId id="454" r:id="rId28"/>
    <p:sldId id="455" r:id="rId29"/>
    <p:sldId id="456" r:id="rId30"/>
    <p:sldId id="458" r:id="rId3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1" autoAdjust="0"/>
    <p:restoredTop sz="82162" autoAdjust="0"/>
  </p:normalViewPr>
  <p:slideViewPr>
    <p:cSldViewPr>
      <p:cViewPr varScale="1">
        <p:scale>
          <a:sx n="76" d="100"/>
          <a:sy n="76" d="100"/>
        </p:scale>
        <p:origin x="208" y="240"/>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13.1  Describe the management of the Internet.</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13.2  Explain how the Internet’s networking components interact.</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13.3  List and describe the Internet protocols used for data transmission.</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13.4  Explain how each device connected to the Internet is assigned a unique address.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13.5  Discuss how a numeric IP address is changed into a readable name.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13.6  Compare and contrast a variety of web development languages.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13.7  Compare and contrast server-side and client-side application software.</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13.8  Discuss the mechanisms for communicating via e-mail and instant messaging.</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13.9  Explain how data encryption improves security.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4</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0" lvl="0" indent="0">
              <a:buFont typeface="Arial" panose="020B0604020202020204" pitchFamily="34" charset="0"/>
              <a:buNone/>
            </a:pPr>
            <a:r>
              <a:rPr lang="en-US" kern="1200" dirty="0">
                <a:effectLst/>
                <a:ea typeface="+mn-ea"/>
                <a:cs typeface="+mn-cs"/>
              </a:rPr>
              <a:t>Some of the organizations that play a part in</a:t>
            </a:r>
            <a:r>
              <a:rPr lang="en-US" kern="1200" baseline="0" dirty="0">
                <a:effectLst/>
                <a:ea typeface="+mn-ea"/>
                <a:cs typeface="+mn-cs"/>
              </a:rPr>
              <a:t> I</a:t>
            </a:r>
            <a:r>
              <a:rPr lang="en-US" kern="1200" dirty="0">
                <a:effectLst/>
                <a:ea typeface="+mn-ea"/>
                <a:cs typeface="+mn-cs"/>
              </a:rPr>
              <a:t>nternet governance and development include:</a:t>
            </a:r>
          </a:p>
          <a:p>
            <a:pPr marL="256032" indent="-154432">
              <a:buClr>
                <a:schemeClr val="tx1"/>
              </a:buClr>
              <a:buSzPct val="100000"/>
              <a:buFont typeface="Arial"/>
              <a:buChar char="•"/>
              <a:defRPr/>
            </a:pPr>
            <a:r>
              <a:rPr lang="en-US" dirty="0"/>
              <a:t>The Internet Society, which provides leadership for orderly growth and development of the Internet.</a:t>
            </a:r>
          </a:p>
          <a:p>
            <a:pPr marL="256032" indent="-154432">
              <a:buClr>
                <a:schemeClr val="tx1"/>
              </a:buClr>
              <a:buSzPct val="100000"/>
              <a:buFont typeface="Arial"/>
              <a:buChar char="•"/>
              <a:defRPr/>
            </a:pPr>
            <a:r>
              <a:rPr lang="en-US" dirty="0"/>
              <a:t>The Internet Engineering Task Force (IETF), which researches new Internet technologies.</a:t>
            </a:r>
          </a:p>
          <a:p>
            <a:pPr marL="256032" lvl="1" indent="-154432">
              <a:buClr>
                <a:schemeClr val="tx1"/>
              </a:buClr>
              <a:buSzPct val="100000"/>
              <a:buFont typeface="Arial"/>
              <a:buChar char="•"/>
              <a:defRPr/>
            </a:pPr>
            <a:r>
              <a:rPr lang="en-US" dirty="0"/>
              <a:t>The Internet Architecture Board (IAB), which provides direction for the maintenance and development of Internet protocols.</a:t>
            </a:r>
          </a:p>
        </p:txBody>
      </p:sp>
    </p:spTree>
    <p:extLst>
      <p:ext uri="{BB962C8B-B14F-4D97-AF65-F5344CB8AC3E}">
        <p14:creationId xmlns:p14="http://schemas.microsoft.com/office/powerpoint/2010/main" val="4068250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5</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0" lvl="0" indent="0">
              <a:buFont typeface="Arial" panose="020B0604020202020204" pitchFamily="34" charset="0"/>
              <a:buNone/>
            </a:pPr>
            <a:r>
              <a:rPr lang="en-US" kern="1200" dirty="0">
                <a:effectLst/>
                <a:ea typeface="+mn-ea"/>
                <a:cs typeface="+mn-cs"/>
              </a:rPr>
              <a:t>Other organizations that play a part in</a:t>
            </a:r>
            <a:r>
              <a:rPr lang="en-US" kern="1200" baseline="0" dirty="0">
                <a:effectLst/>
                <a:ea typeface="+mn-ea"/>
                <a:cs typeface="+mn-cs"/>
              </a:rPr>
              <a:t> I</a:t>
            </a:r>
            <a:r>
              <a:rPr lang="en-US" kern="1200" dirty="0">
                <a:effectLst/>
                <a:ea typeface="+mn-ea"/>
                <a:cs typeface="+mn-cs"/>
              </a:rPr>
              <a:t>nternet governance and development include:</a:t>
            </a:r>
          </a:p>
          <a:p>
            <a:pPr marL="256032" indent="-154432">
              <a:buClr>
                <a:schemeClr val="tx1"/>
              </a:buClr>
              <a:buSzPct val="100000"/>
              <a:buFont typeface="Arial"/>
              <a:buChar char="•"/>
              <a:defRPr/>
            </a:pPr>
            <a:r>
              <a:rPr lang="en-US" dirty="0"/>
              <a:t>The Internet Corporation for Assigned Names and Numbers (ICANN), which is responsible for managing the Internet’s domain name system and the allocation of IP addresses.</a:t>
            </a:r>
          </a:p>
          <a:p>
            <a:pPr marL="256032" indent="-154432">
              <a:buClr>
                <a:schemeClr val="tx1"/>
              </a:buClr>
              <a:buSzPct val="100000"/>
              <a:buFont typeface="Arial"/>
              <a:buChar char="•"/>
              <a:defRPr/>
            </a:pPr>
            <a:r>
              <a:rPr lang="en-US" dirty="0"/>
              <a:t>The World Wide Web Consortium (W3C), which sets standards and develops protocols for the web.</a:t>
            </a:r>
          </a:p>
          <a:p>
            <a:pPr marL="0" lvl="0" indent="0">
              <a:buFont typeface="Arial" panose="020B0604020202020204" pitchFamily="34" charset="0"/>
              <a:buNone/>
            </a:pPr>
            <a:endParaRPr lang="en-US" kern="1200" dirty="0">
              <a:effectLst/>
              <a:ea typeface="+mn-ea"/>
              <a:cs typeface="+mn-cs"/>
            </a:endParaRPr>
          </a:p>
        </p:txBody>
      </p:sp>
    </p:spTree>
    <p:extLst>
      <p:ext uri="{BB962C8B-B14F-4D97-AF65-F5344CB8AC3E}">
        <p14:creationId xmlns:p14="http://schemas.microsoft.com/office/powerpoint/2010/main" val="1121928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6</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As a “network of networks,” the Internet is similar to the U.S. highway system, where smaller roads feed into larger, faster highways.</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main paths of the Internet are known collectively as the Internet backbone.</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Internet backbone is a collection of large national and international networks, most of which are owned by commercial, educational, or government organizations.</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These backbone providers, which are required to connect to other backbone providers, have the fastest high-speed connections.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backbone is typically a high-speed fiber-optic line, designated as an optical carrier (OC) line.</a:t>
            </a:r>
            <a:endParaRPr lang="en-US" sz="1200" kern="1200" dirty="0">
              <a:solidFill>
                <a:schemeClr val="tx1"/>
              </a:solidFill>
              <a:effectLst/>
              <a:latin typeface="Arial" charset="0"/>
              <a:ea typeface="+mn-ea"/>
              <a:cs typeface="+mn-cs"/>
            </a:endParaRPr>
          </a:p>
        </p:txBody>
      </p:sp>
    </p:spTree>
    <p:extLst>
      <p:ext uri="{BB962C8B-B14F-4D97-AF65-F5344CB8AC3E}">
        <p14:creationId xmlns:p14="http://schemas.microsoft.com/office/powerpoint/2010/main" val="932010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7</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Internet service providers (ISPs) like Verizon and Comcast are connected together through an Internet exchange point (IXP).</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typical IXP is made up of one or more network switches to which ISPs connect.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Individual Internet users enter an ISP through a point of presence (POP).</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This is a bank of modems, servers, routers, and switches.</a:t>
            </a:r>
            <a:endParaRPr lang="en-US" sz="1200" b="0" i="0" u="none" strike="noStrike" kern="1200" baseline="0" dirty="0">
              <a:solidFill>
                <a:schemeClr val="tx1"/>
              </a:solidFill>
              <a:latin typeface="Arial" charset="0"/>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Arial" charset="0"/>
                <a:ea typeface="+mn-ea"/>
                <a:cs typeface="+mn-cs"/>
              </a:rPr>
              <a:t>This figure shows how home users connect to their ISPs through a single point of presence that can handle many simultaneous connections.</a:t>
            </a:r>
            <a:endParaRPr lang="en-US" sz="1200" b="1" kern="1200" dirty="0">
              <a:solidFill>
                <a:schemeClr val="tx1"/>
              </a:solidFill>
              <a:effectLst/>
              <a:latin typeface="Arial" charset="0"/>
              <a:ea typeface="+mn-ea"/>
              <a:cs typeface="+mn-cs"/>
            </a:endParaRPr>
          </a:p>
        </p:txBody>
      </p:sp>
    </p:spTree>
    <p:extLst>
      <p:ext uri="{BB962C8B-B14F-4D97-AF65-F5344CB8AC3E}">
        <p14:creationId xmlns:p14="http://schemas.microsoft.com/office/powerpoint/2010/main" val="1177620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8</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685800" y="4343400"/>
            <a:ext cx="5486400" cy="4114800"/>
          </a:xfrm>
          <a:noFill/>
          <a:ln/>
        </p:spPr>
        <p:txBody>
          <a:bodyPr/>
          <a:lstStyle/>
          <a:p>
            <a:pPr marL="171450" indent="-171450">
              <a:buFont typeface="Arial" panose="020B0604020202020204" pitchFamily="34" charset="0"/>
              <a:buChar char="•"/>
            </a:pPr>
            <a:r>
              <a:rPr lang="en-US" sz="1200" b="0" i="0" u="none" strike="noStrike" kern="1200" baseline="0" dirty="0">
                <a:latin typeface="+mn-lt"/>
                <a:ea typeface="+mn-ea"/>
                <a:cs typeface="+mn-cs"/>
              </a:rPr>
              <a:t>The majority of Internet communications follow the client/server model of network communications.</a:t>
            </a:r>
          </a:p>
          <a:p>
            <a:pPr marL="171450" indent="-171450">
              <a:buFont typeface="Arial" panose="020B0604020202020204" pitchFamily="34" charset="0"/>
              <a:buChar char="•"/>
              <a:defRPr/>
            </a:pPr>
            <a:r>
              <a:rPr lang="en-US" dirty="0">
                <a:effectLst/>
              </a:rPr>
              <a:t>Common Internet servers include:</a:t>
            </a:r>
          </a:p>
          <a:p>
            <a:pPr marL="285750" lvl="1" indent="-171450">
              <a:buFont typeface="Arial" panose="020B0604020202020204" pitchFamily="34" charset="0"/>
              <a:buChar char="•"/>
              <a:defRPr/>
            </a:pPr>
            <a:r>
              <a:rPr lang="en-US" dirty="0"/>
              <a:t>Web servers, which host web pages and provide information to clients.</a:t>
            </a:r>
          </a:p>
          <a:p>
            <a:pPr marL="285750" lvl="1" indent="-171450">
              <a:buFont typeface="Arial" panose="020B0604020202020204" pitchFamily="34" charset="0"/>
              <a:buChar char="•"/>
              <a:defRPr/>
            </a:pPr>
            <a:r>
              <a:rPr lang="en-US" dirty="0"/>
              <a:t>Commerce servers, which enable users to buy goods and services.</a:t>
            </a:r>
          </a:p>
          <a:p>
            <a:pPr marL="285750" lvl="1" indent="-171450">
              <a:buFont typeface="Arial" panose="020B0604020202020204" pitchFamily="34" charset="0"/>
              <a:buChar char="•"/>
              <a:defRPr/>
            </a:pPr>
            <a:r>
              <a:rPr lang="en-US" dirty="0"/>
              <a:t>File servers, which provide remote storage space.</a:t>
            </a:r>
            <a:endParaRPr lang="en-US" dirty="0">
              <a:effectLst/>
            </a:endParaRPr>
          </a:p>
        </p:txBody>
      </p:sp>
    </p:spTree>
    <p:extLst>
      <p:ext uri="{BB962C8B-B14F-4D97-AF65-F5344CB8AC3E}">
        <p14:creationId xmlns:p14="http://schemas.microsoft.com/office/powerpoint/2010/main" val="452350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9</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Just like any other network, the Internet follows standard protocols to send information between computers.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 computer protocol is a set of rules for exchanging electronic information.</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If the Internet is the information superhighway, then protocols are the rules of the road.</a:t>
            </a:r>
          </a:p>
          <a:p>
            <a:pPr marL="171450" indent="-171450">
              <a:buFont typeface="Arial" panose="020B0604020202020204" pitchFamily="34" charset="0"/>
              <a:buChar char="•"/>
            </a:pPr>
            <a:r>
              <a:rPr lang="en-US" sz="1200" b="0" kern="1200" dirty="0">
                <a:solidFill>
                  <a:schemeClr val="tx1"/>
                </a:solidFill>
                <a:effectLst/>
                <a:latin typeface="Arial" charset="0"/>
                <a:ea typeface="+mn-ea"/>
                <a:cs typeface="+mn-cs"/>
              </a:rPr>
              <a:t>Each protocol had to be an open system, meaning its design would be made public for access by any interested party. This was in direct opposition to the proprietary system (private system) model that was the norm at the time.</a:t>
            </a:r>
          </a:p>
        </p:txBody>
      </p:sp>
    </p:spTree>
    <p:extLst>
      <p:ext uri="{BB962C8B-B14F-4D97-AF65-F5344CB8AC3E}">
        <p14:creationId xmlns:p14="http://schemas.microsoft.com/office/powerpoint/2010/main" val="2745456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10</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Circuit switching is a dedicated connection formed between two points.</a:t>
            </a:r>
            <a:endParaRPr lang="en-US" sz="1200" kern="1200" dirty="0">
              <a:solidFill>
                <a:schemeClr val="tx1"/>
              </a:solidFill>
              <a:effectLst/>
              <a:latin typeface="Arial" charset="0"/>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Circuit switching is inefficient. As a computer processor performs the operations necessary to complete a task, it transmits data in a group, or burst.</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processor begins on its next task and ceases to communicate with output devices or other networks until it’s ready to transmit in the next burst.</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Circuit switching is inefficient because either the circuit would have to remain open or it would have to be reestablished for each burst.</a:t>
            </a:r>
          </a:p>
        </p:txBody>
      </p:sp>
    </p:spTree>
    <p:extLst>
      <p:ext uri="{BB962C8B-B14F-4D97-AF65-F5344CB8AC3E}">
        <p14:creationId xmlns:p14="http://schemas.microsoft.com/office/powerpoint/2010/main" val="428223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11</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r>
              <a:rPr lang="en-US" sz="1200" kern="1200" dirty="0">
                <a:solidFill>
                  <a:schemeClr val="tx1"/>
                </a:solidFill>
                <a:effectLst/>
                <a:latin typeface="Arial" charset="0"/>
                <a:ea typeface="+mn-ea"/>
                <a:cs typeface="+mn-cs"/>
              </a:rPr>
              <a:t>Packet switching </a:t>
            </a:r>
            <a:r>
              <a:rPr lang="en-US" sz="1200" b="0" i="0" u="none" strike="noStrike" kern="1200" baseline="0" dirty="0">
                <a:solidFill>
                  <a:schemeClr val="tx1"/>
                </a:solidFill>
                <a:latin typeface="+mn-lt"/>
                <a:ea typeface="+mn-ea"/>
                <a:cs typeface="+mn-cs"/>
              </a:rPr>
              <a:t>breaks data is into smaller chunks called packets (or data packets), which are sent over various routes at the same time to a destination.</a:t>
            </a:r>
            <a:endParaRPr lang="en-US" sz="1200" kern="1200" dirty="0">
              <a:solidFill>
                <a:schemeClr val="tx1"/>
              </a:solidFill>
              <a:effectLst/>
              <a:latin typeface="Arial" charset="0"/>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Packets contain:</a:t>
            </a:r>
            <a:endParaRPr lang="en-US" sz="1200" kern="1200" dirty="0">
              <a:solidFill>
                <a:schemeClr val="tx1"/>
              </a:solidFill>
              <a:effectLst/>
              <a:latin typeface="Arial" charset="0"/>
              <a:ea typeface="+mn-ea"/>
              <a:cs typeface="+mn-cs"/>
            </a:endParaRP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address to which the packet is being sent</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address from where the packet originates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Reassembly instructions, if the original data is split between packets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data that’s being transmitted</a:t>
            </a:r>
            <a:endParaRPr lang="en-US" sz="1200" kern="1200" dirty="0">
              <a:solidFill>
                <a:schemeClr val="tx1"/>
              </a:solidFill>
              <a:effectLst/>
              <a:latin typeface="Arial" charset="0"/>
              <a:ea typeface="+mn-ea"/>
              <a:cs typeface="+mn-cs"/>
            </a:endParaRPr>
          </a:p>
        </p:txBody>
      </p:sp>
    </p:spTree>
    <p:extLst>
      <p:ext uri="{BB962C8B-B14F-4D97-AF65-F5344CB8AC3E}">
        <p14:creationId xmlns:p14="http://schemas.microsoft.com/office/powerpoint/2010/main" val="1684166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12</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285750" lvl="0" indent="-285750">
              <a:buFont typeface="Arial" panose="020B0604020202020204" pitchFamily="34" charset="0"/>
              <a:buChar char="•"/>
            </a:pPr>
            <a:r>
              <a:rPr lang="en-US" sz="1400" kern="1200" dirty="0">
                <a:solidFill>
                  <a:schemeClr val="tx1"/>
                </a:solidFill>
                <a:effectLst/>
                <a:latin typeface="Arial" charset="0"/>
                <a:ea typeface="+mn-ea"/>
                <a:cs typeface="+mn-cs"/>
              </a:rPr>
              <a:t>Although many protocols are available on the Internet, the main suite of protocols used is TCP/IP.</a:t>
            </a:r>
          </a:p>
          <a:p>
            <a:pPr marL="285750" lvl="0" indent="-285750">
              <a:buFont typeface="Arial" panose="020B0604020202020204" pitchFamily="34" charset="0"/>
              <a:buChar char="•"/>
            </a:pPr>
            <a:r>
              <a:rPr lang="en-US" sz="1400" kern="1200" dirty="0">
                <a:solidFill>
                  <a:schemeClr val="tx1"/>
                </a:solidFill>
                <a:effectLst/>
                <a:latin typeface="Arial" charset="0"/>
                <a:ea typeface="+mn-ea"/>
                <a:cs typeface="+mn-cs"/>
              </a:rPr>
              <a:t>The suite is named after the original two protocols that were developed for the Internet: the Transmission Control Protocol (TCP) and the Internet Protocol (IP).</a:t>
            </a:r>
          </a:p>
          <a:p>
            <a:pPr marL="285750" lvl="0" indent="-285750">
              <a:buFont typeface="Arial" panose="020B0604020202020204" pitchFamily="34" charset="0"/>
              <a:buChar char="•"/>
            </a:pPr>
            <a:r>
              <a:rPr lang="en-US" sz="1400" kern="1200" dirty="0">
                <a:solidFill>
                  <a:schemeClr val="tx1"/>
                </a:solidFill>
                <a:effectLst/>
                <a:latin typeface="Arial" charset="0"/>
                <a:ea typeface="+mn-ea"/>
                <a:cs typeface="+mn-cs"/>
              </a:rPr>
              <a:t>Although most people think that the TCP/IP suite consists of only two protocols, it actually includes many interrelated protocols.</a:t>
            </a:r>
          </a:p>
        </p:txBody>
      </p:sp>
    </p:spTree>
    <p:extLst>
      <p:ext uri="{BB962C8B-B14F-4D97-AF65-F5344CB8AC3E}">
        <p14:creationId xmlns:p14="http://schemas.microsoft.com/office/powerpoint/2010/main" val="1534094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13</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Recall that an IP address is a unique identification number that defines each computer, service, or other device connected to the Internet.</a:t>
            </a:r>
            <a:endParaRPr lang="en-US" sz="1200" b="0" i="0" u="none" strike="noStrike" kern="1200" baseline="0" dirty="0">
              <a:solidFill>
                <a:schemeClr val="tx1"/>
              </a:solidFill>
              <a:latin typeface="Arial" charset="0"/>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Each computer, server, or device connected to the Internet is required to have a unique identification number or IP address.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Internet Corporation for Assigned Names and Numbers (ICANN) ensures that IP addresses are unique and haven’t been assigned to other users. ICANN is responsible for allocating IP addresses to network administrators.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IP address in this form is called a dotted decimal number (or a dotted quad). Each of the four numbers in a dotted decimal number is referred to as an octet.</a:t>
            </a:r>
            <a:endParaRPr lang="en-US" sz="1200" b="0" i="0" u="none" strike="noStrike" kern="1200" baseline="0" dirty="0">
              <a:solidFill>
                <a:schemeClr val="tx1"/>
              </a:solidFill>
              <a:latin typeface="Arial" charset="0"/>
              <a:ea typeface="+mn-ea"/>
              <a:cs typeface="+mn-cs"/>
            </a:endParaRPr>
          </a:p>
        </p:txBody>
      </p:sp>
    </p:spTree>
    <p:extLst>
      <p:ext uri="{BB962C8B-B14F-4D97-AF65-F5344CB8AC3E}">
        <p14:creationId xmlns:p14="http://schemas.microsoft.com/office/powerpoint/2010/main" val="1814841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14</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Internet Protocol version 4 (IPv4) was created in 1981. Four billion values for an address field seemed like enough to last forever. However, as the Internet grew, we are running out of IP addresses.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Internet of Things (IoT) is a term for the explosive growth of Internet-enabled devices.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Internet Protocol version 6 (IPv6) is an IP addressing scheme that makes IP addresses longer, thereby providing more available IP addresses.</a:t>
            </a:r>
            <a:endParaRPr lang="en-US" sz="1200" b="0" i="0" u="none" strike="noStrike" kern="1200" baseline="0" dirty="0">
              <a:solidFill>
                <a:schemeClr val="tx1"/>
              </a:solidFill>
              <a:latin typeface="Arial" charset="0"/>
              <a:ea typeface="+mn-ea"/>
              <a:cs typeface="+mn-cs"/>
            </a:endParaRPr>
          </a:p>
        </p:txBody>
      </p:sp>
    </p:spTree>
    <p:extLst>
      <p:ext uri="{BB962C8B-B14F-4D97-AF65-F5344CB8AC3E}">
        <p14:creationId xmlns:p14="http://schemas.microsoft.com/office/powerpoint/2010/main" val="503020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15</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kern="1200" dirty="0">
                <a:solidFill>
                  <a:schemeClr val="tx1"/>
                </a:solidFill>
                <a:effectLst/>
                <a:latin typeface="Arial" charset="0"/>
                <a:ea typeface="+mn-ea"/>
                <a:cs typeface="+mn-cs"/>
              </a:rPr>
              <a:t>IP addresses are assigned either statically or dynamically.</a:t>
            </a:r>
          </a:p>
          <a:p>
            <a:pPr marL="285750" lvl="1" indent="-171450">
              <a:buFont typeface="Arial" panose="020B0604020202020204" pitchFamily="34" charset="0"/>
              <a:buChar char="•"/>
            </a:pPr>
            <a:r>
              <a:rPr lang="en-US" sz="1200" kern="1200" dirty="0">
                <a:solidFill>
                  <a:schemeClr val="tx1"/>
                </a:solidFill>
                <a:effectLst/>
                <a:latin typeface="Arial" charset="0"/>
                <a:ea typeface="+mn-ea"/>
                <a:cs typeface="+mn-cs"/>
              </a:rPr>
              <a:t>Static addressing means that the IP address never changes.</a:t>
            </a:r>
          </a:p>
          <a:p>
            <a:pPr marL="285750" lvl="1" indent="-171450">
              <a:buFont typeface="Arial" panose="020B0604020202020204" pitchFamily="34" charset="0"/>
              <a:buChar char="•"/>
            </a:pPr>
            <a:r>
              <a:rPr lang="en-US" sz="1200" kern="1200" dirty="0">
                <a:solidFill>
                  <a:schemeClr val="tx1"/>
                </a:solidFill>
                <a:effectLst/>
                <a:latin typeface="Arial" charset="0"/>
                <a:ea typeface="+mn-ea"/>
                <a:cs typeface="+mn-cs"/>
              </a:rPr>
              <a:t>Dynamic addressing, in which your computer is assigned a temporary address from an available pool of IP addresses, is more common.</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Dynamic Host Configuration Protocol (DHCP) takes a pool of IP addresses and shares them with hosts on the network on an as-needed basis.</a:t>
            </a:r>
            <a:endParaRPr lang="en-US" sz="1200" kern="1200" dirty="0">
              <a:solidFill>
                <a:schemeClr val="tx1"/>
              </a:solidFill>
              <a:effectLst/>
              <a:latin typeface="Arial" charset="0"/>
              <a:ea typeface="+mn-ea"/>
              <a:cs typeface="+mn-cs"/>
            </a:endParaRPr>
          </a:p>
        </p:txBody>
      </p:sp>
    </p:spTree>
    <p:extLst>
      <p:ext uri="{BB962C8B-B14F-4D97-AF65-F5344CB8AC3E}">
        <p14:creationId xmlns:p14="http://schemas.microsoft.com/office/powerpoint/2010/main" val="2326461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16</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Domains are organized by level. The portion of the domain name after the dot is the top-level domain (TLD). The TLDs are standardized pools such as .com and .org established by ICANN.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second-level domain is a domain that’s directly below a top-level domain, and needs to be unique within its own TLD but not necessarily unique to all top-level domains.</a:t>
            </a:r>
            <a:endParaRPr lang="en-US" sz="1200" b="0" i="0" u="none" strike="noStrike" kern="1200" baseline="0" dirty="0">
              <a:solidFill>
                <a:schemeClr val="tx1"/>
              </a:solidFill>
              <a:latin typeface="Arial" charset="0"/>
              <a:ea typeface="+mn-ea"/>
              <a:cs typeface="+mn-cs"/>
            </a:endParaRPr>
          </a:p>
        </p:txBody>
      </p:sp>
    </p:spTree>
    <p:extLst>
      <p:ext uri="{BB962C8B-B14F-4D97-AF65-F5344CB8AC3E}">
        <p14:creationId xmlns:p14="http://schemas.microsoft.com/office/powerpoint/2010/main" val="102257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17</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When you enter a URL in your browser, your computer converts the URL to an IP address.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To do this, your computer consults a database maintained on a domain name system (DNS) server that functions like a phone book for the Internet.</a:t>
            </a:r>
          </a:p>
          <a:p>
            <a:r>
              <a:rPr lang="en-US" sz="1200" b="0" i="0" u="none" strike="noStrike" kern="1200" baseline="0" dirty="0">
                <a:solidFill>
                  <a:schemeClr val="tx1"/>
                </a:solidFill>
                <a:latin typeface="Arial" charset="0"/>
                <a:ea typeface="+mn-ea"/>
                <a:cs typeface="+mn-cs"/>
              </a:rPr>
              <a:t>This figure shows the DNS servers in action.</a:t>
            </a:r>
          </a:p>
        </p:txBody>
      </p:sp>
    </p:spTree>
    <p:extLst>
      <p:ext uri="{BB962C8B-B14F-4D97-AF65-F5344CB8AC3E}">
        <p14:creationId xmlns:p14="http://schemas.microsoft.com/office/powerpoint/2010/main" val="3940531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18</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Hypertext Markup Language (</a:t>
            </a:r>
            <a:r>
              <a:rPr lang="en-US" sz="1200" kern="1200" dirty="0">
                <a:solidFill>
                  <a:schemeClr val="tx1"/>
                </a:solidFill>
                <a:effectLst/>
                <a:latin typeface="Arial" charset="0"/>
                <a:ea typeface="+mn-ea"/>
                <a:cs typeface="+mn-cs"/>
              </a:rPr>
              <a:t>HTML) isn’t a programming language; it’s a set of rules for marking up blocks of text so that a browser knows how to display them.</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Blocks of text are surrounded by pairs of HTML tags. HTML tags surround and define HTML content. Each pair of tags and the text between them are referred to as an element.</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This example provides multiple tags combined in a single element: &lt;b&gt;&lt;i&gt;</a:t>
            </a:r>
            <a:r>
              <a:rPr lang="en-US" sz="1200" b="1" i="1" kern="1200" dirty="0">
                <a:solidFill>
                  <a:schemeClr val="tx1"/>
                </a:solidFill>
                <a:effectLst/>
                <a:latin typeface="Arial" charset="0"/>
                <a:ea typeface="+mn-ea"/>
                <a:cs typeface="+mn-cs"/>
              </a:rPr>
              <a:t>This should be bolded and italicized.</a:t>
            </a:r>
            <a:r>
              <a:rPr lang="en-US" sz="1200" kern="1200" dirty="0">
                <a:solidFill>
                  <a:schemeClr val="tx1"/>
                </a:solidFill>
                <a:effectLst/>
                <a:latin typeface="Arial" charset="0"/>
                <a:ea typeface="+mn-ea"/>
                <a:cs typeface="+mn-cs"/>
              </a:rPr>
              <a:t>&lt;/i&gt;&lt;/b&gt;.</a:t>
            </a:r>
          </a:p>
        </p:txBody>
      </p:sp>
    </p:spTree>
    <p:extLst>
      <p:ext uri="{BB962C8B-B14F-4D97-AF65-F5344CB8AC3E}">
        <p14:creationId xmlns:p14="http://schemas.microsoft.com/office/powerpoint/2010/main" val="267394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19</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A cascading style sheet (CSS) is a list of rules that defines in one single location how to display HTML elements.</a:t>
            </a:r>
          </a:p>
        </p:txBody>
      </p:sp>
    </p:spTree>
    <p:extLst>
      <p:ext uri="{BB962C8B-B14F-4D97-AF65-F5344CB8AC3E}">
        <p14:creationId xmlns:p14="http://schemas.microsoft.com/office/powerpoint/2010/main" val="3247898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20</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eXtensible Markup Language (XML) describes what data is being described rather than how it’s to be displayed.</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XML schema diagrams (XSD) allow you to specify all kinds of data validation for a specific XML tag.</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Another popular format, JSON, stands for JavaScript Object Notation and is a data interchange standard that is easy for humans to read and write.</a:t>
            </a:r>
          </a:p>
        </p:txBody>
      </p:sp>
    </p:spTree>
    <p:extLst>
      <p:ext uri="{BB962C8B-B14F-4D97-AF65-F5344CB8AC3E}">
        <p14:creationId xmlns:p14="http://schemas.microsoft.com/office/powerpoint/2010/main" val="2684626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21</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Hypertext Transfer Protocol (HTTP) was created especially for the transfer of hypertext documents across the Internet.</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Hypertext Transfer Protocol Secure (HTTPS) ensures that data is sent securely over the web.</a:t>
            </a:r>
          </a:p>
          <a:p>
            <a:pPr marL="457200" lvl="1"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HTTPS is actually an acronym that’s the combination of HTTP and Secure Sockets Layer (SSL), a network security protocol.</a:t>
            </a:r>
          </a:p>
          <a:p>
            <a:pPr marL="457200" lvl="1"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Transport Layer Security (TLS) is an updated extension of SSL.</a:t>
            </a:r>
          </a:p>
        </p:txBody>
      </p:sp>
    </p:spTree>
    <p:extLst>
      <p:ext uri="{BB962C8B-B14F-4D97-AF65-F5344CB8AC3E}">
        <p14:creationId xmlns:p14="http://schemas.microsoft.com/office/powerpoint/2010/main" val="1992886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22</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As you’ll recall, the web is a client/server network.</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type of program that runs on a web server rather than on your computer is referred to as a server-side program.</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Server-side program execution can require many communication sessions between the client and the server to achieve the goal, but server-side programs can perform very complex operations.</a:t>
            </a:r>
          </a:p>
        </p:txBody>
      </p:sp>
    </p:spTree>
    <p:extLst>
      <p:ext uri="{BB962C8B-B14F-4D97-AF65-F5344CB8AC3E}">
        <p14:creationId xmlns:p14="http://schemas.microsoft.com/office/powerpoint/2010/main" val="4055766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23</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A client-side program runs on the client computer and requires no interaction with a web server.</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receiving computer can’t get new data from the server unless a new request is made.</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If interactivity is required on a web page, this exchange of data between the client and server can make the interactivity inefficient and slow.</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Often, it’s more efficient to run programs on your computer. Therefore, client-side programs are created.</a:t>
            </a:r>
          </a:p>
        </p:txBody>
      </p:sp>
    </p:spTree>
    <p:extLst>
      <p:ext uri="{BB962C8B-B14F-4D97-AF65-F5344CB8AC3E}">
        <p14:creationId xmlns:p14="http://schemas.microsoft.com/office/powerpoint/2010/main" val="4208460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24</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JavaScript is a commonly used scripting language embedded within a web page.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applet is a small application located on the server.</a:t>
            </a:r>
            <a:endParaRPr lang="en-US" sz="1200" b="0" i="0" u="none" strike="noStrike" kern="1200" baseline="0" dirty="0">
              <a:solidFill>
                <a:schemeClr val="tx1"/>
              </a:solidFill>
              <a:latin typeface="Arial" charset="0"/>
              <a:ea typeface="+mn-ea"/>
              <a:cs typeface="+mn-cs"/>
            </a:endParaRPr>
          </a:p>
        </p:txBody>
      </p:sp>
    </p:spTree>
    <p:extLst>
      <p:ext uri="{BB962C8B-B14F-4D97-AF65-F5344CB8AC3E}">
        <p14:creationId xmlns:p14="http://schemas.microsoft.com/office/powerpoint/2010/main" val="1836763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25</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E-mail is one of the most common communication methods on the Internet.</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In 1971, Ray Tomlinson created e-mail from a simple program he wrote to enable users to leave text messages for each other on a single machine.</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Simple Mail Transfer Protocol (SMTP) is responsible for sending e-mail along the Internet to its destination.</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When the need arose to send files by e-mail, the Multipurpose Internet Mail Extensions (MIME) specification was introduced.</a:t>
            </a:r>
          </a:p>
          <a:p>
            <a:pPr marL="0" indent="0">
              <a:buFont typeface="Arial" panose="020B0604020202020204" pitchFamily="34" charset="0"/>
              <a:buNone/>
            </a:pPr>
            <a:r>
              <a:rPr lang="en-US" sz="1200" kern="1200" dirty="0">
                <a:solidFill>
                  <a:schemeClr val="tx1"/>
                </a:solidFill>
                <a:effectLst/>
                <a:latin typeface="Arial" charset="0"/>
                <a:ea typeface="+mn-ea"/>
                <a:cs typeface="+mn-cs"/>
              </a:rPr>
              <a:t>This figure shows a sample route an e-mail takes on the Internet.</a:t>
            </a:r>
          </a:p>
        </p:txBody>
      </p:sp>
    </p:spTree>
    <p:extLst>
      <p:ext uri="{BB962C8B-B14F-4D97-AF65-F5344CB8AC3E}">
        <p14:creationId xmlns:p14="http://schemas.microsoft.com/office/powerpoint/2010/main" val="2988631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CC64589B-2E2F-4E0B-B741-F3A148006111}" type="slidenum">
              <a:rPr lang="en-US" smtClean="0"/>
              <a:pPr/>
              <a:t>26</a:t>
            </a:fld>
            <a:endParaRPr lang="en-US" dirty="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Instant messaging (IM) requires the use of a client program that connects to an IM service.</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client software running on your device makes a connection with the chat server and provides it with connection information.</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Because your device and your friend’s device have the connection information for each other, the server isn’t involved in the session.</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Chatting takes place directly between the two devices.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Arial" charset="0"/>
                <a:ea typeface="+mn-ea"/>
                <a:cs typeface="+mn-cs"/>
              </a:rPr>
              <a:t>This figure shows how an instant messaging program works.</a:t>
            </a:r>
          </a:p>
        </p:txBody>
      </p:sp>
    </p:spTree>
    <p:extLst>
      <p:ext uri="{BB962C8B-B14F-4D97-AF65-F5344CB8AC3E}">
        <p14:creationId xmlns:p14="http://schemas.microsoft.com/office/powerpoint/2010/main" val="1809556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27</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defRPr/>
            </a:pPr>
            <a:r>
              <a:rPr lang="en-US" dirty="0"/>
              <a:t>Encryption is necessary for e-mail because e-mail</a:t>
            </a:r>
            <a:r>
              <a:rPr lang="en-US" baseline="0" dirty="0"/>
              <a:t> i</a:t>
            </a:r>
            <a:r>
              <a:rPr lang="en-US" dirty="0"/>
              <a:t>s susceptible to being read by unintended parties.</a:t>
            </a:r>
          </a:p>
          <a:p>
            <a:pPr marL="171450" lvl="0" indent="-171450">
              <a:spcBef>
                <a:spcPts val="0"/>
              </a:spcBef>
              <a:buFont typeface="Arial" panose="020B0604020202020204" pitchFamily="34" charset="0"/>
              <a:buChar char="•"/>
              <a:defRPr/>
            </a:pPr>
            <a:r>
              <a:rPr lang="en-US" dirty="0"/>
              <a:t>It might also remain on servers either permanently or temporarily.</a:t>
            </a:r>
          </a:p>
          <a:p>
            <a:pPr marL="171450" lvl="0" indent="-171450">
              <a:spcBef>
                <a:spcPts val="0"/>
              </a:spcBef>
              <a:buFont typeface="Arial" panose="020B0604020202020204" pitchFamily="34" charset="0"/>
              <a:buChar char="•"/>
              <a:defRPr/>
            </a:pPr>
            <a:r>
              <a:rPr lang="en-US" dirty="0"/>
              <a:t>Encryption is the process of coding e-mail so that only the person with the key can decode the message.</a:t>
            </a:r>
            <a:endParaRPr lang="en-US" sz="1400" dirty="0">
              <a:latin typeface="Arial" charset="0"/>
            </a:endParaRPr>
          </a:p>
        </p:txBody>
      </p:sp>
    </p:spTree>
    <p:extLst>
      <p:ext uri="{BB962C8B-B14F-4D97-AF65-F5344CB8AC3E}">
        <p14:creationId xmlns:p14="http://schemas.microsoft.com/office/powerpoint/2010/main" val="3122174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28</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In private-key encryption, only the two parties involved in sending the message have the code. This could be a simple shift code where letters of the alphabet are shifted to a new position or a substitution code where, </a:t>
            </a:r>
            <a:r>
              <a:rPr lang="en-US" sz="1200" b="0" i="0" u="none" strike="noStrike" kern="1200" baseline="0" dirty="0">
                <a:solidFill>
                  <a:schemeClr val="tx1"/>
                </a:solidFill>
                <a:latin typeface="+mn-lt"/>
                <a:ea typeface="+mn-ea"/>
                <a:cs typeface="+mn-cs"/>
              </a:rPr>
              <a:t>a = h, b = r, c = g, etc.</a:t>
            </a:r>
            <a:endParaRPr lang="en-US" sz="1200" b="0" i="0" u="none" strike="noStrike" kern="1200" baseline="0" dirty="0">
              <a:solidFill>
                <a:schemeClr val="tx1"/>
              </a:solidFill>
              <a:latin typeface="Arial" charset="0"/>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mn-cs"/>
              </a:rPr>
              <a:t>The main problem with private-key encryption is key security. If someone steals a copy of the code or is savvy about decoding, the code is broken.</a:t>
            </a:r>
          </a:p>
        </p:txBody>
      </p:sp>
    </p:spTree>
    <p:extLst>
      <p:ext uri="{BB962C8B-B14F-4D97-AF65-F5344CB8AC3E}">
        <p14:creationId xmlns:p14="http://schemas.microsoft.com/office/powerpoint/2010/main" val="27445140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F719812-8B11-4724-B418-7E892EC12583}" type="slidenum">
              <a:rPr lang="en-US" smtClean="0"/>
              <a:pPr/>
              <a:t>29</a:t>
            </a:fld>
            <a:endParaRPr lang="en-US"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In public-key encryption, two keys, known as a key pair, are created. You use one key for coding and the other for decoding.</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public key is used for coding. You can place this key on your website. Anyone wishing to send you a message can download your public key and code the message using your public key.</a:t>
            </a:r>
          </a:p>
          <a:p>
            <a:pPr marL="171450" lvl="0" indent="-171450">
              <a:buFont typeface="Arial" panose="020B0604020202020204" pitchFamily="34" charset="0"/>
              <a:buChar char="•"/>
            </a:pPr>
            <a:r>
              <a:rPr lang="en-US" sz="1200" kern="1200" dirty="0">
                <a:solidFill>
                  <a:schemeClr val="tx1"/>
                </a:solidFill>
                <a:effectLst/>
                <a:latin typeface="Arial" charset="0"/>
                <a:ea typeface="+mn-ea"/>
                <a:cs typeface="+mn-cs"/>
              </a:rPr>
              <a:t>The private key is generated first. The public key is then generated using a complex mathematical formula.</a:t>
            </a:r>
          </a:p>
        </p:txBody>
      </p:sp>
    </p:spTree>
    <p:extLst>
      <p:ext uri="{BB962C8B-B14F-4D97-AF65-F5344CB8AC3E}">
        <p14:creationId xmlns:p14="http://schemas.microsoft.com/office/powerpoint/2010/main" val="2922119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30</a:t>
            </a:fld>
            <a:endParaRPr lang="en-US" dirty="0"/>
          </a:p>
        </p:txBody>
      </p:sp>
    </p:spTree>
    <p:extLst>
      <p:ext uri="{BB962C8B-B14F-4D97-AF65-F5344CB8AC3E}">
        <p14:creationId xmlns:p14="http://schemas.microsoft.com/office/powerpoint/2010/main" val="294742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13</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Behind the Scenes: How the Internet Works</a:t>
            </a:r>
          </a:p>
        </p:txBody>
      </p:sp>
      <p:pic>
        <p:nvPicPr>
          <p:cNvPr id="8" name="Picture 7">
            <a:extLst>
              <a:ext uri="{FF2B5EF4-FFF2-40B4-BE49-F238E27FC236}">
                <a16:creationId xmlns:a16="http://schemas.microsoft.com/office/drawing/2014/main" id="{10AB305A-28D1-4870-854F-3305EB6A87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2)</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13.1  Describe the management of the Internet.</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13.2  Explain how the Internet’s networking components interact.</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13.3  List and describe the Internet protocols used for data transmission.</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13.4  Explain how each device connected to the Internet is assigned a unique address.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13.5  Discuss how a numeric IP address is changed into a readable name.</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2)</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13.6  Compare and contrast a variety of web development languages.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13.7  Compare and contrast server-side and client-side application software.</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13.8  Discuss the mechanisms for communicating via e-mail and instant messaging.</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13.9  Explain how data encryption improves security.</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eaLnBrk="1" hangingPunct="1">
              <a:defRPr/>
            </a:pPr>
            <a:r>
              <a:rPr lang="en-US" dirty="0"/>
              <a:t>Internet Management and Networking</a:t>
            </a:r>
            <a:br>
              <a:rPr lang="en-US" dirty="0"/>
            </a:br>
            <a:r>
              <a:rPr lang="en-US" sz="3200" dirty="0"/>
              <a:t>Management (1 of 2)</a:t>
            </a:r>
            <a:br>
              <a:rPr lang="en-US" sz="3200" dirty="0"/>
            </a:br>
            <a:r>
              <a:rPr lang="en-US" sz="2000" dirty="0"/>
              <a:t>(Objective 13.1)</a:t>
            </a:r>
            <a:endParaRPr lang="en-US" sz="2700" dirty="0"/>
          </a:p>
        </p:txBody>
      </p:sp>
      <p:sp>
        <p:nvSpPr>
          <p:cNvPr id="3" name="TextBox 2">
            <a:extLst>
              <a:ext uri="{FF2B5EF4-FFF2-40B4-BE49-F238E27FC236}">
                <a16:creationId xmlns:a16="http://schemas.microsoft.com/office/drawing/2014/main" id="{F88CB04D-54B4-4E55-800F-2C447E9DF49F}"/>
              </a:ext>
            </a:extLst>
          </p:cNvPr>
          <p:cNvSpPr txBox="1"/>
          <p:nvPr/>
        </p:nvSpPr>
        <p:spPr>
          <a:xfrm>
            <a:off x="457200" y="1610360"/>
            <a:ext cx="8686800" cy="4493538"/>
          </a:xfrm>
          <a:prstGeom prst="rect">
            <a:avLst/>
          </a:prstGeom>
          <a:noFill/>
        </p:spPr>
        <p:txBody>
          <a:bodyPr wrap="square" rtlCol="0">
            <a:spAutoFit/>
          </a:bodyPr>
          <a:lstStyle/>
          <a:p>
            <a:pPr marL="256032" indent="-154432">
              <a:spcAft>
                <a:spcPts val="1200"/>
              </a:spcAft>
              <a:buClr>
                <a:srgbClr val="007FA3"/>
              </a:buClr>
              <a:buSzPct val="100000"/>
              <a:buFont typeface="Arial"/>
              <a:buChar char="•"/>
              <a:defRPr/>
            </a:pPr>
            <a:r>
              <a:rPr lang="en-US" sz="3200" dirty="0">
                <a:solidFill>
                  <a:srgbClr val="007FA3"/>
                </a:solidFill>
              </a:rPr>
              <a:t>Internet Society</a:t>
            </a:r>
          </a:p>
          <a:p>
            <a:pPr marL="742950" lvl="1" indent="-184150">
              <a:spcAft>
                <a:spcPts val="1200"/>
              </a:spcAft>
              <a:buClr>
                <a:srgbClr val="007FA3"/>
              </a:buClr>
              <a:buSzPct val="100000"/>
              <a:buFont typeface="Arial"/>
              <a:buChar char="–"/>
              <a:defRPr/>
            </a:pPr>
            <a:r>
              <a:rPr lang="en-US" sz="2800" dirty="0">
                <a:solidFill>
                  <a:schemeClr val="dk1"/>
                </a:solidFill>
              </a:rPr>
              <a:t>Provides leadership for orderly growth and development of the Internet</a:t>
            </a:r>
          </a:p>
          <a:p>
            <a:pPr marL="256032" indent="-154432">
              <a:spcAft>
                <a:spcPts val="1200"/>
              </a:spcAft>
              <a:buClr>
                <a:srgbClr val="007FA3"/>
              </a:buClr>
              <a:buSzPct val="100000"/>
              <a:buFont typeface="Arial"/>
              <a:buChar char="•"/>
              <a:defRPr/>
            </a:pPr>
            <a:r>
              <a:rPr lang="en-US" sz="3200" dirty="0">
                <a:solidFill>
                  <a:srgbClr val="007FA3"/>
                </a:solidFill>
              </a:rPr>
              <a:t>Internet Engineering Task Force</a:t>
            </a:r>
          </a:p>
          <a:p>
            <a:pPr marL="742950" lvl="1" indent="-184150">
              <a:spcAft>
                <a:spcPts val="1200"/>
              </a:spcAft>
              <a:buClr>
                <a:srgbClr val="007FA3"/>
              </a:buClr>
              <a:buSzPct val="100000"/>
              <a:buFont typeface="Arial"/>
              <a:buChar char="–"/>
              <a:defRPr/>
            </a:pPr>
            <a:r>
              <a:rPr lang="en-US" sz="2800" dirty="0">
                <a:solidFill>
                  <a:schemeClr val="dk1"/>
                </a:solidFill>
              </a:rPr>
              <a:t>Researches new Internet technologies</a:t>
            </a:r>
          </a:p>
          <a:p>
            <a:pPr marL="256032" lvl="1" indent="-154432">
              <a:spcAft>
                <a:spcPts val="1200"/>
              </a:spcAft>
              <a:buClr>
                <a:srgbClr val="007FA3"/>
              </a:buClr>
              <a:buSzPct val="100000"/>
              <a:buFont typeface="Arial"/>
              <a:buChar char="•"/>
              <a:defRPr/>
            </a:pPr>
            <a:r>
              <a:rPr lang="en-US" sz="3200" dirty="0">
                <a:solidFill>
                  <a:srgbClr val="007FA3"/>
                </a:solidFill>
              </a:rPr>
              <a:t>Internet Architecture Board</a:t>
            </a:r>
          </a:p>
          <a:p>
            <a:pPr marL="742950" lvl="1" indent="-184150">
              <a:spcAft>
                <a:spcPts val="1200"/>
              </a:spcAft>
              <a:buClr>
                <a:srgbClr val="007FA3"/>
              </a:buClr>
              <a:buSzPct val="100000"/>
              <a:buFont typeface="Arial"/>
              <a:buChar char="–"/>
              <a:defRPr/>
            </a:pPr>
            <a:r>
              <a:rPr lang="en-US" sz="2800" dirty="0">
                <a:solidFill>
                  <a:schemeClr val="dk1"/>
                </a:solidFill>
              </a:rPr>
              <a:t>Provides direction for the maintenance and development of Internet protocols</a:t>
            </a:r>
            <a:endParaRPr lang="en-US" dirty="0"/>
          </a:p>
        </p:txBody>
      </p:sp>
    </p:spTree>
    <p:extLst>
      <p:ext uri="{BB962C8B-B14F-4D97-AF65-F5344CB8AC3E}">
        <p14:creationId xmlns:p14="http://schemas.microsoft.com/office/powerpoint/2010/main" val="97255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a:defRPr/>
            </a:pPr>
            <a:r>
              <a:rPr lang="en-US" dirty="0"/>
              <a:t>Internet Management and Networking</a:t>
            </a:r>
            <a:br>
              <a:rPr lang="en-US" dirty="0"/>
            </a:br>
            <a:r>
              <a:rPr lang="en-US" sz="3200" dirty="0"/>
              <a:t>Management (2 of 2)</a:t>
            </a:r>
            <a:br>
              <a:rPr lang="en-US" sz="3200" dirty="0"/>
            </a:br>
            <a:r>
              <a:rPr lang="en-US" sz="2000" dirty="0"/>
              <a:t>(Objective 13.1)</a:t>
            </a:r>
            <a:endParaRPr lang="en-US" sz="2700" dirty="0"/>
          </a:p>
        </p:txBody>
      </p:sp>
      <p:sp>
        <p:nvSpPr>
          <p:cNvPr id="3" name="TextBox 2">
            <a:extLst>
              <a:ext uri="{FF2B5EF4-FFF2-40B4-BE49-F238E27FC236}">
                <a16:creationId xmlns:a16="http://schemas.microsoft.com/office/drawing/2014/main" id="{F88CB04D-54B4-4E55-800F-2C447E9DF49F}"/>
              </a:ext>
            </a:extLst>
          </p:cNvPr>
          <p:cNvSpPr txBox="1"/>
          <p:nvPr/>
        </p:nvSpPr>
        <p:spPr>
          <a:xfrm>
            <a:off x="457200" y="1610360"/>
            <a:ext cx="8686800" cy="3754874"/>
          </a:xfrm>
          <a:prstGeom prst="rect">
            <a:avLst/>
          </a:prstGeom>
          <a:noFill/>
        </p:spPr>
        <p:txBody>
          <a:bodyPr wrap="square" rtlCol="0">
            <a:spAutoFit/>
          </a:bodyPr>
          <a:lstStyle/>
          <a:p>
            <a:pPr marL="256032" indent="-154432">
              <a:spcAft>
                <a:spcPts val="1200"/>
              </a:spcAft>
              <a:buClr>
                <a:srgbClr val="007FA3"/>
              </a:buClr>
              <a:buSzPct val="100000"/>
              <a:buFont typeface="Arial"/>
              <a:buChar char="•"/>
              <a:defRPr/>
            </a:pPr>
            <a:r>
              <a:rPr lang="en-US" sz="3200" dirty="0">
                <a:solidFill>
                  <a:srgbClr val="007FA3"/>
                </a:solidFill>
              </a:rPr>
              <a:t>Internet Corporation for Assigned Names and Numbers</a:t>
            </a:r>
          </a:p>
          <a:p>
            <a:pPr marL="742950" lvl="1" indent="-184150">
              <a:spcAft>
                <a:spcPts val="1200"/>
              </a:spcAft>
              <a:buClr>
                <a:srgbClr val="007FA3"/>
              </a:buClr>
              <a:buSzPct val="100000"/>
              <a:buFont typeface="Arial"/>
              <a:buChar char="–"/>
              <a:defRPr/>
            </a:pPr>
            <a:r>
              <a:rPr lang="en-US" sz="2800" dirty="0">
                <a:solidFill>
                  <a:schemeClr val="dk1"/>
                </a:solidFill>
              </a:rPr>
              <a:t>Responsible for managing the Internet’s domain name system and the allocation of IP addresses</a:t>
            </a:r>
          </a:p>
          <a:p>
            <a:pPr marL="256032" indent="-154432">
              <a:spcAft>
                <a:spcPts val="1200"/>
              </a:spcAft>
              <a:buClr>
                <a:srgbClr val="007FA3"/>
              </a:buClr>
              <a:buSzPct val="100000"/>
              <a:buFont typeface="Arial"/>
              <a:buChar char="•"/>
              <a:defRPr/>
            </a:pPr>
            <a:r>
              <a:rPr lang="en-US" sz="3200" dirty="0">
                <a:solidFill>
                  <a:srgbClr val="007FA3"/>
                </a:solidFill>
              </a:rPr>
              <a:t>World Wide Web Consortium</a:t>
            </a:r>
          </a:p>
          <a:p>
            <a:pPr marL="742950" lvl="1" indent="-184150">
              <a:spcAft>
                <a:spcPts val="1200"/>
              </a:spcAft>
              <a:buClr>
                <a:srgbClr val="007FA3"/>
              </a:buClr>
              <a:buSzPct val="100000"/>
              <a:buFont typeface="Arial"/>
              <a:buChar char="–"/>
              <a:defRPr/>
            </a:pPr>
            <a:r>
              <a:rPr lang="en-US" sz="2800" dirty="0">
                <a:solidFill>
                  <a:schemeClr val="dk1"/>
                </a:solidFill>
              </a:rPr>
              <a:t>Sets standards and develops protocols for the web</a:t>
            </a:r>
          </a:p>
        </p:txBody>
      </p:sp>
    </p:spTree>
    <p:extLst>
      <p:ext uri="{BB962C8B-B14F-4D97-AF65-F5344CB8AC3E}">
        <p14:creationId xmlns:p14="http://schemas.microsoft.com/office/powerpoint/2010/main" val="2175542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6044EC-B9F1-40FC-B459-8E524B5BCB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400" y="4171188"/>
            <a:ext cx="4040854" cy="2305812"/>
          </a:xfrm>
          <a:prstGeom prst="rect">
            <a:avLst/>
          </a:prstGeom>
        </p:spPr>
      </p:pic>
      <p:sp>
        <p:nvSpPr>
          <p:cNvPr id="140290" name="Rectangle 2"/>
          <p:cNvSpPr>
            <a:spLocks noGrp="1" noChangeArrowheads="1"/>
          </p:cNvSpPr>
          <p:nvPr>
            <p:ph type="title"/>
          </p:nvPr>
        </p:nvSpPr>
        <p:spPr>
          <a:xfrm>
            <a:off x="457200" y="0"/>
            <a:ext cx="8686800" cy="1600200"/>
          </a:xfrm>
        </p:spPr>
        <p:txBody>
          <a:bodyPr/>
          <a:lstStyle/>
          <a:p>
            <a:pPr eaLnBrk="1" hangingPunct="1">
              <a:defRPr/>
            </a:pPr>
            <a:r>
              <a:rPr lang="en-US" dirty="0"/>
              <a:t>Internet Management and Networking</a:t>
            </a:r>
            <a:br>
              <a:rPr lang="en-US" dirty="0"/>
            </a:br>
            <a:r>
              <a:rPr lang="en-US" sz="3200" dirty="0"/>
              <a:t>Networking Components (1 of 3)</a:t>
            </a:r>
            <a:br>
              <a:rPr lang="en-US" sz="3200" dirty="0"/>
            </a:br>
            <a:r>
              <a:rPr lang="en-US" sz="2000" dirty="0"/>
              <a:t>(Objective 13.2)</a:t>
            </a:r>
            <a:endParaRPr lang="en-US" sz="3000" dirty="0"/>
          </a:p>
        </p:txBody>
      </p:sp>
      <p:sp>
        <p:nvSpPr>
          <p:cNvPr id="9" name="Rectangle 3" descr="A map of the contiguous 48 United States shows the D S 13, O C 3, and O C 12 lines in the backbone of an Internet company. On the West Coast, Seattle, Washington, and San Francisco, and Rialto, California, are part of the O C 3 network. Sacramento, San Francisco, Los Angeles, and Rialto are also connected to one another via D S 3. The following cities across the rest of the country are connected to the D S 3 network. Denver, Colorado. Independence, Missouri. Dallas and Houston, Texas. Pompano Beach, Florida. Austell, Georgia. Greensboro, North Carolina. Washington, D C. West Orange, New Jersey. New York City. Charlton, Massachusetts. North Royalton, Ohio. and Downers Grove, Illinois. The following cities across the rest of the country are connected to the O C 3 network. Denver, Colorado. Willow Springs, Illinois. Downers Grove, Illinois. North Royalton, Ohio. New York City. West Orange, New Jersey. Washington, D C. Dallas, Texas. and Austell, Georgia. The only two cities linked by O C 12 lines are Washington, D C. and Austell, Georgia."/>
          <p:cNvSpPr>
            <a:spLocks noGrp="1" noChangeArrowheads="1"/>
          </p:cNvSpPr>
          <p:nvPr>
            <p:ph idx="1"/>
          </p:nvPr>
        </p:nvSpPr>
        <p:spPr>
          <a:xfrm>
            <a:off x="457200" y="1600200"/>
            <a:ext cx="8610600" cy="4677023"/>
          </a:xfrm>
          <a:ln>
            <a:solidFill>
              <a:schemeClr val="bg1"/>
            </a:solidFill>
          </a:ln>
        </p:spPr>
        <p:txBody>
          <a:bodyPr/>
          <a:lstStyle/>
          <a:p>
            <a:pPr>
              <a:spcBef>
                <a:spcPts val="0"/>
              </a:spcBef>
              <a:defRPr/>
            </a:pPr>
            <a:r>
              <a:rPr lang="en-US" dirty="0">
                <a:solidFill>
                  <a:srgbClr val="007FA3"/>
                </a:solidFill>
              </a:rPr>
              <a:t>Internet</a:t>
            </a:r>
            <a:r>
              <a:rPr lang="en-US" dirty="0"/>
              <a:t>—</a:t>
            </a:r>
            <a:r>
              <a:rPr lang="en-US" kern="1200" dirty="0">
                <a:latin typeface="Arial" charset="0"/>
              </a:rPr>
              <a:t>network of networks</a:t>
            </a:r>
            <a:endParaRPr lang="en-US" dirty="0"/>
          </a:p>
          <a:p>
            <a:pPr>
              <a:spcBef>
                <a:spcPts val="0"/>
              </a:spcBef>
              <a:defRPr/>
            </a:pPr>
            <a:r>
              <a:rPr lang="en-US" dirty="0">
                <a:solidFill>
                  <a:srgbClr val="007FA3"/>
                </a:solidFill>
              </a:rPr>
              <a:t>Backbone</a:t>
            </a:r>
          </a:p>
          <a:p>
            <a:pPr lvl="1">
              <a:spcBef>
                <a:spcPts val="0"/>
              </a:spcBef>
              <a:spcAft>
                <a:spcPts val="600"/>
              </a:spcAft>
              <a:defRPr/>
            </a:pPr>
            <a:r>
              <a:rPr lang="en-US" dirty="0"/>
              <a:t>Main paths of the Internet</a:t>
            </a:r>
          </a:p>
          <a:p>
            <a:pPr lvl="1">
              <a:spcBef>
                <a:spcPts val="0"/>
              </a:spcBef>
              <a:spcAft>
                <a:spcPts val="600"/>
              </a:spcAft>
              <a:defRPr/>
            </a:pPr>
            <a:r>
              <a:rPr lang="en-US" dirty="0"/>
              <a:t>Data travels the fastest</a:t>
            </a:r>
          </a:p>
          <a:p>
            <a:pPr lvl="1">
              <a:spcBef>
                <a:spcPts val="0"/>
              </a:spcBef>
              <a:spcAft>
                <a:spcPts val="600"/>
              </a:spcAft>
              <a:defRPr/>
            </a:pPr>
            <a:r>
              <a:rPr lang="en-US" dirty="0"/>
              <a:t>Collection of large national and international networks</a:t>
            </a:r>
          </a:p>
          <a:p>
            <a:pPr lvl="1">
              <a:spcBef>
                <a:spcPts val="0"/>
              </a:spcBef>
              <a:spcAft>
                <a:spcPts val="600"/>
              </a:spcAft>
              <a:defRPr/>
            </a:pPr>
            <a:r>
              <a:rPr lang="en-US" dirty="0">
                <a:effectLst/>
              </a:rPr>
              <a:t>Optical carrier line</a:t>
            </a:r>
          </a:p>
          <a:p>
            <a:pPr lvl="2">
              <a:spcBef>
                <a:spcPts val="0"/>
              </a:spcBef>
              <a:spcAft>
                <a:spcPts val="1800"/>
              </a:spcAft>
              <a:defRPr/>
            </a:pPr>
            <a:r>
              <a:rPr lang="en-US" dirty="0"/>
              <a:t>Fiber-optic</a:t>
            </a:r>
            <a:endParaRPr lang="en-US" dirty="0">
              <a:effectLst/>
            </a:endParaRPr>
          </a:p>
        </p:txBody>
      </p:sp>
    </p:spTree>
    <p:extLst>
      <p:ext uri="{BB962C8B-B14F-4D97-AF65-F5344CB8AC3E}">
        <p14:creationId xmlns:p14="http://schemas.microsoft.com/office/powerpoint/2010/main" val="3976820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eaLnBrk="1" hangingPunct="1">
              <a:defRPr/>
            </a:pPr>
            <a:r>
              <a:rPr lang="en-US" dirty="0"/>
              <a:t>Internet Management and Networking</a:t>
            </a:r>
            <a:br>
              <a:rPr lang="en-US" dirty="0"/>
            </a:br>
            <a:r>
              <a:rPr lang="en-US" sz="3200" dirty="0"/>
              <a:t>Networking Components (2 of 3)</a:t>
            </a:r>
            <a:br>
              <a:rPr lang="en-US" sz="3200" dirty="0"/>
            </a:br>
            <a:r>
              <a:rPr lang="en-US" sz="2000" dirty="0"/>
              <a:t>(Objective 13.2)</a:t>
            </a:r>
            <a:endParaRPr lang="en-US" sz="3000" dirty="0"/>
          </a:p>
        </p:txBody>
      </p:sp>
      <p:sp>
        <p:nvSpPr>
          <p:cNvPr id="6" name="Rectangle 3"/>
          <p:cNvSpPr>
            <a:spLocks noGrp="1" noChangeArrowheads="1"/>
          </p:cNvSpPr>
          <p:nvPr>
            <p:ph idx="1"/>
          </p:nvPr>
        </p:nvSpPr>
        <p:spPr>
          <a:xfrm>
            <a:off x="457200" y="1600200"/>
            <a:ext cx="8229600" cy="4724400"/>
          </a:xfrm>
          <a:ln>
            <a:solidFill>
              <a:schemeClr val="bg1"/>
            </a:solidFill>
          </a:ln>
        </p:spPr>
        <p:txBody>
          <a:bodyPr/>
          <a:lstStyle/>
          <a:p>
            <a:pPr>
              <a:spcBef>
                <a:spcPts val="0"/>
              </a:spcBef>
              <a:spcAft>
                <a:spcPts val="1200"/>
              </a:spcAft>
              <a:defRPr/>
            </a:pPr>
            <a:r>
              <a:rPr lang="en-US" dirty="0">
                <a:solidFill>
                  <a:srgbClr val="007FA3"/>
                </a:solidFill>
              </a:rPr>
              <a:t>Internet exchange point (IXP)</a:t>
            </a:r>
          </a:p>
          <a:p>
            <a:pPr lvl="1">
              <a:spcBef>
                <a:spcPts val="0"/>
              </a:spcBef>
              <a:spcAft>
                <a:spcPts val="1200"/>
              </a:spcAft>
              <a:defRPr/>
            </a:pPr>
            <a:r>
              <a:rPr lang="en-US" dirty="0"/>
              <a:t>Used for connecting Internet service providers</a:t>
            </a:r>
          </a:p>
          <a:p>
            <a:pPr lvl="1">
              <a:spcBef>
                <a:spcPts val="0"/>
              </a:spcBef>
              <a:spcAft>
                <a:spcPts val="1200"/>
              </a:spcAft>
              <a:defRPr/>
            </a:pPr>
            <a:r>
              <a:rPr lang="en-US" dirty="0"/>
              <a:t>One or more network switches</a:t>
            </a:r>
          </a:p>
          <a:p>
            <a:pPr>
              <a:spcBef>
                <a:spcPts val="0"/>
              </a:spcBef>
              <a:spcAft>
                <a:spcPts val="1200"/>
              </a:spcAft>
              <a:defRPr/>
            </a:pPr>
            <a:r>
              <a:rPr lang="en-US" dirty="0">
                <a:solidFill>
                  <a:srgbClr val="007FA3"/>
                </a:solidFill>
              </a:rPr>
              <a:t>Point of presence</a:t>
            </a:r>
          </a:p>
          <a:p>
            <a:pPr lvl="1">
              <a:spcBef>
                <a:spcPts val="0"/>
              </a:spcBef>
              <a:spcAft>
                <a:spcPts val="1200"/>
              </a:spcAft>
              <a:defRPr/>
            </a:pPr>
            <a:r>
              <a:rPr lang="en-US" dirty="0"/>
              <a:t>Used for individuals</a:t>
            </a:r>
          </a:p>
          <a:p>
            <a:pPr lvl="1">
              <a:spcBef>
                <a:spcPts val="0"/>
              </a:spcBef>
              <a:spcAft>
                <a:spcPts val="1200"/>
              </a:spcAft>
              <a:defRPr/>
            </a:pPr>
            <a:r>
              <a:rPr lang="en-US" dirty="0"/>
              <a:t>Bank of modems,</a:t>
            </a:r>
            <a:br>
              <a:rPr lang="en-US" dirty="0"/>
            </a:br>
            <a:r>
              <a:rPr lang="en-US" dirty="0"/>
              <a:t>servers, routers,</a:t>
            </a:r>
            <a:br>
              <a:rPr lang="en-US" dirty="0"/>
            </a:br>
            <a:r>
              <a:rPr lang="en-US" dirty="0"/>
              <a:t>and switches</a:t>
            </a:r>
            <a:endParaRPr lang="en-US" dirty="0">
              <a:effectLst/>
            </a:endParaRPr>
          </a:p>
        </p:txBody>
      </p:sp>
      <p:pic>
        <p:nvPicPr>
          <p:cNvPr id="4" name="Picture 3" descr="A diagram illustrates how home internet users might connect to I S P. A line connects 3 components. Your I S P, the networking devices in the point of presence or P O P, and your computer via a broadband connection. Radio waves from the networking devices connect to a tablet labeled, your neighbor’s computer.">
            <a:extLst>
              <a:ext uri="{FF2B5EF4-FFF2-40B4-BE49-F238E27FC236}">
                <a16:creationId xmlns:a16="http://schemas.microsoft.com/office/drawing/2014/main" id="{A74D499E-FC6F-4A38-AFE7-B95C3A7F5C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572"/>
          <a:stretch/>
        </p:blipFill>
        <p:spPr>
          <a:xfrm>
            <a:off x="4576422" y="4114800"/>
            <a:ext cx="4259384" cy="2171700"/>
          </a:xfrm>
          <a:prstGeom prst="rect">
            <a:avLst/>
          </a:prstGeom>
        </p:spPr>
      </p:pic>
    </p:spTree>
    <p:extLst>
      <p:ext uri="{BB962C8B-B14F-4D97-AF65-F5344CB8AC3E}">
        <p14:creationId xmlns:p14="http://schemas.microsoft.com/office/powerpoint/2010/main" val="1163929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eaLnBrk="1" hangingPunct="1">
              <a:defRPr/>
            </a:pPr>
            <a:r>
              <a:rPr lang="en-US" dirty="0"/>
              <a:t>Internet Management and Networking</a:t>
            </a:r>
            <a:br>
              <a:rPr lang="en-US" dirty="0"/>
            </a:br>
            <a:r>
              <a:rPr lang="en-US" sz="3200" dirty="0"/>
              <a:t>Networking Components (3 of 3)</a:t>
            </a:r>
            <a:br>
              <a:rPr lang="en-US" sz="3200" dirty="0"/>
            </a:br>
            <a:r>
              <a:rPr lang="en-US" sz="2000" dirty="0"/>
              <a:t>(Objective 13.2)</a:t>
            </a:r>
            <a:endParaRPr lang="en-US" sz="3000" dirty="0"/>
          </a:p>
        </p:txBody>
      </p:sp>
      <p:sp>
        <p:nvSpPr>
          <p:cNvPr id="6" name="Rectangle 3"/>
          <p:cNvSpPr>
            <a:spLocks noGrp="1" noChangeArrowheads="1"/>
          </p:cNvSpPr>
          <p:nvPr>
            <p:ph idx="1"/>
          </p:nvPr>
        </p:nvSpPr>
        <p:spPr>
          <a:xfrm>
            <a:off x="457200" y="1600200"/>
            <a:ext cx="8229600" cy="4495800"/>
          </a:xfrm>
          <a:ln>
            <a:solidFill>
              <a:schemeClr val="bg1"/>
            </a:solidFill>
          </a:ln>
        </p:spPr>
        <p:txBody>
          <a:bodyPr/>
          <a:lstStyle/>
          <a:p>
            <a:pPr>
              <a:spcBef>
                <a:spcPts val="0"/>
              </a:spcBef>
              <a:spcAft>
                <a:spcPts val="1800"/>
              </a:spcAft>
              <a:defRPr/>
            </a:pPr>
            <a:r>
              <a:rPr lang="en-US" dirty="0">
                <a:solidFill>
                  <a:srgbClr val="007FA3"/>
                </a:solidFill>
              </a:rPr>
              <a:t>Client/server model is used for Internet</a:t>
            </a:r>
          </a:p>
          <a:p>
            <a:pPr>
              <a:spcBef>
                <a:spcPts val="0"/>
              </a:spcBef>
              <a:spcAft>
                <a:spcPts val="1800"/>
              </a:spcAft>
              <a:defRPr/>
            </a:pPr>
            <a:r>
              <a:rPr lang="en-US" dirty="0">
                <a:solidFill>
                  <a:srgbClr val="007FA3"/>
                </a:solidFill>
                <a:effectLst/>
              </a:rPr>
              <a:t>Common Internet servers</a:t>
            </a:r>
          </a:p>
          <a:p>
            <a:pPr lvl="1">
              <a:spcBef>
                <a:spcPts val="0"/>
              </a:spcBef>
              <a:defRPr/>
            </a:pPr>
            <a:r>
              <a:rPr lang="en-US" dirty="0"/>
              <a:t>Web servers</a:t>
            </a:r>
          </a:p>
          <a:p>
            <a:pPr lvl="1">
              <a:spcBef>
                <a:spcPts val="0"/>
              </a:spcBef>
              <a:defRPr/>
            </a:pPr>
            <a:r>
              <a:rPr lang="en-US" dirty="0"/>
              <a:t>Commerce servers</a:t>
            </a:r>
          </a:p>
          <a:p>
            <a:pPr lvl="1">
              <a:spcBef>
                <a:spcPts val="0"/>
              </a:spcBef>
              <a:defRPr/>
            </a:pPr>
            <a:r>
              <a:rPr lang="en-US" dirty="0"/>
              <a:t>File servers</a:t>
            </a:r>
            <a:endParaRPr lang="en-US" dirty="0">
              <a:effectLst/>
            </a:endParaRPr>
          </a:p>
        </p:txBody>
      </p:sp>
    </p:spTree>
    <p:extLst>
      <p:ext uri="{BB962C8B-B14F-4D97-AF65-F5344CB8AC3E}">
        <p14:creationId xmlns:p14="http://schemas.microsoft.com/office/powerpoint/2010/main" val="316811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eaLnBrk="1" hangingPunct="1">
              <a:defRPr/>
            </a:pPr>
            <a:r>
              <a:rPr lang="en-US" dirty="0"/>
              <a:t>Internet Management and Networking</a:t>
            </a:r>
            <a:br>
              <a:rPr lang="en-US" dirty="0"/>
            </a:br>
            <a:r>
              <a:rPr lang="en-US" sz="3200" dirty="0"/>
              <a:t>Data Transmission (1 of 4)</a:t>
            </a:r>
            <a:br>
              <a:rPr lang="en-US" sz="3200" dirty="0"/>
            </a:br>
            <a:r>
              <a:rPr lang="en-US" sz="2000" dirty="0"/>
              <a:t>(Objective 13.3)</a:t>
            </a:r>
            <a:endParaRPr lang="en-US" sz="2700" dirty="0"/>
          </a:p>
        </p:txBody>
      </p:sp>
      <p:sp>
        <p:nvSpPr>
          <p:cNvPr id="140291" name="Rectangle 3"/>
          <p:cNvSpPr>
            <a:spLocks noGrp="1" noChangeArrowheads="1"/>
          </p:cNvSpPr>
          <p:nvPr>
            <p:ph idx="1"/>
          </p:nvPr>
        </p:nvSpPr>
        <p:spPr>
          <a:xfrm>
            <a:off x="457200" y="1600200"/>
            <a:ext cx="8229600" cy="4724400"/>
          </a:xfrm>
          <a:ln>
            <a:solidFill>
              <a:schemeClr val="bg1"/>
            </a:solidFill>
          </a:ln>
        </p:spPr>
        <p:txBody>
          <a:bodyPr/>
          <a:lstStyle/>
          <a:p>
            <a:pPr>
              <a:spcBef>
                <a:spcPts val="0"/>
              </a:spcBef>
              <a:spcAft>
                <a:spcPts val="1800"/>
              </a:spcAft>
              <a:defRPr/>
            </a:pPr>
            <a:r>
              <a:rPr lang="en-US" dirty="0">
                <a:solidFill>
                  <a:srgbClr val="007FA3"/>
                </a:solidFill>
              </a:rPr>
              <a:t>Network follows standard protocols to send information</a:t>
            </a:r>
          </a:p>
          <a:p>
            <a:pPr>
              <a:spcBef>
                <a:spcPts val="0"/>
              </a:spcBef>
              <a:spcAft>
                <a:spcPts val="1800"/>
              </a:spcAft>
              <a:defRPr/>
            </a:pPr>
            <a:r>
              <a:rPr lang="en-US" dirty="0">
                <a:solidFill>
                  <a:srgbClr val="007FA3"/>
                </a:solidFill>
                <a:effectLst/>
              </a:rPr>
              <a:t>Protocol</a:t>
            </a:r>
            <a:r>
              <a:rPr lang="en-US" dirty="0"/>
              <a:t>—</a:t>
            </a:r>
            <a:r>
              <a:rPr lang="en-US" dirty="0">
                <a:solidFill>
                  <a:srgbClr val="007FA3"/>
                </a:solidFill>
                <a:effectLst/>
              </a:rPr>
              <a:t>a set of rules for exchanging electronic information</a:t>
            </a:r>
          </a:p>
          <a:p>
            <a:pPr lvl="1">
              <a:spcBef>
                <a:spcPts val="0"/>
              </a:spcBef>
              <a:spcAft>
                <a:spcPts val="1800"/>
              </a:spcAft>
              <a:defRPr/>
            </a:pPr>
            <a:r>
              <a:rPr lang="en-US" dirty="0">
                <a:solidFill>
                  <a:srgbClr val="007FA3"/>
                </a:solidFill>
              </a:rPr>
              <a:t>They are the “rules of the road”</a:t>
            </a:r>
          </a:p>
          <a:p>
            <a:pPr lvl="1">
              <a:spcBef>
                <a:spcPts val="0"/>
              </a:spcBef>
              <a:spcAft>
                <a:spcPts val="1800"/>
              </a:spcAft>
              <a:defRPr/>
            </a:pPr>
            <a:r>
              <a:rPr lang="en-US" dirty="0">
                <a:solidFill>
                  <a:srgbClr val="007FA3"/>
                </a:solidFill>
                <a:effectLst/>
              </a:rPr>
              <a:t>Open as opposed to proprietary</a:t>
            </a:r>
          </a:p>
        </p:txBody>
      </p:sp>
    </p:spTree>
    <p:extLst>
      <p:ext uri="{BB962C8B-B14F-4D97-AF65-F5344CB8AC3E}">
        <p14:creationId xmlns:p14="http://schemas.microsoft.com/office/powerpoint/2010/main" val="94842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a:defRPr/>
            </a:pPr>
            <a:r>
              <a:rPr lang="en-US" dirty="0"/>
              <a:t>Internet Management and Networking</a:t>
            </a:r>
            <a:br>
              <a:rPr lang="en-US" dirty="0"/>
            </a:br>
            <a:r>
              <a:rPr lang="en-US" sz="3200" dirty="0"/>
              <a:t>Data Transmission (2 of 4)</a:t>
            </a:r>
            <a:br>
              <a:rPr lang="en-US" sz="3200" dirty="0"/>
            </a:br>
            <a:r>
              <a:rPr lang="en-US" sz="2000" dirty="0"/>
              <a:t>(Objective 13.3)</a:t>
            </a:r>
            <a:endParaRPr lang="en-US" sz="2700" dirty="0"/>
          </a:p>
        </p:txBody>
      </p:sp>
      <p:sp>
        <p:nvSpPr>
          <p:cNvPr id="140291" name="Rectangle 3"/>
          <p:cNvSpPr>
            <a:spLocks noGrp="1" noChangeArrowheads="1"/>
          </p:cNvSpPr>
          <p:nvPr>
            <p:ph idx="1"/>
          </p:nvPr>
        </p:nvSpPr>
        <p:spPr>
          <a:ln>
            <a:solidFill>
              <a:schemeClr val="bg1"/>
            </a:solidFill>
          </a:ln>
        </p:spPr>
        <p:txBody>
          <a:bodyPr/>
          <a:lstStyle/>
          <a:p>
            <a:pPr>
              <a:spcBef>
                <a:spcPts val="0"/>
              </a:spcBef>
              <a:spcAft>
                <a:spcPts val="1800"/>
              </a:spcAft>
              <a:defRPr/>
            </a:pPr>
            <a:r>
              <a:rPr lang="en-US" kern="1200" dirty="0"/>
              <a:t>Circuit switching</a:t>
            </a:r>
            <a:r>
              <a:rPr lang="en-US" dirty="0"/>
              <a:t>—</a:t>
            </a:r>
            <a:r>
              <a:rPr lang="en-US" kern="1200" dirty="0"/>
              <a:t>dedicated connection formed between two points</a:t>
            </a:r>
            <a:endParaRPr lang="en-US" kern="1200" dirty="0">
              <a:latin typeface="Arial" charset="0"/>
            </a:endParaRPr>
          </a:p>
          <a:p>
            <a:pPr marL="551260" lvl="1">
              <a:spcBef>
                <a:spcPts val="0"/>
              </a:spcBef>
              <a:spcAft>
                <a:spcPts val="600"/>
              </a:spcAft>
              <a:defRPr/>
            </a:pPr>
            <a:r>
              <a:rPr lang="en-US" dirty="0"/>
              <a:t>Inefficient when applied to computers</a:t>
            </a:r>
          </a:p>
          <a:p>
            <a:pPr marL="551260" lvl="1">
              <a:spcBef>
                <a:spcPts val="0"/>
              </a:spcBef>
              <a:spcAft>
                <a:spcPts val="600"/>
              </a:spcAft>
              <a:defRPr/>
            </a:pPr>
            <a:r>
              <a:rPr lang="en-US" dirty="0">
                <a:effectLst/>
              </a:rPr>
              <a:t>Computers transmit data in a group, or burst</a:t>
            </a:r>
          </a:p>
          <a:p>
            <a:pPr marL="551260" lvl="1">
              <a:spcBef>
                <a:spcPts val="0"/>
              </a:spcBef>
              <a:spcAft>
                <a:spcPts val="600"/>
              </a:spcAft>
              <a:defRPr/>
            </a:pPr>
            <a:r>
              <a:rPr lang="en-US" dirty="0"/>
              <a:t>Processor works on the next task and ceases to communicate until ready to transmit next burst</a:t>
            </a:r>
          </a:p>
          <a:p>
            <a:pPr marL="551260" lvl="1">
              <a:spcBef>
                <a:spcPts val="0"/>
              </a:spcBef>
              <a:spcAft>
                <a:spcPts val="600"/>
              </a:spcAft>
              <a:defRPr/>
            </a:pPr>
            <a:r>
              <a:rPr lang="en-US" dirty="0"/>
              <a:t>Circuit would have to remain open</a:t>
            </a:r>
            <a:endParaRPr lang="en-US" sz="1800" dirty="0"/>
          </a:p>
        </p:txBody>
      </p:sp>
    </p:spTree>
    <p:extLst>
      <p:ext uri="{BB962C8B-B14F-4D97-AF65-F5344CB8AC3E}">
        <p14:creationId xmlns:p14="http://schemas.microsoft.com/office/powerpoint/2010/main" val="3948532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a:defRPr/>
            </a:pPr>
            <a:r>
              <a:rPr lang="en-US" dirty="0"/>
              <a:t>Internet Management and Networking</a:t>
            </a:r>
            <a:br>
              <a:rPr lang="en-US" dirty="0"/>
            </a:br>
            <a:r>
              <a:rPr lang="en-US" sz="3200" dirty="0"/>
              <a:t>Data Transmission (3 of 4)</a:t>
            </a:r>
            <a:br>
              <a:rPr lang="en-US" sz="3200" dirty="0"/>
            </a:br>
            <a:r>
              <a:rPr lang="en-US" sz="2000" dirty="0"/>
              <a:t>(Objective 13.3)</a:t>
            </a:r>
            <a:endParaRPr lang="en-US" sz="3000" dirty="0"/>
          </a:p>
        </p:txBody>
      </p:sp>
      <p:sp>
        <p:nvSpPr>
          <p:cNvPr id="6" name="Rectangle 3"/>
          <p:cNvSpPr>
            <a:spLocks noGrp="1" noChangeArrowheads="1"/>
          </p:cNvSpPr>
          <p:nvPr>
            <p:ph idx="1"/>
          </p:nvPr>
        </p:nvSpPr>
        <p:spPr>
          <a:xfrm>
            <a:off x="457200" y="1600200"/>
            <a:ext cx="8686800" cy="5257800"/>
          </a:xfrm>
          <a:ln>
            <a:solidFill>
              <a:schemeClr val="bg1"/>
            </a:solidFill>
          </a:ln>
        </p:spPr>
        <p:txBody>
          <a:bodyPr>
            <a:normAutofit/>
          </a:bodyPr>
          <a:lstStyle/>
          <a:p>
            <a:pPr>
              <a:lnSpc>
                <a:spcPts val="3600"/>
              </a:lnSpc>
              <a:spcBef>
                <a:spcPts val="0"/>
              </a:spcBef>
              <a:spcAft>
                <a:spcPts val="900"/>
              </a:spcAft>
              <a:defRPr/>
            </a:pPr>
            <a:r>
              <a:rPr lang="en-US" kern="1200" dirty="0">
                <a:solidFill>
                  <a:schemeClr val="tx1"/>
                </a:solidFill>
                <a:latin typeface="Arial" charset="0"/>
              </a:rPr>
              <a:t>Packet switching</a:t>
            </a:r>
            <a:r>
              <a:rPr lang="en-US" dirty="0"/>
              <a:t>—</a:t>
            </a:r>
            <a:r>
              <a:rPr lang="en-US" kern="1200" dirty="0">
                <a:solidFill>
                  <a:schemeClr val="tx1"/>
                </a:solidFill>
              </a:rPr>
              <a:t>breaks data into chunks called packets and simultaneously sends them over various routes to a destination</a:t>
            </a:r>
            <a:endParaRPr lang="en-US" kern="1200" dirty="0">
              <a:solidFill>
                <a:schemeClr val="tx1"/>
              </a:solidFill>
              <a:latin typeface="Arial" charset="0"/>
            </a:endParaRPr>
          </a:p>
          <a:p>
            <a:pPr eaLnBrk="1" hangingPunct="1">
              <a:spcBef>
                <a:spcPts val="0"/>
              </a:spcBef>
              <a:spcAft>
                <a:spcPts val="900"/>
              </a:spcAft>
              <a:defRPr/>
            </a:pPr>
            <a:r>
              <a:rPr lang="en-US" dirty="0">
                <a:solidFill>
                  <a:srgbClr val="007FA3"/>
                </a:solidFill>
              </a:rPr>
              <a:t>Packets contain</a:t>
            </a:r>
          </a:p>
          <a:p>
            <a:pPr lvl="1">
              <a:spcBef>
                <a:spcPts val="0"/>
              </a:spcBef>
              <a:defRPr/>
            </a:pPr>
            <a:r>
              <a:rPr lang="en-US" dirty="0"/>
              <a:t>Address to which the</a:t>
            </a:r>
            <a:br>
              <a:rPr lang="en-US" dirty="0"/>
            </a:br>
            <a:r>
              <a:rPr lang="en-US" dirty="0"/>
              <a:t>packet is being sent</a:t>
            </a:r>
          </a:p>
          <a:p>
            <a:pPr lvl="1">
              <a:spcBef>
                <a:spcPts val="0"/>
              </a:spcBef>
              <a:defRPr/>
            </a:pPr>
            <a:r>
              <a:rPr lang="en-US" dirty="0"/>
              <a:t>Address from where</a:t>
            </a:r>
            <a:br>
              <a:rPr lang="en-US" dirty="0"/>
            </a:br>
            <a:r>
              <a:rPr lang="en-US" dirty="0"/>
              <a:t>the packet originates</a:t>
            </a:r>
          </a:p>
          <a:p>
            <a:pPr lvl="1">
              <a:spcBef>
                <a:spcPts val="0"/>
              </a:spcBef>
              <a:defRPr/>
            </a:pPr>
            <a:r>
              <a:rPr lang="en-US" dirty="0"/>
              <a:t>Reassembly instructions</a:t>
            </a:r>
          </a:p>
          <a:p>
            <a:pPr lvl="1">
              <a:spcBef>
                <a:spcPts val="0"/>
              </a:spcBef>
              <a:defRPr/>
            </a:pPr>
            <a:r>
              <a:rPr lang="en-US" dirty="0"/>
              <a:t>Data that is being transmitted</a:t>
            </a:r>
          </a:p>
        </p:txBody>
      </p:sp>
      <p:pic>
        <p:nvPicPr>
          <p:cNvPr id="4" name="Picture 3" descr="A diagram shows how 3 packets of data might travel from your computer in Philadelphia to your aunt’s computer in San Diego. First, an email to your aunt is broken into packets by your computer in Philadelphia. Each of the 3 data packets follows a path through different I S Ps, beginning with your I S P in Pennsylvania, and ending with your aunt’s I S P in California. Packet 1 moves through your I S P, through an I S P in New Jersey, then to your aunt’s I S P in California. Packet 2 moves through your I S P, then through I S Ps in Minnesota, North Carolina, and Oregon before arriving at your aunt’s I S P in California. Packet 3 moves through your I S P, then through I S Ps in Oregon, Florida, and Texas before arriving at your aunt’s I S P in California. When the 3 packets of data arrive, the email to your aunt is reconstructed by her computer.">
            <a:extLst>
              <a:ext uri="{FF2B5EF4-FFF2-40B4-BE49-F238E27FC236}">
                <a16:creationId xmlns:a16="http://schemas.microsoft.com/office/drawing/2014/main" id="{E0B23FF9-E434-4AF4-8EB2-3C80AA7DBD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941"/>
          <a:stretch/>
        </p:blipFill>
        <p:spPr>
          <a:xfrm>
            <a:off x="5181600" y="3200400"/>
            <a:ext cx="3769811" cy="2676928"/>
          </a:xfrm>
          <a:prstGeom prst="rect">
            <a:avLst/>
          </a:prstGeom>
        </p:spPr>
      </p:pic>
    </p:spTree>
    <p:extLst>
      <p:ext uri="{BB962C8B-B14F-4D97-AF65-F5344CB8AC3E}">
        <p14:creationId xmlns:p14="http://schemas.microsoft.com/office/powerpoint/2010/main" val="518590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a:defRPr/>
            </a:pPr>
            <a:r>
              <a:rPr lang="en-US" dirty="0"/>
              <a:t>Internet Management and Networking</a:t>
            </a:r>
            <a:br>
              <a:rPr lang="en-US" dirty="0"/>
            </a:br>
            <a:r>
              <a:rPr lang="en-US" sz="3200" dirty="0"/>
              <a:t>Data Transmission (4 of 4)</a:t>
            </a:r>
            <a:br>
              <a:rPr lang="en-US" sz="3200" dirty="0"/>
            </a:br>
            <a:r>
              <a:rPr lang="en-US" sz="2000" dirty="0"/>
              <a:t>(Objective 13.3)</a:t>
            </a:r>
            <a:endParaRPr lang="en-US" sz="2400" dirty="0"/>
          </a:p>
        </p:txBody>
      </p:sp>
      <p:sp>
        <p:nvSpPr>
          <p:cNvPr id="140291" name="Rectangle 3"/>
          <p:cNvSpPr>
            <a:spLocks noGrp="1" noChangeArrowheads="1"/>
          </p:cNvSpPr>
          <p:nvPr>
            <p:ph idx="1"/>
          </p:nvPr>
        </p:nvSpPr>
        <p:spPr>
          <a:xfrm>
            <a:off x="457200" y="1600200"/>
            <a:ext cx="8229600" cy="3962399"/>
          </a:xfrm>
          <a:ln>
            <a:solidFill>
              <a:schemeClr val="bg1"/>
            </a:solidFill>
          </a:ln>
        </p:spPr>
        <p:txBody>
          <a:bodyPr/>
          <a:lstStyle/>
          <a:p>
            <a:pPr>
              <a:spcBef>
                <a:spcPts val="0"/>
              </a:spcBef>
              <a:spcAft>
                <a:spcPts val="1800"/>
              </a:spcAft>
              <a:defRPr/>
            </a:pPr>
            <a:r>
              <a:rPr lang="en-US" dirty="0">
                <a:solidFill>
                  <a:srgbClr val="007FA3"/>
                </a:solidFill>
              </a:rPr>
              <a:t>TCP/IP</a:t>
            </a:r>
            <a:r>
              <a:rPr lang="en-US" dirty="0"/>
              <a:t>—main suite of Internet </a:t>
            </a:r>
            <a:r>
              <a:rPr lang="en-US" dirty="0">
                <a:solidFill>
                  <a:srgbClr val="007FA3"/>
                </a:solidFill>
              </a:rPr>
              <a:t>protocols</a:t>
            </a:r>
          </a:p>
          <a:p>
            <a:pPr marL="551260" lvl="1">
              <a:spcBef>
                <a:spcPts val="0"/>
              </a:spcBef>
              <a:spcAft>
                <a:spcPts val="1200"/>
              </a:spcAft>
            </a:pPr>
            <a:r>
              <a:rPr lang="en-US" kern="1200" dirty="0">
                <a:latin typeface="Arial" charset="0"/>
              </a:rPr>
              <a:t>Consists of many interrelated protocols</a:t>
            </a:r>
          </a:p>
          <a:p>
            <a:pPr marL="551260" lvl="1">
              <a:spcBef>
                <a:spcPts val="0"/>
              </a:spcBef>
              <a:spcAft>
                <a:spcPts val="1200"/>
              </a:spcAft>
            </a:pPr>
            <a:r>
              <a:rPr lang="en-US" kern="1200" dirty="0">
                <a:latin typeface="Arial" charset="0"/>
              </a:rPr>
              <a:t>Transmission Control Protocol</a:t>
            </a:r>
          </a:p>
          <a:p>
            <a:pPr marL="551260" lvl="1">
              <a:spcBef>
                <a:spcPts val="0"/>
              </a:spcBef>
              <a:spcAft>
                <a:spcPts val="1200"/>
              </a:spcAft>
            </a:pPr>
            <a:r>
              <a:rPr lang="en-US" kern="1200" dirty="0">
                <a:latin typeface="Arial" charset="0"/>
              </a:rPr>
              <a:t>Internet protocol is responsible for sending the information from one computer to another</a:t>
            </a:r>
          </a:p>
        </p:txBody>
      </p:sp>
    </p:spTree>
    <p:extLst>
      <p:ext uri="{BB962C8B-B14F-4D97-AF65-F5344CB8AC3E}">
        <p14:creationId xmlns:p14="http://schemas.microsoft.com/office/powerpoint/2010/main" val="28927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Internet Identity</a:t>
            </a:r>
            <a:br>
              <a:rPr lang="en-US" dirty="0"/>
            </a:br>
            <a:r>
              <a:rPr lang="en-US" sz="3200" dirty="0"/>
              <a:t>IP Addresses (1 of 3)</a:t>
            </a:r>
            <a:br>
              <a:rPr lang="en-US" sz="3200" dirty="0"/>
            </a:br>
            <a:r>
              <a:rPr lang="en-US" sz="2000" dirty="0"/>
              <a:t>(Objective 13.4)</a:t>
            </a:r>
            <a:endParaRPr lang="en-US" sz="3600" dirty="0"/>
          </a:p>
        </p:txBody>
      </p:sp>
      <p:sp>
        <p:nvSpPr>
          <p:cNvPr id="140291" name="Rectangle 3"/>
          <p:cNvSpPr>
            <a:spLocks noGrp="1" noChangeArrowheads="1"/>
          </p:cNvSpPr>
          <p:nvPr>
            <p:ph idx="1"/>
          </p:nvPr>
        </p:nvSpPr>
        <p:spPr>
          <a:xfrm>
            <a:off x="457200" y="1600200"/>
            <a:ext cx="8229600" cy="5029200"/>
          </a:xfrm>
          <a:ln>
            <a:solidFill>
              <a:schemeClr val="bg1"/>
            </a:solidFill>
          </a:ln>
        </p:spPr>
        <p:txBody>
          <a:bodyPr/>
          <a:lstStyle/>
          <a:p>
            <a:pPr>
              <a:spcBef>
                <a:spcPts val="0"/>
              </a:spcBef>
              <a:spcAft>
                <a:spcPts val="600"/>
              </a:spcAft>
            </a:pPr>
            <a:r>
              <a:rPr lang="en-US" kern="1200" dirty="0">
                <a:solidFill>
                  <a:srgbClr val="007FA3"/>
                </a:solidFill>
                <a:latin typeface="Arial" charset="0"/>
              </a:rPr>
              <a:t>Each Internet device is required to have </a:t>
            </a:r>
            <a:r>
              <a:rPr lang="en-US" kern="1200" dirty="0">
                <a:latin typeface="Arial" charset="0"/>
              </a:rPr>
              <a:t>an IP address</a:t>
            </a:r>
          </a:p>
          <a:p>
            <a:pPr>
              <a:spcBef>
                <a:spcPts val="0"/>
              </a:spcBef>
              <a:spcAft>
                <a:spcPts val="600"/>
              </a:spcAft>
            </a:pPr>
            <a:r>
              <a:rPr lang="en-US" kern="1200" dirty="0">
                <a:solidFill>
                  <a:srgbClr val="007FA3"/>
                </a:solidFill>
                <a:latin typeface="Arial" charset="0"/>
              </a:rPr>
              <a:t>Internet Corporation for Assigned Names and Numbers (ICANN) ensures IP addresses are unique</a:t>
            </a:r>
          </a:p>
          <a:p>
            <a:pPr>
              <a:spcBef>
                <a:spcPts val="0"/>
              </a:spcBef>
              <a:spcAft>
                <a:spcPts val="300"/>
              </a:spcAft>
            </a:pPr>
            <a:r>
              <a:rPr lang="en-US" kern="1200" dirty="0">
                <a:latin typeface="Arial" charset="0"/>
              </a:rPr>
              <a:t>IP address forms</a:t>
            </a:r>
          </a:p>
          <a:p>
            <a:pPr lvl="1">
              <a:spcBef>
                <a:spcPts val="0"/>
              </a:spcBef>
            </a:pPr>
            <a:r>
              <a:rPr lang="en-US" kern="1200" dirty="0">
                <a:solidFill>
                  <a:schemeClr val="tx1"/>
                </a:solidFill>
                <a:latin typeface="Arial" charset="0"/>
              </a:rPr>
              <a:t>Dotted decimal</a:t>
            </a:r>
          </a:p>
          <a:p>
            <a:pPr lvl="1">
              <a:spcBef>
                <a:spcPts val="0"/>
              </a:spcBef>
            </a:pPr>
            <a:r>
              <a:rPr lang="en-US" kern="1200" dirty="0">
                <a:solidFill>
                  <a:schemeClr val="tx1"/>
                </a:solidFill>
                <a:latin typeface="Arial" charset="0"/>
              </a:rPr>
              <a:t>Dotted quad </a:t>
            </a:r>
          </a:p>
          <a:p>
            <a:pPr lvl="1">
              <a:spcBef>
                <a:spcPts val="0"/>
              </a:spcBef>
            </a:pPr>
            <a:r>
              <a:rPr lang="en-US" kern="1200" dirty="0">
                <a:solidFill>
                  <a:schemeClr val="tx1"/>
                </a:solidFill>
                <a:latin typeface="Arial" charset="0"/>
              </a:rPr>
              <a:t>Octet</a:t>
            </a:r>
            <a:endParaRPr lang="en-US" kern="1200" dirty="0">
              <a:solidFill>
                <a:srgbClr val="007FA3"/>
              </a:solidFill>
              <a:latin typeface="Arial" charset="0"/>
            </a:endParaRPr>
          </a:p>
        </p:txBody>
      </p:sp>
    </p:spTree>
    <p:extLst>
      <p:ext uri="{BB962C8B-B14F-4D97-AF65-F5344CB8AC3E}">
        <p14:creationId xmlns:p14="http://schemas.microsoft.com/office/powerpoint/2010/main" val="1625409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Internet Identity</a:t>
            </a:r>
            <a:br>
              <a:rPr lang="en-US" dirty="0"/>
            </a:br>
            <a:r>
              <a:rPr lang="en-US" sz="3200" dirty="0"/>
              <a:t>IP Addresses (2 of 3)</a:t>
            </a:r>
            <a:br>
              <a:rPr lang="en-US" sz="3200" dirty="0"/>
            </a:br>
            <a:r>
              <a:rPr lang="en-US" sz="2000" dirty="0"/>
              <a:t>(Objective 13.4)</a:t>
            </a:r>
            <a:endParaRPr lang="en-US" sz="3600" dirty="0"/>
          </a:p>
        </p:txBody>
      </p:sp>
      <p:sp>
        <p:nvSpPr>
          <p:cNvPr id="140291" name="Rectangle 3"/>
          <p:cNvSpPr>
            <a:spLocks noGrp="1" noChangeArrowheads="1"/>
          </p:cNvSpPr>
          <p:nvPr>
            <p:ph idx="1"/>
          </p:nvPr>
        </p:nvSpPr>
        <p:spPr>
          <a:xfrm>
            <a:off x="457200" y="1600200"/>
            <a:ext cx="8229600" cy="5029200"/>
          </a:xfrm>
          <a:ln>
            <a:solidFill>
              <a:schemeClr val="bg1"/>
            </a:solidFill>
          </a:ln>
        </p:spPr>
        <p:txBody>
          <a:bodyPr/>
          <a:lstStyle/>
          <a:p>
            <a:pPr>
              <a:spcBef>
                <a:spcPts val="0"/>
              </a:spcBef>
              <a:spcAft>
                <a:spcPts val="600"/>
              </a:spcAft>
            </a:pPr>
            <a:r>
              <a:rPr lang="en-US" kern="1200" dirty="0">
                <a:latin typeface="Arial" charset="0"/>
              </a:rPr>
              <a:t>Internet Protocol version 4 (IPv4)</a:t>
            </a:r>
          </a:p>
          <a:p>
            <a:pPr lvl="1">
              <a:spcBef>
                <a:spcPts val="0"/>
              </a:spcBef>
              <a:spcAft>
                <a:spcPts val="600"/>
              </a:spcAft>
            </a:pPr>
            <a:r>
              <a:rPr lang="en-US" kern="1200" dirty="0">
                <a:latin typeface="Arial" charset="0"/>
              </a:rPr>
              <a:t>Created in 1981</a:t>
            </a:r>
          </a:p>
          <a:p>
            <a:pPr lvl="1">
              <a:spcBef>
                <a:spcPts val="0"/>
              </a:spcBef>
              <a:spcAft>
                <a:spcPts val="600"/>
              </a:spcAft>
            </a:pPr>
            <a:r>
              <a:rPr lang="en-US" kern="1200" dirty="0">
                <a:latin typeface="Arial" charset="0"/>
              </a:rPr>
              <a:t>Over 4 billion possible values</a:t>
            </a:r>
          </a:p>
          <a:p>
            <a:pPr>
              <a:spcBef>
                <a:spcPts val="0"/>
              </a:spcBef>
              <a:spcAft>
                <a:spcPts val="600"/>
              </a:spcAft>
            </a:pPr>
            <a:r>
              <a:rPr lang="en-US" kern="1200" dirty="0">
                <a:latin typeface="Arial" charset="0"/>
              </a:rPr>
              <a:t>Internet </a:t>
            </a:r>
            <a:r>
              <a:rPr lang="en-US" kern="1200" dirty="0">
                <a:solidFill>
                  <a:srgbClr val="007FA3"/>
                </a:solidFill>
                <a:latin typeface="Arial" charset="0"/>
              </a:rPr>
              <a:t>of Things (IoT)</a:t>
            </a:r>
            <a:r>
              <a:rPr lang="en-US" dirty="0"/>
              <a:t>—</a:t>
            </a:r>
            <a:r>
              <a:rPr lang="en-US" kern="1200" dirty="0">
                <a:solidFill>
                  <a:srgbClr val="007FA3"/>
                </a:solidFill>
                <a:latin typeface="Arial" charset="0"/>
              </a:rPr>
              <a:t>explosive growth of Internet-enabled devices</a:t>
            </a:r>
          </a:p>
          <a:p>
            <a:pPr>
              <a:spcBef>
                <a:spcPts val="0"/>
              </a:spcBef>
              <a:spcAft>
                <a:spcPts val="600"/>
              </a:spcAft>
            </a:pPr>
            <a:r>
              <a:rPr lang="en-US" kern="1200" dirty="0">
                <a:latin typeface="Arial" charset="0"/>
              </a:rPr>
              <a:t>Internet Protocol version 6 (IPv6)</a:t>
            </a:r>
          </a:p>
          <a:p>
            <a:pPr lvl="1">
              <a:spcBef>
                <a:spcPts val="0"/>
              </a:spcBef>
              <a:spcAft>
                <a:spcPts val="600"/>
              </a:spcAft>
            </a:pPr>
            <a:r>
              <a:rPr lang="en-US" kern="1200" dirty="0">
                <a:latin typeface="Arial" charset="0"/>
              </a:rPr>
              <a:t>Provides more IP addresses</a:t>
            </a:r>
            <a:endParaRPr lang="en-US" kern="1200" dirty="0">
              <a:solidFill>
                <a:srgbClr val="007FA3"/>
              </a:solidFill>
              <a:latin typeface="Arial" charset="0"/>
            </a:endParaRPr>
          </a:p>
        </p:txBody>
      </p:sp>
    </p:spTree>
    <p:extLst>
      <p:ext uri="{BB962C8B-B14F-4D97-AF65-F5344CB8AC3E}">
        <p14:creationId xmlns:p14="http://schemas.microsoft.com/office/powerpoint/2010/main" val="2762706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ir of similar images shows potential results of dynamic I P addressing. Each image, for Day 1 and Day 2, shows your computer connected to an I S P. On day 1, the I P address is 192 168 1 2. On day 2, the I P address is 192 168 8 7.">
            <a:extLst>
              <a:ext uri="{FF2B5EF4-FFF2-40B4-BE49-F238E27FC236}">
                <a16:creationId xmlns:a16="http://schemas.microsoft.com/office/drawing/2014/main" id="{6C1D8698-0298-4DEE-A087-48E628FFC0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84"/>
          <a:stretch/>
        </p:blipFill>
        <p:spPr>
          <a:xfrm>
            <a:off x="6120702" y="1991360"/>
            <a:ext cx="2812327" cy="3581400"/>
          </a:xfrm>
          <a:prstGeom prst="rect">
            <a:avLst/>
          </a:prstGeom>
        </p:spPr>
      </p:pic>
      <p:sp>
        <p:nvSpPr>
          <p:cNvPr id="140290" name="Rectangle 2"/>
          <p:cNvSpPr>
            <a:spLocks noGrp="1" noChangeArrowheads="1"/>
          </p:cNvSpPr>
          <p:nvPr>
            <p:ph type="title"/>
          </p:nvPr>
        </p:nvSpPr>
        <p:spPr>
          <a:xfrm>
            <a:off x="457200" y="0"/>
            <a:ext cx="8686800" cy="1600200"/>
          </a:xfrm>
        </p:spPr>
        <p:txBody>
          <a:bodyPr>
            <a:normAutofit/>
          </a:bodyPr>
          <a:lstStyle/>
          <a:p>
            <a:pPr>
              <a:defRPr/>
            </a:pPr>
            <a:r>
              <a:rPr lang="en-US" dirty="0"/>
              <a:t>Internet Identity</a:t>
            </a:r>
            <a:br>
              <a:rPr lang="en-US" dirty="0"/>
            </a:br>
            <a:r>
              <a:rPr lang="en-US" sz="3200" dirty="0"/>
              <a:t>IP Addresses (3 of 3)</a:t>
            </a:r>
            <a:br>
              <a:rPr lang="en-US" sz="3200" dirty="0"/>
            </a:br>
            <a:r>
              <a:rPr lang="en-US" sz="2000" dirty="0"/>
              <a:t>(Objective 13.4)</a:t>
            </a:r>
            <a:endParaRPr lang="en-US" sz="4050" dirty="0"/>
          </a:p>
        </p:txBody>
      </p:sp>
      <p:sp>
        <p:nvSpPr>
          <p:cNvPr id="140291" name="Rectangle 3"/>
          <p:cNvSpPr>
            <a:spLocks noGrp="1" noChangeArrowheads="1"/>
          </p:cNvSpPr>
          <p:nvPr>
            <p:ph idx="1"/>
          </p:nvPr>
        </p:nvSpPr>
        <p:spPr>
          <a:xfrm>
            <a:off x="457200" y="1600200"/>
            <a:ext cx="8358649" cy="5181600"/>
          </a:xfrm>
          <a:ln>
            <a:solidFill>
              <a:schemeClr val="bg1"/>
            </a:solidFill>
          </a:ln>
        </p:spPr>
        <p:txBody>
          <a:bodyPr>
            <a:normAutofit/>
          </a:bodyPr>
          <a:lstStyle/>
          <a:p>
            <a:pPr>
              <a:spcBef>
                <a:spcPts val="0"/>
              </a:spcBef>
              <a:spcAft>
                <a:spcPts val="300"/>
              </a:spcAft>
              <a:defRPr/>
            </a:pPr>
            <a:r>
              <a:rPr lang="en-US" dirty="0">
                <a:solidFill>
                  <a:srgbClr val="007FA3"/>
                </a:solidFill>
              </a:rPr>
              <a:t>How a computer gets an IP address </a:t>
            </a:r>
          </a:p>
          <a:p>
            <a:pPr lvl="1">
              <a:spcBef>
                <a:spcPts val="0"/>
              </a:spcBef>
              <a:spcAft>
                <a:spcPts val="300"/>
              </a:spcAft>
              <a:defRPr/>
            </a:pPr>
            <a:r>
              <a:rPr lang="en-US" kern="1200" dirty="0">
                <a:latin typeface="Arial" charset="0"/>
              </a:rPr>
              <a:t>Static</a:t>
            </a:r>
          </a:p>
          <a:p>
            <a:pPr marL="857250" lvl="1">
              <a:spcBef>
                <a:spcPts val="0"/>
              </a:spcBef>
              <a:spcAft>
                <a:spcPts val="300"/>
              </a:spcAft>
              <a:buFont typeface="Wingdings" panose="05000000000000000000" pitchFamily="2" charset="2"/>
              <a:buChar char="§"/>
            </a:pPr>
            <a:r>
              <a:rPr lang="en-US" sz="2400" dirty="0">
                <a:latin typeface="Arial" charset="0"/>
              </a:rPr>
              <a:t>IP address never changes</a:t>
            </a:r>
          </a:p>
          <a:p>
            <a:pPr marL="857250" lvl="1">
              <a:spcBef>
                <a:spcPts val="0"/>
              </a:spcBef>
              <a:spcAft>
                <a:spcPts val="300"/>
              </a:spcAft>
              <a:buFont typeface="Wingdings" panose="05000000000000000000" pitchFamily="2" charset="2"/>
              <a:buChar char="§"/>
            </a:pPr>
            <a:r>
              <a:rPr lang="en-US" sz="2400" dirty="0">
                <a:latin typeface="Arial" charset="0"/>
              </a:rPr>
              <a:t>Assigned by network</a:t>
            </a:r>
            <a:br>
              <a:rPr lang="en-US" sz="2400" dirty="0">
                <a:latin typeface="Arial" charset="0"/>
              </a:rPr>
            </a:br>
            <a:r>
              <a:rPr lang="en-US" sz="2400" dirty="0">
                <a:latin typeface="Arial" charset="0"/>
              </a:rPr>
              <a:t>administrator or ISP</a:t>
            </a:r>
          </a:p>
          <a:p>
            <a:pPr lvl="1">
              <a:spcBef>
                <a:spcPts val="0"/>
              </a:spcBef>
              <a:spcAft>
                <a:spcPts val="300"/>
              </a:spcAft>
            </a:pPr>
            <a:r>
              <a:rPr lang="en-US" kern="1200" dirty="0">
                <a:latin typeface="Arial" charset="0"/>
              </a:rPr>
              <a:t>Dynamic</a:t>
            </a:r>
          </a:p>
          <a:p>
            <a:pPr marL="857250" lvl="1">
              <a:spcBef>
                <a:spcPts val="0"/>
              </a:spcBef>
              <a:spcAft>
                <a:spcPts val="300"/>
              </a:spcAft>
              <a:buFont typeface="Wingdings" panose="05000000000000000000" pitchFamily="2" charset="2"/>
              <a:buChar char="§"/>
            </a:pPr>
            <a:r>
              <a:rPr lang="en-US" sz="2400" dirty="0">
                <a:latin typeface="Arial" charset="0"/>
              </a:rPr>
              <a:t>IP address is temporary</a:t>
            </a:r>
          </a:p>
          <a:p>
            <a:pPr marL="857250" lvl="1">
              <a:spcBef>
                <a:spcPts val="0"/>
              </a:spcBef>
              <a:spcAft>
                <a:spcPts val="300"/>
              </a:spcAft>
              <a:buFont typeface="Wingdings" panose="05000000000000000000" pitchFamily="2" charset="2"/>
              <a:buChar char="§"/>
            </a:pPr>
            <a:r>
              <a:rPr lang="en-US" sz="2400" dirty="0">
                <a:latin typeface="Arial" charset="0"/>
              </a:rPr>
              <a:t>Assigned from pool of addresses</a:t>
            </a:r>
          </a:p>
          <a:p>
            <a:pPr marL="857250" lvl="1">
              <a:spcBef>
                <a:spcPts val="0"/>
              </a:spcBef>
              <a:spcAft>
                <a:spcPts val="300"/>
              </a:spcAft>
              <a:buFont typeface="Wingdings" panose="05000000000000000000" pitchFamily="2" charset="2"/>
              <a:buChar char="§"/>
            </a:pPr>
            <a:r>
              <a:rPr lang="en-US" sz="2400" dirty="0">
                <a:latin typeface="Arial" charset="0"/>
              </a:rPr>
              <a:t>More common</a:t>
            </a:r>
          </a:p>
          <a:p>
            <a:pPr lvl="1">
              <a:spcBef>
                <a:spcPts val="0"/>
              </a:spcBef>
              <a:spcAft>
                <a:spcPts val="300"/>
              </a:spcAft>
            </a:pPr>
            <a:r>
              <a:rPr lang="en-US" dirty="0">
                <a:latin typeface="Arial" charset="0"/>
              </a:rPr>
              <a:t>DCHP</a:t>
            </a:r>
            <a:r>
              <a:rPr lang="en-US" sz="1800" dirty="0">
                <a:latin typeface="Arial" charset="0"/>
              </a:rPr>
              <a:t> </a:t>
            </a:r>
            <a:r>
              <a:rPr lang="en-US" dirty="0">
                <a:latin typeface="Arial" charset="0"/>
              </a:rPr>
              <a:t>shares</a:t>
            </a:r>
            <a:r>
              <a:rPr lang="en-US" sz="1800" dirty="0">
                <a:latin typeface="Arial" charset="0"/>
              </a:rPr>
              <a:t> </a:t>
            </a:r>
            <a:r>
              <a:rPr lang="en-US" dirty="0">
                <a:latin typeface="Arial" charset="0"/>
              </a:rPr>
              <a:t>IP</a:t>
            </a:r>
            <a:r>
              <a:rPr lang="en-US" sz="1800" dirty="0">
                <a:latin typeface="Arial" charset="0"/>
              </a:rPr>
              <a:t> </a:t>
            </a:r>
            <a:r>
              <a:rPr lang="en-US" dirty="0">
                <a:latin typeface="Arial" charset="0"/>
              </a:rPr>
              <a:t>addresses</a:t>
            </a:r>
            <a:r>
              <a:rPr lang="en-US" sz="1800" dirty="0">
                <a:latin typeface="Arial" charset="0"/>
              </a:rPr>
              <a:t> </a:t>
            </a:r>
            <a:r>
              <a:rPr lang="en-US" dirty="0">
                <a:latin typeface="Arial" charset="0"/>
              </a:rPr>
              <a:t>as</a:t>
            </a:r>
            <a:r>
              <a:rPr lang="en-US" sz="1800" dirty="0">
                <a:latin typeface="Arial" charset="0"/>
              </a:rPr>
              <a:t> </a:t>
            </a:r>
            <a:r>
              <a:rPr lang="en-US" dirty="0">
                <a:latin typeface="Arial" charset="0"/>
              </a:rPr>
              <a:t>needed</a:t>
            </a:r>
          </a:p>
        </p:txBody>
      </p:sp>
    </p:spTree>
    <p:extLst>
      <p:ext uri="{BB962C8B-B14F-4D97-AF65-F5344CB8AC3E}">
        <p14:creationId xmlns:p14="http://schemas.microsoft.com/office/powerpoint/2010/main" val="3052620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eaLnBrk="1" hangingPunct="1">
              <a:defRPr/>
            </a:pPr>
            <a:r>
              <a:rPr lang="en-US" dirty="0"/>
              <a:t>Internet Identity</a:t>
            </a:r>
            <a:br>
              <a:rPr lang="en-US" sz="2100" dirty="0"/>
            </a:br>
            <a:r>
              <a:rPr lang="en-US" sz="3200" dirty="0"/>
              <a:t>Domain Names (1 of 2)</a:t>
            </a:r>
            <a:br>
              <a:rPr lang="en-US" sz="3200" dirty="0"/>
            </a:br>
            <a:r>
              <a:rPr lang="en-US" sz="2000" dirty="0"/>
              <a:t>(Objective 13.5)</a:t>
            </a:r>
            <a:endParaRPr lang="en-US" dirty="0"/>
          </a:p>
        </p:txBody>
      </p:sp>
      <p:sp>
        <p:nvSpPr>
          <p:cNvPr id="7" name="Rectangle 3"/>
          <p:cNvSpPr>
            <a:spLocks noGrp="1" noChangeArrowheads="1"/>
          </p:cNvSpPr>
          <p:nvPr>
            <p:ph idx="1"/>
          </p:nvPr>
        </p:nvSpPr>
        <p:spPr>
          <a:xfrm>
            <a:off x="457200" y="1600200"/>
            <a:ext cx="8458200" cy="5181600"/>
          </a:xfrm>
          <a:ln>
            <a:solidFill>
              <a:schemeClr val="bg1"/>
            </a:solidFill>
          </a:ln>
        </p:spPr>
        <p:txBody>
          <a:bodyPr/>
          <a:lstStyle/>
          <a:p>
            <a:pPr eaLnBrk="1" hangingPunct="1">
              <a:spcBef>
                <a:spcPts val="0"/>
              </a:spcBef>
              <a:spcAft>
                <a:spcPts val="900"/>
              </a:spcAft>
              <a:defRPr/>
            </a:pPr>
            <a:r>
              <a:rPr lang="en-US" dirty="0">
                <a:solidFill>
                  <a:srgbClr val="007FA3"/>
                </a:solidFill>
              </a:rPr>
              <a:t>Top-level domain (TLD)</a:t>
            </a:r>
          </a:p>
          <a:p>
            <a:pPr lvl="1">
              <a:spcBef>
                <a:spcPts val="0"/>
              </a:spcBef>
              <a:spcAft>
                <a:spcPts val="300"/>
              </a:spcAft>
              <a:defRPr/>
            </a:pPr>
            <a:r>
              <a:rPr lang="en-US" dirty="0"/>
              <a:t>Standardized pools such as</a:t>
            </a:r>
            <a:br>
              <a:rPr lang="en-US" dirty="0"/>
            </a:br>
            <a:r>
              <a:rPr lang="en-US" dirty="0"/>
              <a:t>.com and .org</a:t>
            </a:r>
          </a:p>
          <a:p>
            <a:pPr lvl="1">
              <a:spcBef>
                <a:spcPts val="0"/>
              </a:spcBef>
              <a:spcAft>
                <a:spcPts val="300"/>
              </a:spcAft>
              <a:defRPr/>
            </a:pPr>
            <a:r>
              <a:rPr lang="en-US" dirty="0"/>
              <a:t>Established by ICANN</a:t>
            </a:r>
          </a:p>
          <a:p>
            <a:pPr>
              <a:spcBef>
                <a:spcPts val="1200"/>
              </a:spcBef>
              <a:spcAft>
                <a:spcPts val="900"/>
              </a:spcAft>
              <a:defRPr/>
            </a:pPr>
            <a:r>
              <a:rPr lang="en-US" dirty="0">
                <a:solidFill>
                  <a:srgbClr val="007FA3"/>
                </a:solidFill>
              </a:rPr>
              <a:t>Second-level domain</a:t>
            </a:r>
          </a:p>
          <a:p>
            <a:pPr lvl="1">
              <a:spcBef>
                <a:spcPts val="0"/>
              </a:spcBef>
              <a:spcAft>
                <a:spcPts val="300"/>
              </a:spcAft>
              <a:defRPr/>
            </a:pPr>
            <a:r>
              <a:rPr lang="en-US" dirty="0"/>
              <a:t>Directly below the top-level domain</a:t>
            </a:r>
          </a:p>
          <a:p>
            <a:pPr lvl="1">
              <a:spcBef>
                <a:spcPts val="0"/>
              </a:spcBef>
              <a:spcAft>
                <a:spcPts val="300"/>
              </a:spcAft>
              <a:defRPr/>
            </a:pPr>
            <a:r>
              <a:rPr lang="en-US" dirty="0"/>
              <a:t>Unique within its own TLD</a:t>
            </a:r>
          </a:p>
          <a:p>
            <a:pPr lvl="1">
              <a:spcBef>
                <a:spcPts val="0"/>
              </a:spcBef>
              <a:spcAft>
                <a:spcPts val="300"/>
              </a:spcAft>
              <a:defRPr/>
            </a:pPr>
            <a:r>
              <a:rPr lang="en-US" dirty="0"/>
              <a:t>Not necessarily unique to all top-level domains</a:t>
            </a:r>
          </a:p>
        </p:txBody>
      </p:sp>
      <p:pic>
        <p:nvPicPr>
          <p:cNvPr id="4" name="Picture 3" descr="A graphic of a tree shows some common domain names on each branch. Dot e d u&#10;Dot I n t&#10;Dot net&#10;Dot com&#10;Dot T V&#10;Dot info&#10;Dot org&#10;Dot gov&#10;Dot b I z&#10;Dot e u">
            <a:extLst>
              <a:ext uri="{FF2B5EF4-FFF2-40B4-BE49-F238E27FC236}">
                <a16:creationId xmlns:a16="http://schemas.microsoft.com/office/drawing/2014/main" id="{8E7BDD7F-A9D7-4FAA-B627-74AD529F5B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
          <a:stretch/>
        </p:blipFill>
        <p:spPr>
          <a:xfrm>
            <a:off x="5943600" y="1371600"/>
            <a:ext cx="3026229" cy="2971800"/>
          </a:xfrm>
          <a:prstGeom prst="rect">
            <a:avLst/>
          </a:prstGeom>
        </p:spPr>
      </p:pic>
    </p:spTree>
    <p:extLst>
      <p:ext uri="{BB962C8B-B14F-4D97-AF65-F5344CB8AC3E}">
        <p14:creationId xmlns:p14="http://schemas.microsoft.com/office/powerpoint/2010/main" val="1233888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lstStyle/>
          <a:p>
            <a:pPr>
              <a:defRPr/>
            </a:pPr>
            <a:r>
              <a:rPr lang="en-US" dirty="0"/>
              <a:t>Internet Identity</a:t>
            </a:r>
            <a:br>
              <a:rPr lang="en-US" sz="2100" dirty="0"/>
            </a:br>
            <a:r>
              <a:rPr lang="en-US" sz="3200" dirty="0"/>
              <a:t>Domain Names (2 of 2)</a:t>
            </a:r>
            <a:br>
              <a:rPr lang="en-US" sz="3200" dirty="0"/>
            </a:br>
            <a:r>
              <a:rPr lang="en-US" sz="2000" dirty="0"/>
              <a:t>(Objective 13.5)</a:t>
            </a:r>
            <a:endParaRPr lang="en-US" dirty="0"/>
          </a:p>
        </p:txBody>
      </p:sp>
      <p:sp>
        <p:nvSpPr>
          <p:cNvPr id="6" name="Rectangle 3"/>
          <p:cNvSpPr>
            <a:spLocks noGrp="1" noChangeArrowheads="1"/>
          </p:cNvSpPr>
          <p:nvPr>
            <p:ph idx="1"/>
          </p:nvPr>
        </p:nvSpPr>
        <p:spPr>
          <a:xfrm>
            <a:off x="457200" y="1600200"/>
            <a:ext cx="8562295" cy="1676399"/>
          </a:xfrm>
          <a:ln>
            <a:solidFill>
              <a:schemeClr val="bg1"/>
            </a:solidFill>
          </a:ln>
        </p:spPr>
        <p:txBody>
          <a:bodyPr/>
          <a:lstStyle/>
          <a:p>
            <a:pPr eaLnBrk="1" hangingPunct="1">
              <a:spcBef>
                <a:spcPts val="0"/>
              </a:spcBef>
              <a:spcAft>
                <a:spcPts val="600"/>
              </a:spcAft>
              <a:defRPr/>
            </a:pPr>
            <a:r>
              <a:rPr lang="en-US" dirty="0">
                <a:solidFill>
                  <a:srgbClr val="007FA3"/>
                </a:solidFill>
              </a:rPr>
              <a:t>Computer converts URL to an IP address</a:t>
            </a:r>
          </a:p>
          <a:p>
            <a:pPr eaLnBrk="1" hangingPunct="1">
              <a:spcBef>
                <a:spcPts val="0"/>
              </a:spcBef>
              <a:spcAft>
                <a:spcPts val="600"/>
              </a:spcAft>
              <a:defRPr/>
            </a:pPr>
            <a:r>
              <a:rPr lang="en-US" dirty="0">
                <a:solidFill>
                  <a:srgbClr val="007FA3"/>
                </a:solidFill>
              </a:rPr>
              <a:t>Domain name system server functions like an Internet phone book</a:t>
            </a:r>
            <a:endParaRPr lang="en-US" sz="2100" dirty="0">
              <a:solidFill>
                <a:srgbClr val="007FA3"/>
              </a:solidFill>
              <a:latin typeface="Arial" charset="0"/>
            </a:endParaRPr>
          </a:p>
        </p:txBody>
      </p:sp>
      <p:pic>
        <p:nvPicPr>
          <p:cNvPr id="7" name="Picture 6" descr="A 6-step graphic flowchart shows communication between computers and servers. The 4 nodes in the flowchart are your computer, your I S P’s web server, Your I S P’s default D N S server, and root server for dot com domain. There are arrows pointing to and from each step in the aforementioned order. The 6 steps on the flowchart are as follows.&#10;1. Step 1. Your browser requests information from A B C dot com.&#10;2. Your computer&#10;3. Step 2. Your I S P’s server asks the D N S server to turn that into an I P address.&#10;4. Step 3. If the D N S server doesn’t know the I P address, it asks the root server for that I P address.&#10;5. Step 4. The root server provides the I P address.&#10;6. Step 5. The D N S server stores that I P address so it will remember it next time. It then passes it along to the web server.&#10;7. Step 6. Your computer routes request to correct I P address.&#10;">
            <a:extLst>
              <a:ext uri="{FF2B5EF4-FFF2-40B4-BE49-F238E27FC236}">
                <a16:creationId xmlns:a16="http://schemas.microsoft.com/office/drawing/2014/main" id="{9634C6A3-5D91-4CC1-B4F7-0076909C47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809"/>
          <a:stretch/>
        </p:blipFill>
        <p:spPr>
          <a:xfrm>
            <a:off x="914400" y="3307079"/>
            <a:ext cx="7315200" cy="2895602"/>
          </a:xfrm>
          <a:prstGeom prst="rect">
            <a:avLst/>
          </a:prstGeom>
        </p:spPr>
      </p:pic>
    </p:spTree>
    <p:extLst>
      <p:ext uri="{BB962C8B-B14F-4D97-AF65-F5344CB8AC3E}">
        <p14:creationId xmlns:p14="http://schemas.microsoft.com/office/powerpoint/2010/main" val="3922300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normAutofit/>
          </a:bodyPr>
          <a:lstStyle/>
          <a:p>
            <a:r>
              <a:rPr lang="en-US" dirty="0"/>
              <a:t>Web Technologies</a:t>
            </a:r>
            <a:br>
              <a:rPr lang="en-US" sz="2400" dirty="0"/>
            </a:br>
            <a:r>
              <a:rPr lang="en-US" sz="3200" dirty="0"/>
              <a:t>Web Development (1 of 4)</a:t>
            </a:r>
            <a:br>
              <a:rPr lang="en-US" sz="3200" dirty="0"/>
            </a:br>
            <a:r>
              <a:rPr lang="en-US" sz="2000" dirty="0"/>
              <a:t>(Objective 13.6)</a:t>
            </a:r>
            <a:endParaRPr lang="en-US" sz="2700" dirty="0"/>
          </a:p>
        </p:txBody>
      </p:sp>
      <p:sp>
        <p:nvSpPr>
          <p:cNvPr id="140291" name="Rectangle 3"/>
          <p:cNvSpPr>
            <a:spLocks noGrp="1" noChangeArrowheads="1"/>
          </p:cNvSpPr>
          <p:nvPr>
            <p:ph idx="1"/>
          </p:nvPr>
        </p:nvSpPr>
        <p:spPr>
          <a:xfrm>
            <a:off x="457200" y="1600200"/>
            <a:ext cx="8229600" cy="5486400"/>
          </a:xfrm>
          <a:ln>
            <a:solidFill>
              <a:schemeClr val="bg1"/>
            </a:solidFill>
          </a:ln>
        </p:spPr>
        <p:txBody>
          <a:bodyPr/>
          <a:lstStyle/>
          <a:p>
            <a:pPr marL="256032" lvl="1" indent="-256032">
              <a:spcBef>
                <a:spcPts val="0"/>
              </a:spcBef>
              <a:spcAft>
                <a:spcPts val="900"/>
              </a:spcAft>
              <a:buClr>
                <a:srgbClr val="007FA3"/>
              </a:buClr>
              <a:buSzPct val="100000"/>
              <a:buFont typeface="Arial" panose="020B0604020202020204" pitchFamily="34" charset="0"/>
              <a:buChar char="•"/>
              <a:defRPr/>
            </a:pPr>
            <a:r>
              <a:rPr lang="en-US" sz="3200" dirty="0">
                <a:solidFill>
                  <a:srgbClr val="007FA3"/>
                </a:solidFill>
              </a:rPr>
              <a:t>HTML</a:t>
            </a:r>
          </a:p>
          <a:p>
            <a:pPr lvl="1">
              <a:spcBef>
                <a:spcPts val="0"/>
              </a:spcBef>
              <a:spcAft>
                <a:spcPts val="600"/>
              </a:spcAft>
            </a:pPr>
            <a:r>
              <a:rPr lang="en-US" dirty="0">
                <a:latin typeface="Arial" charset="0"/>
              </a:rPr>
              <a:t>Not a programming language</a:t>
            </a:r>
          </a:p>
          <a:p>
            <a:pPr lvl="1">
              <a:spcBef>
                <a:spcPts val="0"/>
              </a:spcBef>
              <a:spcAft>
                <a:spcPts val="600"/>
              </a:spcAft>
            </a:pPr>
            <a:r>
              <a:rPr lang="en-US" dirty="0">
                <a:latin typeface="Arial" charset="0"/>
              </a:rPr>
              <a:t>Set of rules for marking blocks of text</a:t>
            </a:r>
          </a:p>
          <a:p>
            <a:pPr lvl="1">
              <a:spcBef>
                <a:spcPts val="0"/>
              </a:spcBef>
              <a:spcAft>
                <a:spcPts val="600"/>
              </a:spcAft>
            </a:pPr>
            <a:r>
              <a:rPr lang="en-US" dirty="0">
                <a:latin typeface="Arial" charset="0"/>
              </a:rPr>
              <a:t>Browser knows how to display text</a:t>
            </a:r>
          </a:p>
          <a:p>
            <a:pPr lvl="1">
              <a:spcBef>
                <a:spcPts val="0"/>
              </a:spcBef>
              <a:spcAft>
                <a:spcPts val="600"/>
              </a:spcAft>
            </a:pPr>
            <a:r>
              <a:rPr lang="en-US" dirty="0">
                <a:latin typeface="Arial" charset="0"/>
              </a:rPr>
              <a:t>Surrounded by pairs of HTML tags</a:t>
            </a:r>
          </a:p>
          <a:p>
            <a:pPr lvl="1">
              <a:spcBef>
                <a:spcPts val="0"/>
              </a:spcBef>
              <a:spcAft>
                <a:spcPts val="600"/>
              </a:spcAft>
            </a:pPr>
            <a:r>
              <a:rPr lang="en-US" dirty="0">
                <a:latin typeface="Arial" charset="0"/>
              </a:rPr>
              <a:t>Tags and text referred to as an element</a:t>
            </a:r>
          </a:p>
          <a:p>
            <a:pPr marL="558800" lvl="1" indent="0">
              <a:spcBef>
                <a:spcPts val="0"/>
              </a:spcBef>
              <a:spcAft>
                <a:spcPts val="600"/>
              </a:spcAft>
              <a:buNone/>
            </a:pPr>
            <a:endParaRPr lang="en-US" dirty="0">
              <a:latin typeface="Arial" charset="0"/>
            </a:endParaRPr>
          </a:p>
          <a:p>
            <a:pPr marL="628650" lvl="3" indent="0" algn="ctr">
              <a:spcBef>
                <a:spcPts val="0"/>
              </a:spcBef>
              <a:spcAft>
                <a:spcPts val="1800"/>
              </a:spcAft>
              <a:buNone/>
            </a:pPr>
            <a:r>
              <a:rPr lang="en-US" sz="1800" dirty="0">
                <a:latin typeface="Arial" charset="0"/>
              </a:rPr>
              <a:t>&lt;b&gt;&lt;i&gt;</a:t>
            </a:r>
            <a:r>
              <a:rPr lang="en-US" sz="1800" b="1" i="1" dirty="0">
                <a:latin typeface="Arial" charset="0"/>
              </a:rPr>
              <a:t>This should be bolded and italicized.</a:t>
            </a:r>
            <a:r>
              <a:rPr lang="en-US" sz="1800" i="1" dirty="0">
                <a:latin typeface="Arial" charset="0"/>
              </a:rPr>
              <a:t>&lt;/</a:t>
            </a:r>
            <a:r>
              <a:rPr lang="en-US" sz="1800" dirty="0">
                <a:latin typeface="Arial" charset="0"/>
              </a:rPr>
              <a:t>i&gt;&lt;/b&gt;</a:t>
            </a:r>
          </a:p>
        </p:txBody>
      </p:sp>
    </p:spTree>
    <p:extLst>
      <p:ext uri="{BB962C8B-B14F-4D97-AF65-F5344CB8AC3E}">
        <p14:creationId xmlns:p14="http://schemas.microsoft.com/office/powerpoint/2010/main" val="4177413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rmAutofit/>
          </a:bodyPr>
          <a:lstStyle/>
          <a:p>
            <a:r>
              <a:rPr lang="en-US" dirty="0"/>
              <a:t>Web Technologies</a:t>
            </a:r>
            <a:br>
              <a:rPr lang="en-US" sz="1350" dirty="0"/>
            </a:br>
            <a:r>
              <a:rPr lang="en-US" sz="3200" dirty="0"/>
              <a:t>Web Development (2 of 4)</a:t>
            </a:r>
            <a:br>
              <a:rPr lang="en-US" sz="3200" dirty="0"/>
            </a:br>
            <a:r>
              <a:rPr lang="en-US" sz="2000" dirty="0"/>
              <a:t>(Objective 13.6)</a:t>
            </a:r>
            <a:endParaRPr lang="en-US" sz="3600" dirty="0"/>
          </a:p>
        </p:txBody>
      </p:sp>
      <p:sp>
        <p:nvSpPr>
          <p:cNvPr id="6" name="Rectangle 3"/>
          <p:cNvSpPr>
            <a:spLocks noGrp="1" noChangeArrowheads="1"/>
          </p:cNvSpPr>
          <p:nvPr>
            <p:ph idx="1"/>
          </p:nvPr>
        </p:nvSpPr>
        <p:spPr>
          <a:xfrm>
            <a:off x="457200" y="1600200"/>
            <a:ext cx="8229599" cy="3943713"/>
          </a:xfrm>
          <a:ln>
            <a:solidFill>
              <a:schemeClr val="bg1"/>
            </a:solidFill>
          </a:ln>
        </p:spPr>
        <p:txBody>
          <a:bodyPr>
            <a:normAutofit/>
          </a:bodyPr>
          <a:lstStyle/>
          <a:p>
            <a:pPr>
              <a:spcBef>
                <a:spcPts val="0"/>
              </a:spcBef>
            </a:pPr>
            <a:r>
              <a:rPr lang="en-US" dirty="0">
                <a:solidFill>
                  <a:srgbClr val="007FA3"/>
                </a:solidFill>
              </a:rPr>
              <a:t>Cascade style sheet</a:t>
            </a:r>
            <a:r>
              <a:rPr lang="en-US" dirty="0"/>
              <a:t>—</a:t>
            </a:r>
            <a:r>
              <a:rPr lang="en-US" dirty="0">
                <a:solidFill>
                  <a:srgbClr val="007FA3"/>
                </a:solidFill>
              </a:rPr>
              <a:t>list of rules defining how to display HTML elements</a:t>
            </a:r>
            <a:endParaRPr lang="en-US" kern="1200" dirty="0">
              <a:solidFill>
                <a:srgbClr val="007FA3"/>
              </a:solidFill>
              <a:latin typeface="Arial" charset="0"/>
            </a:endParaRPr>
          </a:p>
        </p:txBody>
      </p:sp>
      <p:pic>
        <p:nvPicPr>
          <p:cNvPr id="7" name="Picture 6" descr="An image shows 2 blocks. Each one shows a cascading style sheet with H T M L code, next to the resulting formatted view. There are two callouts pointing to the cascading style sheet. 1. Each cascading style sheet dictates the specific font. 2. Each cascading style sheet sets a different background image or color.&#10;The formatted view of the first block shows some text wrapped in a cell, and in a script font. In the top cell, it reads, heading 1. New line. This is some text in a paragraph. New line. This is another paragraph. In the second cell below, the heading is heading 2, and a 2 by 2 table contains 2 names and 2 emails.&#10;The first block of H T M L in the style sheet reads line by line as follows.&#10;1. body&#10;2. left brace &#10;3. font hyphen size colon 75 percent sign semi colon&#10;4. font hyphen family colon double quote mark lucida calligraphy double quote mark, comma, arial, comma, single quote mark sans serif single quote mark semi colon&#10;5. background hyphen color colon hash D C D C D C semi colon &#10;6. color colon hash 8 A 2 B E 2 semi colon&#10;7. margin colon 10 p x semi colon&#10;8. right brace&#10;">
            <a:extLst>
              <a:ext uri="{FF2B5EF4-FFF2-40B4-BE49-F238E27FC236}">
                <a16:creationId xmlns:a16="http://schemas.microsoft.com/office/drawing/2014/main" id="{1047A15D-20E2-4965-87DF-F123093D1E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328"/>
          <a:stretch/>
        </p:blipFill>
        <p:spPr>
          <a:xfrm>
            <a:off x="2743200" y="2878444"/>
            <a:ext cx="3969176" cy="3522356"/>
          </a:xfrm>
          <a:prstGeom prst="rect">
            <a:avLst/>
          </a:prstGeom>
        </p:spPr>
      </p:pic>
    </p:spTree>
    <p:extLst>
      <p:ext uri="{BB962C8B-B14F-4D97-AF65-F5344CB8AC3E}">
        <p14:creationId xmlns:p14="http://schemas.microsoft.com/office/powerpoint/2010/main" val="2880145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rmAutofit/>
          </a:bodyPr>
          <a:lstStyle/>
          <a:p>
            <a:r>
              <a:rPr lang="en-US" dirty="0"/>
              <a:t>Web Technologies</a:t>
            </a:r>
            <a:br>
              <a:rPr lang="en-US" sz="1800" dirty="0"/>
            </a:br>
            <a:r>
              <a:rPr lang="en-US" sz="3200" dirty="0"/>
              <a:t>Web Development (3 of 4)</a:t>
            </a:r>
            <a:br>
              <a:rPr lang="en-US" sz="3200" dirty="0"/>
            </a:br>
            <a:r>
              <a:rPr lang="en-US" sz="2000" dirty="0"/>
              <a:t>(Objective 13.6)</a:t>
            </a:r>
            <a:endParaRPr lang="en-US" sz="3200" dirty="0"/>
          </a:p>
        </p:txBody>
      </p:sp>
      <p:sp>
        <p:nvSpPr>
          <p:cNvPr id="140291" name="Rectangle 3"/>
          <p:cNvSpPr>
            <a:spLocks noGrp="1" noChangeArrowheads="1"/>
          </p:cNvSpPr>
          <p:nvPr>
            <p:ph idx="1"/>
          </p:nvPr>
        </p:nvSpPr>
        <p:spPr>
          <a:xfrm>
            <a:off x="457200" y="1600200"/>
            <a:ext cx="8382000" cy="5181600"/>
          </a:xfrm>
          <a:ln>
            <a:solidFill>
              <a:schemeClr val="bg1"/>
            </a:solidFill>
          </a:ln>
        </p:spPr>
        <p:txBody>
          <a:bodyPr/>
          <a:lstStyle/>
          <a:p>
            <a:pPr>
              <a:spcBef>
                <a:spcPts val="0"/>
              </a:spcBef>
              <a:spcAft>
                <a:spcPts val="300"/>
              </a:spcAft>
              <a:defRPr/>
            </a:pPr>
            <a:r>
              <a:rPr lang="en-US" dirty="0">
                <a:solidFill>
                  <a:srgbClr val="007FA3"/>
                </a:solidFill>
              </a:rPr>
              <a:t>XML—different from HTML</a:t>
            </a:r>
          </a:p>
          <a:p>
            <a:pPr lvl="1">
              <a:spcBef>
                <a:spcPts val="0"/>
              </a:spcBef>
              <a:spcAft>
                <a:spcPts val="300"/>
              </a:spcAft>
            </a:pPr>
            <a:r>
              <a:rPr lang="en-US" kern="1200" dirty="0">
                <a:latin typeface="Arial" charset="0"/>
              </a:rPr>
              <a:t>eXtensible Markup Language</a:t>
            </a:r>
            <a:r>
              <a:rPr lang="en-US" dirty="0"/>
              <a:t>—d</a:t>
            </a:r>
            <a:r>
              <a:rPr lang="en-US" kern="1200" dirty="0">
                <a:latin typeface="Arial" charset="0"/>
              </a:rPr>
              <a:t>escribes what data is, not </a:t>
            </a:r>
            <a:r>
              <a:rPr lang="en-US" kern="1200" dirty="0">
                <a:solidFill>
                  <a:schemeClr val="tx1"/>
                </a:solidFill>
                <a:latin typeface="Arial" charset="0"/>
              </a:rPr>
              <a:t>how it’s to be displayed</a:t>
            </a:r>
          </a:p>
          <a:p>
            <a:pPr marL="1025525" lvl="3">
              <a:spcBef>
                <a:spcPts val="0"/>
              </a:spcBef>
              <a:spcAft>
                <a:spcPts val="300"/>
              </a:spcAft>
              <a:buSzPct val="117000"/>
              <a:buFont typeface="Wingdings" panose="05000000000000000000" pitchFamily="2" charset="2"/>
              <a:buChar char="§"/>
            </a:pPr>
            <a:r>
              <a:rPr lang="en-US" kern="1200" dirty="0">
                <a:latin typeface="Arial" charset="0"/>
              </a:rPr>
              <a:t> </a:t>
            </a:r>
            <a:r>
              <a:rPr lang="en-US" sz="2400" kern="1200" dirty="0">
                <a:latin typeface="Arial" charset="0"/>
              </a:rPr>
              <a:t>Provides a method of data validation through XML schema diagrams (XSD)</a:t>
            </a:r>
          </a:p>
          <a:p>
            <a:pPr>
              <a:spcBef>
                <a:spcPts val="1800"/>
              </a:spcBef>
              <a:spcAft>
                <a:spcPts val="300"/>
              </a:spcAft>
            </a:pPr>
            <a:r>
              <a:rPr lang="en-US" kern="1200" dirty="0">
                <a:solidFill>
                  <a:srgbClr val="007FA3"/>
                </a:solidFill>
                <a:latin typeface="Arial" charset="0"/>
              </a:rPr>
              <a:t>JSON</a:t>
            </a:r>
            <a:r>
              <a:rPr lang="en-US" dirty="0"/>
              <a:t>—</a:t>
            </a:r>
            <a:r>
              <a:rPr lang="en-US" kern="1200" dirty="0">
                <a:solidFill>
                  <a:srgbClr val="007FA3"/>
                </a:solidFill>
                <a:latin typeface="Arial" charset="0"/>
              </a:rPr>
              <a:t>JavaScript Object Notation</a:t>
            </a:r>
          </a:p>
          <a:p>
            <a:pPr lvl="1">
              <a:spcBef>
                <a:spcPts val="0"/>
              </a:spcBef>
              <a:spcAft>
                <a:spcPts val="300"/>
              </a:spcAft>
            </a:pPr>
            <a:r>
              <a:rPr lang="en-US" dirty="0">
                <a:latin typeface="Arial" charset="0"/>
              </a:rPr>
              <a:t>Data interchange that is easy for humans to read and write</a:t>
            </a:r>
            <a:endParaRPr lang="en-US" kern="1200" dirty="0">
              <a:latin typeface="Arial" charset="0"/>
            </a:endParaRPr>
          </a:p>
        </p:txBody>
      </p:sp>
    </p:spTree>
    <p:extLst>
      <p:ext uri="{BB962C8B-B14F-4D97-AF65-F5344CB8AC3E}">
        <p14:creationId xmlns:p14="http://schemas.microsoft.com/office/powerpoint/2010/main" val="3102494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rmAutofit/>
          </a:bodyPr>
          <a:lstStyle/>
          <a:p>
            <a:r>
              <a:rPr lang="en-US" dirty="0"/>
              <a:t>Web Technologies</a:t>
            </a:r>
            <a:br>
              <a:rPr lang="en-US" sz="1350" dirty="0"/>
            </a:br>
            <a:r>
              <a:rPr lang="en-US" sz="3200" dirty="0"/>
              <a:t>Web Development (4 of 4)</a:t>
            </a:r>
            <a:br>
              <a:rPr lang="en-US" sz="3200" dirty="0"/>
            </a:br>
            <a:r>
              <a:rPr lang="en-US" sz="2000" dirty="0"/>
              <a:t>(Objective 13.6)</a:t>
            </a:r>
            <a:endParaRPr lang="en-US" sz="3600" dirty="0"/>
          </a:p>
        </p:txBody>
      </p:sp>
      <p:sp>
        <p:nvSpPr>
          <p:cNvPr id="6" name="Rectangle 3"/>
          <p:cNvSpPr>
            <a:spLocks noGrp="1" noChangeArrowheads="1"/>
          </p:cNvSpPr>
          <p:nvPr>
            <p:ph idx="1"/>
          </p:nvPr>
        </p:nvSpPr>
        <p:spPr>
          <a:xfrm>
            <a:off x="457200" y="1600200"/>
            <a:ext cx="8153400" cy="4800600"/>
          </a:xfrm>
          <a:ln>
            <a:solidFill>
              <a:schemeClr val="bg1"/>
            </a:solidFill>
          </a:ln>
        </p:spPr>
        <p:txBody>
          <a:bodyPr/>
          <a:lstStyle/>
          <a:p>
            <a:pPr>
              <a:spcBef>
                <a:spcPts val="0"/>
              </a:spcBef>
              <a:spcAft>
                <a:spcPts val="1800"/>
              </a:spcAft>
              <a:defRPr/>
            </a:pPr>
            <a:r>
              <a:rPr lang="en-US" dirty="0">
                <a:solidFill>
                  <a:srgbClr val="007FA3"/>
                </a:solidFill>
              </a:rPr>
              <a:t>Hypertext Transfer Protocol</a:t>
            </a:r>
            <a:r>
              <a:rPr lang="en-US" dirty="0"/>
              <a:t>—</a:t>
            </a:r>
            <a:r>
              <a:rPr lang="en-US" dirty="0">
                <a:solidFill>
                  <a:srgbClr val="007FA3"/>
                </a:solidFill>
              </a:rPr>
              <a:t>transfers hypertext documents across the Internet</a:t>
            </a:r>
          </a:p>
          <a:p>
            <a:pPr>
              <a:spcBef>
                <a:spcPts val="0"/>
              </a:spcBef>
              <a:spcAft>
                <a:spcPts val="1800"/>
              </a:spcAft>
            </a:pPr>
            <a:r>
              <a:rPr lang="en-US" dirty="0">
                <a:solidFill>
                  <a:srgbClr val="007FA3"/>
                </a:solidFill>
              </a:rPr>
              <a:t>Hypertext Transfer Protocol Secure</a:t>
            </a:r>
            <a:r>
              <a:rPr lang="en-US" dirty="0"/>
              <a:t>—used </a:t>
            </a:r>
            <a:r>
              <a:rPr lang="en-US" dirty="0">
                <a:solidFill>
                  <a:srgbClr val="007FA3"/>
                </a:solidFill>
              </a:rPr>
              <a:t>to securely </a:t>
            </a:r>
            <a:r>
              <a:rPr lang="en-US" dirty="0"/>
              <a:t>send data over </a:t>
            </a:r>
            <a:r>
              <a:rPr lang="en-US" dirty="0">
                <a:solidFill>
                  <a:srgbClr val="007FA3"/>
                </a:solidFill>
              </a:rPr>
              <a:t>the web</a:t>
            </a:r>
          </a:p>
          <a:p>
            <a:pPr lvl="1">
              <a:spcBef>
                <a:spcPts val="0"/>
              </a:spcBef>
              <a:spcAft>
                <a:spcPts val="1800"/>
              </a:spcAft>
            </a:pPr>
            <a:r>
              <a:rPr lang="en-US" kern="1200" dirty="0">
                <a:latin typeface="Arial" charset="0"/>
              </a:rPr>
              <a:t>SSL</a:t>
            </a:r>
          </a:p>
          <a:p>
            <a:pPr lvl="1">
              <a:spcBef>
                <a:spcPts val="0"/>
              </a:spcBef>
              <a:spcAft>
                <a:spcPts val="1800"/>
              </a:spcAft>
            </a:pPr>
            <a:r>
              <a:rPr lang="en-US" kern="1200" dirty="0">
                <a:latin typeface="Arial" charset="0"/>
              </a:rPr>
              <a:t>TLS</a:t>
            </a:r>
          </a:p>
        </p:txBody>
      </p:sp>
    </p:spTree>
    <p:extLst>
      <p:ext uri="{BB962C8B-B14F-4D97-AF65-F5344CB8AC3E}">
        <p14:creationId xmlns:p14="http://schemas.microsoft.com/office/powerpoint/2010/main" val="64213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t>Web Technologies</a:t>
            </a:r>
            <a:br>
              <a:rPr lang="en-US" sz="3000" dirty="0"/>
            </a:br>
            <a:r>
              <a:rPr lang="en-US" sz="3200" dirty="0"/>
              <a:t>Application Architecture (1 of 3)</a:t>
            </a:r>
            <a:br>
              <a:rPr lang="en-US" sz="3200" dirty="0"/>
            </a:br>
            <a:r>
              <a:rPr lang="en-US" sz="2000" dirty="0"/>
              <a:t>(Objective 13.7)</a:t>
            </a:r>
            <a:endParaRPr lang="en-US" sz="2700" dirty="0"/>
          </a:p>
        </p:txBody>
      </p:sp>
      <p:sp>
        <p:nvSpPr>
          <p:cNvPr id="140291" name="Rectangle 3"/>
          <p:cNvSpPr>
            <a:spLocks noGrp="1" noChangeArrowheads="1"/>
          </p:cNvSpPr>
          <p:nvPr>
            <p:ph idx="1"/>
          </p:nvPr>
        </p:nvSpPr>
        <p:spPr>
          <a:ln>
            <a:solidFill>
              <a:schemeClr val="bg1"/>
            </a:solidFill>
          </a:ln>
        </p:spPr>
        <p:txBody>
          <a:bodyPr/>
          <a:lstStyle/>
          <a:p>
            <a:pPr>
              <a:spcBef>
                <a:spcPts val="0"/>
              </a:spcBef>
              <a:spcAft>
                <a:spcPts val="1800"/>
              </a:spcAft>
              <a:defRPr/>
            </a:pPr>
            <a:r>
              <a:rPr lang="en-US" dirty="0">
                <a:solidFill>
                  <a:srgbClr val="007FA3"/>
                </a:solidFill>
              </a:rPr>
              <a:t>Server-side applications</a:t>
            </a:r>
          </a:p>
          <a:p>
            <a:pPr lvl="1">
              <a:spcBef>
                <a:spcPts val="0"/>
              </a:spcBef>
              <a:spcAft>
                <a:spcPts val="1800"/>
              </a:spcAft>
            </a:pPr>
            <a:r>
              <a:rPr lang="en-US" kern="1200" dirty="0">
                <a:latin typeface="Arial" charset="0"/>
              </a:rPr>
              <a:t>The web is a client/server network</a:t>
            </a:r>
          </a:p>
          <a:p>
            <a:pPr lvl="1">
              <a:spcBef>
                <a:spcPts val="0"/>
              </a:spcBef>
              <a:spcAft>
                <a:spcPts val="1800"/>
              </a:spcAft>
            </a:pPr>
            <a:r>
              <a:rPr lang="en-US" kern="1200" dirty="0">
                <a:latin typeface="Arial" charset="0"/>
              </a:rPr>
              <a:t>Program on server is considered server-side</a:t>
            </a:r>
          </a:p>
          <a:p>
            <a:pPr lvl="1">
              <a:spcBef>
                <a:spcPts val="0"/>
              </a:spcBef>
              <a:spcAft>
                <a:spcPts val="1800"/>
              </a:spcAft>
            </a:pPr>
            <a:r>
              <a:rPr lang="en-US" kern="1200" dirty="0">
                <a:latin typeface="Arial" charset="0"/>
              </a:rPr>
              <a:t>Can require many communication sessions between client and server</a:t>
            </a:r>
          </a:p>
          <a:p>
            <a:pPr lvl="1">
              <a:spcBef>
                <a:spcPts val="0"/>
              </a:spcBef>
              <a:spcAft>
                <a:spcPts val="1800"/>
              </a:spcAft>
            </a:pPr>
            <a:r>
              <a:rPr lang="en-US" kern="1200" dirty="0">
                <a:latin typeface="Arial" charset="0"/>
              </a:rPr>
              <a:t>Can perform very complex operations</a:t>
            </a:r>
          </a:p>
        </p:txBody>
      </p:sp>
    </p:spTree>
    <p:extLst>
      <p:ext uri="{BB962C8B-B14F-4D97-AF65-F5344CB8AC3E}">
        <p14:creationId xmlns:p14="http://schemas.microsoft.com/office/powerpoint/2010/main" val="1458417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0"/>
            <a:ext cx="8686800" cy="1600200"/>
          </a:xfrm>
        </p:spPr>
        <p:txBody>
          <a:bodyPr>
            <a:normAutofit/>
          </a:bodyPr>
          <a:lstStyle/>
          <a:p>
            <a:pPr>
              <a:defRPr/>
            </a:pPr>
            <a:r>
              <a:rPr lang="en-US" dirty="0"/>
              <a:t>Web Technologies</a:t>
            </a:r>
            <a:br>
              <a:rPr lang="en-US" dirty="0"/>
            </a:br>
            <a:r>
              <a:rPr lang="en-US" sz="3200" dirty="0"/>
              <a:t>Application Architecture (2 of 3)</a:t>
            </a:r>
            <a:br>
              <a:rPr lang="en-US" sz="3200" dirty="0"/>
            </a:br>
            <a:r>
              <a:rPr lang="en-US" sz="2000" dirty="0"/>
              <a:t>(Objective 13.7)</a:t>
            </a:r>
            <a:endParaRPr lang="en-US" sz="2700" dirty="0"/>
          </a:p>
        </p:txBody>
      </p:sp>
      <p:sp>
        <p:nvSpPr>
          <p:cNvPr id="140291" name="Rectangle 3"/>
          <p:cNvSpPr>
            <a:spLocks noGrp="1" noChangeArrowheads="1"/>
          </p:cNvSpPr>
          <p:nvPr>
            <p:ph idx="1"/>
          </p:nvPr>
        </p:nvSpPr>
        <p:spPr>
          <a:xfrm>
            <a:off x="457200" y="1600200"/>
            <a:ext cx="8534400" cy="4525963"/>
          </a:xfrm>
          <a:ln>
            <a:solidFill>
              <a:schemeClr val="bg1"/>
            </a:solidFill>
          </a:ln>
        </p:spPr>
        <p:txBody>
          <a:bodyPr/>
          <a:lstStyle/>
          <a:p>
            <a:pPr>
              <a:spcBef>
                <a:spcPts val="0"/>
              </a:spcBef>
              <a:spcAft>
                <a:spcPts val="1800"/>
              </a:spcAft>
              <a:defRPr/>
            </a:pPr>
            <a:r>
              <a:rPr lang="en-US" dirty="0">
                <a:solidFill>
                  <a:srgbClr val="007FA3"/>
                </a:solidFill>
              </a:rPr>
              <a:t>Client-side applications</a:t>
            </a:r>
          </a:p>
          <a:p>
            <a:pPr lvl="1">
              <a:spcBef>
                <a:spcPts val="0"/>
              </a:spcBef>
              <a:spcAft>
                <a:spcPts val="1800"/>
              </a:spcAft>
            </a:pPr>
            <a:r>
              <a:rPr lang="en-US" kern="1200" dirty="0">
                <a:latin typeface="Arial" charset="0"/>
              </a:rPr>
              <a:t>Programs that run on client computer</a:t>
            </a:r>
          </a:p>
          <a:p>
            <a:pPr lvl="1">
              <a:spcBef>
                <a:spcPts val="0"/>
              </a:spcBef>
              <a:spcAft>
                <a:spcPts val="1800"/>
              </a:spcAft>
            </a:pPr>
            <a:r>
              <a:rPr lang="en-US" kern="1200" dirty="0">
                <a:latin typeface="Arial" charset="0"/>
              </a:rPr>
              <a:t>Require no interaction with web server</a:t>
            </a:r>
          </a:p>
          <a:p>
            <a:pPr lvl="1">
              <a:spcBef>
                <a:spcPts val="0"/>
              </a:spcBef>
              <a:spcAft>
                <a:spcPts val="1800"/>
              </a:spcAft>
            </a:pPr>
            <a:r>
              <a:rPr lang="en-US" kern="1200" dirty="0">
                <a:latin typeface="Arial" charset="0"/>
              </a:rPr>
              <a:t>New data is only sent in response to a request</a:t>
            </a:r>
          </a:p>
          <a:p>
            <a:pPr lvl="1">
              <a:spcBef>
                <a:spcPts val="0"/>
              </a:spcBef>
              <a:spcAft>
                <a:spcPts val="1800"/>
              </a:spcAft>
            </a:pPr>
            <a:r>
              <a:rPr lang="en-US" kern="1200" dirty="0">
                <a:latin typeface="Arial" charset="0"/>
              </a:rPr>
              <a:t>Exchange of data can make interactivity inefficient and slow</a:t>
            </a:r>
          </a:p>
          <a:p>
            <a:pPr lvl="1">
              <a:spcBef>
                <a:spcPts val="0"/>
              </a:spcBef>
              <a:spcAft>
                <a:spcPts val="1800"/>
              </a:spcAft>
            </a:pPr>
            <a:r>
              <a:rPr lang="en-US" kern="1200" dirty="0">
                <a:latin typeface="Arial" charset="0"/>
              </a:rPr>
              <a:t>More efficient on local computer</a:t>
            </a:r>
          </a:p>
        </p:txBody>
      </p:sp>
    </p:spTree>
    <p:extLst>
      <p:ext uri="{BB962C8B-B14F-4D97-AF65-F5344CB8AC3E}">
        <p14:creationId xmlns:p14="http://schemas.microsoft.com/office/powerpoint/2010/main" val="2445933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rmAutofit/>
          </a:bodyPr>
          <a:lstStyle/>
          <a:p>
            <a:pPr>
              <a:defRPr/>
            </a:pPr>
            <a:r>
              <a:rPr lang="en-US" dirty="0"/>
              <a:t>Web Technologies</a:t>
            </a:r>
            <a:br>
              <a:rPr lang="en-US" dirty="0"/>
            </a:br>
            <a:r>
              <a:rPr lang="en-US" sz="3200" dirty="0"/>
              <a:t>Application Architecture (3 of 3)</a:t>
            </a:r>
            <a:br>
              <a:rPr lang="en-US" sz="3200" dirty="0"/>
            </a:br>
            <a:r>
              <a:rPr lang="en-US" sz="2000" dirty="0"/>
              <a:t>(Objective 13.7)</a:t>
            </a:r>
            <a:endParaRPr lang="en-US" dirty="0"/>
          </a:p>
        </p:txBody>
      </p:sp>
      <p:sp>
        <p:nvSpPr>
          <p:cNvPr id="7" name="Rectangle 3"/>
          <p:cNvSpPr>
            <a:spLocks noGrp="1" noChangeArrowheads="1"/>
          </p:cNvSpPr>
          <p:nvPr>
            <p:ph idx="1"/>
          </p:nvPr>
        </p:nvSpPr>
        <p:spPr>
          <a:ln>
            <a:solidFill>
              <a:schemeClr val="bg1"/>
            </a:solidFill>
          </a:ln>
        </p:spPr>
        <p:txBody>
          <a:bodyPr>
            <a:normAutofit/>
          </a:bodyPr>
          <a:lstStyle/>
          <a:p>
            <a:pPr>
              <a:spcBef>
                <a:spcPts val="0"/>
              </a:spcBef>
              <a:spcAft>
                <a:spcPts val="1200"/>
              </a:spcAft>
              <a:defRPr/>
            </a:pPr>
            <a:r>
              <a:rPr lang="en-US" dirty="0"/>
              <a:t>JavaScript—commonly used scripting language</a:t>
            </a:r>
          </a:p>
          <a:p>
            <a:pPr marL="171450" indent="-171450">
              <a:buFont typeface="Arial" panose="020B0604020202020204" pitchFamily="34" charset="0"/>
              <a:buChar char="•"/>
            </a:pPr>
            <a:r>
              <a:rPr lang="en-US" kern="1200" dirty="0"/>
              <a:t>Applet</a:t>
            </a:r>
            <a:r>
              <a:rPr lang="en-US" dirty="0"/>
              <a:t>—s</a:t>
            </a:r>
            <a:r>
              <a:rPr lang="en-US" kern="1200" dirty="0"/>
              <a:t>mall application located on the server</a:t>
            </a:r>
            <a:endParaRPr lang="en-US" kern="1200" dirty="0">
              <a:latin typeface="Arial" charset="0"/>
            </a:endParaRPr>
          </a:p>
        </p:txBody>
      </p:sp>
      <p:pic>
        <p:nvPicPr>
          <p:cNvPr id="4" name="Picture 3" descr="A diagram illustrates the deployment of a Java applet on a computer. 3 images are shown. A desktop computer with a keyboard, stack, monitor, and mouse. The arcade Pod dot com server stack. A monitor on which appears a chess board and pieces. Step 1, from your computer to server. Request from browser for game.&#10;Step 2, from server to computer. Java applet code sent.&#10;Step 3, your computer executes Java applet code and game displays on monitor.&#10;">
            <a:extLst>
              <a:ext uri="{FF2B5EF4-FFF2-40B4-BE49-F238E27FC236}">
                <a16:creationId xmlns:a16="http://schemas.microsoft.com/office/drawing/2014/main" id="{DFCC4228-A209-402C-8F18-0538DE6892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027"/>
          <a:stretch/>
        </p:blipFill>
        <p:spPr>
          <a:xfrm>
            <a:off x="2095356" y="3657600"/>
            <a:ext cx="5410488" cy="2666999"/>
          </a:xfrm>
          <a:prstGeom prst="rect">
            <a:avLst/>
          </a:prstGeom>
        </p:spPr>
      </p:pic>
    </p:spTree>
    <p:extLst>
      <p:ext uri="{BB962C8B-B14F-4D97-AF65-F5344CB8AC3E}">
        <p14:creationId xmlns:p14="http://schemas.microsoft.com/office/powerpoint/2010/main" val="420399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illustrates the route an email might take on the internet. Step 1, from your computer to your I S Ps email server. You send an email message to your friend Cheyenne.&#10;Step 2, from your I S P's email server to a D N S server. Your I S P’s email server consults the D N S server for Cheyenne’s domain address.&#10;Step 3, from a D N S server to your I S P's email server. The D N S server provides the domain I P address.&#10;Step 4, from your I S P's email server to the internet, to Cheyenne's I S P's email server. The email server forwards your e-mail through the Internet to Cheyenne’s I S P’s email server.&#10;Step 5, from Cheyenne’s I S P’s e-mail server to Cheyenne's computer. The next time Cheyenne checks her email, she gets your email">
            <a:extLst>
              <a:ext uri="{FF2B5EF4-FFF2-40B4-BE49-F238E27FC236}">
                <a16:creationId xmlns:a16="http://schemas.microsoft.com/office/drawing/2014/main" id="{F4D2FC54-AE5D-4078-A675-3AA5CB3810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01"/>
          <a:stretch/>
        </p:blipFill>
        <p:spPr>
          <a:xfrm>
            <a:off x="5334000" y="2590800"/>
            <a:ext cx="3505200" cy="2438666"/>
          </a:xfrm>
          <a:prstGeom prst="rect">
            <a:avLst/>
          </a:prstGeom>
        </p:spPr>
      </p:pic>
      <p:sp>
        <p:nvSpPr>
          <p:cNvPr id="8" name="Rectangle 2"/>
          <p:cNvSpPr>
            <a:spLocks noGrp="1" noChangeArrowheads="1"/>
          </p:cNvSpPr>
          <p:nvPr>
            <p:ph type="title"/>
          </p:nvPr>
        </p:nvSpPr>
        <p:spPr>
          <a:xfrm>
            <a:off x="457200" y="0"/>
            <a:ext cx="8686800" cy="1600200"/>
          </a:xfrm>
        </p:spPr>
        <p:txBody>
          <a:bodyPr/>
          <a:lstStyle/>
          <a:p>
            <a:pPr eaLnBrk="1" hangingPunct="1">
              <a:defRPr/>
            </a:pPr>
            <a:r>
              <a:rPr lang="en-US" dirty="0"/>
              <a:t>Communications Over the Internet</a:t>
            </a:r>
            <a:br>
              <a:rPr lang="en-US" dirty="0"/>
            </a:br>
            <a:r>
              <a:rPr lang="en-US" sz="3200" dirty="0"/>
              <a:t>Types of Internet Communication (1 of 2)</a:t>
            </a:r>
            <a:br>
              <a:rPr lang="en-US" sz="3200" dirty="0"/>
            </a:br>
            <a:r>
              <a:rPr lang="en-US" sz="2000" dirty="0"/>
              <a:t>(Objective 13.8)</a:t>
            </a:r>
            <a:endParaRPr lang="en-US" dirty="0"/>
          </a:p>
        </p:txBody>
      </p:sp>
      <p:sp>
        <p:nvSpPr>
          <p:cNvPr id="6" name="Rectangle 3"/>
          <p:cNvSpPr>
            <a:spLocks noGrp="1" noChangeArrowheads="1"/>
          </p:cNvSpPr>
          <p:nvPr>
            <p:ph idx="1"/>
          </p:nvPr>
        </p:nvSpPr>
        <p:spPr>
          <a:xfrm>
            <a:off x="457200" y="1600200"/>
            <a:ext cx="7848600" cy="5029200"/>
          </a:xfrm>
          <a:ln>
            <a:solidFill>
              <a:schemeClr val="bg1"/>
            </a:solidFill>
          </a:ln>
        </p:spPr>
        <p:txBody>
          <a:bodyPr>
            <a:normAutofit/>
          </a:bodyPr>
          <a:lstStyle/>
          <a:p>
            <a:pPr>
              <a:spcBef>
                <a:spcPts val="0"/>
              </a:spcBef>
              <a:spcAft>
                <a:spcPts val="600"/>
              </a:spcAft>
              <a:defRPr/>
            </a:pPr>
            <a:r>
              <a:rPr lang="en-US" dirty="0">
                <a:solidFill>
                  <a:srgbClr val="007FA3"/>
                </a:solidFill>
              </a:rPr>
              <a:t>E-mail</a:t>
            </a:r>
            <a:r>
              <a:rPr lang="en-US" dirty="0"/>
              <a:t>—</a:t>
            </a:r>
            <a:r>
              <a:rPr lang="en-US" dirty="0">
                <a:solidFill>
                  <a:srgbClr val="007FA3"/>
                </a:solidFill>
              </a:rPr>
              <a:t>one of the most common communication methods</a:t>
            </a:r>
          </a:p>
          <a:p>
            <a:pPr lvl="1">
              <a:spcBef>
                <a:spcPts val="0"/>
              </a:spcBef>
              <a:spcAft>
                <a:spcPts val="600"/>
              </a:spcAft>
              <a:defRPr/>
            </a:pPr>
            <a:r>
              <a:rPr lang="en-US" dirty="0">
                <a:latin typeface="Arial" charset="0"/>
              </a:rPr>
              <a:t>Created in 1971</a:t>
            </a:r>
          </a:p>
          <a:p>
            <a:pPr lvl="1">
              <a:spcBef>
                <a:spcPts val="0"/>
              </a:spcBef>
              <a:spcAft>
                <a:spcPts val="600"/>
              </a:spcAft>
              <a:defRPr/>
            </a:pPr>
            <a:r>
              <a:rPr lang="en-US" dirty="0">
                <a:latin typeface="Arial" charset="0"/>
              </a:rPr>
              <a:t>Simple Mail Transfer</a:t>
            </a:r>
            <a:br>
              <a:rPr lang="en-US" dirty="0">
                <a:latin typeface="Arial" charset="0"/>
              </a:rPr>
            </a:br>
            <a:r>
              <a:rPr lang="en-US" dirty="0">
                <a:latin typeface="Arial" charset="0"/>
              </a:rPr>
              <a:t>Protocol (SMTP) is </a:t>
            </a:r>
            <a:br>
              <a:rPr lang="en-US" dirty="0">
                <a:latin typeface="Arial" charset="0"/>
              </a:rPr>
            </a:br>
            <a:r>
              <a:rPr lang="en-US" dirty="0">
                <a:latin typeface="Arial" charset="0"/>
              </a:rPr>
              <a:t>responsible</a:t>
            </a:r>
            <a:br>
              <a:rPr lang="en-US" dirty="0">
                <a:latin typeface="Arial" charset="0"/>
              </a:rPr>
            </a:br>
            <a:r>
              <a:rPr lang="en-US" dirty="0">
                <a:latin typeface="Arial" charset="0"/>
              </a:rPr>
              <a:t>for sending e-mail</a:t>
            </a:r>
          </a:p>
          <a:p>
            <a:pPr lvl="1">
              <a:spcBef>
                <a:spcPts val="0"/>
              </a:spcBef>
              <a:spcAft>
                <a:spcPts val="600"/>
              </a:spcAft>
              <a:defRPr/>
            </a:pPr>
            <a:r>
              <a:rPr lang="fr-FR" dirty="0">
                <a:latin typeface="Arial" charset="0"/>
              </a:rPr>
              <a:t>Multipurpose Internet Mail</a:t>
            </a:r>
            <a:br>
              <a:rPr lang="fr-FR" dirty="0">
                <a:latin typeface="Arial" charset="0"/>
              </a:rPr>
            </a:br>
            <a:r>
              <a:rPr lang="fr-FR" dirty="0">
                <a:latin typeface="Arial" charset="0"/>
              </a:rPr>
              <a:t>Extensions (MIME) </a:t>
            </a:r>
            <a:r>
              <a:rPr lang="en-US" dirty="0">
                <a:latin typeface="Arial" charset="0"/>
              </a:rPr>
              <a:t>allows</a:t>
            </a:r>
            <a:r>
              <a:rPr lang="fr-FR" dirty="0">
                <a:latin typeface="Arial" charset="0"/>
              </a:rPr>
              <a:t> </a:t>
            </a:r>
            <a:r>
              <a:rPr lang="en-US" dirty="0">
                <a:latin typeface="Arial" charset="0"/>
              </a:rPr>
              <a:t>sending</a:t>
            </a:r>
            <a:r>
              <a:rPr lang="fr-FR" dirty="0">
                <a:latin typeface="Arial" charset="0"/>
              </a:rPr>
              <a:t> of files</a:t>
            </a:r>
            <a:endParaRPr lang="en-US" dirty="0">
              <a:latin typeface="Arial" charset="0"/>
            </a:endParaRPr>
          </a:p>
        </p:txBody>
      </p:sp>
    </p:spTree>
    <p:extLst>
      <p:ext uri="{BB962C8B-B14F-4D97-AF65-F5344CB8AC3E}">
        <p14:creationId xmlns:p14="http://schemas.microsoft.com/office/powerpoint/2010/main" val="2212373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57200" y="0"/>
            <a:ext cx="8686800" cy="1600200"/>
          </a:xfrm>
        </p:spPr>
        <p:txBody>
          <a:bodyPr/>
          <a:lstStyle/>
          <a:p>
            <a:pPr>
              <a:defRPr/>
            </a:pPr>
            <a:r>
              <a:rPr lang="en-US" dirty="0"/>
              <a:t>Communications Over the Internet</a:t>
            </a:r>
            <a:br>
              <a:rPr lang="en-US" dirty="0"/>
            </a:br>
            <a:r>
              <a:rPr lang="en-US" sz="3200" dirty="0"/>
              <a:t>Types of Internet Communication (2 of 2)</a:t>
            </a:r>
            <a:br>
              <a:rPr lang="en-US" sz="3200" dirty="0"/>
            </a:br>
            <a:r>
              <a:rPr lang="en-US" sz="2000" dirty="0"/>
              <a:t>(Objective 13.8)</a:t>
            </a:r>
            <a:endParaRPr lang="en-US" dirty="0"/>
          </a:p>
        </p:txBody>
      </p:sp>
      <p:sp>
        <p:nvSpPr>
          <p:cNvPr id="8" name="Rectangle 3"/>
          <p:cNvSpPr>
            <a:spLocks noGrp="1" noChangeArrowheads="1"/>
          </p:cNvSpPr>
          <p:nvPr>
            <p:ph idx="1"/>
          </p:nvPr>
        </p:nvSpPr>
        <p:spPr>
          <a:xfrm>
            <a:off x="457201" y="1600200"/>
            <a:ext cx="4724400" cy="4953000"/>
          </a:xfrm>
          <a:ln>
            <a:solidFill>
              <a:schemeClr val="bg1"/>
            </a:solidFill>
          </a:ln>
        </p:spPr>
        <p:txBody>
          <a:bodyPr>
            <a:normAutofit/>
          </a:bodyPr>
          <a:lstStyle/>
          <a:p>
            <a:pPr eaLnBrk="1" hangingPunct="1">
              <a:spcBef>
                <a:spcPts val="0"/>
              </a:spcBef>
              <a:spcAft>
                <a:spcPts val="1800"/>
              </a:spcAft>
              <a:defRPr/>
            </a:pPr>
            <a:r>
              <a:rPr lang="en-US" dirty="0">
                <a:solidFill>
                  <a:srgbClr val="007FA3"/>
                </a:solidFill>
              </a:rPr>
              <a:t>Instant messaging (IM)</a:t>
            </a:r>
          </a:p>
          <a:p>
            <a:pPr lvl="1">
              <a:spcBef>
                <a:spcPts val="0"/>
              </a:spcBef>
              <a:spcAft>
                <a:spcPts val="1800"/>
              </a:spcAft>
              <a:defRPr/>
            </a:pPr>
            <a:r>
              <a:rPr lang="en-US" dirty="0"/>
              <a:t>Another common communication method</a:t>
            </a:r>
          </a:p>
          <a:p>
            <a:pPr lvl="1">
              <a:spcBef>
                <a:spcPts val="0"/>
              </a:spcBef>
              <a:spcAft>
                <a:spcPts val="1800"/>
              </a:spcAft>
              <a:defRPr/>
            </a:pPr>
            <a:r>
              <a:rPr lang="en-US" dirty="0"/>
              <a:t>Uses a client program</a:t>
            </a:r>
          </a:p>
          <a:p>
            <a:pPr lvl="1">
              <a:spcBef>
                <a:spcPts val="0"/>
              </a:spcBef>
              <a:spcAft>
                <a:spcPts val="1800"/>
              </a:spcAft>
              <a:defRPr/>
            </a:pPr>
            <a:r>
              <a:rPr lang="en-US" dirty="0"/>
              <a:t>Makes connection with chat server</a:t>
            </a:r>
          </a:p>
          <a:p>
            <a:pPr lvl="1">
              <a:spcBef>
                <a:spcPts val="0"/>
              </a:spcBef>
              <a:spcAft>
                <a:spcPts val="1800"/>
              </a:spcAft>
              <a:defRPr/>
            </a:pPr>
            <a:r>
              <a:rPr lang="en-US" dirty="0"/>
              <a:t>Chatting takes place between two devices</a:t>
            </a:r>
          </a:p>
        </p:txBody>
      </p:sp>
      <p:pic>
        <p:nvPicPr>
          <p:cNvPr id="5" name="Picture 4" descr="A diagram illustrates the route traveled by instant messages. Step 1, from Your tablet running I M software to chat server. Contact chat server to see who is online&#10;Step 2, from chat server to Your tablet running I M software.   IP addresses of your buddies sent to your computer&#10;Step 3, to and from Your tablet running I M software, and Your buddy’s smartphone running the same I M software. Chat with your buddy commences via his I P address">
            <a:extLst>
              <a:ext uri="{FF2B5EF4-FFF2-40B4-BE49-F238E27FC236}">
                <a16:creationId xmlns:a16="http://schemas.microsoft.com/office/drawing/2014/main" id="{6917ADCA-DEDA-41EA-AA70-6D2618A6CB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64"/>
          <a:stretch/>
        </p:blipFill>
        <p:spPr>
          <a:xfrm>
            <a:off x="5196841" y="2133600"/>
            <a:ext cx="3583641" cy="2895600"/>
          </a:xfrm>
          <a:prstGeom prst="rect">
            <a:avLst/>
          </a:prstGeom>
        </p:spPr>
      </p:pic>
    </p:spTree>
    <p:extLst>
      <p:ext uri="{BB962C8B-B14F-4D97-AF65-F5344CB8AC3E}">
        <p14:creationId xmlns:p14="http://schemas.microsoft.com/office/powerpoint/2010/main" val="2892955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lstStyle/>
          <a:p>
            <a:pPr eaLnBrk="1" hangingPunct="1">
              <a:defRPr/>
            </a:pPr>
            <a:r>
              <a:rPr lang="en-US" dirty="0"/>
              <a:t>Communications Over the Internet</a:t>
            </a:r>
            <a:br>
              <a:rPr lang="en-US" sz="2400" dirty="0"/>
            </a:br>
            <a:r>
              <a:rPr lang="en-US" sz="3200" dirty="0"/>
              <a:t>Encryption (1 of 3)</a:t>
            </a:r>
            <a:br>
              <a:rPr lang="en-US" sz="3200" dirty="0"/>
            </a:br>
            <a:r>
              <a:rPr lang="en-US" sz="2000" dirty="0"/>
              <a:t>(Objective 13.9)</a:t>
            </a:r>
            <a:endParaRPr lang="en-US" sz="3600" dirty="0"/>
          </a:p>
        </p:txBody>
      </p:sp>
      <p:sp>
        <p:nvSpPr>
          <p:cNvPr id="140291" name="Rectangle 3"/>
          <p:cNvSpPr>
            <a:spLocks noGrp="1" noChangeArrowheads="1"/>
          </p:cNvSpPr>
          <p:nvPr>
            <p:ph idx="1"/>
          </p:nvPr>
        </p:nvSpPr>
        <p:spPr>
          <a:xfrm>
            <a:off x="457200" y="1600200"/>
            <a:ext cx="8153399" cy="5105400"/>
          </a:xfrm>
          <a:ln>
            <a:solidFill>
              <a:schemeClr val="bg1"/>
            </a:solidFill>
          </a:ln>
        </p:spPr>
        <p:txBody>
          <a:bodyPr>
            <a:noAutofit/>
          </a:bodyPr>
          <a:lstStyle/>
          <a:p>
            <a:pPr>
              <a:spcBef>
                <a:spcPts val="0"/>
              </a:spcBef>
              <a:spcAft>
                <a:spcPts val="2400"/>
              </a:spcAft>
              <a:defRPr/>
            </a:pPr>
            <a:r>
              <a:rPr lang="en-US" dirty="0">
                <a:solidFill>
                  <a:srgbClr val="007FA3"/>
                </a:solidFill>
              </a:rPr>
              <a:t>Encryption</a:t>
            </a:r>
          </a:p>
          <a:p>
            <a:pPr lvl="1">
              <a:spcBef>
                <a:spcPts val="0"/>
              </a:spcBef>
              <a:spcAft>
                <a:spcPts val="2400"/>
              </a:spcAft>
              <a:defRPr/>
            </a:pPr>
            <a:r>
              <a:rPr lang="en-US" dirty="0"/>
              <a:t>E-mail is susceptible to being read by unintended parties</a:t>
            </a:r>
          </a:p>
          <a:p>
            <a:pPr lvl="1">
              <a:spcBef>
                <a:spcPts val="0"/>
              </a:spcBef>
              <a:spcAft>
                <a:spcPts val="2400"/>
              </a:spcAft>
              <a:defRPr/>
            </a:pPr>
            <a:r>
              <a:rPr lang="en-US" dirty="0"/>
              <a:t>Might remain on servers</a:t>
            </a:r>
          </a:p>
          <a:p>
            <a:pPr lvl="1">
              <a:spcBef>
                <a:spcPts val="0"/>
              </a:spcBef>
              <a:spcAft>
                <a:spcPts val="2400"/>
              </a:spcAft>
              <a:defRPr/>
            </a:pPr>
            <a:r>
              <a:rPr lang="en-US" dirty="0"/>
              <a:t>Process of coding e-mail so that only the person with the key can decode the message</a:t>
            </a:r>
            <a:endParaRPr lang="en-US" sz="1400" dirty="0">
              <a:latin typeface="Arial" charset="0"/>
            </a:endParaRPr>
          </a:p>
        </p:txBody>
      </p:sp>
    </p:spTree>
    <p:extLst>
      <p:ext uri="{BB962C8B-B14F-4D97-AF65-F5344CB8AC3E}">
        <p14:creationId xmlns:p14="http://schemas.microsoft.com/office/powerpoint/2010/main" val="590000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lstStyle/>
          <a:p>
            <a:pPr eaLnBrk="1" hangingPunct="1">
              <a:defRPr/>
            </a:pPr>
            <a:r>
              <a:rPr lang="en-US" dirty="0"/>
              <a:t>Communications Over the Internet</a:t>
            </a:r>
            <a:br>
              <a:rPr lang="en-US" sz="2400" dirty="0"/>
            </a:br>
            <a:r>
              <a:rPr lang="en-US" sz="3200" dirty="0"/>
              <a:t>Encryption (2 of 3)</a:t>
            </a:r>
            <a:br>
              <a:rPr lang="en-US" sz="3200" dirty="0"/>
            </a:br>
            <a:r>
              <a:rPr lang="en-US" sz="2000" dirty="0"/>
              <a:t>(Objective 13.9)</a:t>
            </a:r>
            <a:endParaRPr lang="en-US" sz="3600" dirty="0"/>
          </a:p>
        </p:txBody>
      </p:sp>
      <p:sp>
        <p:nvSpPr>
          <p:cNvPr id="140291" name="Rectangle 3"/>
          <p:cNvSpPr>
            <a:spLocks noGrp="1" noChangeArrowheads="1"/>
          </p:cNvSpPr>
          <p:nvPr>
            <p:ph idx="1"/>
          </p:nvPr>
        </p:nvSpPr>
        <p:spPr>
          <a:xfrm>
            <a:off x="457201" y="1600200"/>
            <a:ext cx="5564982" cy="5105400"/>
          </a:xfrm>
          <a:ln>
            <a:solidFill>
              <a:schemeClr val="bg1"/>
            </a:solidFill>
          </a:ln>
        </p:spPr>
        <p:txBody>
          <a:bodyPr>
            <a:normAutofit/>
          </a:bodyPr>
          <a:lstStyle/>
          <a:p>
            <a:pPr>
              <a:spcBef>
                <a:spcPts val="0"/>
              </a:spcBef>
              <a:spcAft>
                <a:spcPts val="1800"/>
              </a:spcAft>
              <a:defRPr/>
            </a:pPr>
            <a:r>
              <a:rPr lang="en-US" dirty="0">
                <a:solidFill>
                  <a:srgbClr val="007FA3"/>
                </a:solidFill>
              </a:rPr>
              <a:t>P</a:t>
            </a:r>
            <a:r>
              <a:rPr lang="en-US" dirty="0">
                <a:solidFill>
                  <a:srgbClr val="007FA3"/>
                </a:solidFill>
                <a:latin typeface="Arial" charset="0"/>
              </a:rPr>
              <a:t>rivate-key encryption</a:t>
            </a:r>
          </a:p>
          <a:p>
            <a:pPr lvl="1">
              <a:spcBef>
                <a:spcPts val="0"/>
              </a:spcBef>
              <a:spcAft>
                <a:spcPts val="1800"/>
              </a:spcAft>
              <a:defRPr/>
            </a:pPr>
            <a:r>
              <a:rPr lang="en-US" dirty="0"/>
              <a:t>Only the two parties have the code</a:t>
            </a:r>
          </a:p>
          <a:p>
            <a:pPr lvl="1">
              <a:spcBef>
                <a:spcPts val="0"/>
              </a:spcBef>
              <a:spcAft>
                <a:spcPts val="1800"/>
              </a:spcAft>
              <a:defRPr/>
            </a:pPr>
            <a:r>
              <a:rPr lang="en-US" dirty="0"/>
              <a:t>Could be a shift code</a:t>
            </a:r>
          </a:p>
          <a:p>
            <a:pPr lvl="1">
              <a:spcBef>
                <a:spcPts val="0"/>
              </a:spcBef>
              <a:spcAft>
                <a:spcPts val="1800"/>
              </a:spcAft>
              <a:defRPr/>
            </a:pPr>
            <a:r>
              <a:rPr lang="en-US" dirty="0"/>
              <a:t>Could be more complex substitution code</a:t>
            </a:r>
          </a:p>
          <a:p>
            <a:pPr lvl="1">
              <a:spcBef>
                <a:spcPts val="0"/>
              </a:spcBef>
              <a:spcAft>
                <a:spcPts val="1800"/>
              </a:spcAft>
              <a:defRPr/>
            </a:pPr>
            <a:r>
              <a:rPr lang="en-US" dirty="0"/>
              <a:t>Main problem is key</a:t>
            </a:r>
            <a:br>
              <a:rPr lang="en-US" dirty="0"/>
            </a:br>
            <a:r>
              <a:rPr lang="en-US" dirty="0"/>
              <a:t>security</a:t>
            </a:r>
          </a:p>
        </p:txBody>
      </p:sp>
      <p:pic>
        <p:nvPicPr>
          <p:cNvPr id="4" name="Picture 3" descr="A basic cipher key is shown next to some text. The cipher is a simple 2 letter transposition, in which a equals c, b equals d, c equals e, and so on through y equals a and z equals b. The text next to it reads as follows. The word&#10;C O M P U T E R&#10;using the 2 position code at the left now becomes,&#10;E Q O R W V G T&#10;This is difficult to interpret without the code key at the left.&#10;">
            <a:extLst>
              <a:ext uri="{FF2B5EF4-FFF2-40B4-BE49-F238E27FC236}">
                <a16:creationId xmlns:a16="http://schemas.microsoft.com/office/drawing/2014/main" id="{1769CDB7-CC42-446B-9613-6E4CE8B046E3}"/>
              </a:ext>
            </a:extLst>
          </p:cNvPr>
          <p:cNvPicPr>
            <a:picLocks noChangeAspect="1"/>
          </p:cNvPicPr>
          <p:nvPr/>
        </p:nvPicPr>
        <p:blipFill rotWithShape="1">
          <a:blip r:embed="rId3">
            <a:extLst>
              <a:ext uri="{28A0092B-C50C-407E-A947-70E740481C1C}">
                <a14:useLocalDpi xmlns:a14="http://schemas.microsoft.com/office/drawing/2010/main" val="0"/>
              </a:ext>
            </a:extLst>
          </a:blip>
          <a:srcRect b="11111"/>
          <a:stretch/>
        </p:blipFill>
        <p:spPr>
          <a:xfrm>
            <a:off x="5334000" y="3048000"/>
            <a:ext cx="3509093" cy="3048000"/>
          </a:xfrm>
          <a:prstGeom prst="rect">
            <a:avLst/>
          </a:prstGeom>
        </p:spPr>
      </p:pic>
    </p:spTree>
    <p:extLst>
      <p:ext uri="{BB962C8B-B14F-4D97-AF65-F5344CB8AC3E}">
        <p14:creationId xmlns:p14="http://schemas.microsoft.com/office/powerpoint/2010/main" val="765013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Autofit/>
          </a:bodyPr>
          <a:lstStyle/>
          <a:p>
            <a:pPr>
              <a:defRPr/>
            </a:pPr>
            <a:r>
              <a:rPr lang="en-US" dirty="0"/>
              <a:t>Communications Over the Internet</a:t>
            </a:r>
            <a:br>
              <a:rPr lang="en-US" sz="2400" dirty="0"/>
            </a:br>
            <a:r>
              <a:rPr lang="en-US" sz="3200" dirty="0"/>
              <a:t>Encryption (3 of 3)</a:t>
            </a:r>
            <a:br>
              <a:rPr lang="en-US" sz="3200" dirty="0"/>
            </a:br>
            <a:r>
              <a:rPr lang="en-US" sz="2000" dirty="0"/>
              <a:t>(Objective 13.9)</a:t>
            </a:r>
            <a:endParaRPr lang="en-US" sz="3200" dirty="0"/>
          </a:p>
        </p:txBody>
      </p:sp>
      <p:sp>
        <p:nvSpPr>
          <p:cNvPr id="140291" name="Rectangle 3"/>
          <p:cNvSpPr>
            <a:spLocks noGrp="1" noChangeArrowheads="1"/>
          </p:cNvSpPr>
          <p:nvPr>
            <p:ph idx="1"/>
          </p:nvPr>
        </p:nvSpPr>
        <p:spPr>
          <a:xfrm>
            <a:off x="457200" y="1600200"/>
            <a:ext cx="8686800" cy="5029200"/>
          </a:xfrm>
          <a:ln>
            <a:solidFill>
              <a:schemeClr val="bg1"/>
            </a:solidFill>
          </a:ln>
        </p:spPr>
        <p:txBody>
          <a:bodyPr/>
          <a:lstStyle/>
          <a:p>
            <a:pPr>
              <a:spcBef>
                <a:spcPts val="0"/>
              </a:spcBef>
              <a:spcAft>
                <a:spcPts val="600"/>
              </a:spcAft>
              <a:defRPr/>
            </a:pPr>
            <a:r>
              <a:rPr lang="en-US" dirty="0">
                <a:solidFill>
                  <a:srgbClr val="007FA3"/>
                </a:solidFill>
              </a:rPr>
              <a:t>Public-key encryption</a:t>
            </a:r>
          </a:p>
          <a:p>
            <a:pPr lvl="1">
              <a:spcBef>
                <a:spcPts val="0"/>
              </a:spcBef>
              <a:spcAft>
                <a:spcPts val="600"/>
              </a:spcAft>
            </a:pPr>
            <a:r>
              <a:rPr lang="en-US" kern="1200" dirty="0">
                <a:latin typeface="Arial" charset="0"/>
              </a:rPr>
              <a:t>Two keys (key pair) are created</a:t>
            </a:r>
          </a:p>
          <a:p>
            <a:pPr lvl="2">
              <a:spcBef>
                <a:spcPts val="0"/>
              </a:spcBef>
              <a:spcAft>
                <a:spcPts val="600"/>
              </a:spcAft>
            </a:pPr>
            <a:r>
              <a:rPr lang="en-US" kern="1200" dirty="0">
                <a:latin typeface="Arial" charset="0"/>
              </a:rPr>
              <a:t>One for coding and one for decoding</a:t>
            </a:r>
          </a:p>
          <a:p>
            <a:pPr lvl="1">
              <a:spcBef>
                <a:spcPts val="0"/>
              </a:spcBef>
              <a:spcAft>
                <a:spcPts val="600"/>
              </a:spcAft>
            </a:pPr>
            <a:r>
              <a:rPr lang="en-US" kern="1200" dirty="0">
                <a:latin typeface="Arial" charset="0"/>
              </a:rPr>
              <a:t>Coding key is distributed as public key</a:t>
            </a:r>
          </a:p>
          <a:p>
            <a:pPr lvl="2">
              <a:spcBef>
                <a:spcPts val="0"/>
              </a:spcBef>
              <a:spcAft>
                <a:spcPts val="600"/>
              </a:spcAft>
            </a:pPr>
            <a:r>
              <a:rPr lang="en-US" kern="1200" dirty="0">
                <a:latin typeface="Arial" charset="0"/>
              </a:rPr>
              <a:t>Message being sent is coded using public key</a:t>
            </a:r>
          </a:p>
          <a:p>
            <a:pPr lvl="1">
              <a:spcBef>
                <a:spcPts val="0"/>
              </a:spcBef>
              <a:spcAft>
                <a:spcPts val="600"/>
              </a:spcAft>
            </a:pPr>
            <a:r>
              <a:rPr lang="en-US" kern="1200" dirty="0">
                <a:latin typeface="Arial" charset="0"/>
              </a:rPr>
              <a:t>Decode using private key</a:t>
            </a:r>
          </a:p>
          <a:p>
            <a:pPr lvl="2">
              <a:spcBef>
                <a:spcPts val="0"/>
              </a:spcBef>
              <a:spcAft>
                <a:spcPts val="600"/>
              </a:spcAft>
            </a:pPr>
            <a:r>
              <a:rPr lang="en-US" kern="1200" dirty="0">
                <a:latin typeface="Arial" charset="0"/>
              </a:rPr>
              <a:t>Only receiver knows private key</a:t>
            </a:r>
          </a:p>
          <a:p>
            <a:pPr lvl="1">
              <a:spcBef>
                <a:spcPts val="0"/>
              </a:spcBef>
              <a:spcAft>
                <a:spcPts val="600"/>
              </a:spcAft>
            </a:pPr>
            <a:r>
              <a:rPr lang="en-US" kern="1200" dirty="0">
                <a:solidFill>
                  <a:schemeClr val="tx1"/>
                </a:solidFill>
                <a:latin typeface="Arial" charset="0"/>
              </a:rPr>
              <a:t>Public key is generated using a complex mathematical formula</a:t>
            </a:r>
            <a:endParaRPr lang="en-US" dirty="0">
              <a:latin typeface="Arial" charset="0"/>
            </a:endParaRPr>
          </a:p>
        </p:txBody>
      </p:sp>
    </p:spTree>
    <p:extLst>
      <p:ext uri="{BB962C8B-B14F-4D97-AF65-F5344CB8AC3E}">
        <p14:creationId xmlns:p14="http://schemas.microsoft.com/office/powerpoint/2010/main" val="3743608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7202341"/>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3058</Words>
  <Application>Microsoft Macintosh PowerPoint</Application>
  <PresentationFormat>On-screen Show (4:3)</PresentationFormat>
  <Paragraphs>310</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Narrow</vt:lpstr>
      <vt:lpstr>Noto Sans Symbols</vt:lpstr>
      <vt:lpstr>Times New Roman</vt:lpstr>
      <vt:lpstr>Verdana</vt:lpstr>
      <vt:lpstr>Wingdings</vt:lpstr>
      <vt:lpstr>508 Lecture</vt:lpstr>
      <vt:lpstr>Technology in Action</vt:lpstr>
      <vt:lpstr>Learning Objectives (1 of 2)</vt:lpstr>
      <vt:lpstr>Learning Objectives (2 of 2)</vt:lpstr>
      <vt:lpstr>Internet Management and Networking Management (1 of 2) (Objective 13.1)</vt:lpstr>
      <vt:lpstr>Internet Management and Networking Management (2 of 2) (Objective 13.1)</vt:lpstr>
      <vt:lpstr>Internet Management and Networking Networking Components (1 of 3) (Objective 13.2)</vt:lpstr>
      <vt:lpstr>Internet Management and Networking Networking Components (2 of 3) (Objective 13.2)</vt:lpstr>
      <vt:lpstr>Internet Management and Networking Networking Components (3 of 3) (Objective 13.2)</vt:lpstr>
      <vt:lpstr>Internet Management and Networking Data Transmission (1 of 4) (Objective 13.3)</vt:lpstr>
      <vt:lpstr>Internet Management and Networking Data Transmission (2 of 4) (Objective 13.3)</vt:lpstr>
      <vt:lpstr>Internet Management and Networking Data Transmission (3 of 4) (Objective 13.3)</vt:lpstr>
      <vt:lpstr>Internet Management and Networking Data Transmission (4 of 4) (Objective 13.3)</vt:lpstr>
      <vt:lpstr>Internet Identity IP Addresses (1 of 3) (Objective 13.4)</vt:lpstr>
      <vt:lpstr>Internet Identity IP Addresses (2 of 3) (Objective 13.4)</vt:lpstr>
      <vt:lpstr>Internet Identity IP Addresses (3 of 3) (Objective 13.4)</vt:lpstr>
      <vt:lpstr>Internet Identity Domain Names (1 of 2) (Objective 13.5)</vt:lpstr>
      <vt:lpstr>Internet Identity Domain Names (2 of 2) (Objective 13.5)</vt:lpstr>
      <vt:lpstr>Web Technologies Web Development (1 of 4) (Objective 13.6)</vt:lpstr>
      <vt:lpstr>Web Technologies Web Development (2 of 4) (Objective 13.6)</vt:lpstr>
      <vt:lpstr>Web Technologies Web Development (3 of 4) (Objective 13.6)</vt:lpstr>
      <vt:lpstr>Web Technologies Web Development (4 of 4) (Objective 13.6)</vt:lpstr>
      <vt:lpstr>Web Technologies Application Architecture (1 of 3) (Objective 13.7)</vt:lpstr>
      <vt:lpstr>Web Technologies Application Architecture (2 of 3) (Objective 13.7)</vt:lpstr>
      <vt:lpstr>Web Technologies Application Architecture (3 of 3) (Objective 13.7)</vt:lpstr>
      <vt:lpstr>Communications Over the Internet Types of Internet Communication (1 of 2) (Objective 13.8)</vt:lpstr>
      <vt:lpstr>Communications Over the Internet Types of Internet Communication (2 of 2) (Objective 13.8)</vt:lpstr>
      <vt:lpstr>Communications Over the Internet Encryption (1 of 3) (Objective 13.9)</vt:lpstr>
      <vt:lpstr>Communications Over the Internet Encryption (2 of 3) (Objective 13.9)</vt:lpstr>
      <vt:lpstr>Communications Over the Internet Encryption (3 of 3) (Objective 13.9)</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13</dc:subject>
  <dc:creator/>
  <cp:lastModifiedBy/>
  <cp:revision>1</cp:revision>
  <dcterms:created xsi:type="dcterms:W3CDTF">2017-01-24T02:43:43Z</dcterms:created>
  <dcterms:modified xsi:type="dcterms:W3CDTF">2019-02-12T17:03:23Z</dcterms:modified>
</cp:coreProperties>
</file>