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2" r:id="rId15"/>
    <p:sldId id="274"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5709" autoAdjust="0"/>
  </p:normalViewPr>
  <p:slideViewPr>
    <p:cSldViewPr>
      <p:cViewPr varScale="1">
        <p:scale>
          <a:sx n="49" d="100"/>
          <a:sy n="49" d="100"/>
        </p:scale>
        <p:origin x="2010" y="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0EA794-F207-4A9A-9D60-EC4462C7E43B}" type="datetimeFigureOut">
              <a:rPr lang="en-US" smtClean="0"/>
              <a:t>1/11/2020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40394F-0E69-4630-B5CA-18D1AA5A64FE}" type="slidenum">
              <a:rPr lang="en-US" smtClean="0"/>
              <a:t>‹#›</a:t>
            </a:fld>
            <a:endParaRPr lang="en-US"/>
          </a:p>
        </p:txBody>
      </p:sp>
    </p:spTree>
    <p:extLst>
      <p:ext uri="{BB962C8B-B14F-4D97-AF65-F5344CB8AC3E}">
        <p14:creationId xmlns:p14="http://schemas.microsoft.com/office/powerpoint/2010/main" val="2279716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lnSpc>
                <a:spcPct val="200000"/>
              </a:lnSpc>
              <a:buFont typeface="Arial" pitchFamily="34" charset="0"/>
              <a:buNone/>
            </a:pPr>
            <a:r>
              <a:rPr lang="en-US" sz="1200" b="0" i="0" kern="1200" dirty="0" smtClean="0">
                <a:solidFill>
                  <a:schemeClr val="tx1"/>
                </a:solidFill>
                <a:effectLst/>
                <a:latin typeface="+mn-lt"/>
                <a:ea typeface="+mn-ea"/>
                <a:cs typeface="+mn-cs"/>
              </a:rPr>
              <a:t>Local boards of education and charter schools must have a procedure to find </a:t>
            </a:r>
            <a:r>
              <a:rPr lang="en-US" sz="1200" b="0" i="0" kern="1200" dirty="0" smtClean="0">
                <a:solidFill>
                  <a:schemeClr val="tx1"/>
                </a:solidFill>
                <a:effectLst/>
                <a:latin typeface="+mn-lt"/>
                <a:ea typeface="+mn-ea"/>
                <a:cs typeface="+mn-cs"/>
              </a:rPr>
              <a:t>ELLs including </a:t>
            </a:r>
            <a:r>
              <a:rPr lang="en-US" sz="1200" b="0" i="0" kern="1200" dirty="0" smtClean="0">
                <a:solidFill>
                  <a:schemeClr val="tx1"/>
                </a:solidFill>
                <a:effectLst/>
                <a:latin typeface="+mn-lt"/>
                <a:ea typeface="+mn-ea"/>
                <a:cs typeface="+mn-cs"/>
              </a:rPr>
              <a:t>distributing a home language survey at student registration and a language proficiency exam. Judgment of the ELL in the content classroom, allows the instructor to monitor progress in substance, while also monitoring the advancement of cognitive learning and spoken communication sciences. The assessment allows for the measurement of achievement and content control and the evolution of speech</a:t>
            </a:r>
            <a:endParaRPr lang="en-US" sz="1400" b="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2</a:t>
            </a:fld>
            <a:endParaRPr lang="en-US"/>
          </a:p>
        </p:txBody>
      </p:sp>
    </p:spTree>
    <p:extLst>
      <p:ext uri="{BB962C8B-B14F-4D97-AF65-F5344CB8AC3E}">
        <p14:creationId xmlns:p14="http://schemas.microsoft.com/office/powerpoint/2010/main" val="3159894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14300" lvl="0" indent="0">
              <a:lnSpc>
                <a:spcPct val="200000"/>
              </a:lnSpc>
              <a:spcBef>
                <a:spcPts val="1600"/>
              </a:spcBef>
              <a:buSzPts val="1800"/>
              <a:buFont typeface="Wingdings" panose="05000000000000000000" pitchFamily="2" charset="2"/>
              <a:buNone/>
            </a:pPr>
            <a:r>
              <a:rPr lang="en-US" sz="1400" dirty="0" smtClean="0">
                <a:latin typeface="Times New Roman"/>
                <a:ea typeface="Times New Roman"/>
                <a:cs typeface="Times New Roman"/>
                <a:sym typeface="Times New Roman"/>
              </a:rPr>
              <a:t>As educators, it is indispensable to </a:t>
            </a:r>
            <a:r>
              <a:rPr lang="en-US" sz="1400" dirty="0" smtClean="0">
                <a:latin typeface="Times New Roman"/>
                <a:ea typeface="Times New Roman"/>
                <a:cs typeface="Times New Roman"/>
                <a:sym typeface="Times New Roman"/>
              </a:rPr>
              <a:t>recognize </a:t>
            </a:r>
            <a:r>
              <a:rPr lang="en-US" sz="1400" dirty="0" smtClean="0">
                <a:latin typeface="Times New Roman"/>
                <a:ea typeface="Times New Roman"/>
                <a:cs typeface="Times New Roman"/>
                <a:sym typeface="Times New Roman"/>
              </a:rPr>
              <a:t>all your students by building positive rapport and taking the time to examine each student.  </a:t>
            </a:r>
            <a:r>
              <a:rPr lang="en-US" sz="1400" dirty="0" smtClean="0">
                <a:latin typeface="Times New Roman"/>
                <a:ea typeface="Times New Roman"/>
                <a:cs typeface="Times New Roman"/>
                <a:sym typeface="Times New Roman"/>
              </a:rPr>
              <a:t>It</a:t>
            </a:r>
            <a:r>
              <a:rPr lang="en-US" sz="1400" baseline="0" dirty="0" smtClean="0">
                <a:latin typeface="Times New Roman"/>
                <a:ea typeface="Times New Roman"/>
                <a:cs typeface="Times New Roman"/>
                <a:sym typeface="Times New Roman"/>
              </a:rPr>
              <a:t> assists one to get conversant with any language barriers associated with the peer.  Teacher objectives are always clear to get a learner through the learning process in a more understanding manner and friendly. ELL leaners will experience some exceptional indicators in their course of learning. Here are the factors that will show a learner is experiencing learning difficulties. V</a:t>
            </a:r>
            <a:r>
              <a:rPr lang="en-US" sz="1400" dirty="0" smtClean="0">
                <a:latin typeface="Times New Roman" panose="02020603050405020304" pitchFamily="18" charset="0"/>
                <a:cs typeface="Times New Roman" panose="02020603050405020304" pitchFamily="18" charset="0"/>
              </a:rPr>
              <a:t>oice communications and physical evolution observed will indicate the</a:t>
            </a:r>
            <a:r>
              <a:rPr lang="en-US" sz="1400" baseline="0" dirty="0" smtClean="0">
                <a:latin typeface="Times New Roman" panose="02020603050405020304" pitchFamily="18" charset="0"/>
                <a:cs typeface="Times New Roman" panose="02020603050405020304" pitchFamily="18" charset="0"/>
              </a:rPr>
              <a:t> physical pronunciations are either better or improving. Another factor is i</a:t>
            </a:r>
            <a:r>
              <a:rPr lang="en-US" sz="1400" dirty="0" smtClean="0">
                <a:latin typeface="Times New Roman" panose="02020603050405020304" pitchFamily="18" charset="0"/>
                <a:cs typeface="Times New Roman" panose="02020603050405020304" pitchFamily="18" charset="0"/>
              </a:rPr>
              <a:t>ndividual progress compared to other students,</a:t>
            </a:r>
            <a:r>
              <a:rPr lang="en-US" sz="1400" baseline="0" dirty="0" smtClean="0">
                <a:latin typeface="Times New Roman" panose="02020603050405020304" pitchFamily="18" charset="0"/>
                <a:cs typeface="Times New Roman" panose="02020603050405020304" pitchFamily="18" charset="0"/>
              </a:rPr>
              <a:t> s</a:t>
            </a:r>
            <a:r>
              <a:rPr lang="en-US" sz="1400" dirty="0" smtClean="0">
                <a:latin typeface="Times New Roman" panose="02020603050405020304" pitchFamily="18" charset="0"/>
                <a:cs typeface="Times New Roman" panose="02020603050405020304" pitchFamily="18" charset="0"/>
              </a:rPr>
              <a:t>ubject participation and peer interactions</a:t>
            </a:r>
            <a:r>
              <a:rPr lang="en-US" sz="1400" baseline="0" dirty="0" smtClean="0">
                <a:latin typeface="Times New Roman" panose="02020603050405020304" pitchFamily="18" charset="0"/>
                <a:cs typeface="Times New Roman" panose="02020603050405020304" pitchFamily="18" charset="0"/>
              </a:rPr>
              <a:t> and lastly e</a:t>
            </a:r>
            <a:r>
              <a:rPr lang="en-US" sz="1400" dirty="0" smtClean="0">
                <a:latin typeface="Times New Roman" panose="02020603050405020304" pitchFamily="18" charset="0"/>
                <a:cs typeface="Times New Roman" panose="02020603050405020304" pitchFamily="18" charset="0"/>
              </a:rPr>
              <a:t>xtent of language fluency.</a:t>
            </a:r>
            <a:r>
              <a:rPr lang="en-US" sz="1400" baseline="0" dirty="0" smtClean="0">
                <a:latin typeface="Times New Roman" panose="02020603050405020304" pitchFamily="18" charset="0"/>
                <a:cs typeface="Times New Roman" panose="02020603050405020304" pitchFamily="18" charset="0"/>
              </a:rPr>
              <a:t> </a:t>
            </a:r>
            <a:endParaRPr lang="en-US" sz="14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3</a:t>
            </a:fld>
            <a:endParaRPr lang="en-US"/>
          </a:p>
        </p:txBody>
      </p:sp>
    </p:spTree>
    <p:extLst>
      <p:ext uri="{BB962C8B-B14F-4D97-AF65-F5344CB8AC3E}">
        <p14:creationId xmlns:p14="http://schemas.microsoft.com/office/powerpoint/2010/main" val="1608603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ELL assessment guidelines</a:t>
            </a:r>
            <a:r>
              <a:rPr lang="en-US" sz="1400" baseline="0" dirty="0" smtClean="0">
                <a:latin typeface="Times New Roman"/>
                <a:ea typeface="Times New Roman"/>
                <a:cs typeface="Times New Roman"/>
                <a:sym typeface="Times New Roman"/>
              </a:rPr>
              <a:t> are subdivided into formal and informal as highlighted.  The guidelines get a good placement for ELL peer learners according to their abilities. The guidelines give teachers a proper understanding of the peer needs and attention in their learning process. It is therefore important for both peers and educators to be informed and fully conversant with the guidelines. They will help students achieve their personal goals and objectives. The educators also are able to monitor the student’s progress. </a:t>
            </a:r>
          </a:p>
        </p:txBody>
      </p:sp>
      <p:sp>
        <p:nvSpPr>
          <p:cNvPr id="4" name="Slide Number Placeholder 3"/>
          <p:cNvSpPr>
            <a:spLocks noGrp="1"/>
          </p:cNvSpPr>
          <p:nvPr>
            <p:ph type="sldNum" sz="quarter" idx="10"/>
          </p:nvPr>
        </p:nvSpPr>
        <p:spPr/>
        <p:txBody>
          <a:bodyPr/>
          <a:lstStyle/>
          <a:p>
            <a:fld id="{D040394F-0E69-4630-B5CA-18D1AA5A64FE}" type="slidenum">
              <a:rPr lang="en-US" smtClean="0"/>
              <a:t>4</a:t>
            </a:fld>
            <a:endParaRPr lang="en-US"/>
          </a:p>
        </p:txBody>
      </p:sp>
    </p:spTree>
    <p:extLst>
      <p:ext uri="{BB962C8B-B14F-4D97-AF65-F5344CB8AC3E}">
        <p14:creationId xmlns:p14="http://schemas.microsoft.com/office/powerpoint/2010/main" val="3919087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Appearing at the informal assessments, this kind of assessment can be subjective, but describe the student's knowledge more holistically.  </a:t>
            </a:r>
            <a:r>
              <a:rPr lang="en-US" sz="1400" dirty="0" smtClean="0">
                <a:latin typeface="Times New Roman"/>
                <a:ea typeface="Times New Roman"/>
                <a:cs typeface="Times New Roman"/>
                <a:sym typeface="Times New Roman"/>
              </a:rPr>
              <a:t>The above</a:t>
            </a:r>
            <a:r>
              <a:rPr lang="en-US" sz="1400" baseline="0" dirty="0" smtClean="0">
                <a:latin typeface="Times New Roman"/>
                <a:ea typeface="Times New Roman"/>
                <a:cs typeface="Times New Roman"/>
                <a:sym typeface="Times New Roman"/>
              </a:rPr>
              <a:t> is a reflection of informal assessment in an ELL classroom. It includes two methods depicted as Public presentation and portfolio assessment. </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400" baseline="0" dirty="0" smtClean="0">
              <a:latin typeface="Times New Roman"/>
              <a:ea typeface="Times New Roman"/>
              <a:cs typeface="Times New Roman"/>
              <a:sym typeface="Times New Roman"/>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5</a:t>
            </a:fld>
            <a:endParaRPr lang="en-US"/>
          </a:p>
        </p:txBody>
      </p:sp>
    </p:spTree>
    <p:extLst>
      <p:ext uri="{BB962C8B-B14F-4D97-AF65-F5344CB8AC3E}">
        <p14:creationId xmlns:p14="http://schemas.microsoft.com/office/powerpoint/2010/main" val="3427973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Assessment</a:t>
            </a:r>
            <a:r>
              <a:rPr lang="en-US" sz="1400" baseline="0" dirty="0" smtClean="0">
                <a:latin typeface="Times New Roman"/>
                <a:ea typeface="Times New Roman"/>
                <a:cs typeface="Times New Roman"/>
                <a:sym typeface="Times New Roman"/>
              </a:rPr>
              <a:t> criteria in formal category gives a learner a corresponding score to his or her performance. This is respective to one’s abilities and sensitivity to cultural assertiveness. In this formal assessment aspect, performance is measured in four approved criteria. Rubric grading criteria is utilized in ensuring educators stay focused in all areas to be assessed. Baseline give minimum cut offs for performances. Pass or fall criteria ensure educators develop areas of weakness of the ELL learners and develop them intensely. Continuous Assessment Tests are used to evaluate learners performance as well. </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400" dirty="0" smtClean="0">
              <a:latin typeface="Times New Roman"/>
              <a:ea typeface="Times New Roman"/>
              <a:cs typeface="Times New Roman"/>
              <a:sym typeface="Times New Roman"/>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6</a:t>
            </a:fld>
            <a:endParaRPr lang="en-US"/>
          </a:p>
        </p:txBody>
      </p:sp>
    </p:spTree>
    <p:extLst>
      <p:ext uri="{BB962C8B-B14F-4D97-AF65-F5344CB8AC3E}">
        <p14:creationId xmlns:p14="http://schemas.microsoft.com/office/powerpoint/2010/main" val="1977509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The above stated roles are very critical in the development of ELL guidelines. It includes</a:t>
            </a:r>
            <a:r>
              <a:rPr lang="en-US" sz="1400" baseline="0" dirty="0" smtClean="0">
                <a:latin typeface="Times New Roman"/>
                <a:ea typeface="Times New Roman"/>
                <a:cs typeface="Times New Roman"/>
                <a:sym typeface="Times New Roman"/>
              </a:rPr>
              <a:t> all parameters needed in the entire ELL learning program. </a:t>
            </a:r>
            <a:r>
              <a:rPr lang="en-US" sz="1400" dirty="0" smtClean="0">
                <a:latin typeface="Times New Roman"/>
                <a:ea typeface="Times New Roman"/>
                <a:cs typeface="Times New Roman"/>
                <a:sym typeface="Times New Roman"/>
              </a:rPr>
              <a:t>Parents bring learner’s grievances</a:t>
            </a:r>
            <a:r>
              <a:rPr lang="en-US" sz="1400" baseline="0" dirty="0" smtClean="0">
                <a:latin typeface="Times New Roman"/>
                <a:ea typeface="Times New Roman"/>
                <a:cs typeface="Times New Roman"/>
                <a:sym typeface="Times New Roman"/>
              </a:rPr>
              <a:t> and convey the voices of the learners. They enable learner’s favors to be considered every time legislation is to be enforced. Learner’s are prioritized and their grievances should not be undermined as they are the beneficiaries of the legislation. This clearly means their concerns are looked into. </a:t>
            </a:r>
            <a:endParaRPr lang="en-US" sz="1400" dirty="0" smtClean="0">
              <a:latin typeface="Times New Roman"/>
              <a:ea typeface="Times New Roman"/>
              <a:cs typeface="Times New Roman"/>
              <a:sym typeface="Times New Roman"/>
            </a:endParaRP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400" dirty="0" smtClean="0">
              <a:latin typeface="Times New Roman"/>
              <a:ea typeface="Times New Roman"/>
              <a:cs typeface="Times New Roman"/>
              <a:sym typeface="Times New Roman"/>
            </a:endParaRP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7</a:t>
            </a:fld>
            <a:endParaRPr lang="en-US"/>
          </a:p>
        </p:txBody>
      </p:sp>
    </p:spTree>
    <p:extLst>
      <p:ext uri="{BB962C8B-B14F-4D97-AF65-F5344CB8AC3E}">
        <p14:creationId xmlns:p14="http://schemas.microsoft.com/office/powerpoint/2010/main" val="393135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Even in a normal routine, For example, If a</a:t>
            </a:r>
            <a:r>
              <a:rPr lang="en-US" sz="1400" baseline="0" dirty="0" smtClean="0">
                <a:latin typeface="Times New Roman"/>
                <a:ea typeface="Times New Roman"/>
                <a:cs typeface="Times New Roman"/>
                <a:sym typeface="Times New Roman"/>
              </a:rPr>
              <a:t> </a:t>
            </a:r>
            <a:r>
              <a:rPr lang="en-US" sz="1400" dirty="0" smtClean="0">
                <a:latin typeface="Times New Roman"/>
                <a:ea typeface="Times New Roman"/>
                <a:cs typeface="Times New Roman"/>
                <a:sym typeface="Times New Roman"/>
              </a:rPr>
              <a:t>student </a:t>
            </a:r>
            <a:r>
              <a:rPr lang="en-US" sz="1400" dirty="0" smtClean="0">
                <a:latin typeface="Times New Roman"/>
                <a:ea typeface="Times New Roman"/>
                <a:cs typeface="Times New Roman"/>
                <a:sym typeface="Times New Roman"/>
              </a:rPr>
              <a:t>is performing </a:t>
            </a:r>
            <a:r>
              <a:rPr lang="en-US" sz="1400" dirty="0" smtClean="0">
                <a:latin typeface="Times New Roman"/>
                <a:ea typeface="Times New Roman"/>
                <a:cs typeface="Times New Roman"/>
                <a:sym typeface="Times New Roman"/>
              </a:rPr>
              <a:t>below average , special services will be administered. The special</a:t>
            </a:r>
            <a:r>
              <a:rPr lang="en-US" sz="1400" baseline="0" dirty="0" smtClean="0">
                <a:latin typeface="Times New Roman"/>
                <a:ea typeface="Times New Roman"/>
                <a:cs typeface="Times New Roman"/>
                <a:sym typeface="Times New Roman"/>
              </a:rPr>
              <a:t> services will need modifications of ELL education services to enable learners understand better. The key primary factors specified meet the categories of improved service delivery in the field. ELL peers need these factors and exercise it fully to be fully informed. </a:t>
            </a:r>
            <a:r>
              <a:rPr lang="en-US" sz="1400" dirty="0" smtClean="0">
                <a:latin typeface="Times New Roman"/>
                <a:ea typeface="Times New Roman"/>
                <a:cs typeface="Times New Roman"/>
                <a:sym typeface="Times New Roman"/>
              </a:rPr>
              <a:t>Holding </a:t>
            </a:r>
            <a:r>
              <a:rPr lang="en-US" sz="1400" dirty="0" smtClean="0">
                <a:latin typeface="Times New Roman"/>
                <a:ea typeface="Times New Roman"/>
                <a:cs typeface="Times New Roman"/>
                <a:sym typeface="Times New Roman"/>
              </a:rPr>
              <a:t>in mind merely because a pupil delivers a diagnosis does not inevitably imply they require special training services either.  If the pupil has been appraised and found to need special training services they will get that extra funding.  </a:t>
            </a: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8</a:t>
            </a:fld>
            <a:endParaRPr lang="en-US"/>
          </a:p>
        </p:txBody>
      </p:sp>
    </p:spTree>
    <p:extLst>
      <p:ext uri="{BB962C8B-B14F-4D97-AF65-F5344CB8AC3E}">
        <p14:creationId xmlns:p14="http://schemas.microsoft.com/office/powerpoint/2010/main" val="1714186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AZELLA</a:t>
            </a:r>
            <a:r>
              <a:rPr lang="en-US" sz="1400" baseline="0" dirty="0" smtClean="0">
                <a:latin typeface="Times New Roman"/>
                <a:ea typeface="Times New Roman"/>
                <a:cs typeface="Times New Roman"/>
                <a:sym typeface="Times New Roman"/>
              </a:rPr>
              <a:t> and WIDA on ELL guidelines will focus on performance in writing, speaking, reading and listening. These are very important skills to a learner in the lifetime application. The assessment provides a </a:t>
            </a:r>
            <a:r>
              <a:rPr lang="en-US" sz="1400" dirty="0" smtClean="0">
                <a:latin typeface="Times New Roman"/>
                <a:ea typeface="Times New Roman"/>
                <a:cs typeface="Times New Roman"/>
                <a:sym typeface="Times New Roman"/>
              </a:rPr>
              <a:t>No Child Left Behind (NCLB) Act which will require</a:t>
            </a:r>
            <a:r>
              <a:rPr lang="en-US" sz="1400" baseline="0" dirty="0" smtClean="0">
                <a:latin typeface="Times New Roman"/>
                <a:ea typeface="Times New Roman"/>
                <a:cs typeface="Times New Roman"/>
                <a:sym typeface="Times New Roman"/>
              </a:rPr>
              <a:t> all </a:t>
            </a:r>
            <a:r>
              <a:rPr lang="en-US" sz="1400" dirty="0" smtClean="0">
                <a:latin typeface="Times New Roman"/>
                <a:ea typeface="Times New Roman"/>
                <a:cs typeface="Times New Roman"/>
                <a:sym typeface="Times New Roman"/>
              </a:rPr>
              <a:t>English Language Learners (ELL) be</a:t>
            </a:r>
            <a:r>
              <a:rPr lang="en-US" sz="1400" baseline="0" dirty="0" smtClean="0">
                <a:latin typeface="Times New Roman"/>
                <a:ea typeface="Times New Roman"/>
                <a:cs typeface="Times New Roman"/>
                <a:sym typeface="Times New Roman"/>
              </a:rPr>
              <a:t> analyzed </a:t>
            </a:r>
            <a:r>
              <a:rPr lang="en-US" sz="1400" dirty="0" smtClean="0">
                <a:latin typeface="Times New Roman"/>
                <a:ea typeface="Times New Roman"/>
                <a:cs typeface="Times New Roman"/>
                <a:sym typeface="Times New Roman"/>
              </a:rPr>
              <a:t>each year. The state</a:t>
            </a:r>
            <a:r>
              <a:rPr lang="en-US" sz="1400" baseline="0" dirty="0" smtClean="0">
                <a:latin typeface="Times New Roman"/>
                <a:ea typeface="Times New Roman"/>
                <a:cs typeface="Times New Roman"/>
                <a:sym typeface="Times New Roman"/>
              </a:rPr>
              <a:t> reinforcing this act expects every student to </a:t>
            </a:r>
            <a:r>
              <a:rPr lang="en-US" sz="1400" dirty="0" smtClean="0">
                <a:latin typeface="Times New Roman"/>
                <a:ea typeface="Times New Roman"/>
                <a:cs typeface="Times New Roman"/>
                <a:sym typeface="Times New Roman"/>
              </a:rPr>
              <a:t>demonstrate </a:t>
            </a:r>
            <a:r>
              <a:rPr lang="en-US" sz="1400" dirty="0" smtClean="0">
                <a:latin typeface="Times New Roman"/>
                <a:ea typeface="Times New Roman"/>
                <a:cs typeface="Times New Roman"/>
                <a:sym typeface="Times New Roman"/>
              </a:rPr>
              <a:t>English language proficiency (</a:t>
            </a:r>
            <a:r>
              <a:rPr lang="en-US" sz="1400" dirty="0" smtClean="0">
                <a:latin typeface="Times New Roman"/>
                <a:ea typeface="Times New Roman"/>
                <a:cs typeface="Times New Roman"/>
                <a:sym typeface="Times New Roman"/>
              </a:rPr>
              <a:t>ELP)</a:t>
            </a:r>
            <a:r>
              <a:rPr lang="en-US" sz="1400" baseline="0" dirty="0" smtClean="0">
                <a:latin typeface="Times New Roman"/>
                <a:ea typeface="Times New Roman"/>
                <a:cs typeface="Times New Roman"/>
                <a:sym typeface="Times New Roman"/>
              </a:rPr>
              <a:t> which measures ELL peers on their language proficiency, (</a:t>
            </a:r>
            <a:r>
              <a:rPr lang="en-US" sz="1400" dirty="0" smtClean="0">
                <a:latin typeface="Times New Roman"/>
                <a:ea typeface="Times New Roman"/>
                <a:cs typeface="Times New Roman"/>
                <a:sym typeface="Times New Roman"/>
              </a:rPr>
              <a:t>end (The National Academies Press, 2011). Arizona assessment is determined as the Arizona English Language Learner Assessment (AZELLA) while the Nevada country uses the WIDA testing, which initially stands in the Trinity states that were struck in the grant procedure, merely when the state of Arkansas has dropped out the acronym now stands for WIDA.  </a:t>
            </a: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9</a:t>
            </a:fld>
            <a:endParaRPr lang="en-US"/>
          </a:p>
        </p:txBody>
      </p:sp>
    </p:spTree>
    <p:extLst>
      <p:ext uri="{BB962C8B-B14F-4D97-AF65-F5344CB8AC3E}">
        <p14:creationId xmlns:p14="http://schemas.microsoft.com/office/powerpoint/2010/main" val="2216668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latin typeface="Times New Roman"/>
                <a:ea typeface="Times New Roman"/>
                <a:cs typeface="Times New Roman"/>
                <a:sym typeface="Times New Roman"/>
              </a:rPr>
              <a:t>The </a:t>
            </a:r>
            <a:r>
              <a:rPr lang="en-US" sz="1400" dirty="0" smtClean="0">
                <a:latin typeface="Times New Roman"/>
                <a:ea typeface="Times New Roman"/>
                <a:cs typeface="Times New Roman"/>
                <a:sym typeface="Times New Roman"/>
              </a:rPr>
              <a:t>AZELLA guidelines are much less differentiate from AZELLA</a:t>
            </a:r>
            <a:r>
              <a:rPr lang="en-US" sz="1400" baseline="0" dirty="0" smtClean="0">
                <a:latin typeface="Times New Roman"/>
                <a:ea typeface="Times New Roman"/>
                <a:cs typeface="Times New Roman"/>
                <a:sym typeface="Times New Roman"/>
              </a:rPr>
              <a:t> for they are all assessment proficiency standards. </a:t>
            </a:r>
            <a:r>
              <a:rPr lang="en-US" sz="1400" dirty="0" smtClean="0">
                <a:latin typeface="Times New Roman"/>
                <a:ea typeface="Times New Roman"/>
                <a:cs typeface="Times New Roman"/>
                <a:sym typeface="Times New Roman"/>
              </a:rPr>
              <a:t>The</a:t>
            </a:r>
            <a:r>
              <a:rPr lang="en-US" sz="1400" baseline="0" dirty="0" smtClean="0">
                <a:latin typeface="Times New Roman"/>
                <a:ea typeface="Times New Roman"/>
                <a:cs typeface="Times New Roman"/>
                <a:sym typeface="Times New Roman"/>
              </a:rPr>
              <a:t> AZELLA ELL instructions have four different proficiency levels as stipulated. They all determine placement for students and services to be renders by the educators.  </a:t>
            </a:r>
            <a:r>
              <a:rPr lang="en-US" sz="1400" dirty="0" smtClean="0">
                <a:latin typeface="Times New Roman"/>
                <a:ea typeface="Times New Roman"/>
                <a:cs typeface="Times New Roman"/>
                <a:sym typeface="Times New Roman"/>
              </a:rPr>
              <a:t>Pre-Emergent or </a:t>
            </a:r>
            <a:r>
              <a:rPr lang="en-US" sz="1400" dirty="0" smtClean="0">
                <a:latin typeface="Times New Roman"/>
                <a:ea typeface="Times New Roman"/>
                <a:cs typeface="Times New Roman"/>
                <a:sym typeface="Times New Roman"/>
              </a:rPr>
              <a:t>emergent ELL student lack the </a:t>
            </a:r>
            <a:r>
              <a:rPr lang="en-US" sz="1400" dirty="0" smtClean="0">
                <a:latin typeface="Times New Roman"/>
                <a:ea typeface="Times New Roman"/>
                <a:cs typeface="Times New Roman"/>
                <a:sym typeface="Times New Roman"/>
              </a:rPr>
              <a:t>basic English </a:t>
            </a:r>
            <a:r>
              <a:rPr lang="en-US" sz="1400" dirty="0" smtClean="0">
                <a:latin typeface="Times New Roman"/>
                <a:ea typeface="Times New Roman"/>
                <a:cs typeface="Times New Roman"/>
                <a:sym typeface="Times New Roman"/>
              </a:rPr>
              <a:t>skills to </a:t>
            </a:r>
            <a:r>
              <a:rPr lang="en-US" sz="1400" dirty="0" smtClean="0">
                <a:latin typeface="Times New Roman"/>
                <a:ea typeface="Times New Roman"/>
                <a:cs typeface="Times New Roman"/>
                <a:sym typeface="Times New Roman"/>
              </a:rPr>
              <a:t>communicate.</a:t>
            </a:r>
            <a:r>
              <a:rPr lang="en-US" sz="1400" baseline="0" dirty="0" smtClean="0">
                <a:latin typeface="Times New Roman"/>
                <a:ea typeface="Times New Roman"/>
                <a:cs typeface="Times New Roman"/>
                <a:sym typeface="Times New Roman"/>
              </a:rPr>
              <a:t> The level </a:t>
            </a:r>
            <a:r>
              <a:rPr lang="en-US" sz="1400" dirty="0" smtClean="0">
                <a:latin typeface="Times New Roman"/>
                <a:ea typeface="Times New Roman"/>
                <a:cs typeface="Times New Roman"/>
                <a:sym typeface="Times New Roman"/>
              </a:rPr>
              <a:t>do </a:t>
            </a:r>
            <a:r>
              <a:rPr lang="en-US" sz="1400" dirty="0" smtClean="0">
                <a:latin typeface="Times New Roman"/>
                <a:ea typeface="Times New Roman"/>
                <a:cs typeface="Times New Roman"/>
                <a:sym typeface="Times New Roman"/>
              </a:rPr>
              <a:t>not demonstrate sufficient skills to access </a:t>
            </a:r>
            <a:r>
              <a:rPr lang="en-US" sz="1400" dirty="0" smtClean="0">
                <a:latin typeface="Times New Roman"/>
                <a:ea typeface="Times New Roman"/>
                <a:cs typeface="Times New Roman"/>
                <a:sym typeface="Times New Roman"/>
              </a:rPr>
              <a:t>the curriculum </a:t>
            </a:r>
            <a:r>
              <a:rPr lang="en-US" sz="1400" dirty="0" smtClean="0">
                <a:latin typeface="Times New Roman"/>
                <a:ea typeface="Times New Roman"/>
                <a:cs typeface="Times New Roman"/>
                <a:sym typeface="Times New Roman"/>
              </a:rPr>
              <a:t>and require support in English oral communication development.  The Basic level </a:t>
            </a:r>
            <a:r>
              <a:rPr lang="en-US" sz="1400" dirty="0" smtClean="0">
                <a:latin typeface="Times New Roman"/>
                <a:ea typeface="Times New Roman"/>
                <a:cs typeface="Times New Roman"/>
                <a:sym typeface="Times New Roman"/>
              </a:rPr>
              <a:t>is</a:t>
            </a:r>
            <a:r>
              <a:rPr lang="en-US" sz="1400" baseline="0" dirty="0" smtClean="0">
                <a:latin typeface="Times New Roman"/>
                <a:ea typeface="Times New Roman"/>
                <a:cs typeface="Times New Roman"/>
                <a:sym typeface="Times New Roman"/>
              </a:rPr>
              <a:t> a </a:t>
            </a:r>
            <a:r>
              <a:rPr lang="en-US" sz="1400" dirty="0" smtClean="0">
                <a:latin typeface="Times New Roman"/>
                <a:ea typeface="Times New Roman"/>
                <a:cs typeface="Times New Roman"/>
                <a:sym typeface="Times New Roman"/>
              </a:rPr>
              <a:t>limited </a:t>
            </a:r>
            <a:r>
              <a:rPr lang="en-US" sz="1400" dirty="0" smtClean="0">
                <a:latin typeface="Times New Roman"/>
                <a:ea typeface="Times New Roman"/>
                <a:cs typeface="Times New Roman"/>
                <a:sym typeface="Times New Roman"/>
              </a:rPr>
              <a:t>understanding of spoken </a:t>
            </a:r>
            <a:r>
              <a:rPr lang="en-US" sz="1400" dirty="0" smtClean="0">
                <a:latin typeface="Times New Roman"/>
                <a:ea typeface="Times New Roman"/>
                <a:cs typeface="Times New Roman"/>
                <a:sym typeface="Times New Roman"/>
              </a:rPr>
              <a:t>English.</a:t>
            </a:r>
            <a:r>
              <a:rPr lang="en-US" sz="1400" baseline="0" dirty="0" smtClean="0">
                <a:latin typeface="Times New Roman"/>
                <a:ea typeface="Times New Roman"/>
                <a:cs typeface="Times New Roman"/>
                <a:sym typeface="Times New Roman"/>
              </a:rPr>
              <a:t> At t</a:t>
            </a:r>
            <a:r>
              <a:rPr lang="en-US" sz="1400" dirty="0" smtClean="0">
                <a:latin typeface="Times New Roman"/>
                <a:ea typeface="Times New Roman"/>
                <a:cs typeface="Times New Roman"/>
                <a:sym typeface="Times New Roman"/>
              </a:rPr>
              <a:t>he </a:t>
            </a:r>
            <a:r>
              <a:rPr lang="en-US" sz="1400" dirty="0" smtClean="0">
                <a:latin typeface="Times New Roman"/>
                <a:ea typeface="Times New Roman"/>
                <a:cs typeface="Times New Roman"/>
                <a:sym typeface="Times New Roman"/>
              </a:rPr>
              <a:t>intermediate level the </a:t>
            </a:r>
            <a:r>
              <a:rPr lang="en-US" sz="1400" dirty="0" smtClean="0">
                <a:latin typeface="Times New Roman"/>
                <a:ea typeface="Times New Roman"/>
                <a:cs typeface="Times New Roman"/>
                <a:sym typeface="Times New Roman"/>
              </a:rPr>
              <a:t>students </a:t>
            </a:r>
            <a:r>
              <a:rPr lang="en-US" sz="1400" dirty="0" smtClean="0">
                <a:latin typeface="Times New Roman"/>
                <a:ea typeface="Times New Roman"/>
                <a:cs typeface="Times New Roman"/>
                <a:sym typeface="Times New Roman"/>
              </a:rPr>
              <a:t>demonstrate </a:t>
            </a:r>
            <a:r>
              <a:rPr lang="en-US" sz="1400" dirty="0" smtClean="0">
                <a:latin typeface="Times New Roman"/>
                <a:ea typeface="Times New Roman"/>
                <a:cs typeface="Times New Roman"/>
                <a:sym typeface="Times New Roman"/>
              </a:rPr>
              <a:t>orally and  </a:t>
            </a:r>
            <a:r>
              <a:rPr lang="en-US" sz="1400" dirty="0" smtClean="0">
                <a:latin typeface="Times New Roman"/>
                <a:ea typeface="Times New Roman"/>
                <a:cs typeface="Times New Roman"/>
                <a:sym typeface="Times New Roman"/>
              </a:rPr>
              <a:t>respond with </a:t>
            </a:r>
            <a:r>
              <a:rPr lang="en-US" sz="1400" dirty="0" smtClean="0">
                <a:latin typeface="Times New Roman"/>
                <a:ea typeface="Times New Roman"/>
                <a:cs typeface="Times New Roman"/>
                <a:sym typeface="Times New Roman"/>
              </a:rPr>
              <a:t>peers</a:t>
            </a:r>
            <a:r>
              <a:rPr lang="en-US" sz="1400" baseline="0" dirty="0" smtClean="0">
                <a:latin typeface="Times New Roman"/>
                <a:ea typeface="Times New Roman"/>
                <a:cs typeface="Times New Roman"/>
                <a:sym typeface="Times New Roman"/>
              </a:rPr>
              <a:t> responses. </a:t>
            </a:r>
            <a:r>
              <a:rPr lang="en-US" sz="1400" dirty="0" smtClean="0">
                <a:latin typeface="Times New Roman"/>
                <a:ea typeface="Times New Roman"/>
                <a:cs typeface="Times New Roman"/>
                <a:sym typeface="Times New Roman"/>
              </a:rPr>
              <a:t>At </a:t>
            </a:r>
            <a:r>
              <a:rPr lang="en-US" sz="1400" dirty="0" smtClean="0">
                <a:latin typeface="Times New Roman"/>
                <a:ea typeface="Times New Roman"/>
                <a:cs typeface="Times New Roman"/>
                <a:sym typeface="Times New Roman"/>
              </a:rPr>
              <a:t>the expert level, students </a:t>
            </a:r>
            <a:r>
              <a:rPr lang="en-US" sz="1400" dirty="0" smtClean="0">
                <a:latin typeface="Times New Roman"/>
                <a:ea typeface="Times New Roman"/>
                <a:cs typeface="Times New Roman"/>
                <a:sym typeface="Times New Roman"/>
              </a:rPr>
              <a:t>understanding of </a:t>
            </a:r>
            <a:r>
              <a:rPr lang="en-US" sz="1400" dirty="0" smtClean="0">
                <a:latin typeface="Times New Roman"/>
                <a:ea typeface="Times New Roman"/>
                <a:cs typeface="Times New Roman"/>
                <a:sym typeface="Times New Roman"/>
              </a:rPr>
              <a:t>academic and social English </a:t>
            </a:r>
            <a:r>
              <a:rPr lang="en-US" sz="1400" dirty="0" smtClean="0">
                <a:latin typeface="Times New Roman"/>
                <a:ea typeface="Times New Roman"/>
                <a:cs typeface="Times New Roman"/>
                <a:sym typeface="Times New Roman"/>
              </a:rPr>
              <a:t>consistently is contemporal, (</a:t>
            </a:r>
            <a:r>
              <a:rPr lang="en-US" sz="1400" dirty="0" smtClean="0">
                <a:latin typeface="Times New Roman"/>
                <a:ea typeface="Times New Roman"/>
                <a:cs typeface="Times New Roman"/>
                <a:sym typeface="Times New Roman"/>
              </a:rPr>
              <a:t>Tempe Elementary School District, 2018).   </a:t>
            </a: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10</a:t>
            </a:fld>
            <a:endParaRPr lang="en-US"/>
          </a:p>
        </p:txBody>
      </p:sp>
    </p:spTree>
    <p:extLst>
      <p:ext uri="{BB962C8B-B14F-4D97-AF65-F5344CB8AC3E}">
        <p14:creationId xmlns:p14="http://schemas.microsoft.com/office/powerpoint/2010/main" val="202300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rtl="0">
              <a:spcBef>
                <a:spcPts val="0"/>
              </a:spcBef>
              <a:spcAft>
                <a:spcPts val="0"/>
              </a:spcAft>
              <a:buNone/>
            </a:pPr>
            <a:r>
              <a:rPr lang="en-US" sz="1400" dirty="0" smtClean="0"/>
              <a:t>Using</a:t>
            </a:r>
            <a:r>
              <a:rPr lang="en-US" sz="1400" baseline="0" dirty="0" smtClean="0"/>
              <a:t> AZELLA and WIDA student’s understanding of ELL is proper propagated I decision placements.  Educators apply these aspects depending o their state nations to access student’s comprehension and formative. Use of ELL assessment by teachers will support proper decision placements through support, work samples and grading scales to integrate ELLS mainstreams. </a:t>
            </a:r>
            <a:endParaRPr lang="en-US" sz="1400" dirty="0" smtClean="0"/>
          </a:p>
          <a:p>
            <a:pPr marL="0" lvl="0" indent="0" rtl="0">
              <a:spcBef>
                <a:spcPts val="0"/>
              </a:spcBef>
              <a:spcAft>
                <a:spcPts val="0"/>
              </a:spcAft>
              <a:buNone/>
            </a:pPr>
            <a:endParaRPr lang="en-US" sz="1400" dirty="0" smtClean="0"/>
          </a:p>
          <a:p>
            <a:pPr marL="0" lvl="0" indent="0" rtl="0">
              <a:spcBef>
                <a:spcPts val="0"/>
              </a:spcBef>
              <a:spcAft>
                <a:spcPts val="0"/>
              </a:spcAft>
              <a:buNone/>
            </a:pPr>
            <a:endParaRPr lang="en-US" sz="1400" dirty="0" smtClean="0"/>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11</a:t>
            </a:fld>
            <a:endParaRPr lang="en-US"/>
          </a:p>
        </p:txBody>
      </p:sp>
    </p:spTree>
    <p:extLst>
      <p:ext uri="{BB962C8B-B14F-4D97-AF65-F5344CB8AC3E}">
        <p14:creationId xmlns:p14="http://schemas.microsoft.com/office/powerpoint/2010/main" val="3632654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400" dirty="0" smtClean="0"/>
              <a:t>SIOP</a:t>
            </a:r>
            <a:r>
              <a:rPr lang="en-US" sz="1400" baseline="0" dirty="0" smtClean="0"/>
              <a:t> model </a:t>
            </a:r>
            <a:r>
              <a:rPr lang="en-US" sz="1400" dirty="0" smtClean="0"/>
              <a:t>delivers an</a:t>
            </a:r>
            <a:r>
              <a:rPr lang="en-US" sz="1400" baseline="0" dirty="0" smtClean="0"/>
              <a:t> </a:t>
            </a:r>
            <a:r>
              <a:rPr lang="en-US" sz="1400" dirty="0" smtClean="0"/>
              <a:t>effective and instructive</a:t>
            </a:r>
            <a:r>
              <a:rPr lang="en-US" sz="1400" baseline="0" dirty="0" smtClean="0"/>
              <a:t> plan </a:t>
            </a:r>
            <a:r>
              <a:rPr lang="en-US" sz="1400" dirty="0" smtClean="0"/>
              <a:t>to </a:t>
            </a:r>
            <a:r>
              <a:rPr lang="en-US" sz="1400" dirty="0" smtClean="0"/>
              <a:t>pupils. It </a:t>
            </a:r>
            <a:r>
              <a:rPr lang="en-US" sz="1400" dirty="0" smtClean="0"/>
              <a:t>serves as a guideline</a:t>
            </a:r>
            <a:r>
              <a:rPr lang="en-US" sz="1400" baseline="0" dirty="0" smtClean="0"/>
              <a:t> to</a:t>
            </a:r>
            <a:r>
              <a:rPr lang="en-US" sz="1400" dirty="0" smtClean="0"/>
              <a:t> </a:t>
            </a:r>
            <a:r>
              <a:rPr lang="en-US" sz="1400" dirty="0" smtClean="0"/>
              <a:t>teachers through the </a:t>
            </a:r>
            <a:r>
              <a:rPr lang="en-US" sz="1400" dirty="0" smtClean="0"/>
              <a:t>important</a:t>
            </a:r>
            <a:r>
              <a:rPr lang="en-US" sz="1400" baseline="0" dirty="0" smtClean="0"/>
              <a:t> steps of delivering, planning and medication of learnt lessons</a:t>
            </a:r>
            <a:r>
              <a:rPr lang="en-US" sz="1400" dirty="0" smtClean="0"/>
              <a:t>.  </a:t>
            </a:r>
            <a:r>
              <a:rPr lang="en-US" sz="1400" dirty="0" smtClean="0"/>
              <a:t>Being capable to cause </a:t>
            </a:r>
            <a:r>
              <a:rPr lang="en-US" sz="1400" dirty="0" smtClean="0"/>
              <a:t>pass rubric</a:t>
            </a:r>
            <a:r>
              <a:rPr lang="en-US" sz="1400" baseline="0" dirty="0" smtClean="0"/>
              <a:t> guidelines and positive interaction is one of the key aspects on its success in cr</a:t>
            </a:r>
            <a:r>
              <a:rPr lang="en-US" sz="1400" dirty="0" smtClean="0"/>
              <a:t>eating </a:t>
            </a:r>
            <a:r>
              <a:rPr lang="en-US" sz="1400" dirty="0" smtClean="0"/>
              <a:t>good teaching methods.  </a:t>
            </a:r>
          </a:p>
          <a:p>
            <a:pPr>
              <a:buFont typeface="Arial" pitchFamily="34" charset="0"/>
              <a:buNone/>
            </a:pP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40394F-0E69-4630-B5CA-18D1AA5A64FE}" type="slidenum">
              <a:rPr lang="en-US" smtClean="0"/>
              <a:t>12</a:t>
            </a:fld>
            <a:endParaRPr lang="en-US"/>
          </a:p>
        </p:txBody>
      </p:sp>
    </p:spTree>
    <p:extLst>
      <p:ext uri="{BB962C8B-B14F-4D97-AF65-F5344CB8AC3E}">
        <p14:creationId xmlns:p14="http://schemas.microsoft.com/office/powerpoint/2010/main" val="3765825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lvl="0" indent="0">
              <a:spcBef>
                <a:spcPts val="0"/>
              </a:spcBef>
              <a:spcAft>
                <a:spcPts val="0"/>
              </a:spcAft>
              <a:buNone/>
            </a:pPr>
            <a:r>
              <a:rPr lang="en-US" sz="1400" dirty="0" smtClean="0"/>
              <a:t>To be capable to determine ELL students' proficiency levels throughout the year is a through the topics we covered in this introduction. </a:t>
            </a:r>
            <a:r>
              <a:rPr lang="en-US" sz="1400" dirty="0" smtClean="0"/>
              <a:t>The combination of</a:t>
            </a:r>
            <a:r>
              <a:rPr lang="en-US" sz="1400" baseline="0" dirty="0" smtClean="0"/>
              <a:t> assessment results and class room results in terms of interactive performances data compilations are made and reporting is appropriately done. The levels indicated above form both formal and informal aspects that’s prudently approves student’s hard work and dedication.  In the process of learning, s</a:t>
            </a:r>
            <a:r>
              <a:rPr lang="en-US" sz="1400" dirty="0" smtClean="0"/>
              <a:t>ome </a:t>
            </a:r>
            <a:r>
              <a:rPr lang="en-US" sz="1400" dirty="0" smtClean="0"/>
              <a:t>ELL student </a:t>
            </a:r>
            <a:r>
              <a:rPr lang="en-US" sz="1400" dirty="0" smtClean="0"/>
              <a:t>will </a:t>
            </a:r>
            <a:r>
              <a:rPr lang="en-US" sz="1400" dirty="0" smtClean="0"/>
              <a:t>develop proficiency levels much faster than others and might depend on the amount of </a:t>
            </a:r>
            <a:r>
              <a:rPr lang="en-US" sz="1400" dirty="0" smtClean="0"/>
              <a:t>support. This kind of student will make more gains in the process and learning becomes more easier.</a:t>
            </a:r>
            <a:r>
              <a:rPr lang="en-US" sz="1400" baseline="0" dirty="0" smtClean="0"/>
              <a:t> On contrary, </a:t>
            </a:r>
            <a:r>
              <a:rPr lang="en-US" sz="1400" dirty="0" smtClean="0"/>
              <a:t> </a:t>
            </a:r>
            <a:r>
              <a:rPr lang="en-US" sz="1400" dirty="0" smtClean="0"/>
              <a:t>a student is in need of additional </a:t>
            </a:r>
            <a:r>
              <a:rPr lang="en-US" sz="1400" dirty="0" smtClean="0"/>
              <a:t>services</a:t>
            </a:r>
            <a:r>
              <a:rPr lang="en-US" sz="1400" baseline="0" dirty="0" smtClean="0"/>
              <a:t> will take longer time in need of support. </a:t>
            </a:r>
            <a:endParaRPr lang="en-US" sz="1400" dirty="0"/>
          </a:p>
        </p:txBody>
      </p:sp>
      <p:sp>
        <p:nvSpPr>
          <p:cNvPr id="4" name="Slide Number Placeholder 3"/>
          <p:cNvSpPr>
            <a:spLocks noGrp="1"/>
          </p:cNvSpPr>
          <p:nvPr>
            <p:ph type="sldNum" sz="quarter" idx="10"/>
          </p:nvPr>
        </p:nvSpPr>
        <p:spPr/>
        <p:txBody>
          <a:bodyPr/>
          <a:lstStyle/>
          <a:p>
            <a:fld id="{D040394F-0E69-4630-B5CA-18D1AA5A64FE}" type="slidenum">
              <a:rPr lang="en-US" smtClean="0"/>
              <a:t>13</a:t>
            </a:fld>
            <a:endParaRPr lang="en-US"/>
          </a:p>
        </p:txBody>
      </p:sp>
    </p:spTree>
    <p:extLst>
      <p:ext uri="{BB962C8B-B14F-4D97-AF65-F5344CB8AC3E}">
        <p14:creationId xmlns:p14="http://schemas.microsoft.com/office/powerpoint/2010/main" val="274228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These</a:t>
            </a:r>
            <a:r>
              <a:rPr lang="en-US" sz="1400" baseline="0" dirty="0" smtClean="0"/>
              <a:t> are the only basic programs offered. </a:t>
            </a:r>
            <a:r>
              <a:rPr lang="en-US" sz="1400" dirty="0" smtClean="0"/>
              <a:t>Learners might either </a:t>
            </a:r>
            <a:r>
              <a:rPr lang="en-US" sz="1400" dirty="0" smtClean="0"/>
              <a:t>qualify for the Gifted Program or require Special education </a:t>
            </a:r>
            <a:r>
              <a:rPr lang="en-US" sz="1400" dirty="0" smtClean="0"/>
              <a:t>services. Their</a:t>
            </a:r>
            <a:r>
              <a:rPr lang="en-US" sz="1400" baseline="0" dirty="0" smtClean="0"/>
              <a:t> elements are well stated.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For </a:t>
            </a:r>
            <a:r>
              <a:rPr lang="en-US" sz="1400" dirty="0" smtClean="0"/>
              <a:t>the gifted program the data, test score and fluency need to support the Recommendation. </a:t>
            </a:r>
            <a:r>
              <a:rPr lang="en-US" sz="1400" dirty="0" smtClean="0"/>
              <a:t>The </a:t>
            </a:r>
            <a:r>
              <a:rPr lang="en-US" sz="1400" dirty="0" smtClean="0"/>
              <a:t>outcomes of the test will ascertain if the pupil is a </a:t>
            </a:r>
            <a:r>
              <a:rPr lang="en-US" sz="1400" dirty="0" smtClean="0"/>
              <a:t>nominee</a:t>
            </a:r>
            <a:r>
              <a:rPr lang="en-US" sz="1400" baseline="0" dirty="0" smtClean="0"/>
              <a:t> or not. </a:t>
            </a:r>
            <a:r>
              <a:rPr lang="en-US" sz="1400" dirty="0" smtClean="0"/>
              <a:t>For the special education program,</a:t>
            </a:r>
            <a:r>
              <a:rPr lang="en-US" sz="1400" baseline="0" dirty="0" smtClean="0"/>
              <a:t> </a:t>
            </a:r>
            <a:r>
              <a:rPr lang="en-US" sz="1400" dirty="0" smtClean="0"/>
              <a:t>the ELL student needs to be analyzed in the native language to examine if there is an actual learning deficit followed by the documentation like RTI or other assessment scores.  </a:t>
            </a:r>
            <a:r>
              <a:rPr lang="en-US" sz="1400" dirty="0" smtClean="0"/>
              <a:t>Including documentation of </a:t>
            </a:r>
            <a:r>
              <a:rPr lang="en-US" sz="1400" dirty="0" smtClean="0"/>
              <a:t>behavioral </a:t>
            </a:r>
            <a:r>
              <a:rPr lang="en-US" sz="1400" dirty="0" smtClean="0"/>
              <a:t>issues or troubles that are celebrated in the classroom and with peers. In one case the referral is in place, additional evaluations are conducted to determine eligibility status.  </a:t>
            </a:r>
            <a:endParaRPr lang="en-US" sz="1400" dirty="0"/>
          </a:p>
        </p:txBody>
      </p:sp>
      <p:sp>
        <p:nvSpPr>
          <p:cNvPr id="4" name="Slide Number Placeholder 3"/>
          <p:cNvSpPr>
            <a:spLocks noGrp="1"/>
          </p:cNvSpPr>
          <p:nvPr>
            <p:ph type="sldNum" sz="quarter" idx="10"/>
          </p:nvPr>
        </p:nvSpPr>
        <p:spPr/>
        <p:txBody>
          <a:bodyPr/>
          <a:lstStyle/>
          <a:p>
            <a:fld id="{D040394F-0E69-4630-B5CA-18D1AA5A64FE}" type="slidenum">
              <a:rPr lang="en-US" smtClean="0"/>
              <a:t>14</a:t>
            </a:fld>
            <a:endParaRPr lang="en-US"/>
          </a:p>
        </p:txBody>
      </p:sp>
    </p:spTree>
    <p:extLst>
      <p:ext uri="{BB962C8B-B14F-4D97-AF65-F5344CB8AC3E}">
        <p14:creationId xmlns:p14="http://schemas.microsoft.com/office/powerpoint/2010/main" val="933898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Times New Roman"/>
                <a:ea typeface="Times New Roman"/>
                <a:cs typeface="Times New Roman"/>
                <a:sym typeface="Times New Roman"/>
              </a:rPr>
              <a:t>The AZELLA</a:t>
            </a:r>
            <a:r>
              <a:rPr lang="en-US" sz="1400" baseline="0" dirty="0" smtClean="0">
                <a:latin typeface="Times New Roman"/>
                <a:ea typeface="Times New Roman"/>
                <a:cs typeface="Times New Roman"/>
                <a:sym typeface="Times New Roman"/>
              </a:rPr>
              <a:t> measure is used in Arizona state in developing ELL model guidelines. The model reflects </a:t>
            </a:r>
            <a:r>
              <a:rPr lang="en-US" sz="1400" dirty="0" smtClean="0">
                <a:latin typeface="Times New Roman"/>
                <a:ea typeface="Times New Roman"/>
                <a:cs typeface="Times New Roman"/>
                <a:sym typeface="Times New Roman"/>
              </a:rPr>
              <a:t>a </a:t>
            </a:r>
            <a:r>
              <a:rPr lang="en-US" sz="1400" dirty="0" smtClean="0">
                <a:latin typeface="Times New Roman"/>
                <a:ea typeface="Times New Roman"/>
                <a:cs typeface="Times New Roman"/>
                <a:sym typeface="Times New Roman"/>
              </a:rPr>
              <a:t>series of proficiency assessments across all class levels. </a:t>
            </a:r>
            <a:r>
              <a:rPr lang="en-US" sz="1400" dirty="0" smtClean="0">
                <a:latin typeface="Times New Roman"/>
                <a:ea typeface="Times New Roman"/>
                <a:cs typeface="Times New Roman"/>
                <a:sym typeface="Times New Roman"/>
              </a:rPr>
              <a:t>Educators in this state use AZELLA to identify </a:t>
            </a:r>
            <a:r>
              <a:rPr lang="en-US" sz="1400" dirty="0" smtClean="0">
                <a:latin typeface="Times New Roman"/>
                <a:ea typeface="Times New Roman"/>
                <a:cs typeface="Times New Roman"/>
                <a:sym typeface="Times New Roman"/>
              </a:rPr>
              <a:t>newly enrolled ELL students and as a placement </a:t>
            </a:r>
            <a:r>
              <a:rPr lang="en-US" sz="1400" dirty="0" smtClean="0">
                <a:latin typeface="Times New Roman"/>
                <a:ea typeface="Times New Roman"/>
                <a:cs typeface="Times New Roman"/>
                <a:sym typeface="Times New Roman"/>
              </a:rPr>
              <a:t>assessment.</a:t>
            </a:r>
            <a:r>
              <a:rPr lang="en-US" sz="1400" baseline="0" dirty="0" smtClean="0">
                <a:latin typeface="Times New Roman"/>
                <a:ea typeface="Times New Roman"/>
                <a:cs typeface="Times New Roman"/>
                <a:sym typeface="Times New Roman"/>
              </a:rPr>
              <a:t> The process </a:t>
            </a:r>
            <a:r>
              <a:rPr lang="en-US" sz="1400" dirty="0" smtClean="0">
                <a:latin typeface="Times New Roman"/>
                <a:ea typeface="Times New Roman"/>
                <a:cs typeface="Times New Roman"/>
                <a:sym typeface="Times New Roman"/>
              </a:rPr>
              <a:t>recognizes students </a:t>
            </a:r>
            <a:r>
              <a:rPr lang="en-US" sz="1400" dirty="0" smtClean="0">
                <a:latin typeface="Times New Roman"/>
                <a:ea typeface="Times New Roman"/>
                <a:cs typeface="Times New Roman"/>
                <a:sym typeface="Times New Roman"/>
              </a:rPr>
              <a:t>for ELL services </a:t>
            </a:r>
            <a:r>
              <a:rPr lang="en-US" sz="1400" baseline="0" dirty="0" smtClean="0">
                <a:latin typeface="Times New Roman"/>
                <a:ea typeface="Times New Roman"/>
                <a:cs typeface="Times New Roman"/>
                <a:sym typeface="Times New Roman"/>
              </a:rPr>
              <a:t> or </a:t>
            </a:r>
            <a:r>
              <a:rPr lang="en-US" sz="1400" dirty="0" smtClean="0">
                <a:latin typeface="Times New Roman"/>
                <a:ea typeface="Times New Roman"/>
                <a:cs typeface="Times New Roman"/>
                <a:sym typeface="Times New Roman"/>
              </a:rPr>
              <a:t>English </a:t>
            </a:r>
            <a:r>
              <a:rPr lang="en-US" sz="1400" dirty="0" smtClean="0">
                <a:latin typeface="Times New Roman"/>
                <a:ea typeface="Times New Roman"/>
                <a:cs typeface="Times New Roman"/>
                <a:sym typeface="Times New Roman"/>
              </a:rPr>
              <a:t>as the second </a:t>
            </a:r>
            <a:r>
              <a:rPr lang="en-US" sz="1400" dirty="0" smtClean="0">
                <a:latin typeface="Times New Roman"/>
                <a:ea typeface="Times New Roman"/>
                <a:cs typeface="Times New Roman"/>
                <a:sym typeface="Times New Roman"/>
              </a:rPr>
              <a:t>language.</a:t>
            </a:r>
            <a:r>
              <a:rPr lang="en-US" sz="1400" baseline="0" dirty="0" smtClean="0">
                <a:latin typeface="Times New Roman"/>
                <a:ea typeface="Times New Roman"/>
                <a:cs typeface="Times New Roman"/>
                <a:sym typeface="Times New Roman"/>
              </a:rPr>
              <a:t> </a:t>
            </a:r>
            <a:r>
              <a:rPr lang="en-US" sz="1400" dirty="0" smtClean="0">
                <a:latin typeface="Times New Roman"/>
                <a:ea typeface="Times New Roman"/>
                <a:cs typeface="Times New Roman"/>
                <a:sym typeface="Times New Roman"/>
              </a:rPr>
              <a:t> It will determine English proficiency levels and placement to experience the necessary instructional services and support.  </a:t>
            </a:r>
            <a:r>
              <a:rPr lang="en-US" sz="1400" dirty="0" smtClean="0">
                <a:latin typeface="Times New Roman"/>
                <a:ea typeface="Times New Roman"/>
                <a:cs typeface="Times New Roman"/>
                <a:sym typeface="Times New Roman"/>
              </a:rPr>
              <a:t>It also provides interim assessment during the school year that informs instructional planning and other decisions related to the students’ instruction.   </a:t>
            </a:r>
            <a:endParaRPr lang="en-US" sz="1400" dirty="0" smtClean="0">
              <a:highlight>
                <a:srgbClr val="FFFFFF"/>
              </a:highlight>
              <a:latin typeface="Times New Roman"/>
              <a:ea typeface="Times New Roman"/>
              <a:cs typeface="Times New Roman"/>
              <a:sym typeface="Times New Roman"/>
            </a:endParaRPr>
          </a:p>
          <a:p>
            <a:pPr marL="0" lvl="0" indent="0">
              <a:spcBef>
                <a:spcPts val="0"/>
              </a:spcBef>
              <a:spcAft>
                <a:spcPts val="0"/>
              </a:spcAft>
              <a:buNone/>
            </a:pPr>
            <a:endParaRPr lang="en-US" sz="1400" dirty="0"/>
          </a:p>
        </p:txBody>
      </p:sp>
      <p:sp>
        <p:nvSpPr>
          <p:cNvPr id="4" name="Slide Number Placeholder 3"/>
          <p:cNvSpPr>
            <a:spLocks noGrp="1"/>
          </p:cNvSpPr>
          <p:nvPr>
            <p:ph type="sldNum" sz="quarter" idx="10"/>
          </p:nvPr>
        </p:nvSpPr>
        <p:spPr/>
        <p:txBody>
          <a:bodyPr/>
          <a:lstStyle/>
          <a:p>
            <a:fld id="{D040394F-0E69-4630-B5CA-18D1AA5A64FE}" type="slidenum">
              <a:rPr lang="en-US" smtClean="0"/>
              <a:t>15</a:t>
            </a:fld>
            <a:endParaRPr lang="en-US"/>
          </a:p>
        </p:txBody>
      </p:sp>
    </p:spTree>
    <p:extLst>
      <p:ext uri="{BB962C8B-B14F-4D97-AF65-F5344CB8AC3E}">
        <p14:creationId xmlns:p14="http://schemas.microsoft.com/office/powerpoint/2010/main" val="3340720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040394F-0E69-4630-B5CA-18D1AA5A64FE}" type="slidenum">
              <a:rPr lang="en-US" smtClean="0"/>
              <a:t>16</a:t>
            </a:fld>
            <a:endParaRPr lang="en-US"/>
          </a:p>
        </p:txBody>
      </p:sp>
    </p:spTree>
    <p:extLst>
      <p:ext uri="{BB962C8B-B14F-4D97-AF65-F5344CB8AC3E}">
        <p14:creationId xmlns:p14="http://schemas.microsoft.com/office/powerpoint/2010/main" val="3874795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1D367172-65CF-4BA7-BEBE-4CF93040CEA8}"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BCDE4FD-B8DE-48FE-B4C1-3E6712A7BB0E}" type="datetimeFigureOut">
              <a:rPr lang="en-US" smtClean="0"/>
              <a:pPr/>
              <a:t>1/11/2020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367172-65CF-4BA7-BEBE-4CF93040CEA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BCDE4FD-B8DE-48FE-B4C1-3E6712A7BB0E}" type="datetimeFigureOut">
              <a:rPr lang="en-US" smtClean="0"/>
              <a:pPr/>
              <a:t>1/11/2020</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D367172-65CF-4BA7-BEBE-4CF93040CEA8}"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tempeschools.org/our-district/departments/instructional-excellence/az-english-language-learner-assessment-azella"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nap.edu/read/13090/chapter/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851648" cy="3124200"/>
          </a:xfrm>
        </p:spPr>
        <p:txBody>
          <a:bodyPr>
            <a:normAutofit/>
          </a:bodyPr>
          <a:lstStyle/>
          <a:p>
            <a:pPr algn="ctr">
              <a:lnSpc>
                <a:spcPct val="200000"/>
              </a:lnSpc>
            </a:pPr>
            <a:r>
              <a:rPr lang="en-US" sz="3200" dirty="0" smtClean="0">
                <a:solidFill>
                  <a:srgbClr val="002060"/>
                </a:solidFill>
                <a:effectLst/>
                <a:latin typeface="Times New Roman" panose="02020603050405020304" pitchFamily="18" charset="0"/>
                <a:cs typeface="Times New Roman" panose="02020603050405020304" pitchFamily="18" charset="0"/>
              </a:rPr>
              <a:t>ASSESSMENT AND PLACEMENT PROCESS FOR ELL STUDENTS</a:t>
            </a:r>
            <a:r>
              <a:rPr lang="en-US" sz="2800" dirty="0">
                <a:effectLst/>
              </a:rPr>
              <a:t/>
            </a:r>
            <a:br>
              <a:rPr lang="en-US" sz="2800" dirty="0">
                <a:effectLst/>
              </a:rPr>
            </a:br>
            <a:endParaRPr lang="en-US" sz="2800" dirty="0">
              <a:latin typeface="Times New Roman" pitchFamily="18" charset="0"/>
              <a:cs typeface="Times New Roman" pitchFamily="18" charset="0"/>
            </a:endParaRPr>
          </a:p>
        </p:txBody>
      </p:sp>
      <p:sp>
        <p:nvSpPr>
          <p:cNvPr id="3" name="Subtitle 2"/>
          <p:cNvSpPr>
            <a:spLocks noGrp="1"/>
          </p:cNvSpPr>
          <p:nvPr>
            <p:ph type="subTitle" idx="1"/>
          </p:nvPr>
        </p:nvSpPr>
        <p:spPr>
          <a:xfrm>
            <a:off x="533400" y="3228536"/>
            <a:ext cx="7854696" cy="2638864"/>
          </a:xfrm>
        </p:spPr>
        <p:txBody>
          <a:bodyPr>
            <a:normAutofit lnSpcReduction="10000"/>
          </a:bodyPr>
          <a:lstStyle/>
          <a:p>
            <a:pPr algn="ctr"/>
            <a:endParaRPr lang="en-US" sz="2400" dirty="0" smtClean="0">
              <a:solidFill>
                <a:schemeClr val="tx1"/>
              </a:solidFill>
              <a:latin typeface="Times New Roman" pitchFamily="18" charset="0"/>
              <a:cs typeface="Times New Roman" pitchFamily="18" charset="0"/>
            </a:endParaRPr>
          </a:p>
          <a:p>
            <a:pPr algn="ctr"/>
            <a:endParaRPr lang="en-US" sz="2400" dirty="0">
              <a:latin typeface="Times New Roman" pitchFamily="18" charset="0"/>
              <a:cs typeface="Times New Roman" pitchFamily="18" charset="0"/>
            </a:endParaRPr>
          </a:p>
          <a:p>
            <a:pPr algn="ctr"/>
            <a:r>
              <a:rPr lang="en-US" sz="3600" b="1" dirty="0" smtClean="0">
                <a:solidFill>
                  <a:srgbClr val="002060"/>
                </a:solidFill>
                <a:latin typeface="Times New Roman" pitchFamily="18" charset="0"/>
                <a:cs typeface="Times New Roman" pitchFamily="18" charset="0"/>
              </a:rPr>
              <a:t>Name </a:t>
            </a:r>
          </a:p>
          <a:p>
            <a:pPr algn="ctr"/>
            <a:r>
              <a:rPr lang="en-US" sz="3600" b="1" dirty="0" smtClean="0">
                <a:solidFill>
                  <a:srgbClr val="002060"/>
                </a:solidFill>
                <a:latin typeface="Times New Roman" pitchFamily="18" charset="0"/>
                <a:cs typeface="Times New Roman" pitchFamily="18" charset="0"/>
              </a:rPr>
              <a:t>Institution</a:t>
            </a:r>
          </a:p>
          <a:p>
            <a:pPr algn="ctr"/>
            <a:r>
              <a:rPr lang="en-US" sz="3600" b="1" dirty="0" smtClean="0">
                <a:solidFill>
                  <a:srgbClr val="002060"/>
                </a:solidFill>
                <a:latin typeface="Times New Roman" pitchFamily="18" charset="0"/>
                <a:cs typeface="Times New Roman" pitchFamily="18" charset="0"/>
              </a:rPr>
              <a:t>Date </a:t>
            </a:r>
            <a:endParaRPr lang="en-US" sz="3600" b="1" dirty="0">
              <a:solidFill>
                <a:srgbClr val="00206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Autofit/>
          </a:bodyPr>
          <a:lstStyle/>
          <a:p>
            <a:pPr algn="ctr"/>
            <a:r>
              <a:rPr lang="en-US" sz="4800" dirty="0" smtClean="0">
                <a:latin typeface="Times New Roman" pitchFamily="18" charset="0"/>
                <a:cs typeface="Times New Roman" pitchFamily="18" charset="0"/>
              </a:rPr>
              <a:t>Introduction</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5334000"/>
          </a:xfrm>
        </p:spPr>
        <p:txBody>
          <a:bodyPr>
            <a:noAutofit/>
          </a:bodyPr>
          <a:lstStyle/>
          <a:p>
            <a:pPr>
              <a:lnSpc>
                <a:spcPct val="150000"/>
              </a:lnSpc>
            </a:pPr>
            <a:r>
              <a:rPr lang="en-US" sz="3200" dirty="0" smtClean="0">
                <a:latin typeface="Times New Roman" panose="02020603050405020304" pitchFamily="18" charset="0"/>
                <a:cs typeface="Times New Roman" panose="02020603050405020304" pitchFamily="18" charset="0"/>
              </a:rPr>
              <a:t>Assessment of the ELL in the content classroom is a cognitive operation that permits the instructor to supervise progress of a pupil. </a:t>
            </a:r>
          </a:p>
          <a:p>
            <a:pPr>
              <a:lnSpc>
                <a:spcPct val="150000"/>
              </a:lnSpc>
            </a:pPr>
            <a:r>
              <a:rPr lang="en-US" sz="3200" dirty="0" smtClean="0">
                <a:latin typeface="Times New Roman" panose="02020603050405020304" pitchFamily="18" charset="0"/>
                <a:cs typeface="Times New Roman" panose="02020603050405020304" pitchFamily="18" charset="0"/>
              </a:rPr>
              <a:t>Its importance helps in monitoring student progress and achievements in the entire lesson. </a:t>
            </a:r>
          </a:p>
          <a:p>
            <a:pPr>
              <a:lnSpc>
                <a:spcPct val="200000"/>
              </a:lnSpc>
            </a:pPr>
            <a:endParaRPr lang="en-US" sz="18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 sz="2800" b="1" dirty="0" smtClean="0">
                <a:solidFill>
                  <a:schemeClr val="dk2"/>
                </a:solidFill>
                <a:latin typeface="Times New Roman" panose="02020603050405020304" pitchFamily="18" charset="0"/>
                <a:cs typeface="Times New Roman" panose="02020603050405020304" pitchFamily="18" charset="0"/>
              </a:rPr>
              <a:t>Exceptional indicators with ELL languages</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981200"/>
            <a:ext cx="8229600" cy="4876800"/>
          </a:xfrm>
        </p:spPr>
        <p:txBody>
          <a:bodyPr>
            <a:normAutofit/>
          </a:bodyPr>
          <a:lstStyle/>
          <a:p>
            <a:pPr marL="0" lvl="0" indent="0">
              <a:lnSpc>
                <a:spcPct val="200000"/>
              </a:lnSpc>
              <a:spcBef>
                <a:spcPts val="0"/>
              </a:spcBef>
              <a:buNone/>
            </a:pPr>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hese indicators include: </a:t>
            </a:r>
            <a:endParaRPr lang="en-US" sz="2400" dirty="0">
              <a:latin typeface="Times New Roman" panose="02020603050405020304" pitchFamily="18" charset="0"/>
              <a:cs typeface="Times New Roman" panose="02020603050405020304" pitchFamily="18" charset="0"/>
            </a:endParaRPr>
          </a:p>
          <a:p>
            <a:pPr marL="457200" lvl="0" indent="-342900">
              <a:lnSpc>
                <a:spcPct val="200000"/>
              </a:lnSpc>
              <a:spcBef>
                <a:spcPts val="1600"/>
              </a:spcBef>
              <a:buSzPts val="18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voice </a:t>
            </a:r>
            <a:r>
              <a:rPr lang="en-US" sz="2400" dirty="0" smtClean="0">
                <a:latin typeface="Times New Roman" panose="02020603050405020304" pitchFamily="18" charset="0"/>
                <a:cs typeface="Times New Roman" panose="02020603050405020304" pitchFamily="18" charset="0"/>
              </a:rPr>
              <a:t>communications and physical </a:t>
            </a:r>
            <a:r>
              <a:rPr lang="en-US" sz="2400" dirty="0" smtClean="0">
                <a:latin typeface="Times New Roman" panose="02020603050405020304" pitchFamily="18" charset="0"/>
                <a:cs typeface="Times New Roman" panose="02020603050405020304" pitchFamily="18" charset="0"/>
              </a:rPr>
              <a:t>evolution observed</a:t>
            </a:r>
            <a:endParaRPr lang="en-US" sz="2400" dirty="0">
              <a:latin typeface="Times New Roman" panose="02020603050405020304" pitchFamily="18" charset="0"/>
              <a:cs typeface="Times New Roman" panose="02020603050405020304" pitchFamily="18" charset="0"/>
            </a:endParaRPr>
          </a:p>
          <a:p>
            <a:pPr marL="457200" lvl="0" indent="-342900">
              <a:lnSpc>
                <a:spcPct val="200000"/>
              </a:lnSpc>
              <a:spcBef>
                <a:spcPts val="0"/>
              </a:spcBef>
              <a:buSzPts val="18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Individual progress </a:t>
            </a:r>
            <a:r>
              <a:rPr lang="en-US" sz="2400" dirty="0">
                <a:latin typeface="Times New Roman" panose="02020603050405020304" pitchFamily="18" charset="0"/>
                <a:cs typeface="Times New Roman" panose="02020603050405020304" pitchFamily="18" charset="0"/>
              </a:rPr>
              <a:t>compared to </a:t>
            </a:r>
            <a:r>
              <a:rPr lang="en-US" sz="2400" dirty="0" smtClean="0">
                <a:latin typeface="Times New Roman" panose="02020603050405020304" pitchFamily="18" charset="0"/>
                <a:cs typeface="Times New Roman" panose="02020603050405020304" pitchFamily="18" charset="0"/>
              </a:rPr>
              <a:t>other students</a:t>
            </a:r>
            <a:endParaRPr lang="en-US" sz="2400" dirty="0">
              <a:latin typeface="Times New Roman" panose="02020603050405020304" pitchFamily="18" charset="0"/>
              <a:cs typeface="Times New Roman" panose="02020603050405020304" pitchFamily="18" charset="0"/>
            </a:endParaRPr>
          </a:p>
          <a:p>
            <a:pPr marL="457200" lvl="0" indent="-342900">
              <a:lnSpc>
                <a:spcPct val="200000"/>
              </a:lnSpc>
              <a:spcBef>
                <a:spcPts val="0"/>
              </a:spcBef>
              <a:buSzPts val="18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subject </a:t>
            </a:r>
            <a:r>
              <a:rPr lang="en-US" sz="2400" dirty="0">
                <a:latin typeface="Times New Roman" panose="02020603050405020304" pitchFamily="18" charset="0"/>
                <a:cs typeface="Times New Roman" panose="02020603050405020304" pitchFamily="18" charset="0"/>
              </a:rPr>
              <a:t>participation and </a:t>
            </a:r>
            <a:r>
              <a:rPr lang="en-US" sz="2400" dirty="0" smtClean="0">
                <a:latin typeface="Times New Roman" panose="02020603050405020304" pitchFamily="18" charset="0"/>
                <a:cs typeface="Times New Roman" panose="02020603050405020304" pitchFamily="18" charset="0"/>
              </a:rPr>
              <a:t>peer interactions</a:t>
            </a:r>
            <a:endParaRPr lang="en-US" sz="2400" dirty="0">
              <a:latin typeface="Times New Roman" panose="02020603050405020304" pitchFamily="18" charset="0"/>
              <a:cs typeface="Times New Roman" panose="02020603050405020304" pitchFamily="18" charset="0"/>
            </a:endParaRPr>
          </a:p>
          <a:p>
            <a:pPr marL="457200" lvl="0" indent="-342900">
              <a:lnSpc>
                <a:spcPct val="200000"/>
              </a:lnSpc>
              <a:spcBef>
                <a:spcPts val="0"/>
              </a:spcBef>
              <a:spcAft>
                <a:spcPts val="0"/>
              </a:spcAft>
              <a:buSzPts val="180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Extent</a:t>
            </a:r>
            <a:r>
              <a:rPr lang="en-US"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of language </a:t>
            </a:r>
            <a:r>
              <a:rPr lang="en-US" sz="2400" dirty="0" smtClean="0">
                <a:latin typeface="Times New Roman" panose="02020603050405020304" pitchFamily="18" charset="0"/>
                <a:cs typeface="Times New Roman" panose="02020603050405020304" pitchFamily="18" charset="0"/>
              </a:rPr>
              <a:t>fluency</a:t>
            </a:r>
            <a:endParaRPr lang="en-US" sz="2400" dirty="0">
              <a:latin typeface="Times New Roman" panose="02020603050405020304" pitchFamily="18" charset="0"/>
              <a:cs typeface="Times New Roman" panose="02020603050405020304" pitchFamily="18" charset="0"/>
            </a:endParaRPr>
          </a:p>
          <a:p>
            <a:pPr>
              <a:lnSpc>
                <a:spcPct val="200000"/>
              </a:lnSpc>
            </a:pPr>
            <a:endParaRPr lang="en-US"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551688"/>
          </a:xfrm>
        </p:spPr>
        <p:txBody>
          <a:bodyPr>
            <a:normAutofit/>
          </a:bodyPr>
          <a:lstStyle/>
          <a:p>
            <a:pPr algn="ctr"/>
            <a:r>
              <a:rPr lang="en-US" sz="2800" b="1" dirty="0" smtClean="0">
                <a:solidFill>
                  <a:schemeClr val="dk2"/>
                </a:solidFill>
                <a:latin typeface="Times New Roman"/>
                <a:ea typeface="Times New Roman"/>
                <a:cs typeface="Times New Roman"/>
                <a:sym typeface="Times New Roman"/>
              </a:rPr>
              <a:t>I</a:t>
            </a:r>
            <a:r>
              <a:rPr lang="en" sz="2800" b="1" dirty="0" smtClean="0">
                <a:solidFill>
                  <a:schemeClr val="dk2"/>
                </a:solidFill>
                <a:latin typeface="Times New Roman"/>
                <a:ea typeface="Times New Roman"/>
                <a:cs typeface="Times New Roman"/>
                <a:sym typeface="Times New Roman"/>
              </a:rPr>
              <a:t>nformal and Formal assessment</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953000"/>
          </a:xfrm>
        </p:spPr>
        <p:txBody>
          <a:bodyPr>
            <a:normAutofit/>
          </a:bodyPr>
          <a:lstStyle/>
          <a:p>
            <a:pPr marL="0" lvl="0" indent="0">
              <a:lnSpc>
                <a:spcPct val="160000"/>
              </a:lnSpc>
              <a:spcBef>
                <a:spcPts val="0"/>
              </a:spcBef>
              <a:spcAft>
                <a:spcPts val="0"/>
              </a:spcAft>
              <a:buNone/>
            </a:pPr>
            <a:r>
              <a:rPr lang="en-US" sz="2400" dirty="0" smtClean="0">
                <a:latin typeface="Times New Roman" panose="02020603050405020304" pitchFamily="18" charset="0"/>
                <a:cs typeface="Times New Roman" panose="02020603050405020304" pitchFamily="18" charset="0"/>
              </a:rPr>
              <a:t>They </a:t>
            </a:r>
            <a:r>
              <a:rPr lang="en-US" sz="2400" dirty="0" smtClean="0">
                <a:latin typeface="Times New Roman" panose="02020603050405020304" pitchFamily="18" charset="0"/>
                <a:cs typeface="Times New Roman" panose="02020603050405020304" pitchFamily="18" charset="0"/>
              </a:rPr>
              <a:t>are </a:t>
            </a:r>
            <a:r>
              <a:rPr lang="en-US" sz="2400" dirty="0" smtClean="0">
                <a:latin typeface="Times New Roman" panose="02020603050405020304" pitchFamily="18" charset="0"/>
                <a:cs typeface="Times New Roman" panose="02020603050405020304" pitchFamily="18" charset="0"/>
              </a:rPr>
              <a:t>significant</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in this way:</a:t>
            </a:r>
            <a:endParaRPr lang="en-US" sz="2400" dirty="0">
              <a:latin typeface="Times New Roman" panose="02020603050405020304" pitchFamily="18" charset="0"/>
              <a:cs typeface="Times New Roman" panose="02020603050405020304" pitchFamily="18" charset="0"/>
            </a:endParaRPr>
          </a:p>
          <a:p>
            <a:pPr marL="0" lvl="0" indent="0">
              <a:lnSpc>
                <a:spcPct val="160000"/>
              </a:lnSpc>
              <a:spcBef>
                <a:spcPts val="0"/>
              </a:spcBef>
              <a:spcAft>
                <a:spcPts val="0"/>
              </a:spcAft>
              <a:buNone/>
            </a:pPr>
            <a:endParaRPr lang="en-US" sz="2400" dirty="0">
              <a:latin typeface="Times New Roman" panose="02020603050405020304" pitchFamily="18" charset="0"/>
              <a:cs typeface="Times New Roman" panose="02020603050405020304" pitchFamily="18" charset="0"/>
            </a:endParaRPr>
          </a:p>
          <a:p>
            <a:pPr marL="0" lvl="0" indent="0">
              <a:lnSpc>
                <a:spcPct val="160000"/>
              </a:lnSpc>
              <a:spcBef>
                <a:spcPts val="0"/>
              </a:spcBef>
              <a:spcAft>
                <a:spcPts val="0"/>
              </a:spcAft>
              <a:buNone/>
            </a:pPr>
            <a:r>
              <a:rPr lang="en-US" sz="2400" dirty="0" smtClean="0">
                <a:latin typeface="Times New Roman" panose="02020603050405020304" pitchFamily="18" charset="0"/>
                <a:cs typeface="Times New Roman" panose="02020603050405020304" pitchFamily="18" charset="0"/>
              </a:rPr>
              <a:t>Formal assessment </a:t>
            </a:r>
            <a:r>
              <a:rPr lang="en-US" sz="2400" dirty="0" smtClean="0">
                <a:latin typeface="Times New Roman" panose="02020603050405020304" pitchFamily="18" charset="0"/>
                <a:cs typeface="Times New Roman" panose="02020603050405020304" pitchFamily="18" charset="0"/>
              </a:rPr>
              <a:t>is a kind of assessment that results give results corresponding to individual peers. It therefore has assertions that may not be culturally evident. </a:t>
            </a:r>
          </a:p>
          <a:p>
            <a:pPr marL="0" lvl="0" indent="0">
              <a:lnSpc>
                <a:spcPct val="160000"/>
              </a:lnSpc>
              <a:spcBef>
                <a:spcPts val="0"/>
              </a:spcBef>
              <a:spcAft>
                <a:spcPts val="0"/>
              </a:spcAft>
              <a:buNone/>
            </a:pPr>
            <a:endParaRPr lang="en-US" sz="2400" dirty="0">
              <a:latin typeface="Times New Roman" panose="02020603050405020304" pitchFamily="18" charset="0"/>
              <a:cs typeface="Times New Roman" panose="02020603050405020304" pitchFamily="18" charset="0"/>
            </a:endParaRPr>
          </a:p>
          <a:p>
            <a:pPr marL="0" lvl="0" indent="0">
              <a:lnSpc>
                <a:spcPct val="160000"/>
              </a:lnSpc>
              <a:spcBef>
                <a:spcPts val="0"/>
              </a:spcBef>
              <a:spcAft>
                <a:spcPts val="0"/>
              </a:spcAft>
              <a:buNone/>
            </a:pPr>
            <a:r>
              <a:rPr lang="en-US" sz="2400" dirty="0" smtClean="0">
                <a:latin typeface="Times New Roman" panose="02020603050405020304" pitchFamily="18" charset="0"/>
                <a:cs typeface="Times New Roman" panose="02020603050405020304" pitchFamily="18" charset="0"/>
              </a:rPr>
              <a:t>Informal </a:t>
            </a:r>
            <a:r>
              <a:rPr lang="en-US" sz="2400" dirty="0" smtClean="0">
                <a:latin typeface="Times New Roman" panose="02020603050405020304" pitchFamily="18" charset="0"/>
                <a:cs typeface="Times New Roman" panose="02020603050405020304" pitchFamily="18" charset="0"/>
              </a:rPr>
              <a:t>assessment </a:t>
            </a:r>
            <a:r>
              <a:rPr lang="en-US" sz="2400" dirty="0" smtClean="0">
                <a:latin typeface="Times New Roman" panose="02020603050405020304" pitchFamily="18" charset="0"/>
                <a:cs typeface="Times New Roman" panose="02020603050405020304" pitchFamily="18" charset="0"/>
              </a:rPr>
              <a:t> is subjective to students</a:t>
            </a:r>
            <a:r>
              <a:rPr lang="en-US" sz="2400" dirty="0" smtClean="0">
                <a:latin typeface="Times New Roman" panose="02020603050405020304" pitchFamily="18" charset="0"/>
                <a:cs typeface="Times New Roman" panose="02020603050405020304" pitchFamily="18" charset="0"/>
              </a:rPr>
              <a:t>' knowledge in </a:t>
            </a:r>
            <a:r>
              <a:rPr lang="en-US" sz="2400" dirty="0" smtClean="0">
                <a:latin typeface="Times New Roman" panose="02020603050405020304" pitchFamily="18" charset="0"/>
                <a:cs typeface="Times New Roman" panose="02020603050405020304" pitchFamily="18" charset="0"/>
              </a:rPr>
              <a:t>the learning</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gn="just">
              <a:lnSpc>
                <a:spcPct val="200000"/>
              </a:lnSpc>
            </a:pPr>
            <a:endParaRPr lang="en-US" sz="18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15112"/>
          </a:xfrm>
        </p:spPr>
        <p:txBody>
          <a:bodyPr>
            <a:noAutofit/>
          </a:bodyPr>
          <a:lstStyle/>
          <a:p>
            <a:pPr algn="ctr"/>
            <a:r>
              <a:rPr lang="en" sz="3200" dirty="0" smtClean="0">
                <a:latin typeface="Times New Roman" panose="02020603050405020304" pitchFamily="18" charset="0"/>
                <a:cs typeface="Times New Roman" panose="02020603050405020304" pitchFamily="18" charset="0"/>
              </a:rPr>
              <a:t>Informal</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562600"/>
          </a:xfrm>
        </p:spPr>
        <p:txBody>
          <a:bodyPr>
            <a:noAutofit/>
          </a:bodyPr>
          <a:lstStyle/>
          <a:p>
            <a:pPr marL="457200" lvl="0" indent="-342900">
              <a:lnSpc>
                <a:spcPct val="150000"/>
              </a:lnSpc>
              <a:spcBef>
                <a:spcPts val="0"/>
              </a:spcBef>
              <a:spcAft>
                <a:spcPts val="0"/>
              </a:spcAft>
              <a:buSzPts val="1800"/>
              <a:buFont typeface="Arial"/>
              <a:buChar char="❖"/>
            </a:pPr>
            <a:r>
              <a:rPr lang="en-US" sz="2000" dirty="0" smtClean="0">
                <a:latin typeface="Times New Roman" panose="02020603050405020304" pitchFamily="18" charset="0"/>
                <a:ea typeface="Arial"/>
                <a:cs typeface="Times New Roman" panose="02020603050405020304" pitchFamily="18" charset="0"/>
                <a:sym typeface="Arial"/>
              </a:rPr>
              <a:t>C</a:t>
            </a:r>
            <a:r>
              <a:rPr lang="en-US" sz="2000" dirty="0" smtClean="0">
                <a:latin typeface="Times New Roman" panose="02020603050405020304" pitchFamily="18" charset="0"/>
                <a:ea typeface="Arial"/>
                <a:cs typeface="Times New Roman" panose="02020603050405020304" pitchFamily="18" charset="0"/>
                <a:sym typeface="Arial"/>
              </a:rPr>
              <a:t>ommonly have two methods</a:t>
            </a:r>
            <a:r>
              <a:rPr lang="en-US" sz="2000" dirty="0">
                <a:latin typeface="Times New Roman" panose="02020603050405020304" pitchFamily="18" charset="0"/>
                <a:ea typeface="Arial"/>
                <a:cs typeface="Times New Roman" panose="02020603050405020304" pitchFamily="18" charset="0"/>
                <a:sym typeface="Arial"/>
              </a:rPr>
              <a:t>:</a:t>
            </a:r>
          </a:p>
          <a:p>
            <a:pPr marL="914400" lvl="1" indent="-342900">
              <a:lnSpc>
                <a:spcPct val="150000"/>
              </a:lnSpc>
              <a:spcBef>
                <a:spcPts val="0"/>
              </a:spcBef>
              <a:buSzPts val="1800"/>
              <a:buFont typeface="Arial"/>
              <a:buChar char="➢"/>
            </a:pPr>
            <a:r>
              <a:rPr lang="en-US" sz="2000" dirty="0" smtClean="0">
                <a:latin typeface="Times New Roman" panose="02020603050405020304" pitchFamily="18" charset="0"/>
                <a:ea typeface="Arial"/>
                <a:cs typeface="Times New Roman" panose="02020603050405020304" pitchFamily="18" charset="0"/>
                <a:sym typeface="Arial"/>
              </a:rPr>
              <a:t>Public </a:t>
            </a:r>
            <a:r>
              <a:rPr lang="en-US" sz="2000" dirty="0" smtClean="0">
                <a:latin typeface="Times New Roman" panose="02020603050405020304" pitchFamily="18" charset="0"/>
                <a:ea typeface="Arial"/>
                <a:cs typeface="Times New Roman" panose="02020603050405020304" pitchFamily="18" charset="0"/>
                <a:sym typeface="Arial"/>
              </a:rPr>
              <a:t>presentation </a:t>
            </a:r>
            <a:r>
              <a:rPr lang="en-US" sz="2000" dirty="0" smtClean="0">
                <a:latin typeface="Times New Roman" panose="02020603050405020304" pitchFamily="18" charset="0"/>
                <a:ea typeface="Arial"/>
                <a:cs typeface="Times New Roman" panose="02020603050405020304" pitchFamily="18" charset="0"/>
                <a:sym typeface="Arial"/>
              </a:rPr>
              <a:t>judgment </a:t>
            </a:r>
            <a:endParaRPr lang="en-US" sz="2000" dirty="0">
              <a:latin typeface="Times New Roman" panose="02020603050405020304" pitchFamily="18" charset="0"/>
              <a:ea typeface="Arial"/>
              <a:cs typeface="Times New Roman" panose="02020603050405020304" pitchFamily="18" charset="0"/>
              <a:sym typeface="Arial"/>
            </a:endParaRPr>
          </a:p>
          <a:p>
            <a:pPr marL="1371600" lvl="2" indent="-342900">
              <a:lnSpc>
                <a:spcPct val="150000"/>
              </a:lnSpc>
              <a:spcBef>
                <a:spcPts val="0"/>
              </a:spcBef>
              <a:buSzPts val="1800"/>
              <a:buFont typeface="Arial"/>
              <a:buChar char="■"/>
            </a:pPr>
            <a:r>
              <a:rPr lang="en-US" sz="2000" dirty="0" smtClean="0">
                <a:latin typeface="Times New Roman" panose="02020603050405020304" pitchFamily="18" charset="0"/>
                <a:ea typeface="Arial"/>
                <a:cs typeface="Times New Roman" panose="02020603050405020304" pitchFamily="18" charset="0"/>
                <a:sym typeface="Arial"/>
              </a:rPr>
              <a:t>Provides </a:t>
            </a:r>
            <a:r>
              <a:rPr lang="en-US" sz="2000" dirty="0" smtClean="0">
                <a:latin typeface="Times New Roman" panose="02020603050405020304" pitchFamily="18" charset="0"/>
                <a:ea typeface="Arial"/>
                <a:cs typeface="Times New Roman" panose="02020603050405020304" pitchFamily="18" charset="0"/>
                <a:sym typeface="Arial"/>
              </a:rPr>
              <a:t>ELL </a:t>
            </a:r>
            <a:r>
              <a:rPr lang="en-US" sz="2000" dirty="0" smtClean="0">
                <a:latin typeface="Times New Roman" panose="02020603050405020304" pitchFamily="18" charset="0"/>
                <a:ea typeface="Arial"/>
                <a:cs typeface="Times New Roman" panose="02020603050405020304" pitchFamily="18" charset="0"/>
                <a:sym typeface="Arial"/>
              </a:rPr>
              <a:t>growth </a:t>
            </a:r>
            <a:r>
              <a:rPr lang="en-US" sz="2000" dirty="0" smtClean="0">
                <a:latin typeface="Times New Roman" panose="02020603050405020304" pitchFamily="18" charset="0"/>
                <a:ea typeface="Arial"/>
                <a:cs typeface="Times New Roman" panose="02020603050405020304" pitchFamily="18" charset="0"/>
                <a:sym typeface="Arial"/>
              </a:rPr>
              <a:t>through documentation. </a:t>
            </a:r>
          </a:p>
          <a:p>
            <a:pPr marL="1828800" lvl="3" indent="-342900">
              <a:lnSpc>
                <a:spcPct val="150000"/>
              </a:lnSpc>
              <a:spcBef>
                <a:spcPts val="0"/>
              </a:spcBef>
              <a:buSzPts val="1800"/>
              <a:buFont typeface="Arial"/>
              <a:buChar char="●"/>
            </a:pPr>
            <a:r>
              <a:rPr lang="en-US" dirty="0" smtClean="0">
                <a:latin typeface="Times New Roman" panose="02020603050405020304" pitchFamily="18" charset="0"/>
                <a:ea typeface="Arial"/>
                <a:cs typeface="Times New Roman" panose="02020603050405020304" pitchFamily="18" charset="0"/>
                <a:sym typeface="Arial"/>
              </a:rPr>
              <a:t>Classroom observation</a:t>
            </a:r>
          </a:p>
          <a:p>
            <a:pPr marL="1828800" lvl="3" indent="-342900">
              <a:lnSpc>
                <a:spcPct val="150000"/>
              </a:lnSpc>
              <a:spcBef>
                <a:spcPts val="0"/>
              </a:spcBef>
              <a:buSzPts val="1800"/>
              <a:buFont typeface="Arial"/>
              <a:buChar char="●"/>
            </a:pPr>
            <a:r>
              <a:rPr lang="en-US" dirty="0" smtClean="0">
                <a:latin typeface="Times New Roman" panose="02020603050405020304" pitchFamily="18" charset="0"/>
                <a:ea typeface="Arial"/>
                <a:cs typeface="Times New Roman" panose="02020603050405020304" pitchFamily="18" charset="0"/>
                <a:sym typeface="Arial"/>
              </a:rPr>
              <a:t>Oral work like essays</a:t>
            </a:r>
            <a:endParaRPr lang="en-US" dirty="0">
              <a:latin typeface="Times New Roman" panose="02020603050405020304" pitchFamily="18" charset="0"/>
              <a:ea typeface="Arial"/>
              <a:cs typeface="Times New Roman" panose="02020603050405020304" pitchFamily="18" charset="0"/>
              <a:sym typeface="Arial"/>
            </a:endParaRPr>
          </a:p>
          <a:p>
            <a:pPr marL="914400" lvl="1" indent="-342900">
              <a:lnSpc>
                <a:spcPct val="150000"/>
              </a:lnSpc>
              <a:spcBef>
                <a:spcPts val="0"/>
              </a:spcBef>
              <a:buSzPts val="1800"/>
              <a:buFont typeface="Arial"/>
              <a:buChar char="➢"/>
            </a:pPr>
            <a:r>
              <a:rPr lang="en-US" sz="2000" dirty="0">
                <a:latin typeface="Times New Roman" panose="02020603050405020304" pitchFamily="18" charset="0"/>
                <a:ea typeface="Arial"/>
                <a:cs typeface="Times New Roman" panose="02020603050405020304" pitchFamily="18" charset="0"/>
                <a:sym typeface="Arial"/>
              </a:rPr>
              <a:t>Portfolio </a:t>
            </a:r>
            <a:r>
              <a:rPr lang="en-US" sz="2000" dirty="0" smtClean="0">
                <a:latin typeface="Times New Roman" panose="02020603050405020304" pitchFamily="18" charset="0"/>
                <a:ea typeface="Arial"/>
                <a:cs typeface="Times New Roman" panose="02020603050405020304" pitchFamily="18" charset="0"/>
                <a:sym typeface="Arial"/>
              </a:rPr>
              <a:t>assessment</a:t>
            </a:r>
            <a:endParaRPr lang="en-US" sz="2000" dirty="0">
              <a:latin typeface="Times New Roman" panose="02020603050405020304" pitchFamily="18" charset="0"/>
              <a:ea typeface="Arial"/>
              <a:cs typeface="Times New Roman" panose="02020603050405020304" pitchFamily="18" charset="0"/>
              <a:sym typeface="Arial"/>
            </a:endParaRPr>
          </a:p>
          <a:p>
            <a:pPr marL="1371600" lvl="2" indent="-342900">
              <a:lnSpc>
                <a:spcPct val="150000"/>
              </a:lnSpc>
              <a:spcBef>
                <a:spcPts val="0"/>
              </a:spcBef>
              <a:buSzPts val="1800"/>
              <a:buFont typeface="Arial"/>
              <a:buChar char="■"/>
            </a:pPr>
            <a:r>
              <a:rPr lang="en-US" sz="2000" dirty="0" smtClean="0">
                <a:latin typeface="Times New Roman" panose="02020603050405020304" pitchFamily="18" charset="0"/>
                <a:ea typeface="Arial"/>
                <a:cs typeface="Times New Roman" panose="02020603050405020304" pitchFamily="18" charset="0"/>
                <a:sym typeface="Arial"/>
              </a:rPr>
              <a:t>Present skills</a:t>
            </a:r>
            <a:r>
              <a:rPr lang="en-US" sz="2000" dirty="0" smtClean="0">
                <a:latin typeface="Times New Roman" panose="02020603050405020304" pitchFamily="18" charset="0"/>
                <a:ea typeface="Arial"/>
                <a:cs typeface="Times New Roman" panose="02020603050405020304" pitchFamily="18" charset="0"/>
                <a:sym typeface="Arial"/>
              </a:rPr>
              <a:t>, abilities and </a:t>
            </a:r>
            <a:r>
              <a:rPr lang="en-US" sz="2000" dirty="0" smtClean="0">
                <a:latin typeface="Times New Roman" panose="02020603050405020304" pitchFamily="18" charset="0"/>
                <a:ea typeface="Arial"/>
                <a:cs typeface="Times New Roman" panose="02020603050405020304" pitchFamily="18" charset="0"/>
                <a:sym typeface="Arial"/>
              </a:rPr>
              <a:t>constant progress</a:t>
            </a:r>
            <a:endParaRPr lang="en-US" sz="2000" dirty="0">
              <a:latin typeface="Times New Roman" panose="02020603050405020304" pitchFamily="18" charset="0"/>
              <a:ea typeface="Arial"/>
              <a:cs typeface="Times New Roman" panose="02020603050405020304" pitchFamily="18" charset="0"/>
              <a:sym typeface="Arial"/>
            </a:endParaRPr>
          </a:p>
          <a:p>
            <a:pPr marL="1828800" lvl="3" indent="-342900">
              <a:lnSpc>
                <a:spcPct val="150000"/>
              </a:lnSpc>
              <a:spcBef>
                <a:spcPts val="0"/>
              </a:spcBef>
              <a:buSzPts val="1800"/>
              <a:buFont typeface="Arial"/>
              <a:buChar char="●"/>
            </a:pPr>
            <a:r>
              <a:rPr lang="en-US" dirty="0" smtClean="0">
                <a:latin typeface="Times New Roman" panose="02020603050405020304" pitchFamily="18" charset="0"/>
                <a:ea typeface="Arial"/>
                <a:cs typeface="Times New Roman" panose="02020603050405020304" pitchFamily="18" charset="0"/>
                <a:sym typeface="Arial"/>
              </a:rPr>
              <a:t>samples</a:t>
            </a:r>
            <a:endParaRPr lang="en-US" dirty="0">
              <a:latin typeface="Times New Roman" panose="02020603050405020304" pitchFamily="18" charset="0"/>
              <a:ea typeface="Arial"/>
              <a:cs typeface="Times New Roman" panose="02020603050405020304" pitchFamily="18" charset="0"/>
              <a:sym typeface="Arial"/>
            </a:endParaRPr>
          </a:p>
          <a:p>
            <a:pPr marL="2286000" lvl="4" indent="-342900">
              <a:lnSpc>
                <a:spcPct val="150000"/>
              </a:lnSpc>
              <a:spcBef>
                <a:spcPts val="0"/>
              </a:spcBef>
              <a:buSzPts val="1800"/>
              <a:buFont typeface="Arial"/>
              <a:buChar char="◆"/>
            </a:pPr>
            <a:r>
              <a:rPr lang="en-US" dirty="0" smtClean="0">
                <a:latin typeface="Times New Roman" panose="02020603050405020304" pitchFamily="18" charset="0"/>
                <a:ea typeface="Arial"/>
                <a:cs typeface="Times New Roman" panose="02020603050405020304" pitchFamily="18" charset="0"/>
                <a:sym typeface="Arial"/>
              </a:rPr>
              <a:t>News </a:t>
            </a:r>
            <a:r>
              <a:rPr lang="en-US" dirty="0" smtClean="0">
                <a:latin typeface="Times New Roman" panose="02020603050405020304" pitchFamily="18" charset="0"/>
                <a:ea typeface="Arial"/>
                <a:cs typeface="Times New Roman" panose="02020603050405020304" pitchFamily="18" charset="0"/>
                <a:sym typeface="Arial"/>
              </a:rPr>
              <a:t>headlines</a:t>
            </a:r>
            <a:endParaRPr lang="en-US" dirty="0">
              <a:latin typeface="Times New Roman" panose="02020603050405020304" pitchFamily="18" charset="0"/>
              <a:ea typeface="Arial"/>
              <a:cs typeface="Times New Roman" panose="02020603050405020304" pitchFamily="18" charset="0"/>
              <a:sym typeface="Arial"/>
            </a:endParaRPr>
          </a:p>
          <a:p>
            <a:pPr marL="2286000" lvl="4" indent="-342900">
              <a:lnSpc>
                <a:spcPct val="150000"/>
              </a:lnSpc>
              <a:spcBef>
                <a:spcPts val="0"/>
              </a:spcBef>
              <a:buSzPts val="1800"/>
              <a:buFont typeface="Arial"/>
              <a:buChar char="◆"/>
            </a:pPr>
            <a:r>
              <a:rPr lang="en-US" dirty="0" smtClean="0">
                <a:latin typeface="Times New Roman" panose="02020603050405020304" pitchFamily="18" charset="0"/>
                <a:ea typeface="Arial"/>
                <a:cs typeface="Times New Roman" panose="02020603050405020304" pitchFamily="18" charset="0"/>
                <a:sym typeface="Arial"/>
              </a:rPr>
              <a:t>exercise</a:t>
            </a:r>
            <a:endParaRPr lang="en-US" dirty="0">
              <a:latin typeface="Times New Roman" panose="02020603050405020304" pitchFamily="18" charset="0"/>
              <a:ea typeface="Arial"/>
              <a:cs typeface="Times New Roman" panose="02020603050405020304" pitchFamily="18" charset="0"/>
              <a:sym typeface="Arial"/>
            </a:endParaRPr>
          </a:p>
          <a:p>
            <a:pPr marL="1943100" lvl="4" indent="0">
              <a:lnSpc>
                <a:spcPct val="150000"/>
              </a:lnSpc>
              <a:spcBef>
                <a:spcPts val="0"/>
              </a:spcBef>
              <a:buSzPts val="1800"/>
              <a:buNone/>
            </a:pPr>
            <a:endParaRPr lang="en-US" dirty="0">
              <a:latin typeface="Times New Roman" panose="02020603050405020304" pitchFamily="18" charset="0"/>
              <a:ea typeface="Arial"/>
              <a:cs typeface="Times New Roman" panose="02020603050405020304" pitchFamily="18" charset="0"/>
              <a:sym typeface="Arial"/>
            </a:endParaRPr>
          </a:p>
          <a:p>
            <a:pPr algn="just">
              <a:lnSpc>
                <a:spcPct val="220000"/>
              </a:lnSpc>
            </a:pPr>
            <a:endParaRPr lang="en-US" sz="1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normAutofit/>
          </a:bodyPr>
          <a:lstStyle/>
          <a:p>
            <a:pPr algn="ctr"/>
            <a:r>
              <a:rPr lang="en" sz="3200" dirty="0" smtClean="0">
                <a:latin typeface="Times New Roman" panose="02020603050405020304" pitchFamily="18" charset="0"/>
                <a:cs typeface="Times New Roman" panose="02020603050405020304" pitchFamily="18" charset="0"/>
              </a:rPr>
              <a:t>Formal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76400"/>
            <a:ext cx="8229600" cy="4648200"/>
          </a:xfrm>
        </p:spPr>
        <p:txBody>
          <a:bodyPr>
            <a:normAutofit/>
          </a:bodyPr>
          <a:lstStyle/>
          <a:p>
            <a:pPr marL="0" lvl="0" indent="0">
              <a:lnSpc>
                <a:spcPct val="150000"/>
              </a:lnSpc>
              <a:spcBef>
                <a:spcPts val="0"/>
              </a:spcBef>
              <a:buNone/>
            </a:pPr>
            <a:r>
              <a:rPr lang="en-US" sz="2400" dirty="0" smtClean="0">
                <a:latin typeface="Times New Roman" panose="02020603050405020304" pitchFamily="18" charset="0"/>
                <a:cs typeface="Times New Roman" panose="02020603050405020304" pitchFamily="18" charset="0"/>
              </a:rPr>
              <a:t>Formal criteria is clarified into: </a:t>
            </a:r>
            <a:endParaRPr lang="en-US" sz="2400" dirty="0" smtClean="0">
              <a:latin typeface="Times New Roman" panose="02020603050405020304" pitchFamily="18" charset="0"/>
              <a:cs typeface="Times New Roman" panose="02020603050405020304" pitchFamily="18" charset="0"/>
            </a:endParaRPr>
          </a:p>
          <a:p>
            <a:pPr lvl="0">
              <a:lnSpc>
                <a:spcPct val="150000"/>
              </a:lnSpc>
              <a:spcBef>
                <a:spcPts val="0"/>
              </a:spcBef>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Rubric grading criteria</a:t>
            </a:r>
            <a:endParaRPr lang="en-US" sz="2400" dirty="0">
              <a:latin typeface="Times New Roman" panose="02020603050405020304" pitchFamily="18" charset="0"/>
              <a:cs typeface="Times New Roman" panose="02020603050405020304" pitchFamily="18" charset="0"/>
            </a:endParaRPr>
          </a:p>
          <a:p>
            <a:pPr lvl="0">
              <a:lnSpc>
                <a:spcPct val="150000"/>
              </a:lnSpc>
              <a:spcBef>
                <a:spcPts val="1600"/>
              </a:spcBef>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Baseline </a:t>
            </a:r>
            <a:r>
              <a:rPr lang="en-US" sz="2400" dirty="0" smtClean="0">
                <a:latin typeface="Times New Roman" panose="02020603050405020304" pitchFamily="18" charset="0"/>
                <a:cs typeface="Times New Roman" panose="02020603050405020304" pitchFamily="18" charset="0"/>
              </a:rPr>
              <a:t>standards</a:t>
            </a:r>
            <a:endParaRPr lang="en-US" sz="2400" dirty="0">
              <a:latin typeface="Times New Roman" panose="02020603050405020304" pitchFamily="18" charset="0"/>
              <a:cs typeface="Times New Roman" panose="02020603050405020304" pitchFamily="18" charset="0"/>
            </a:endParaRPr>
          </a:p>
          <a:p>
            <a:pPr lvl="0">
              <a:lnSpc>
                <a:spcPct val="150000"/>
              </a:lnSpc>
              <a:spcBef>
                <a:spcPts val="1600"/>
              </a:spcBef>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P</a:t>
            </a:r>
            <a:r>
              <a:rPr lang="en-US" sz="2400" dirty="0" smtClean="0">
                <a:latin typeface="Times New Roman" panose="02020603050405020304" pitchFamily="18" charset="0"/>
                <a:cs typeface="Times New Roman" panose="02020603050405020304" pitchFamily="18" charset="0"/>
              </a:rPr>
              <a:t>ass/fall </a:t>
            </a:r>
            <a:endParaRPr lang="en-US" sz="2400" dirty="0">
              <a:latin typeface="Times New Roman" panose="02020603050405020304" pitchFamily="18" charset="0"/>
              <a:cs typeface="Times New Roman" panose="02020603050405020304" pitchFamily="18" charset="0"/>
            </a:endParaRPr>
          </a:p>
          <a:p>
            <a:pPr lvl="0">
              <a:lnSpc>
                <a:spcPct val="150000"/>
              </a:lnSpc>
              <a:spcBef>
                <a:spcPts val="1600"/>
              </a:spcBef>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C.A.Ts</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27888"/>
          </a:xfrm>
        </p:spPr>
        <p:txBody>
          <a:bodyPr>
            <a:normAutofit/>
          </a:bodyPr>
          <a:lstStyle/>
          <a:p>
            <a:pPr algn="ctr"/>
            <a:r>
              <a:rPr lang="en" sz="3200" dirty="0">
                <a:solidFill>
                  <a:schemeClr val="accent1"/>
                </a:solidFill>
                <a:latin typeface="Times New Roman" panose="02020603050405020304" pitchFamily="18" charset="0"/>
                <a:cs typeface="Times New Roman" panose="02020603050405020304" pitchFamily="18" charset="0"/>
              </a:rPr>
              <a:t>Parents and Educator </a:t>
            </a:r>
            <a:r>
              <a:rPr lang="en" sz="3200" dirty="0" smtClean="0">
                <a:solidFill>
                  <a:schemeClr val="accent1"/>
                </a:solidFill>
                <a:latin typeface="Times New Roman" panose="02020603050405020304" pitchFamily="18" charset="0"/>
                <a:cs typeface="Times New Roman" panose="02020603050405020304" pitchFamily="18" charset="0"/>
              </a:rPr>
              <a:t>Roles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marL="0" lvl="0" indent="0">
              <a:lnSpc>
                <a:spcPct val="150000"/>
              </a:lnSpc>
              <a:spcBef>
                <a:spcPts val="0"/>
              </a:spcBef>
              <a:buNone/>
            </a:pPr>
            <a:r>
              <a:rPr lang="en-US" sz="2800" dirty="0" smtClean="0">
                <a:latin typeface="Times New Roman" pitchFamily="18" charset="0"/>
                <a:cs typeface="Times New Roman" pitchFamily="18" charset="0"/>
              </a:rPr>
              <a:t>They are as follows</a:t>
            </a:r>
            <a:endParaRPr lang="en-US" sz="2800" dirty="0">
              <a:latin typeface="Times New Roman" pitchFamily="18" charset="0"/>
              <a:cs typeface="Times New Roman" pitchFamily="18" charset="0"/>
            </a:endParaRPr>
          </a:p>
          <a:p>
            <a:pPr lvl="0">
              <a:lnSpc>
                <a:spcPct val="150000"/>
              </a:lnSpc>
              <a:spcBef>
                <a:spcPts val="0"/>
              </a:spcBef>
              <a:buFont typeface="Courier New" panose="02070309020205020404" pitchFamily="49" charset="0"/>
              <a:buChar char="o"/>
            </a:pPr>
            <a:r>
              <a:rPr lang="en-US" sz="2800" dirty="0" smtClean="0">
                <a:latin typeface="Times New Roman" pitchFamily="18" charset="0"/>
                <a:cs typeface="Times New Roman" pitchFamily="18" charset="0"/>
              </a:rPr>
              <a:t>Parents bring student likes and dislikes</a:t>
            </a:r>
            <a:endParaRPr lang="en-US" sz="2800" dirty="0">
              <a:latin typeface="Times New Roman" pitchFamily="18" charset="0"/>
              <a:cs typeface="Times New Roman" pitchFamily="18" charset="0"/>
            </a:endParaRPr>
          </a:p>
          <a:p>
            <a:pPr lvl="0">
              <a:lnSpc>
                <a:spcPct val="150000"/>
              </a:lnSpc>
              <a:spcBef>
                <a:spcPts val="0"/>
              </a:spcBef>
              <a:buFont typeface="Courier New" panose="02070309020205020404" pitchFamily="49" charset="0"/>
              <a:buChar char="o"/>
            </a:pPr>
            <a:r>
              <a:rPr lang="en-US" sz="2800" dirty="0" smtClean="0">
                <a:latin typeface="Times New Roman" pitchFamily="18" charset="0"/>
                <a:cs typeface="Times New Roman" pitchFamily="18" charset="0"/>
              </a:rPr>
              <a:t>Student information is well traced</a:t>
            </a:r>
            <a:endParaRPr lang="en-US" sz="2800" dirty="0">
              <a:latin typeface="Times New Roman" pitchFamily="18" charset="0"/>
              <a:cs typeface="Times New Roman" pitchFamily="18" charset="0"/>
            </a:endParaRPr>
          </a:p>
          <a:p>
            <a:pPr lvl="0">
              <a:lnSpc>
                <a:spcPct val="150000"/>
              </a:lnSpc>
              <a:spcBef>
                <a:spcPts val="0"/>
              </a:spcBef>
              <a:buFont typeface="Courier New" panose="02070309020205020404" pitchFamily="49" charset="0"/>
              <a:buChar char="o"/>
            </a:pPr>
            <a:r>
              <a:rPr lang="en-US" sz="2800" dirty="0" smtClean="0">
                <a:latin typeface="Times New Roman" pitchFamily="18" charset="0"/>
                <a:cs typeface="Times New Roman" pitchFamily="18" charset="0"/>
              </a:rPr>
              <a:t>Student advocacy is ruled out</a:t>
            </a:r>
            <a:endParaRPr lang="en-US" sz="2800" dirty="0">
              <a:latin typeface="Times New Roman" pitchFamily="18" charset="0"/>
              <a:cs typeface="Times New Roman" pitchFamily="18" charset="0"/>
            </a:endParaRPr>
          </a:p>
          <a:p>
            <a:pPr lvl="0">
              <a:lnSpc>
                <a:spcPct val="150000"/>
              </a:lnSpc>
              <a:spcBef>
                <a:spcPts val="0"/>
              </a:spcBef>
              <a:spcAft>
                <a:spcPts val="0"/>
              </a:spcAft>
              <a:buFont typeface="Courier New" panose="02070309020205020404" pitchFamily="49" charset="0"/>
              <a:buChar char="o"/>
            </a:pPr>
            <a:r>
              <a:rPr lang="en-US" sz="2800" dirty="0" smtClean="0">
                <a:latin typeface="Times New Roman" pitchFamily="18" charset="0"/>
                <a:cs typeface="Times New Roman" pitchFamily="18" charset="0"/>
              </a:rPr>
              <a:t>The educators </a:t>
            </a:r>
            <a:r>
              <a:rPr lang="en-US" sz="2800" dirty="0" smtClean="0">
                <a:latin typeface="Times New Roman" pitchFamily="18" charset="0"/>
                <a:cs typeface="Times New Roman" pitchFamily="18" charset="0"/>
              </a:rPr>
              <a:t>will their learning views and educations standpoints.</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8229600" cy="1143000"/>
          </a:xfrm>
        </p:spPr>
        <p:txBody>
          <a:bodyPr>
            <a:normAutofit fontScale="90000"/>
          </a:bodyPr>
          <a:lstStyle/>
          <a:p>
            <a:pPr algn="ctr"/>
            <a:r>
              <a:rPr lang="en-US" sz="3100" dirty="0">
                <a:solidFill>
                  <a:srgbClr val="0B5394"/>
                </a:solidFill>
                <a:latin typeface="Times New Roman"/>
                <a:ea typeface="Times New Roman"/>
                <a:cs typeface="Times New Roman"/>
                <a:sym typeface="Times New Roman"/>
              </a:rPr>
              <a:t>Primary factors exhibited </a:t>
            </a:r>
            <a:r>
              <a:rPr lang="en-US" sz="3100" dirty="0" smtClean="0">
                <a:solidFill>
                  <a:srgbClr val="0B5394"/>
                </a:solidFill>
                <a:latin typeface="Times New Roman"/>
                <a:ea typeface="Times New Roman"/>
                <a:cs typeface="Times New Roman"/>
                <a:sym typeface="Times New Roman"/>
              </a:rPr>
              <a:t>that are </a:t>
            </a:r>
            <a:r>
              <a:rPr lang="en-US" sz="3100" dirty="0" smtClean="0">
                <a:solidFill>
                  <a:srgbClr val="0B5394"/>
                </a:solidFill>
                <a:latin typeface="Times New Roman"/>
                <a:ea typeface="Times New Roman"/>
                <a:cs typeface="Times New Roman"/>
                <a:sym typeface="Times New Roman"/>
              </a:rPr>
              <a:t>underachievement.</a:t>
            </a:r>
            <a:r>
              <a:rPr lang="en-US" sz="2400" dirty="0">
                <a:solidFill>
                  <a:srgbClr val="0B5394"/>
                </a:solidFill>
                <a:latin typeface="Times New Roman"/>
                <a:ea typeface="Times New Roman"/>
                <a:cs typeface="Times New Roman"/>
                <a:sym typeface="Times New Roman"/>
              </a:rPr>
              <a:t/>
            </a:r>
            <a:br>
              <a:rPr lang="en-US" sz="2400" dirty="0">
                <a:solidFill>
                  <a:srgbClr val="0B5394"/>
                </a:solidFill>
                <a:latin typeface="Times New Roman"/>
                <a:ea typeface="Times New Roman"/>
                <a:cs typeface="Times New Roman"/>
                <a:sym typeface="Times New Roman"/>
              </a:rPr>
            </a:br>
            <a:endParaRPr lang="en-US" sz="2400" dirty="0"/>
          </a:p>
        </p:txBody>
      </p:sp>
      <p:sp>
        <p:nvSpPr>
          <p:cNvPr id="3" name="Content Placeholder 2"/>
          <p:cNvSpPr>
            <a:spLocks noGrp="1"/>
          </p:cNvSpPr>
          <p:nvPr>
            <p:ph idx="1"/>
          </p:nvPr>
        </p:nvSpPr>
        <p:spPr>
          <a:xfrm>
            <a:off x="457200" y="1935480"/>
            <a:ext cx="8229600" cy="4922520"/>
          </a:xfrm>
        </p:spPr>
        <p:txBody>
          <a:bodyPr>
            <a:normAutofit/>
          </a:bodyPr>
          <a:lstStyle/>
          <a:p>
            <a:pPr>
              <a:lnSpc>
                <a:spcPct val="150000"/>
              </a:lnSpc>
              <a:spcBef>
                <a:spcPts val="0"/>
              </a:spcBef>
            </a:pPr>
            <a:r>
              <a:rPr lang="en-US" sz="2200" dirty="0" smtClean="0">
                <a:latin typeface="Times New Roman"/>
                <a:ea typeface="Times New Roman"/>
                <a:cs typeface="Times New Roman"/>
                <a:sym typeface="Times New Roman"/>
              </a:rPr>
              <a:t>oral </a:t>
            </a:r>
            <a:r>
              <a:rPr lang="en-US" sz="2200" dirty="0" smtClean="0">
                <a:latin typeface="Times New Roman"/>
                <a:ea typeface="Times New Roman"/>
                <a:cs typeface="Times New Roman"/>
                <a:sym typeface="Times New Roman"/>
              </a:rPr>
              <a:t>communication evolution</a:t>
            </a:r>
          </a:p>
          <a:p>
            <a:pPr marL="0" indent="0">
              <a:lnSpc>
                <a:spcPct val="150000"/>
              </a:lnSpc>
              <a:spcBef>
                <a:spcPts val="0"/>
              </a:spcBef>
              <a:buNone/>
            </a:pPr>
            <a:endParaRPr lang="en-US" sz="2200" dirty="0">
              <a:latin typeface="Times New Roman"/>
              <a:ea typeface="Times New Roman"/>
              <a:cs typeface="Times New Roman"/>
              <a:sym typeface="Times New Roman"/>
            </a:endParaRPr>
          </a:p>
          <a:p>
            <a:pPr>
              <a:lnSpc>
                <a:spcPct val="150000"/>
              </a:lnSpc>
              <a:spcBef>
                <a:spcPts val="0"/>
              </a:spcBef>
            </a:pPr>
            <a:r>
              <a:rPr lang="en-US" sz="2200" dirty="0" smtClean="0">
                <a:latin typeface="Times New Roman"/>
                <a:ea typeface="Times New Roman"/>
                <a:cs typeface="Times New Roman"/>
                <a:sym typeface="Times New Roman"/>
              </a:rPr>
              <a:t>Culture actualization and realization</a:t>
            </a:r>
            <a:endParaRPr lang="en-US" sz="2200" dirty="0" smtClean="0">
              <a:latin typeface="Times New Roman"/>
              <a:ea typeface="Times New Roman"/>
              <a:cs typeface="Times New Roman"/>
              <a:sym typeface="Times New Roman"/>
            </a:endParaRPr>
          </a:p>
          <a:p>
            <a:pPr>
              <a:lnSpc>
                <a:spcPct val="150000"/>
              </a:lnSpc>
              <a:spcBef>
                <a:spcPts val="0"/>
              </a:spcBef>
            </a:pPr>
            <a:endParaRPr lang="en-US" sz="2200" dirty="0">
              <a:latin typeface="Times New Roman"/>
              <a:ea typeface="Times New Roman"/>
              <a:cs typeface="Times New Roman"/>
              <a:sym typeface="Times New Roman"/>
            </a:endParaRPr>
          </a:p>
          <a:p>
            <a:pPr>
              <a:lnSpc>
                <a:spcPct val="150000"/>
              </a:lnSpc>
              <a:spcBef>
                <a:spcPts val="0"/>
              </a:spcBef>
            </a:pPr>
            <a:r>
              <a:rPr lang="en-US" sz="2200" dirty="0" smtClean="0">
                <a:latin typeface="Times New Roman"/>
                <a:ea typeface="Times New Roman"/>
                <a:cs typeface="Times New Roman"/>
                <a:sym typeface="Times New Roman"/>
              </a:rPr>
              <a:t>Student participation and communication</a:t>
            </a:r>
            <a:endParaRPr lang="en-US" sz="18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248" y="152400"/>
            <a:ext cx="8229600" cy="704088"/>
          </a:xfrm>
        </p:spPr>
        <p:txBody>
          <a:bodyPr>
            <a:normAutofit/>
          </a:bodyPr>
          <a:lstStyle/>
          <a:p>
            <a:pPr algn="ctr"/>
            <a:r>
              <a:rPr lang="en" sz="3200" b="1" dirty="0">
                <a:latin typeface="Times New Roman" panose="02020603050405020304" pitchFamily="18" charset="0"/>
                <a:cs typeface="Times New Roman" panose="02020603050405020304" pitchFamily="18" charset="0"/>
              </a:rPr>
              <a:t>State </a:t>
            </a:r>
            <a:r>
              <a:rPr lang="en" sz="3200" b="1" dirty="0" smtClean="0">
                <a:latin typeface="Times New Roman" panose="02020603050405020304" pitchFamily="18" charset="0"/>
                <a:cs typeface="Times New Roman" panose="02020603050405020304" pitchFamily="18" charset="0"/>
              </a:rPr>
              <a:t>Ell assessment</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0" y="1066800"/>
            <a:ext cx="8689848" cy="5791200"/>
          </a:xfrm>
        </p:spPr>
        <p:txBody>
          <a:bodyPr>
            <a:noAutofit/>
          </a:bodyPr>
          <a:lstStyle/>
          <a:p>
            <a:pPr>
              <a:lnSpc>
                <a:spcPct val="150000"/>
              </a:lnSpc>
              <a:spcBef>
                <a:spcPts val="0"/>
              </a:spcBef>
            </a:pPr>
            <a:r>
              <a:rPr lang="en-US" sz="2400" dirty="0" smtClean="0">
                <a:latin typeface="Times New Roman" panose="02020603050405020304" pitchFamily="18" charset="0"/>
                <a:cs typeface="Times New Roman" panose="02020603050405020304" pitchFamily="18" charset="0"/>
              </a:rPr>
              <a:t>AZELLA</a:t>
            </a:r>
            <a:endParaRPr lang="en-US" sz="2400" dirty="0">
              <a:latin typeface="Times New Roman" panose="02020603050405020304" pitchFamily="18" charset="0"/>
              <a:cs typeface="Times New Roman" panose="02020603050405020304" pitchFamily="18" charset="0"/>
            </a:endParaRPr>
          </a:p>
          <a:p>
            <a:pPr marL="596900" lvl="0" indent="-457200">
              <a:lnSpc>
                <a:spcPct val="150000"/>
              </a:lnSpc>
              <a:spcBef>
                <a:spcPts val="0"/>
              </a:spcBef>
              <a:spcAft>
                <a:spcPts val="0"/>
              </a:spcAft>
              <a:buSzPts val="1400"/>
              <a:buFont typeface="+mj-lt"/>
              <a:buAutoNum type="alphaLcPeriod"/>
            </a:pPr>
            <a:r>
              <a:rPr lang="en-US" sz="2400" dirty="0" smtClean="0">
                <a:latin typeface="Times New Roman" panose="02020603050405020304" pitchFamily="18" charset="0"/>
                <a:cs typeface="Times New Roman" panose="02020603050405020304" pitchFamily="18" charset="0"/>
              </a:rPr>
              <a:t>Adheres to </a:t>
            </a:r>
            <a:r>
              <a:rPr lang="en-US" sz="2400" dirty="0">
                <a:latin typeface="Times New Roman" panose="02020603050405020304" pitchFamily="18" charset="0"/>
                <a:cs typeface="Times New Roman" panose="02020603050405020304" pitchFamily="18" charset="0"/>
              </a:rPr>
              <a:t>both federal and state requirements </a:t>
            </a:r>
            <a:endParaRPr lang="en-US" sz="2400" dirty="0" smtClean="0">
              <a:latin typeface="Times New Roman" panose="02020603050405020304" pitchFamily="18" charset="0"/>
              <a:cs typeface="Times New Roman" panose="02020603050405020304" pitchFamily="18" charset="0"/>
            </a:endParaRPr>
          </a:p>
          <a:p>
            <a:pPr marL="596900" lvl="0" indent="-457200">
              <a:lnSpc>
                <a:spcPct val="150000"/>
              </a:lnSpc>
              <a:spcBef>
                <a:spcPts val="0"/>
              </a:spcBef>
              <a:spcAft>
                <a:spcPts val="0"/>
              </a:spcAft>
              <a:buSzPts val="1400"/>
              <a:buFont typeface="+mj-lt"/>
              <a:buAutoNum type="alphaLcPeriod"/>
            </a:pPr>
            <a:r>
              <a:rPr lang="en-US" sz="2400" dirty="0" smtClean="0">
                <a:latin typeface="Times New Roman" panose="02020603050405020304" pitchFamily="18" charset="0"/>
                <a:cs typeface="Times New Roman" panose="02020603050405020304" pitchFamily="18" charset="0"/>
              </a:rPr>
              <a:t>Criteria-based</a:t>
            </a:r>
            <a:endParaRPr lang="en-US" sz="2400" dirty="0">
              <a:latin typeface="Times New Roman" panose="02020603050405020304" pitchFamily="18" charset="0"/>
              <a:cs typeface="Times New Roman" panose="02020603050405020304" pitchFamily="18" charset="0"/>
            </a:endParaRPr>
          </a:p>
          <a:p>
            <a:pPr>
              <a:lnSpc>
                <a:spcPct val="150000"/>
              </a:lnSpc>
              <a:spcBef>
                <a:spcPts val="0"/>
              </a:spcBef>
            </a:pPr>
            <a:r>
              <a:rPr lang="en-US" sz="2400" dirty="0">
                <a:latin typeface="Times New Roman" panose="02020603050405020304" pitchFamily="18" charset="0"/>
                <a:cs typeface="Times New Roman" panose="02020603050405020304" pitchFamily="18" charset="0"/>
              </a:rPr>
              <a:t>WIDA </a:t>
            </a:r>
            <a:r>
              <a:rPr lang="en-US" sz="2400" dirty="0" smtClean="0">
                <a:latin typeface="Times New Roman" panose="02020603050405020304" pitchFamily="18" charset="0"/>
                <a:cs typeface="Times New Roman" panose="02020603050405020304" pitchFamily="18" charset="0"/>
              </a:rPr>
              <a:t>- stands </a:t>
            </a:r>
            <a:r>
              <a:rPr lang="en-US" sz="2400" dirty="0">
                <a:latin typeface="Times New Roman" panose="02020603050405020304" pitchFamily="18" charset="0"/>
                <a:cs typeface="Times New Roman" panose="02020603050405020304" pitchFamily="18" charset="0"/>
              </a:rPr>
              <a:t>for </a:t>
            </a:r>
            <a:endParaRPr lang="en-US" sz="2400" dirty="0" smtClean="0">
              <a:latin typeface="Times New Roman" panose="02020603050405020304" pitchFamily="18" charset="0"/>
              <a:cs typeface="Times New Roman" panose="02020603050405020304" pitchFamily="18" charset="0"/>
            </a:endParaRPr>
          </a:p>
          <a:p>
            <a:pPr marL="0" indent="0">
              <a:lnSpc>
                <a:spcPct val="150000"/>
              </a:lnSpc>
              <a:spcBef>
                <a:spcPts val="0"/>
              </a:spcBef>
              <a:buNone/>
            </a:pPr>
            <a:r>
              <a:rPr lang="en-US" sz="2400" dirty="0">
                <a:latin typeface="Times New Roman" panose="02020603050405020304" pitchFamily="18" charset="0"/>
                <a:cs typeface="Times New Roman" panose="02020603050405020304" pitchFamily="18" charset="0"/>
              </a:rPr>
              <a:t>Wisconsin (Wi)</a:t>
            </a:r>
          </a:p>
          <a:p>
            <a:pPr marL="0" indent="0">
              <a:lnSpc>
                <a:spcPct val="150000"/>
              </a:lnSpc>
              <a:spcBef>
                <a:spcPts val="0"/>
              </a:spcBef>
              <a:buNone/>
            </a:pPr>
            <a:r>
              <a:rPr lang="en-US" sz="2400" dirty="0" smtClean="0">
                <a:latin typeface="Times New Roman" panose="02020603050405020304" pitchFamily="18" charset="0"/>
                <a:cs typeface="Times New Roman" panose="02020603050405020304" pitchFamily="18" charset="0"/>
              </a:rPr>
              <a:t>Delaware </a:t>
            </a:r>
            <a:r>
              <a:rPr lang="en-US" sz="2400" dirty="0">
                <a:latin typeface="Times New Roman" panose="02020603050405020304" pitchFamily="18" charset="0"/>
                <a:cs typeface="Times New Roman" panose="02020603050405020304" pitchFamily="18" charset="0"/>
              </a:rPr>
              <a:t>(D)</a:t>
            </a:r>
          </a:p>
          <a:p>
            <a:pPr marL="0" lvl="0" indent="0">
              <a:lnSpc>
                <a:spcPct val="150000"/>
              </a:lnSpc>
              <a:spcBef>
                <a:spcPts val="0"/>
              </a:spcBef>
              <a:spcAft>
                <a:spcPts val="0"/>
              </a:spcAft>
              <a:buNone/>
            </a:pPr>
            <a:r>
              <a:rPr lang="en-US" sz="2400" dirty="0">
                <a:latin typeface="Times New Roman" panose="02020603050405020304" pitchFamily="18" charset="0"/>
                <a:cs typeface="Times New Roman" panose="02020603050405020304" pitchFamily="18" charset="0"/>
              </a:rPr>
              <a:t>Arkansas (A</a:t>
            </a:r>
            <a:r>
              <a:rPr lang="en-US" sz="2400" dirty="0" smtClean="0">
                <a:latin typeface="Times New Roman" panose="02020603050405020304" pitchFamily="18" charset="0"/>
                <a:cs typeface="Times New Roman" panose="02020603050405020304" pitchFamily="18" charset="0"/>
              </a:rPr>
              <a:t>)</a:t>
            </a:r>
          </a:p>
          <a:p>
            <a:pPr marL="0" lvl="0" indent="0">
              <a:lnSpc>
                <a:spcPct val="150000"/>
              </a:lnSpc>
              <a:spcBef>
                <a:spcPts val="0"/>
              </a:spcBef>
              <a:spcAft>
                <a:spcPts val="0"/>
              </a:spcAft>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Autofit/>
          </a:bodyPr>
          <a:lstStyle/>
          <a:p>
            <a:pPr algn="ctr"/>
            <a:r>
              <a:rPr lang="en" sz="3200" b="1" dirty="0">
                <a:latin typeface="Times New Roman" panose="02020603050405020304" pitchFamily="18" charset="0"/>
                <a:cs typeface="Times New Roman" panose="02020603050405020304" pitchFamily="18" charset="0"/>
              </a:rPr>
              <a:t>AZELLA </a:t>
            </a:r>
            <a:r>
              <a:rPr lang="en" sz="3200" b="1" dirty="0" smtClean="0">
                <a:latin typeface="Times New Roman" panose="02020603050405020304" pitchFamily="18" charset="0"/>
                <a:cs typeface="Times New Roman" panose="02020603050405020304" pitchFamily="18" charset="0"/>
              </a:rPr>
              <a:t> </a:t>
            </a:r>
            <a:r>
              <a:rPr lang="en" sz="3200" b="1" dirty="0">
                <a:latin typeface="Times New Roman" panose="02020603050405020304" pitchFamily="18" charset="0"/>
                <a:cs typeface="Times New Roman" panose="02020603050405020304" pitchFamily="18" charset="0"/>
              </a:rPr>
              <a:t>ELL </a:t>
            </a:r>
            <a:r>
              <a:rPr lang="en" sz="3200" b="1" dirty="0" smtClean="0">
                <a:latin typeface="Times New Roman" panose="02020603050405020304" pitchFamily="18" charset="0"/>
                <a:cs typeface="Times New Roman" panose="02020603050405020304" pitchFamily="18" charset="0"/>
              </a:rPr>
              <a:t>instructions</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752600"/>
            <a:ext cx="8229600" cy="4724400"/>
          </a:xfrm>
        </p:spPr>
        <p:txBody>
          <a:bodyPr>
            <a:noAutofit/>
          </a:bodyPr>
          <a:lstStyle/>
          <a:p>
            <a:pPr marL="0" lvl="0" indent="0">
              <a:spcBef>
                <a:spcPts val="0"/>
              </a:spcBef>
              <a:spcAft>
                <a:spcPts val="0"/>
              </a:spcAft>
              <a:buNone/>
            </a:pPr>
            <a:r>
              <a:rPr lang="en-US" sz="3600" b="1" dirty="0">
                <a:latin typeface="Times New Roman" panose="02020603050405020304" pitchFamily="18" charset="0"/>
                <a:ea typeface="Times New Roman"/>
                <a:cs typeface="Times New Roman" panose="02020603050405020304" pitchFamily="18" charset="0"/>
                <a:sym typeface="Times New Roman"/>
              </a:rPr>
              <a:t>Proficiency </a:t>
            </a:r>
            <a:r>
              <a:rPr lang="en-US" sz="3600" b="1" dirty="0" smtClean="0">
                <a:latin typeface="Times New Roman" panose="02020603050405020304" pitchFamily="18" charset="0"/>
                <a:ea typeface="Times New Roman"/>
                <a:cs typeface="Times New Roman" panose="02020603050405020304" pitchFamily="18" charset="0"/>
                <a:sym typeface="Times New Roman"/>
              </a:rPr>
              <a:t>instructions</a:t>
            </a:r>
            <a:endParaRPr lang="en-US" sz="3600" b="1" dirty="0">
              <a:latin typeface="Times New Roman" panose="02020603050405020304" pitchFamily="18" charset="0"/>
              <a:ea typeface="Times New Roman"/>
              <a:cs typeface="Times New Roman" panose="02020603050405020304" pitchFamily="18" charset="0"/>
              <a:sym typeface="Times New Roman"/>
            </a:endParaRPr>
          </a:p>
          <a:p>
            <a:pPr lvl="0">
              <a:spcBef>
                <a:spcPts val="1600"/>
              </a:spcBef>
              <a:spcAft>
                <a:spcPts val="0"/>
              </a:spcAft>
              <a:buFont typeface="Wingdings" panose="05000000000000000000" pitchFamily="2" charset="2"/>
              <a:buChar char="Ø"/>
            </a:pP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Pre-Emergent </a:t>
            </a: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 Emergent level</a:t>
            </a:r>
            <a:endParaRPr lang="en-US" sz="3600" dirty="0">
              <a:solidFill>
                <a:srgbClr val="444444"/>
              </a:solidFill>
              <a:latin typeface="Times New Roman" panose="02020603050405020304" pitchFamily="18" charset="0"/>
              <a:ea typeface="Times New Roman"/>
              <a:cs typeface="Times New Roman" panose="02020603050405020304" pitchFamily="18" charset="0"/>
              <a:sym typeface="Times New Roman"/>
            </a:endParaRPr>
          </a:p>
          <a:p>
            <a:pPr lvl="0">
              <a:spcBef>
                <a:spcPts val="1600"/>
              </a:spcBef>
              <a:spcAft>
                <a:spcPts val="0"/>
              </a:spcAft>
              <a:buFont typeface="Wingdings" panose="05000000000000000000" pitchFamily="2" charset="2"/>
              <a:buChar char="Ø"/>
            </a:pP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Basic </a:t>
            </a: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level</a:t>
            </a:r>
          </a:p>
          <a:p>
            <a:pPr lvl="0">
              <a:spcBef>
                <a:spcPts val="1600"/>
              </a:spcBef>
              <a:spcAft>
                <a:spcPts val="0"/>
              </a:spcAft>
              <a:buFont typeface="Wingdings" panose="05000000000000000000" pitchFamily="2" charset="2"/>
              <a:buChar char="Ø"/>
            </a:pP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Intermediate level</a:t>
            </a:r>
          </a:p>
          <a:p>
            <a:pPr lvl="0">
              <a:spcBef>
                <a:spcPts val="1600"/>
              </a:spcBef>
              <a:spcAft>
                <a:spcPts val="0"/>
              </a:spcAft>
              <a:buFont typeface="Wingdings" panose="05000000000000000000" pitchFamily="2" charset="2"/>
              <a:buChar char="Ø"/>
            </a:pPr>
            <a:r>
              <a:rPr lang="en-US" sz="3600" dirty="0" smtClean="0">
                <a:solidFill>
                  <a:srgbClr val="444444"/>
                </a:solidFill>
                <a:latin typeface="Times New Roman" panose="02020603050405020304" pitchFamily="18" charset="0"/>
                <a:ea typeface="Times New Roman"/>
                <a:cs typeface="Times New Roman" panose="02020603050405020304" pitchFamily="18" charset="0"/>
                <a:sym typeface="Times New Roman"/>
              </a:rPr>
              <a:t>Proficiency</a:t>
            </a:r>
            <a:endParaRPr lang="en-US" sz="18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048512"/>
          </a:xfrm>
        </p:spPr>
        <p:txBody>
          <a:bodyPr>
            <a:noAutofit/>
          </a:bodyPr>
          <a:lstStyle/>
          <a:p>
            <a:pPr algn="ctr"/>
            <a:r>
              <a:rPr lang="en" sz="2400" dirty="0">
                <a:solidFill>
                  <a:srgbClr val="014A7F"/>
                </a:solidFill>
                <a:latin typeface="Times New Roman"/>
                <a:ea typeface="Times New Roman"/>
                <a:cs typeface="Times New Roman"/>
                <a:sym typeface="Times New Roman"/>
              </a:rPr>
              <a:t>Diagnostic, Formative and Summative </a:t>
            </a:r>
            <a:r>
              <a:rPr lang="en" sz="2400" dirty="0" smtClean="0">
                <a:solidFill>
                  <a:srgbClr val="014A7F"/>
                </a:solidFill>
                <a:latin typeface="Times New Roman"/>
                <a:ea typeface="Times New Roman"/>
                <a:cs typeface="Times New Roman"/>
                <a:sym typeface="Times New Roman"/>
              </a:rPr>
              <a:t>integrated for ELL pupils</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752600"/>
            <a:ext cx="8229600" cy="4572000"/>
          </a:xfrm>
        </p:spPr>
        <p:txBody>
          <a:bodyPr>
            <a:noAutofit/>
          </a:bodyPr>
          <a:lstStyle/>
          <a:p>
            <a:pPr marL="571500" indent="-457200">
              <a:lnSpc>
                <a:spcPct val="200000"/>
              </a:lnSpc>
              <a:spcBef>
                <a:spcPts val="0"/>
              </a:spcBef>
              <a:buSzPts val="1800"/>
            </a:pPr>
            <a:r>
              <a:rPr lang="en-US" sz="2800" dirty="0" smtClean="0">
                <a:latin typeface="Times New Roman" panose="02020603050405020304" pitchFamily="18" charset="0"/>
                <a:cs typeface="Times New Roman" panose="02020603050405020304" pitchFamily="18" charset="0"/>
              </a:rPr>
              <a:t>Annual tests </a:t>
            </a:r>
            <a:r>
              <a:rPr lang="en-US" sz="2800" dirty="0">
                <a:latin typeface="Times New Roman" panose="02020603050405020304" pitchFamily="18" charset="0"/>
                <a:cs typeface="Times New Roman" panose="02020603050405020304" pitchFamily="18" charset="0"/>
              </a:rPr>
              <a:t>(WIDA or AZELLA)</a:t>
            </a:r>
          </a:p>
          <a:p>
            <a:pPr marL="0" indent="0">
              <a:lnSpc>
                <a:spcPct val="200000"/>
              </a:lnSpc>
              <a:spcBef>
                <a:spcPts val="0"/>
              </a:spcBef>
              <a:buNone/>
            </a:pPr>
            <a:endParaRPr lang="en-US" sz="2800" dirty="0">
              <a:latin typeface="Times New Roman" panose="02020603050405020304" pitchFamily="18" charset="0"/>
              <a:cs typeface="Times New Roman" panose="02020603050405020304" pitchFamily="18" charset="0"/>
            </a:endParaRPr>
          </a:p>
          <a:p>
            <a:pPr marL="571500" indent="-457200">
              <a:lnSpc>
                <a:spcPct val="200000"/>
              </a:lnSpc>
              <a:spcBef>
                <a:spcPts val="0"/>
              </a:spcBef>
              <a:buSzPts val="1800"/>
            </a:pPr>
            <a:r>
              <a:rPr lang="en-US" sz="2800" dirty="0">
                <a:latin typeface="Times New Roman" panose="02020603050405020304" pitchFamily="18" charset="0"/>
                <a:cs typeface="Times New Roman" panose="02020603050405020304" pitchFamily="18" charset="0"/>
              </a:rPr>
              <a:t>Teachers </a:t>
            </a:r>
            <a:r>
              <a:rPr lang="en-US" sz="2800" dirty="0" smtClean="0">
                <a:latin typeface="Times New Roman" panose="02020603050405020304" pitchFamily="18" charset="0"/>
                <a:cs typeface="Times New Roman" panose="02020603050405020304" pitchFamily="18" charset="0"/>
              </a:rPr>
              <a:t>use </a:t>
            </a:r>
            <a:r>
              <a:rPr lang="en-US" sz="2800" dirty="0">
                <a:latin typeface="Times New Roman" panose="02020603050405020304" pitchFamily="18" charset="0"/>
                <a:cs typeface="Times New Roman" panose="02020603050405020304" pitchFamily="18" charset="0"/>
              </a:rPr>
              <a:t>the ELL </a:t>
            </a:r>
            <a:r>
              <a:rPr lang="en-US" sz="2800" dirty="0" smtClean="0">
                <a:latin typeface="Times New Roman" panose="02020603050405020304" pitchFamily="18" charset="0"/>
                <a:cs typeface="Times New Roman" panose="02020603050405020304" pitchFamily="18" charset="0"/>
              </a:rPr>
              <a:t>assessment levels to access student’s performance.</a:t>
            </a:r>
            <a:endParaRPr lang="en-US" sz="18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 sz="2800" dirty="0" smtClean="0">
                <a:solidFill>
                  <a:schemeClr val="accent1"/>
                </a:solidFill>
                <a:latin typeface="Times New Roman" panose="02020603050405020304" pitchFamily="18" charset="0"/>
                <a:cs typeface="Times New Roman" panose="02020603050405020304" pitchFamily="18" charset="0"/>
              </a:rPr>
              <a:t>SIOP Model Benefits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lnSpc>
                <a:spcPct val="200000"/>
              </a:lnSpc>
              <a:buFont typeface="Wingdings" panose="05000000000000000000" pitchFamily="2" charset="2"/>
              <a:buChar char="ü"/>
            </a:pPr>
            <a:r>
              <a:rPr lang="en-US" sz="4400" dirty="0" smtClean="0">
                <a:latin typeface="Times New Roman" panose="02020603050405020304" pitchFamily="18" charset="0"/>
                <a:cs typeface="Times New Roman" panose="02020603050405020304" pitchFamily="18" charset="0"/>
              </a:rPr>
              <a:t>Meditation of lessons</a:t>
            </a:r>
            <a:endParaRPr lang="en-US" sz="4400" dirty="0" smtClean="0">
              <a:latin typeface="Times New Roman" pitchFamily="18" charset="0"/>
              <a:cs typeface="Times New Roman" pitchFamily="18" charset="0"/>
            </a:endParaRPr>
          </a:p>
          <a:p>
            <a:pPr algn="just">
              <a:lnSpc>
                <a:spcPct val="200000"/>
              </a:lnSpc>
              <a:buFont typeface="Wingdings" panose="05000000000000000000" pitchFamily="2" charset="2"/>
              <a:buChar char="ü"/>
            </a:pPr>
            <a:r>
              <a:rPr lang="en-US" sz="4400" dirty="0" smtClean="0">
                <a:latin typeface="Times New Roman" pitchFamily="18" charset="0"/>
                <a:cs typeface="Times New Roman" pitchFamily="18" charset="0"/>
              </a:rPr>
              <a:t>Plan </a:t>
            </a:r>
            <a:r>
              <a:rPr lang="en-US" sz="4400" dirty="0" smtClean="0">
                <a:latin typeface="Times New Roman" pitchFamily="18" charset="0"/>
                <a:cs typeface="Times New Roman" pitchFamily="18" charset="0"/>
              </a:rPr>
              <a:t>				</a:t>
            </a:r>
          </a:p>
          <a:p>
            <a:pPr>
              <a:lnSpc>
                <a:spcPct val="150000"/>
              </a:lnSpc>
              <a:buFont typeface="Wingdings" panose="05000000000000000000" pitchFamily="2" charset="2"/>
              <a:buChar char="ü"/>
            </a:pPr>
            <a:r>
              <a:rPr lang="en-US" sz="4400" dirty="0" smtClean="0">
                <a:latin typeface="Times New Roman" pitchFamily="18" charset="0"/>
                <a:cs typeface="Times New Roman" pitchFamily="18" charset="0"/>
              </a:rPr>
              <a:t>deliver</a:t>
            </a:r>
            <a:endParaRPr lang="en-US" sz="44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27888"/>
          </a:xfrm>
        </p:spPr>
        <p:txBody>
          <a:bodyPr>
            <a:normAutofit/>
          </a:bodyPr>
          <a:lstStyle/>
          <a:p>
            <a:pPr algn="ctr"/>
            <a:r>
              <a:rPr lang="en-US" sz="3200" dirty="0" smtClean="0">
                <a:solidFill>
                  <a:srgbClr val="134F5C"/>
                </a:solidFill>
                <a:latin typeface="Times New Roman" panose="02020603050405020304" pitchFamily="18" charset="0"/>
                <a:cs typeface="Times New Roman" panose="02020603050405020304" pitchFamily="18" charset="0"/>
              </a:rPr>
              <a:t>ELL Proficiency </a:t>
            </a:r>
            <a:r>
              <a:rPr lang="en-US" sz="3200" dirty="0" smtClean="0">
                <a:solidFill>
                  <a:srgbClr val="134F5C"/>
                </a:solidFill>
                <a:latin typeface="Times New Roman" panose="02020603050405020304" pitchFamily="18" charset="0"/>
                <a:cs typeface="Times New Roman" panose="02020603050405020304" pitchFamily="18" charset="0"/>
              </a:rPr>
              <a:t>levels</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482600" lvl="0" indent="-342900">
              <a:lnSpc>
                <a:spcPct val="200000"/>
              </a:lnSpc>
              <a:spcBef>
                <a:spcPts val="0"/>
              </a:spcBef>
              <a:buSzPts val="1400"/>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Biodata and reporting</a:t>
            </a:r>
            <a:endParaRPr lang="en-US" sz="2400" dirty="0">
              <a:latin typeface="Times New Roman" panose="02020603050405020304" pitchFamily="18" charset="0"/>
              <a:cs typeface="Times New Roman" panose="02020603050405020304" pitchFamily="18" charset="0"/>
            </a:endParaRPr>
          </a:p>
          <a:p>
            <a:pPr marL="482600" lvl="0" indent="-342900">
              <a:lnSpc>
                <a:spcPct val="200000"/>
              </a:lnSpc>
              <a:spcBef>
                <a:spcPts val="0"/>
              </a:spcBef>
              <a:buSzPts val="140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Compare </a:t>
            </a:r>
            <a:r>
              <a:rPr lang="en-US" sz="2400" dirty="0" smtClean="0">
                <a:latin typeface="Times New Roman" panose="02020603050405020304" pitchFamily="18" charset="0"/>
                <a:cs typeface="Times New Roman" panose="02020603050405020304" pitchFamily="18" charset="0"/>
              </a:rPr>
              <a:t>acquired grades across the learning period</a:t>
            </a:r>
            <a:r>
              <a:rPr lang="en-US" sz="2400" dirty="0" smtClean="0">
                <a:latin typeface="Times New Roman" panose="02020603050405020304" pitchFamily="18" charset="0"/>
                <a:cs typeface="Times New Roman" panose="02020603050405020304" pitchFamily="18" charset="0"/>
              </a:rPr>
              <a:t> </a:t>
            </a:r>
          </a:p>
          <a:p>
            <a:pPr marL="482600" lvl="0" indent="-342900">
              <a:lnSpc>
                <a:spcPct val="200000"/>
              </a:lnSpc>
              <a:spcBef>
                <a:spcPts val="0"/>
              </a:spcBef>
              <a:buSzPts val="1400"/>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One on one</a:t>
            </a:r>
            <a:r>
              <a:rPr lang="en-US" sz="2400" dirty="0" smtClean="0">
                <a:latin typeface="Times New Roman" panose="02020603050405020304" pitchFamily="18" charset="0"/>
                <a:cs typeface="Times New Roman" panose="02020603050405020304" pitchFamily="18" charset="0"/>
              </a:rPr>
              <a:t> interactions among peers</a:t>
            </a:r>
            <a:endParaRPr lang="en-US" sz="2400" dirty="0">
              <a:latin typeface="Times New Roman" panose="02020603050405020304" pitchFamily="18" charset="0"/>
              <a:cs typeface="Times New Roman" panose="02020603050405020304" pitchFamily="18" charset="0"/>
            </a:endParaRPr>
          </a:p>
          <a:p>
            <a:pPr marL="482600" lvl="0" indent="-342900">
              <a:lnSpc>
                <a:spcPct val="200000"/>
              </a:lnSpc>
              <a:spcBef>
                <a:spcPts val="0"/>
              </a:spcBef>
              <a:buSzPts val="1400"/>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State Regulations</a:t>
            </a:r>
            <a:endParaRPr lang="en-US" sz="2400" dirty="0">
              <a:latin typeface="Times New Roman" panose="02020603050405020304" pitchFamily="18" charset="0"/>
              <a:cs typeface="Times New Roman" panose="02020603050405020304" pitchFamily="18" charset="0"/>
            </a:endParaRPr>
          </a:p>
          <a:p>
            <a:pPr algn="just">
              <a:lnSpc>
                <a:spcPct val="200000"/>
              </a:lnSpc>
            </a:pPr>
            <a:endParaRPr lang="en-US" sz="18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912" y="762000"/>
            <a:ext cx="8229600" cy="762000"/>
          </a:xfrm>
        </p:spPr>
        <p:txBody>
          <a:bodyPr>
            <a:noAutofit/>
          </a:bodyPr>
          <a:lstStyle/>
          <a:p>
            <a:pPr algn="ctr"/>
            <a:r>
              <a:rPr lang="en" sz="2800" b="1" dirty="0" smtClean="0">
                <a:solidFill>
                  <a:srgbClr val="014A7F"/>
                </a:solidFill>
                <a:latin typeface="Times New Roman"/>
                <a:ea typeface="Times New Roman"/>
                <a:cs typeface="Times New Roman"/>
                <a:sym typeface="Times New Roman"/>
              </a:rPr>
              <a:t>Special </a:t>
            </a:r>
            <a:r>
              <a:rPr lang="en" sz="2800" b="1" dirty="0">
                <a:solidFill>
                  <a:srgbClr val="014A7F"/>
                </a:solidFill>
                <a:latin typeface="Times New Roman"/>
                <a:ea typeface="Times New Roman"/>
                <a:cs typeface="Times New Roman"/>
                <a:sym typeface="Times New Roman"/>
              </a:rPr>
              <a:t>and Gifted </a:t>
            </a:r>
            <a:r>
              <a:rPr lang="en" sz="2800" b="1" dirty="0" smtClean="0">
                <a:solidFill>
                  <a:srgbClr val="014A7F"/>
                </a:solidFill>
                <a:latin typeface="Times New Roman"/>
                <a:ea typeface="Times New Roman"/>
                <a:cs typeface="Times New Roman"/>
                <a:sym typeface="Times New Roman"/>
              </a:rPr>
              <a:t>programs</a:t>
            </a:r>
            <a:endParaRPr lang="en-US" sz="2800" b="1" dirty="0">
              <a:latin typeface="Times New Roman" pitchFamily="18" charset="0"/>
              <a:cs typeface="Times New Roman" pitchFamily="18" charset="0"/>
            </a:endParaRPr>
          </a:p>
        </p:txBody>
      </p:sp>
      <p:sp>
        <p:nvSpPr>
          <p:cNvPr id="4" name="Google Shape;247;p30"/>
          <p:cNvSpPr txBox="1">
            <a:spLocks noGrp="1"/>
          </p:cNvSpPr>
          <p:nvPr>
            <p:ph idx="1"/>
          </p:nvPr>
        </p:nvSpPr>
        <p:spPr>
          <a:xfrm>
            <a:off x="0" y="2514600"/>
            <a:ext cx="3810000" cy="342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b="1" dirty="0">
                <a:latin typeface="Times New Roman" panose="02020603050405020304" pitchFamily="18" charset="0"/>
                <a:ea typeface="Arial"/>
                <a:cs typeface="Times New Roman" panose="02020603050405020304" pitchFamily="18" charset="0"/>
                <a:sym typeface="Arial"/>
              </a:rPr>
              <a:t>Gifted Program</a:t>
            </a:r>
            <a:endParaRPr sz="3600" b="1" dirty="0">
              <a:latin typeface="Times New Roman" panose="02020603050405020304" pitchFamily="18" charset="0"/>
              <a:ea typeface="Arial"/>
              <a:cs typeface="Times New Roman" panose="02020603050405020304" pitchFamily="18" charset="0"/>
              <a:sym typeface="Arial"/>
            </a:endParaRPr>
          </a:p>
          <a:p>
            <a:pPr marL="0" lvl="0" indent="0" algn="ctr" rtl="0">
              <a:spcBef>
                <a:spcPts val="1600"/>
              </a:spcBef>
              <a:spcAft>
                <a:spcPts val="0"/>
              </a:spcAft>
              <a:buNone/>
            </a:pPr>
            <a:r>
              <a:rPr lang="en" sz="2400" b="1" dirty="0" smtClean="0">
                <a:latin typeface="Times New Roman" panose="02020603050405020304" pitchFamily="18" charset="0"/>
                <a:ea typeface="Times New Roman"/>
                <a:cs typeface="Times New Roman" panose="02020603050405020304" pitchFamily="18" charset="0"/>
                <a:sym typeface="Times New Roman"/>
              </a:rPr>
              <a:t>Fluent</a:t>
            </a:r>
            <a:endParaRPr sz="2400" b="1" dirty="0">
              <a:latin typeface="Times New Roman" panose="02020603050405020304" pitchFamily="18" charset="0"/>
              <a:ea typeface="Times New Roman"/>
              <a:cs typeface="Times New Roman" panose="02020603050405020304" pitchFamily="18" charset="0"/>
              <a:sym typeface="Times New Roman"/>
            </a:endParaRPr>
          </a:p>
          <a:p>
            <a:pPr marL="0" lvl="0" indent="0" algn="ctr" rtl="0">
              <a:spcBef>
                <a:spcPts val="1600"/>
              </a:spcBef>
              <a:spcAft>
                <a:spcPts val="0"/>
              </a:spcAft>
              <a:buNone/>
            </a:pPr>
            <a:r>
              <a:rPr lang="en-US" sz="2400" b="1" dirty="0" smtClean="0">
                <a:latin typeface="Times New Roman" panose="02020603050405020304" pitchFamily="18" charset="0"/>
                <a:ea typeface="Times New Roman"/>
                <a:cs typeface="Times New Roman" panose="02020603050405020304" pitchFamily="18" charset="0"/>
                <a:sym typeface="Times New Roman"/>
              </a:rPr>
              <a:t>S</a:t>
            </a:r>
            <a:r>
              <a:rPr lang="en" sz="2400" b="1" dirty="0" smtClean="0">
                <a:latin typeface="Times New Roman" panose="02020603050405020304" pitchFamily="18" charset="0"/>
                <a:ea typeface="Times New Roman"/>
                <a:cs typeface="Times New Roman" panose="02020603050405020304" pitchFamily="18" charset="0"/>
                <a:sym typeface="Times New Roman"/>
              </a:rPr>
              <a:t>tudent Information</a:t>
            </a:r>
            <a:endParaRPr sz="2400" b="1" dirty="0">
              <a:latin typeface="Times New Roman" panose="02020603050405020304" pitchFamily="18" charset="0"/>
              <a:ea typeface="Times New Roman"/>
              <a:cs typeface="Times New Roman" panose="02020603050405020304" pitchFamily="18" charset="0"/>
              <a:sym typeface="Times New Roman"/>
            </a:endParaRPr>
          </a:p>
          <a:p>
            <a:pPr marL="0" lvl="0" indent="0" algn="ctr" rtl="0">
              <a:spcBef>
                <a:spcPts val="1600"/>
              </a:spcBef>
              <a:spcAft>
                <a:spcPts val="0"/>
              </a:spcAft>
              <a:buNone/>
            </a:pPr>
            <a:r>
              <a:rPr lang="en" sz="2400" b="1" dirty="0" smtClean="0">
                <a:latin typeface="Times New Roman" panose="02020603050405020304" pitchFamily="18" charset="0"/>
                <a:ea typeface="Times New Roman"/>
                <a:cs typeface="Times New Roman" panose="02020603050405020304" pitchFamily="18" charset="0"/>
                <a:sym typeface="Times New Roman"/>
              </a:rPr>
              <a:t>Bio</a:t>
            </a:r>
            <a:r>
              <a:rPr lang="en" sz="2400" b="1" dirty="0" smtClean="0">
                <a:latin typeface="Times New Roman" panose="02020603050405020304" pitchFamily="18" charset="0"/>
                <a:ea typeface="Times New Roman"/>
                <a:cs typeface="Times New Roman" panose="02020603050405020304" pitchFamily="18" charset="0"/>
                <a:sym typeface="Times New Roman"/>
              </a:rPr>
              <a:t>ata</a:t>
            </a:r>
            <a:endParaRPr sz="2400" b="1" dirty="0">
              <a:latin typeface="Times New Roman" panose="02020603050405020304" pitchFamily="18" charset="0"/>
              <a:ea typeface="Times New Roman"/>
              <a:cs typeface="Times New Roman" panose="02020603050405020304" pitchFamily="18" charset="0"/>
              <a:sym typeface="Times New Roman"/>
            </a:endParaRPr>
          </a:p>
          <a:p>
            <a:pPr marL="0" lvl="0" indent="0" algn="ctr">
              <a:spcBef>
                <a:spcPts val="1600"/>
              </a:spcBef>
              <a:spcAft>
                <a:spcPts val="1600"/>
              </a:spcAft>
              <a:buNone/>
            </a:pPr>
            <a:r>
              <a:rPr lang="en" sz="2400" b="1" dirty="0" smtClean="0">
                <a:latin typeface="Times New Roman" panose="02020603050405020304" pitchFamily="18" charset="0"/>
                <a:ea typeface="Times New Roman"/>
                <a:cs typeface="Times New Roman" panose="02020603050405020304" pitchFamily="18" charset="0"/>
                <a:sym typeface="Times New Roman"/>
              </a:rPr>
              <a:t>Test grades</a:t>
            </a:r>
            <a:endParaRPr sz="2400" b="1" dirty="0">
              <a:latin typeface="Times New Roman" panose="02020603050405020304" pitchFamily="18" charset="0"/>
              <a:ea typeface="Times New Roman"/>
              <a:cs typeface="Times New Roman" panose="02020603050405020304" pitchFamily="18" charset="0"/>
              <a:sym typeface="Times New Roman"/>
            </a:endParaRPr>
          </a:p>
        </p:txBody>
      </p:sp>
      <p:sp>
        <p:nvSpPr>
          <p:cNvPr id="5" name="Google Shape;246;p30"/>
          <p:cNvSpPr txBox="1">
            <a:spLocks/>
          </p:cNvSpPr>
          <p:nvPr/>
        </p:nvSpPr>
        <p:spPr>
          <a:xfrm>
            <a:off x="4495800" y="2286000"/>
            <a:ext cx="4343400" cy="3886200"/>
          </a:xfrm>
          <a:prstGeom prst="rect">
            <a:avLst/>
          </a:prstGeom>
        </p:spPr>
        <p:txBody>
          <a:bodyPr spcFirstLastPara="1" vert="horz" wrap="square" lIns="91425" tIns="91425" rIns="91425" bIns="91425" anchor="t" anchorCtr="0">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spcBef>
                <a:spcPts val="0"/>
              </a:spcBef>
              <a:buFont typeface="Wingdings 2"/>
              <a:buNone/>
            </a:pPr>
            <a:r>
              <a:rPr lang="en-US" sz="2400" b="1" dirty="0" smtClean="0">
                <a:latin typeface="Times New Roman" panose="02020603050405020304" pitchFamily="18" charset="0"/>
                <a:ea typeface="Arial"/>
                <a:cs typeface="Times New Roman" panose="02020603050405020304" pitchFamily="18" charset="0"/>
                <a:sym typeface="Arial"/>
              </a:rPr>
              <a:t>Special Education</a:t>
            </a:r>
          </a:p>
          <a:p>
            <a:pPr marL="0" indent="0" algn="ctr">
              <a:spcBef>
                <a:spcPts val="1600"/>
              </a:spcBef>
              <a:buFont typeface="Wingdings 2"/>
              <a:buNone/>
            </a:pPr>
            <a:r>
              <a:rPr lang="en-US" sz="2400" b="1" dirty="0" smtClean="0">
                <a:latin typeface="Times New Roman" panose="02020603050405020304" pitchFamily="18" charset="0"/>
                <a:ea typeface="Times New Roman"/>
                <a:cs typeface="Times New Roman" panose="02020603050405020304" pitchFamily="18" charset="0"/>
                <a:sym typeface="Times New Roman"/>
              </a:rPr>
              <a:t>Native Language fluency</a:t>
            </a:r>
            <a:endParaRPr lang="en-US" sz="2400" b="1" dirty="0" smtClean="0">
              <a:latin typeface="Times New Roman" panose="02020603050405020304" pitchFamily="18" charset="0"/>
              <a:ea typeface="Times New Roman"/>
              <a:cs typeface="Times New Roman" panose="02020603050405020304" pitchFamily="18" charset="0"/>
              <a:sym typeface="Times New Roman"/>
            </a:endParaRPr>
          </a:p>
          <a:p>
            <a:pPr marL="0" indent="0" algn="ctr">
              <a:spcBef>
                <a:spcPts val="1600"/>
              </a:spcBef>
              <a:buFont typeface="Wingdings 2"/>
              <a:buNone/>
            </a:pPr>
            <a:r>
              <a:rPr lang="en-US" sz="2400" b="1" dirty="0" smtClean="0">
                <a:latin typeface="Times New Roman" panose="02020603050405020304" pitchFamily="18" charset="0"/>
                <a:cs typeface="Times New Roman" panose="02020603050405020304" pitchFamily="18" charset="0"/>
              </a:rPr>
              <a:t>Reporting</a:t>
            </a:r>
            <a:endParaRPr lang="en-US" sz="2400" b="1" dirty="0" smtClean="0">
              <a:latin typeface="Times New Roman" panose="02020603050405020304" pitchFamily="18" charset="0"/>
              <a:cs typeface="Times New Roman" panose="02020603050405020304" pitchFamily="18" charset="0"/>
            </a:endParaRPr>
          </a:p>
          <a:p>
            <a:pPr marL="0" indent="0" algn="ctr">
              <a:spcBef>
                <a:spcPts val="1600"/>
              </a:spcBef>
              <a:buFont typeface="Wingdings 2"/>
              <a:buNone/>
            </a:pPr>
            <a:r>
              <a:rPr lang="en-US" sz="2400" b="1" dirty="0" smtClean="0">
                <a:latin typeface="Times New Roman" panose="02020603050405020304" pitchFamily="18" charset="0"/>
                <a:cs typeface="Times New Roman" panose="02020603050405020304" pitchFamily="18" charset="0"/>
              </a:rPr>
              <a:t>Behaviors </a:t>
            </a:r>
            <a:r>
              <a:rPr lang="en-US" sz="2400" b="1" dirty="0" smtClean="0">
                <a:latin typeface="Times New Roman" panose="02020603050405020304" pitchFamily="18" charset="0"/>
                <a:cs typeface="Times New Roman" panose="02020603050405020304" pitchFamily="18" charset="0"/>
              </a:rPr>
              <a:t>observed </a:t>
            </a:r>
            <a:endParaRPr lang="en-US" sz="2400" b="1" dirty="0" smtClean="0">
              <a:latin typeface="Times New Roman" panose="02020603050405020304" pitchFamily="18" charset="0"/>
              <a:cs typeface="Times New Roman" panose="02020603050405020304" pitchFamily="18" charset="0"/>
            </a:endParaRPr>
          </a:p>
          <a:p>
            <a:pPr marL="0" indent="0" algn="ctr">
              <a:spcBef>
                <a:spcPts val="1600"/>
              </a:spcBef>
              <a:spcAft>
                <a:spcPts val="1600"/>
              </a:spcAft>
              <a:buFont typeface="Wingdings 2"/>
              <a:buNone/>
            </a:pPr>
            <a:r>
              <a:rPr lang="en-US" sz="2400" b="1" dirty="0" smtClean="0">
                <a:latin typeface="Times New Roman" panose="02020603050405020304" pitchFamily="18" charset="0"/>
                <a:cs typeface="Times New Roman" panose="02020603050405020304" pitchFamily="18" charset="0"/>
              </a:rPr>
              <a:t>Evaluator grading</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2705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912" y="533400"/>
            <a:ext cx="8229600" cy="990600"/>
          </a:xfrm>
        </p:spPr>
        <p:txBody>
          <a:bodyPr>
            <a:noAutofit/>
          </a:bodyPr>
          <a:lstStyle/>
          <a:p>
            <a:pPr algn="ctr"/>
            <a:r>
              <a:rPr lang="en-US" sz="3200" dirty="0" smtClean="0">
                <a:latin typeface="Times New Roman" panose="02020603050405020304" pitchFamily="18" charset="0"/>
                <a:cs typeface="Times New Roman" panose="02020603050405020304" pitchFamily="18" charset="0"/>
              </a:rPr>
              <a:t>Arizona assessment for ELL Learners</a:t>
            </a:r>
            <a:endParaRPr lang="en-US" sz="3200" b="1" dirty="0">
              <a:latin typeface="Times New Roman" pitchFamily="18" charset="0"/>
              <a:cs typeface="Times New Roman" pitchFamily="18" charset="0"/>
            </a:endParaRPr>
          </a:p>
        </p:txBody>
      </p:sp>
      <p:sp>
        <p:nvSpPr>
          <p:cNvPr id="4" name="Google Shape;247;p30"/>
          <p:cNvSpPr txBox="1">
            <a:spLocks noGrp="1"/>
          </p:cNvSpPr>
          <p:nvPr>
            <p:ph idx="1"/>
          </p:nvPr>
        </p:nvSpPr>
        <p:spPr>
          <a:xfrm>
            <a:off x="0" y="1752600"/>
            <a:ext cx="9144000" cy="5105400"/>
          </a:xfrm>
          <a:prstGeom prst="rect">
            <a:avLst/>
          </a:prstGeom>
        </p:spPr>
        <p:txBody>
          <a:bodyPr spcFirstLastPara="1" wrap="square" lIns="91425" tIns="91425" rIns="91425" bIns="91425" anchor="t" anchorCtr="0">
            <a:noAutofit/>
          </a:bodyPr>
          <a:lstStyle/>
          <a:p>
            <a:pPr marL="488950" indent="-342900">
              <a:lnSpc>
                <a:spcPct val="200000"/>
              </a:lnSpc>
              <a:spcBef>
                <a:spcPts val="0"/>
              </a:spcBef>
              <a:buSzPts val="1300"/>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Locate qualified s </a:t>
            </a:r>
            <a:r>
              <a:rPr lang="en-US" sz="2400" dirty="0">
                <a:latin typeface="Times New Roman" panose="02020603050405020304" pitchFamily="18" charset="0"/>
                <a:cs typeface="Times New Roman" panose="02020603050405020304" pitchFamily="18" charset="0"/>
              </a:rPr>
              <a:t>candidates for ELL services</a:t>
            </a:r>
          </a:p>
          <a:p>
            <a:pPr marL="488950" indent="-342900">
              <a:lnSpc>
                <a:spcPct val="200000"/>
              </a:lnSpc>
              <a:spcBef>
                <a:spcPts val="0"/>
              </a:spcBef>
              <a:buSzPts val="1300"/>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Determining their proficiency leve</a:t>
            </a:r>
            <a:r>
              <a:rPr lang="en-US" sz="2400" dirty="0" smtClean="0">
                <a:latin typeface="Times New Roman" panose="02020603050405020304" pitchFamily="18" charset="0"/>
                <a:cs typeface="Times New Roman" panose="02020603050405020304" pitchFamily="18" charset="0"/>
              </a:rPr>
              <a:t>l.</a:t>
            </a:r>
            <a:r>
              <a:rPr lang="en-US" sz="2400" dirty="0" smtClean="0">
                <a:latin typeface="Times New Roman" panose="02020603050405020304" pitchFamily="18" charset="0"/>
                <a:cs typeface="Times New Roman" panose="02020603050405020304" pitchFamily="18" charset="0"/>
              </a:rPr>
              <a:t> </a:t>
            </a:r>
          </a:p>
          <a:p>
            <a:pPr marL="488950" indent="-342900">
              <a:lnSpc>
                <a:spcPct val="200000"/>
              </a:lnSpc>
              <a:spcBef>
                <a:spcPts val="0"/>
              </a:spcBef>
              <a:buSzPts val="1300"/>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Determining  type </a:t>
            </a:r>
            <a:r>
              <a:rPr lang="en-US" sz="2400" dirty="0" smtClean="0">
                <a:latin typeface="Times New Roman" panose="02020603050405020304" pitchFamily="18" charset="0"/>
                <a:cs typeface="Times New Roman" panose="02020603050405020304" pitchFamily="18" charset="0"/>
              </a:rPr>
              <a:t>of instructional services </a:t>
            </a:r>
            <a:r>
              <a:rPr lang="en-US" sz="2400" dirty="0" smtClean="0">
                <a:latin typeface="Times New Roman" panose="02020603050405020304" pitchFamily="18" charset="0"/>
                <a:cs typeface="Times New Roman" panose="02020603050405020304" pitchFamily="18" charset="0"/>
              </a:rPr>
              <a:t>required by the learners</a:t>
            </a:r>
            <a:endParaRPr lang="en-US" sz="2400" dirty="0">
              <a:latin typeface="Times New Roman" panose="02020603050405020304" pitchFamily="18" charset="0"/>
              <a:cs typeface="Times New Roman" panose="02020603050405020304" pitchFamily="18" charset="0"/>
            </a:endParaRPr>
          </a:p>
          <a:p>
            <a:pPr marL="488950" indent="-342900">
              <a:lnSpc>
                <a:spcPct val="200000"/>
              </a:lnSpc>
              <a:spcBef>
                <a:spcPts val="0"/>
              </a:spcBef>
              <a:buSzPts val="1300"/>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Provide </a:t>
            </a:r>
            <a:r>
              <a:rPr lang="en-US" sz="2400" dirty="0" smtClean="0">
                <a:latin typeface="Times New Roman" panose="02020603050405020304" pitchFamily="18" charset="0"/>
                <a:cs typeface="Times New Roman" panose="02020603050405020304" pitchFamily="18" charset="0"/>
              </a:rPr>
              <a:t>data </a:t>
            </a:r>
            <a:r>
              <a:rPr lang="en-US" sz="2400" dirty="0" smtClean="0">
                <a:latin typeface="Times New Roman" panose="02020603050405020304" pitchFamily="18" charset="0"/>
                <a:cs typeface="Times New Roman" panose="02020603050405020304" pitchFamily="18" charset="0"/>
              </a:rPr>
              <a:t>related to peer’s performance. </a:t>
            </a:r>
            <a:endParaRPr sz="2400" b="1" dirty="0">
              <a:latin typeface="Times New Roman" panose="02020603050405020304" pitchFamily="18" charset="0"/>
              <a:ea typeface="Times New Roman"/>
              <a:cs typeface="Times New Roman" panose="02020603050405020304" pitchFamily="18" charset="0"/>
              <a:sym typeface="Times New Roman"/>
            </a:endParaRPr>
          </a:p>
        </p:txBody>
      </p:sp>
    </p:spTree>
    <p:extLst>
      <p:ext uri="{BB962C8B-B14F-4D97-AF65-F5344CB8AC3E}">
        <p14:creationId xmlns:p14="http://schemas.microsoft.com/office/powerpoint/2010/main" val="1952649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pPr algn="ctr"/>
            <a:r>
              <a:rPr lang="en-US" sz="2700" dirty="0" smtClean="0">
                <a:latin typeface="Times New Roman" pitchFamily="18" charset="0"/>
                <a:cs typeface="Times New Roman" pitchFamily="18" charset="0"/>
              </a:rPr>
              <a:t>Reference</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0" y="1219200"/>
            <a:ext cx="9144000" cy="5638800"/>
          </a:xfrm>
        </p:spPr>
        <p:txBody>
          <a:bodyPr>
            <a:normAutofit/>
          </a:bodyPr>
          <a:lstStyle/>
          <a:p>
            <a:pPr marL="457200" lvl="0" indent="-457200">
              <a:lnSpc>
                <a:spcPct val="150000"/>
              </a:lnSpc>
              <a:spcBef>
                <a:spcPts val="0"/>
              </a:spcBef>
              <a:buNone/>
            </a:pPr>
            <a:r>
              <a:rPr lang="en-US" sz="2000" dirty="0">
                <a:highlight>
                  <a:srgbClr val="FFFFFF"/>
                </a:highlight>
                <a:latin typeface="Times New Roman"/>
                <a:ea typeface="Times New Roman"/>
                <a:cs typeface="Times New Roman"/>
                <a:sym typeface="Times New Roman"/>
              </a:rPr>
              <a:t>Tempe Elementary School District. (2018). AZ English Language Learner Assessment (AZELLA) | Tempe Elementary School District No3. Retrieved July 31, 2018, from </a:t>
            </a:r>
            <a:r>
              <a:rPr lang="en-US" sz="2000" u="sng" dirty="0">
                <a:solidFill>
                  <a:schemeClr val="accent6"/>
                </a:solidFill>
                <a:highlight>
                  <a:srgbClr val="FFFFFF"/>
                </a:highlight>
                <a:latin typeface="Times New Roman"/>
                <a:ea typeface="Times New Roman"/>
                <a:cs typeface="Times New Roman"/>
                <a:sym typeface="Times New Roman"/>
                <a:hlinkClick r:id="rId3"/>
              </a:rPr>
              <a:t>https://www.tempeschools.org/our-district/departments/instructional-excellence/az-english-language-learner-assessment-azella</a:t>
            </a:r>
            <a:r>
              <a:rPr lang="en-US" sz="2000" dirty="0">
                <a:solidFill>
                  <a:schemeClr val="accent6"/>
                </a:solidFill>
                <a:highlight>
                  <a:srgbClr val="FFFFFF"/>
                </a:highlight>
                <a:latin typeface="Times New Roman"/>
                <a:ea typeface="Times New Roman"/>
                <a:cs typeface="Times New Roman"/>
                <a:sym typeface="Times New Roman"/>
              </a:rPr>
              <a:t> </a:t>
            </a:r>
          </a:p>
          <a:p>
            <a:pPr marL="457200" lvl="0" indent="-457200">
              <a:lnSpc>
                <a:spcPct val="150000"/>
              </a:lnSpc>
              <a:spcBef>
                <a:spcPts val="0"/>
              </a:spcBef>
              <a:buNone/>
            </a:pPr>
            <a:r>
              <a:rPr lang="en-US" sz="2000" dirty="0">
                <a:highlight>
                  <a:srgbClr val="FFFFFF"/>
                </a:highlight>
                <a:latin typeface="Times New Roman"/>
                <a:ea typeface="Times New Roman"/>
                <a:cs typeface="Times New Roman"/>
                <a:sym typeface="Times New Roman"/>
              </a:rPr>
              <a:t>The National Academies Press. (2011). 3 Quality and Comparability of State Tests of English Language Proficiency | Allocating Federal Funds for State Programs for English Language Learners | The National Academies Press. Retrieved July 30, 2018, from </a:t>
            </a:r>
            <a:r>
              <a:rPr lang="en-US" sz="2000" u="sng" dirty="0">
                <a:solidFill>
                  <a:schemeClr val="accent6"/>
                </a:solidFill>
                <a:highlight>
                  <a:srgbClr val="FFFFFF"/>
                </a:highlight>
                <a:latin typeface="Times New Roman"/>
                <a:ea typeface="Times New Roman"/>
                <a:cs typeface="Times New Roman"/>
                <a:sym typeface="Times New Roman"/>
                <a:hlinkClick r:id="rId4"/>
              </a:rPr>
              <a:t>https://www.nap.edu/read/13090/chapter/5</a:t>
            </a:r>
            <a:r>
              <a:rPr lang="en-US" sz="2000" dirty="0">
                <a:solidFill>
                  <a:schemeClr val="accent6"/>
                </a:solidFill>
                <a:highlight>
                  <a:srgbClr val="FFFFFF"/>
                </a:highlight>
                <a:latin typeface="Times New Roman"/>
                <a:ea typeface="Times New Roman"/>
                <a:cs typeface="Times New Roman"/>
                <a:sym typeface="Times New Roman"/>
              </a:rPr>
              <a:t> </a:t>
            </a:r>
          </a:p>
          <a:p>
            <a:pPr marL="0" indent="0" algn="just">
              <a:lnSpc>
                <a:spcPct val="220000"/>
              </a:lnSpc>
              <a:buNone/>
            </a:pPr>
            <a:endParaRPr lang="en-US" sz="1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2664584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1340</TotalTime>
  <Words>1834</Words>
  <Application>Microsoft Office PowerPoint</Application>
  <PresentationFormat>On-screen Show (4:3)</PresentationFormat>
  <Paragraphs>127</Paragraphs>
  <Slides>16</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Constantia</vt:lpstr>
      <vt:lpstr>Courier New</vt:lpstr>
      <vt:lpstr>Times New Roman</vt:lpstr>
      <vt:lpstr>Wingdings</vt:lpstr>
      <vt:lpstr>Wingdings 2</vt:lpstr>
      <vt:lpstr>Flow</vt:lpstr>
      <vt:lpstr>ASSESSMENT AND PLACEMENT PROCESS FOR ELL STUDENTS </vt:lpstr>
      <vt:lpstr>Introduction</vt:lpstr>
      <vt:lpstr>Exceptional indicators with ELL languages</vt:lpstr>
      <vt:lpstr>Informal and Formal assessment</vt:lpstr>
      <vt:lpstr>Informal</vt:lpstr>
      <vt:lpstr>Formal </vt:lpstr>
      <vt:lpstr>Parents and Educator Roles</vt:lpstr>
      <vt:lpstr>Primary factors exhibited that are underachievement. </vt:lpstr>
      <vt:lpstr>State Ell assessment</vt:lpstr>
      <vt:lpstr>AZELLA  ELL instructions</vt:lpstr>
      <vt:lpstr>Diagnostic, Formative and Summative integrated for ELL pupils</vt:lpstr>
      <vt:lpstr>SIOP Model Benefits</vt:lpstr>
      <vt:lpstr>ELL Proficiency levels</vt:lpstr>
      <vt:lpstr>Special and Gifted programs</vt:lpstr>
      <vt:lpstr>Arizona assessment for ELL Learners</vt:lpstr>
      <vt:lpstr>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 Culture And Schindlers List</dc:title>
  <dc:creator>david mua</dc:creator>
  <cp:lastModifiedBy>david mua</cp:lastModifiedBy>
  <cp:revision>133</cp:revision>
  <dcterms:created xsi:type="dcterms:W3CDTF">2018-02-24T22:11:38Z</dcterms:created>
  <dcterms:modified xsi:type="dcterms:W3CDTF">2020-01-11T13:19:03Z</dcterms:modified>
</cp:coreProperties>
</file>