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04800" y="4953000"/>
            <a:ext cx="8686800" cy="94773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04800" y="5810250"/>
            <a:ext cx="8686800" cy="89535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168435-8FC1-4078-ABE6-E6A7358F3D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0801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A99A0-A303-429C-888F-370D718153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3813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37400" y="188913"/>
            <a:ext cx="1768475" cy="64801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8800" y="188913"/>
            <a:ext cx="5156200" cy="6480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D3989-043F-49B9-8F27-A11D8FDC83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2549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5B419-5E39-4078-9374-421456CEF9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0564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3FBE4-9878-4385-A286-44000F4500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3882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1593850"/>
            <a:ext cx="3462338" cy="5075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3538" y="1593850"/>
            <a:ext cx="3462337" cy="5075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58C47-451D-4BEE-A4D1-D2A4891ADD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6822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17DA7-6B98-4B50-874A-85A6AA3986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4826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4621E-AD47-4A2F-A85E-4E511C21C3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1923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BE46F-60E8-4990-B3C6-95854283C2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1121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63636-3A99-4612-8E63-EE9EF506EE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9656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FB634D-D3FE-4A4C-896B-4F14FA10ED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6768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8913"/>
            <a:ext cx="70770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title style</a:t>
            </a:r>
          </a:p>
        </p:txBody>
      </p:sp>
      <p:sp>
        <p:nvSpPr>
          <p:cNvPr id="1027" name="Rectangle 7"/>
          <p:cNvSpPr>
            <a:spLocks noGrp="1" noChangeArrowheads="1"/>
          </p:cNvSpPr>
          <p:nvPr>
            <p:ph type="body" idx="1"/>
          </p:nvPr>
        </p:nvSpPr>
        <p:spPr bwMode="white">
          <a:xfrm>
            <a:off x="1828800" y="1593850"/>
            <a:ext cx="7077075" cy="507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76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7" name="Rectangle 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8" name="Rectangle 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AA71F69F-607E-4CD8-AF33-7C7668E4F9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anose="05000000000000000000" pitchFamily="2" charset="2"/>
        <a:buChar char="n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anose="05000000000000000000" pitchFamily="2" charset="2"/>
        <a:buChar char="n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The Need for Change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5486400"/>
            <a:ext cx="8686800" cy="895350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BUS224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Unit Two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Resistance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752600" y="1600200"/>
            <a:ext cx="7077075" cy="507523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Active Resistance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Open and visible</a:t>
            </a:r>
          </a:p>
          <a:p>
            <a:pPr lvl="2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Formal and informal talk, memos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Passive Resistance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Covert </a:t>
            </a:r>
          </a:p>
          <a:p>
            <a:pPr lvl="2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“Do nothing” approach</a:t>
            </a:r>
          </a:p>
          <a:p>
            <a:pPr lvl="2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Difficult to circumvent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	</a:t>
            </a:r>
          </a:p>
          <a:p>
            <a:pPr lvl="1" eaLnBrk="1" hangingPunct="1">
              <a:buFontTx/>
              <a:buNone/>
            </a:pP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Overcoming Resistance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Offer facts to support the change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Review the change plan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Include resisters on change team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Be patient!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Emphasize opportunities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Communicate openly and honestly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Create a sense of urgency</a:t>
            </a:r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Steps Involving Change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800" smtClean="0">
                <a:solidFill>
                  <a:srgbClr val="FFFFFF"/>
                </a:solidFill>
              </a:rPr>
              <a:t>Denial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400" smtClean="0">
                <a:solidFill>
                  <a:srgbClr val="FFFFFF"/>
                </a:solidFill>
              </a:rPr>
              <a:t>We don’t need to change.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800" smtClean="0">
                <a:solidFill>
                  <a:srgbClr val="FFFFFF"/>
                </a:solidFill>
              </a:rPr>
              <a:t>Anger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400" smtClean="0">
                <a:solidFill>
                  <a:srgbClr val="FFFFFF"/>
                </a:solidFill>
              </a:rPr>
              <a:t>Why are we having to do this?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800" smtClean="0">
                <a:solidFill>
                  <a:srgbClr val="FFFFFF"/>
                </a:solidFill>
              </a:rPr>
              <a:t>Bargaining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400" smtClean="0">
                <a:solidFill>
                  <a:srgbClr val="FFFFFF"/>
                </a:solidFill>
              </a:rPr>
              <a:t>What problems will this solve?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800" smtClean="0">
                <a:solidFill>
                  <a:srgbClr val="FFFFFF"/>
                </a:solidFill>
              </a:rPr>
              <a:t>Depression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400" smtClean="0">
                <a:solidFill>
                  <a:srgbClr val="FFFFFF"/>
                </a:solidFill>
              </a:rPr>
              <a:t>Who is doing this to us?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800" smtClean="0">
                <a:solidFill>
                  <a:srgbClr val="FFFFFF"/>
                </a:solidFill>
              </a:rPr>
              <a:t>Acceptance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400" smtClean="0">
                <a:solidFill>
                  <a:srgbClr val="FFFFFF"/>
                </a:solidFill>
              </a:rPr>
              <a:t>We must make this work.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Acceptance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What opportunities will this provide? 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What can I do to help? 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How can we make this change work?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>
                <a:solidFill>
                  <a:srgbClr val="FFFFFF"/>
                </a:solidFill>
              </a:rPr>
              <a:t>Anticipating the Need for Change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Focus on the future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Turn threats into opportunities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Proactive rather than reactive approach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Relative lower cost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Avoids crisis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Benchmarking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Compares to “best in the industry” or best in a selected process.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Sets the standard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Helps determine where a company needs to improve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Helps anticipate change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Benchmarking Process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Form a team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Identify strengths and weaknesses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Research the best in class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Collect and analyze data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Formulate action plan to improve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Implement this plan to change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Regularly monitor and update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idx="1"/>
          </p:nvPr>
        </p:nvSpPr>
        <p:spPr>
          <a:xfrm>
            <a:off x="2066925" y="1782763"/>
            <a:ext cx="7077075" cy="507523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Customers are excellent source of information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Customer Value Analysis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What do customers value about the company? 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Collect and Analyze Data</a:t>
            </a:r>
          </a:p>
        </p:txBody>
      </p:sp>
      <p:pic>
        <p:nvPicPr>
          <p:cNvPr id="7172" name="Picture 8" descr="C:\Program Files\Microsoft Office\MEDIA\CAGCAT10\j030052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495800"/>
            <a:ext cx="1752600" cy="150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Customer Feedback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Internal reviews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Customer service and warranty records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Customer interviews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Focus groups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Written and verbal feedback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Questionnaires, surveys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Employee Feedback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>
                <a:solidFill>
                  <a:srgbClr val="FFFFFF"/>
                </a:solidFill>
              </a:rPr>
              <a:t>Employees help provide information and data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Brainstorming sessions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Quality Circles</a:t>
            </a:r>
          </a:p>
          <a:p>
            <a:pPr lvl="1" eaLnBrk="1" hangingPunct="1"/>
            <a:r>
              <a:rPr lang="en-US" altLang="en-US" smtClean="0">
                <a:solidFill>
                  <a:srgbClr val="FFFFFF"/>
                </a:solidFill>
              </a:rPr>
              <a:t>Electronic Suggestions</a:t>
            </a:r>
          </a:p>
          <a:p>
            <a:pPr lvl="1" eaLnBrk="1" hangingPunct="1"/>
            <a:endParaRPr lang="en-US" altLang="en-US" smtClean="0"/>
          </a:p>
        </p:txBody>
      </p:sp>
      <p:sp>
        <p:nvSpPr>
          <p:cNvPr id="9220" name="Form"/>
          <p:cNvSpPr>
            <a:spLocks noEditPoints="1" noChangeArrowheads="1"/>
          </p:cNvSpPr>
          <p:nvPr/>
        </p:nvSpPr>
        <p:spPr bwMode="auto">
          <a:xfrm>
            <a:off x="304800" y="3733800"/>
            <a:ext cx="1809750" cy="2219325"/>
          </a:xfrm>
          <a:custGeom>
            <a:avLst/>
            <a:gdLst>
              <a:gd name="T0" fmla="*/ 0 w 21600"/>
              <a:gd name="T1" fmla="*/ 0 h 21600"/>
              <a:gd name="T2" fmla="*/ 904875 w 21600"/>
              <a:gd name="T3" fmla="*/ 0 h 21600"/>
              <a:gd name="T4" fmla="*/ 1809750 w 21600"/>
              <a:gd name="T5" fmla="*/ 0 h 21600"/>
              <a:gd name="T6" fmla="*/ 1809750 w 21600"/>
              <a:gd name="T7" fmla="*/ 1109663 h 21600"/>
              <a:gd name="T8" fmla="*/ 1809750 w 21600"/>
              <a:gd name="T9" fmla="*/ 2219325 h 21600"/>
              <a:gd name="T10" fmla="*/ 904875 w 21600"/>
              <a:gd name="T11" fmla="*/ 2219325 h 21600"/>
              <a:gd name="T12" fmla="*/ 0 w 21600"/>
              <a:gd name="T13" fmla="*/ 1109663 h 216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4740 w 21600"/>
              <a:gd name="T22" fmla="*/ 1309 h 21600"/>
              <a:gd name="T23" fmla="*/ 19410 w 21600"/>
              <a:gd name="T24" fmla="*/ 16331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 extrusionOk="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 extrusionOk="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  <a:path w="21600" h="21600" extrusionOk="0">
                <a:moveTo>
                  <a:pt x="12840" y="18507"/>
                </a:moveTo>
                <a:lnTo>
                  <a:pt x="16051" y="18507"/>
                </a:lnTo>
                <a:lnTo>
                  <a:pt x="16051" y="19260"/>
                </a:lnTo>
                <a:lnTo>
                  <a:pt x="12840" y="19260"/>
                </a:lnTo>
                <a:lnTo>
                  <a:pt x="12840" y="18507"/>
                </a:lnTo>
                <a:close/>
              </a:path>
              <a:path w="21600" h="21600" extrusionOk="0">
                <a:moveTo>
                  <a:pt x="16731" y="18507"/>
                </a:moveTo>
                <a:lnTo>
                  <a:pt x="19941" y="18507"/>
                </a:lnTo>
                <a:lnTo>
                  <a:pt x="19941" y="19260"/>
                </a:lnTo>
                <a:lnTo>
                  <a:pt x="16731" y="19260"/>
                </a:lnTo>
                <a:lnTo>
                  <a:pt x="16731" y="18507"/>
                </a:lnTo>
                <a:close/>
              </a:path>
              <a:path w="21600" h="21600" extrusionOk="0">
                <a:moveTo>
                  <a:pt x="1913" y="1194"/>
                </a:moveTo>
                <a:lnTo>
                  <a:pt x="3699" y="1194"/>
                </a:lnTo>
                <a:lnTo>
                  <a:pt x="2678" y="1832"/>
                </a:lnTo>
                <a:lnTo>
                  <a:pt x="2296" y="1538"/>
                </a:lnTo>
                <a:lnTo>
                  <a:pt x="2125" y="1636"/>
                </a:lnTo>
                <a:lnTo>
                  <a:pt x="2700" y="2078"/>
                </a:lnTo>
                <a:lnTo>
                  <a:pt x="3699" y="1440"/>
                </a:lnTo>
                <a:lnTo>
                  <a:pt x="3699" y="2176"/>
                </a:lnTo>
                <a:lnTo>
                  <a:pt x="1913" y="2176"/>
                </a:lnTo>
                <a:lnTo>
                  <a:pt x="1913" y="1194"/>
                </a:lnTo>
                <a:close/>
              </a:path>
              <a:path w="21600" h="21600" extrusionOk="0">
                <a:moveTo>
                  <a:pt x="1913" y="2765"/>
                </a:moveTo>
                <a:lnTo>
                  <a:pt x="3699" y="2765"/>
                </a:lnTo>
                <a:lnTo>
                  <a:pt x="2678" y="3403"/>
                </a:lnTo>
                <a:lnTo>
                  <a:pt x="2296" y="3109"/>
                </a:lnTo>
                <a:lnTo>
                  <a:pt x="2125" y="3207"/>
                </a:lnTo>
                <a:lnTo>
                  <a:pt x="2700" y="3649"/>
                </a:lnTo>
                <a:lnTo>
                  <a:pt x="3699" y="3010"/>
                </a:lnTo>
                <a:lnTo>
                  <a:pt x="3699" y="3747"/>
                </a:lnTo>
                <a:lnTo>
                  <a:pt x="1913" y="3747"/>
                </a:lnTo>
                <a:lnTo>
                  <a:pt x="1913" y="2765"/>
                </a:lnTo>
                <a:close/>
              </a:path>
              <a:path w="21600" h="21600" extrusionOk="0">
                <a:moveTo>
                  <a:pt x="1913" y="4336"/>
                </a:moveTo>
                <a:lnTo>
                  <a:pt x="3699" y="4336"/>
                </a:lnTo>
                <a:lnTo>
                  <a:pt x="2678" y="4974"/>
                </a:lnTo>
                <a:lnTo>
                  <a:pt x="2296" y="4680"/>
                </a:lnTo>
                <a:lnTo>
                  <a:pt x="2125" y="4778"/>
                </a:lnTo>
                <a:lnTo>
                  <a:pt x="2700" y="5220"/>
                </a:lnTo>
                <a:lnTo>
                  <a:pt x="3699" y="4581"/>
                </a:lnTo>
                <a:lnTo>
                  <a:pt x="3699" y="5318"/>
                </a:lnTo>
                <a:lnTo>
                  <a:pt x="1913" y="5318"/>
                </a:lnTo>
                <a:lnTo>
                  <a:pt x="1913" y="4336"/>
                </a:lnTo>
                <a:close/>
              </a:path>
              <a:path w="21600" h="21600" extrusionOk="0">
                <a:moveTo>
                  <a:pt x="1913" y="5907"/>
                </a:moveTo>
                <a:lnTo>
                  <a:pt x="3699" y="5907"/>
                </a:lnTo>
                <a:lnTo>
                  <a:pt x="2678" y="6545"/>
                </a:lnTo>
                <a:lnTo>
                  <a:pt x="2296" y="6250"/>
                </a:lnTo>
                <a:lnTo>
                  <a:pt x="2125" y="6349"/>
                </a:lnTo>
                <a:lnTo>
                  <a:pt x="2700" y="6790"/>
                </a:lnTo>
                <a:lnTo>
                  <a:pt x="3699" y="6152"/>
                </a:lnTo>
                <a:lnTo>
                  <a:pt x="3699" y="6889"/>
                </a:lnTo>
                <a:lnTo>
                  <a:pt x="1913" y="6889"/>
                </a:lnTo>
                <a:lnTo>
                  <a:pt x="1913" y="5907"/>
                </a:lnTo>
                <a:close/>
              </a:path>
              <a:path w="21600" h="21600" extrusionOk="0">
                <a:moveTo>
                  <a:pt x="1913" y="7478"/>
                </a:moveTo>
                <a:lnTo>
                  <a:pt x="3699" y="7478"/>
                </a:lnTo>
                <a:lnTo>
                  <a:pt x="2678" y="8116"/>
                </a:lnTo>
                <a:lnTo>
                  <a:pt x="2296" y="7821"/>
                </a:lnTo>
                <a:lnTo>
                  <a:pt x="2125" y="7919"/>
                </a:lnTo>
                <a:lnTo>
                  <a:pt x="2700" y="8361"/>
                </a:lnTo>
                <a:lnTo>
                  <a:pt x="3699" y="7723"/>
                </a:lnTo>
                <a:lnTo>
                  <a:pt x="3699" y="8460"/>
                </a:lnTo>
                <a:lnTo>
                  <a:pt x="1913" y="8460"/>
                </a:lnTo>
                <a:lnTo>
                  <a:pt x="1913" y="7478"/>
                </a:lnTo>
                <a:close/>
              </a:path>
              <a:path w="21600" h="21600" extrusionOk="0">
                <a:moveTo>
                  <a:pt x="1913" y="9049"/>
                </a:moveTo>
                <a:lnTo>
                  <a:pt x="3699" y="9049"/>
                </a:lnTo>
                <a:lnTo>
                  <a:pt x="2678" y="9687"/>
                </a:lnTo>
                <a:lnTo>
                  <a:pt x="2296" y="9392"/>
                </a:lnTo>
                <a:lnTo>
                  <a:pt x="2125" y="9490"/>
                </a:lnTo>
                <a:lnTo>
                  <a:pt x="2700" y="9932"/>
                </a:lnTo>
                <a:lnTo>
                  <a:pt x="3699" y="9294"/>
                </a:lnTo>
                <a:lnTo>
                  <a:pt x="3699" y="10030"/>
                </a:lnTo>
                <a:lnTo>
                  <a:pt x="1913" y="10030"/>
                </a:lnTo>
                <a:lnTo>
                  <a:pt x="1913" y="9049"/>
                </a:lnTo>
                <a:close/>
              </a:path>
              <a:path w="21600" h="21600" extrusionOk="0">
                <a:moveTo>
                  <a:pt x="1913" y="10620"/>
                </a:moveTo>
                <a:lnTo>
                  <a:pt x="3699" y="10620"/>
                </a:lnTo>
                <a:lnTo>
                  <a:pt x="2678" y="11258"/>
                </a:lnTo>
                <a:lnTo>
                  <a:pt x="2296" y="10963"/>
                </a:lnTo>
                <a:lnTo>
                  <a:pt x="2125" y="11061"/>
                </a:lnTo>
                <a:lnTo>
                  <a:pt x="2700" y="11503"/>
                </a:lnTo>
                <a:lnTo>
                  <a:pt x="3699" y="10865"/>
                </a:lnTo>
                <a:lnTo>
                  <a:pt x="3699" y="11601"/>
                </a:lnTo>
                <a:lnTo>
                  <a:pt x="1913" y="11601"/>
                </a:lnTo>
                <a:lnTo>
                  <a:pt x="1913" y="10620"/>
                </a:lnTo>
                <a:close/>
              </a:path>
              <a:path w="21600" h="21600" extrusionOk="0">
                <a:moveTo>
                  <a:pt x="1913" y="12190"/>
                </a:moveTo>
                <a:lnTo>
                  <a:pt x="3699" y="12190"/>
                </a:lnTo>
                <a:lnTo>
                  <a:pt x="2678" y="12829"/>
                </a:lnTo>
                <a:lnTo>
                  <a:pt x="2296" y="12534"/>
                </a:lnTo>
                <a:lnTo>
                  <a:pt x="2125" y="12632"/>
                </a:lnTo>
                <a:lnTo>
                  <a:pt x="2700" y="13074"/>
                </a:lnTo>
                <a:lnTo>
                  <a:pt x="3699" y="12436"/>
                </a:lnTo>
                <a:lnTo>
                  <a:pt x="3699" y="13172"/>
                </a:lnTo>
                <a:lnTo>
                  <a:pt x="1913" y="13172"/>
                </a:lnTo>
                <a:lnTo>
                  <a:pt x="1913" y="12190"/>
                </a:lnTo>
                <a:close/>
              </a:path>
              <a:path w="21600" h="21600" extrusionOk="0">
                <a:moveTo>
                  <a:pt x="1913" y="13761"/>
                </a:moveTo>
                <a:lnTo>
                  <a:pt x="3699" y="13761"/>
                </a:lnTo>
                <a:lnTo>
                  <a:pt x="2678" y="14400"/>
                </a:lnTo>
                <a:lnTo>
                  <a:pt x="2296" y="14105"/>
                </a:lnTo>
                <a:lnTo>
                  <a:pt x="2125" y="14203"/>
                </a:lnTo>
                <a:lnTo>
                  <a:pt x="2700" y="14645"/>
                </a:lnTo>
                <a:lnTo>
                  <a:pt x="3699" y="14007"/>
                </a:lnTo>
                <a:lnTo>
                  <a:pt x="3699" y="14743"/>
                </a:lnTo>
                <a:lnTo>
                  <a:pt x="1913" y="14743"/>
                </a:lnTo>
                <a:lnTo>
                  <a:pt x="1913" y="13761"/>
                </a:lnTo>
                <a:close/>
              </a:path>
              <a:path w="21600" h="21600" extrusionOk="0">
                <a:moveTo>
                  <a:pt x="1913" y="15332"/>
                </a:moveTo>
                <a:lnTo>
                  <a:pt x="3699" y="15332"/>
                </a:lnTo>
                <a:lnTo>
                  <a:pt x="2678" y="15970"/>
                </a:lnTo>
                <a:lnTo>
                  <a:pt x="2296" y="15676"/>
                </a:lnTo>
                <a:lnTo>
                  <a:pt x="2125" y="15774"/>
                </a:lnTo>
                <a:lnTo>
                  <a:pt x="2700" y="16216"/>
                </a:lnTo>
                <a:lnTo>
                  <a:pt x="3699" y="15578"/>
                </a:lnTo>
                <a:lnTo>
                  <a:pt x="3699" y="16314"/>
                </a:lnTo>
                <a:lnTo>
                  <a:pt x="1913" y="16314"/>
                </a:lnTo>
                <a:lnTo>
                  <a:pt x="1913" y="15332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Employee Participation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Encourage broad participation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Encourage feedback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Identify hidden barriers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Negative behavior, fear, poor communication skills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Encourage new employees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Coach reluctant employees</a:t>
            </a:r>
          </a:p>
          <a:p>
            <a:pPr lvl="1" eaLnBrk="1" hangingPunct="1"/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>
                <a:solidFill>
                  <a:srgbClr val="FFFFFF"/>
                </a:solidFill>
              </a:rPr>
              <a:t>Establishing the Need for Change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>
                <a:solidFill>
                  <a:srgbClr val="FFFFFF"/>
                </a:solidFill>
              </a:rPr>
              <a:t>Expect resistance!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Emotional reaction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Denial 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Lack of trust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Over confidence</a:t>
            </a:r>
          </a:p>
          <a:p>
            <a:pPr lvl="1" eaLnBrk="1" hangingPunct="1"/>
            <a:endParaRPr lang="en-US" altLang="en-US" smtClean="0"/>
          </a:p>
          <a:p>
            <a:pPr eaLnBrk="1" hangingPunct="1">
              <a:buFontTx/>
              <a:buNone/>
            </a:pPr>
            <a:r>
              <a:rPr lang="en-US" altLang="en-US" smtClean="0"/>
              <a:t>	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	</a:t>
            </a:r>
          </a:p>
        </p:txBody>
      </p:sp>
      <p:pic>
        <p:nvPicPr>
          <p:cNvPr id="11268" name="Picture 4" descr="C:\Documents and Settings\GKastin\Local Settings\Temporary Internet Files\Content.IE5\8G32FY57\MCPE01567_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888" y="1600200"/>
            <a:ext cx="4583112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3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01140842">
  <a:themeElements>
    <a:clrScheme name="Default Design 1">
      <a:dk1>
        <a:srgbClr val="080808"/>
      </a:dk1>
      <a:lt1>
        <a:srgbClr val="74C8E6"/>
      </a:lt1>
      <a:dk2>
        <a:srgbClr val="000000"/>
      </a:dk2>
      <a:lt2>
        <a:srgbClr val="080808"/>
      </a:lt2>
      <a:accent1>
        <a:srgbClr val="68A2B6"/>
      </a:accent1>
      <a:accent2>
        <a:srgbClr val="4192BF"/>
      </a:accent2>
      <a:accent3>
        <a:srgbClr val="BCE0F0"/>
      </a:accent3>
      <a:accent4>
        <a:srgbClr val="060606"/>
      </a:accent4>
      <a:accent5>
        <a:srgbClr val="B9CED7"/>
      </a:accent5>
      <a:accent6>
        <a:srgbClr val="3A84AD"/>
      </a:accent6>
      <a:hlink>
        <a:srgbClr val="3963AF"/>
      </a:hlink>
      <a:folHlink>
        <a:srgbClr val="000066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80808"/>
        </a:dk1>
        <a:lt1>
          <a:srgbClr val="74C8E6"/>
        </a:lt1>
        <a:dk2>
          <a:srgbClr val="000000"/>
        </a:dk2>
        <a:lt2>
          <a:srgbClr val="080808"/>
        </a:lt2>
        <a:accent1>
          <a:srgbClr val="68A2B6"/>
        </a:accent1>
        <a:accent2>
          <a:srgbClr val="4192BF"/>
        </a:accent2>
        <a:accent3>
          <a:srgbClr val="BCE0F0"/>
        </a:accent3>
        <a:accent4>
          <a:srgbClr val="060606"/>
        </a:accent4>
        <a:accent5>
          <a:srgbClr val="B9CED7"/>
        </a:accent5>
        <a:accent6>
          <a:srgbClr val="3A84AD"/>
        </a:accent6>
        <a:hlink>
          <a:srgbClr val="3963AF"/>
        </a:hlink>
        <a:folHlink>
          <a:srgbClr val="0000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01140842</Template>
  <TotalTime>16</TotalTime>
  <Words>304</Words>
  <Application>Microsoft Office PowerPoint</Application>
  <PresentationFormat>On-screen Show (4:3)</PresentationFormat>
  <Paragraphs>86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Tahoma</vt:lpstr>
      <vt:lpstr>Wingdings</vt:lpstr>
      <vt:lpstr>Calibri</vt:lpstr>
      <vt:lpstr>01140842</vt:lpstr>
      <vt:lpstr>The Need for Change</vt:lpstr>
      <vt:lpstr>Anticipating the Need for Change</vt:lpstr>
      <vt:lpstr>Benchmarking</vt:lpstr>
      <vt:lpstr>Benchmarking Process</vt:lpstr>
      <vt:lpstr>Collect and Analyze Data</vt:lpstr>
      <vt:lpstr>Customer Feedback </vt:lpstr>
      <vt:lpstr>Employee Feedback </vt:lpstr>
      <vt:lpstr>Employee Participation</vt:lpstr>
      <vt:lpstr>Establishing the Need for Change</vt:lpstr>
      <vt:lpstr>Resistance</vt:lpstr>
      <vt:lpstr>Overcoming Resistance</vt:lpstr>
      <vt:lpstr>Steps Involving Change</vt:lpstr>
      <vt:lpstr>Acceptance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Becky</dc:creator>
  <cp:lastModifiedBy>Kastin, Galina</cp:lastModifiedBy>
  <cp:revision>4</cp:revision>
  <cp:lastPrinted>1601-01-01T00:00:00Z</cp:lastPrinted>
  <dcterms:created xsi:type="dcterms:W3CDTF">2008-09-05T16:10:08Z</dcterms:created>
  <dcterms:modified xsi:type="dcterms:W3CDTF">2018-09-26T17:22:59Z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ArticulateGUID">
    <vt:lpwstr>E203FD90-CA5D-4C6A-A0AA-1B0DC82896EE</vt:lpwstr>
  </property>
  <property fmtid="{D5CDD505-2E9C-101B-9397-08002B2CF9AE}" pid="4" name="ArticulatePath">
    <vt:lpwstr>BUS224_U2_4 Need for Change</vt:lpwstr>
  </property>
</Properties>
</file>