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9" r:id="rId12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22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04800" y="4953000"/>
            <a:ext cx="8686800" cy="947738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810250"/>
            <a:ext cx="8686800" cy="89535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B8F58E-D72E-4741-9E5C-C12B093136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37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BF6A7-3EAA-4285-A43C-BA4BDD9EEC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845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37400" y="188913"/>
            <a:ext cx="1768475" cy="6480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188913"/>
            <a:ext cx="5156200" cy="6480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722FC-9440-4E1D-B584-B4FCBB52BD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111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7A20B-C75C-4CCA-9381-7FBA8C7746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039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5E521-EBAE-4300-8F3C-E6DD4E15F2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722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593850"/>
            <a:ext cx="3462338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3538" y="1593850"/>
            <a:ext cx="3462337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321C8-217A-457F-96F5-2CB3076818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099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C6D64-3CDD-470B-AF73-2BE11E4697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5314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8C8F8-3484-433C-8692-9A9FE23255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8470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9EFE9-E97B-4553-9C5C-B1B8018D3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0449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FE170-9413-42BB-ABB4-2FD4E34F02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13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8EA91-C928-46A4-B90C-4509B42533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8510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8913"/>
            <a:ext cx="70770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title style</a:t>
            </a: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white">
          <a:xfrm>
            <a:off x="1828800" y="1593850"/>
            <a:ext cx="7077075" cy="507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76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7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8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FCA6A97A-7380-4B8F-9E29-0AF6DE36C9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uickmba.com/" TargetMode="External"/><Relationship Id="rId2" Type="http://schemas.openxmlformats.org/officeDocument/2006/relationships/hyperlink" Target="http://www.bain.com/management_tool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4724400"/>
            <a:ext cx="8686800" cy="947738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Core Competencies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581650"/>
            <a:ext cx="8686800" cy="89535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Unit Two</a:t>
            </a:r>
          </a:p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BUS224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1219200"/>
            <a:ext cx="8077200" cy="3078163"/>
          </a:xfrm>
        </p:spPr>
        <p:txBody>
          <a:bodyPr/>
          <a:lstStyle/>
          <a:p>
            <a:pPr eaLnBrk="1" hangingPunct="1"/>
            <a:r>
              <a:rPr lang="en-US" altLang="en-US" sz="4000" smtClean="0">
                <a:solidFill>
                  <a:srgbClr val="FFFFFF"/>
                </a:solidFill>
              </a:rPr>
              <a:t>Core competencies help a company manage change and move to the future. </a:t>
            </a:r>
            <a:r>
              <a:rPr lang="en-US" altLang="en-US" smtClean="0">
                <a:solidFill>
                  <a:srgbClr val="FFFFFF"/>
                </a:solidFill>
              </a:rPr>
              <a:t> </a:t>
            </a:r>
            <a:r>
              <a:rPr lang="en-US" altLang="en-US" smtClean="0"/>
              <a:t/>
            </a:r>
            <a:br>
              <a:rPr lang="en-US" altLang="en-US" smtClean="0"/>
            </a:br>
            <a:endParaRPr lang="en-US" altLang="en-US" smtClean="0"/>
          </a:p>
        </p:txBody>
      </p:sp>
      <p:pic>
        <p:nvPicPr>
          <p:cNvPr id="12291" name="Picture 5" descr="C:\Documents and Settings\GKastin\Local Settings\Temporary Internet Files\Content.IE5\8G32FY57\MPj0401400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390207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Resources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hlinkClick r:id="rId2"/>
              </a:rPr>
              <a:t>http://www.bain.com/management_tools</a:t>
            </a:r>
            <a:endParaRPr lang="en-US" altLang="en-US" smtClean="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hlinkClick r:id="rId3"/>
              </a:rPr>
              <a:t>http://www.quickmba.com</a:t>
            </a:r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What is a Core Competency?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Set of skills or technologies that enable a company to provide a benefit to a customer.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Defines the company’s strengths and abilities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Enables company to give customers value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It is NOT a product or service!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Test for Core Competency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To be a core competence, a bundle of skills or technologies must meet the following test: </a:t>
            </a:r>
          </a:p>
          <a:p>
            <a:pPr marL="990600" lvl="1" indent="-533400"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1.  Provides access to a wide variety of markets and products.</a:t>
            </a:r>
          </a:p>
          <a:p>
            <a:pPr marL="990600" lvl="1" indent="-533400"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2.  Contributes to customer perceived value.</a:t>
            </a:r>
          </a:p>
          <a:p>
            <a:pPr marL="990600" lvl="1" indent="-533400"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3.  Is difficult for competitors to imitate.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>
                <a:solidFill>
                  <a:srgbClr val="FFFFFF"/>
                </a:solidFill>
              </a:rPr>
              <a:t>Examples of Core Competencies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Sony – miniaturization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Nike – experience the emotion of competition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Wal-Mart – logistics or real time management</a:t>
            </a:r>
          </a:p>
          <a:p>
            <a:pPr eaLnBrk="1" hangingPunct="1"/>
            <a:endParaRPr lang="en-US" altLang="en-US" smtClean="0">
              <a:solidFill>
                <a:srgbClr val="FFFFFF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mtClean="0">
                <a:solidFill>
                  <a:srgbClr val="FFFFFF"/>
                </a:solidFill>
              </a:rPr>
              <a:t>NOTE: It is not a company’s product or price point! 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Core Competencies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Take years to develop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Do not change; they are foundations!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Further customer value and benefits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Provide competitive advantage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Core Competencies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Provide a path to the future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Enable a company to recognize future competencies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Provide opportunity for future growth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Prevent a company from losing competitive edge</a:t>
            </a:r>
          </a:p>
          <a:p>
            <a:pPr eaLnBrk="1" hangingPunct="1">
              <a:buFontTx/>
              <a:buNone/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FFFF"/>
                </a:solidFill>
              </a:rPr>
              <a:t>Organizations Must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Identify core competencies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Protect core competencies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Manage these competencies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Benchmark against the competition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Regularly review the competencies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FFFFFF"/>
                </a:solidFill>
              </a:rPr>
              <a:t>Build a group of key employees to “carry” these competencies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764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   </a:t>
            </a:r>
            <a:r>
              <a:rPr lang="en-US" altLang="en-US" sz="4000" smtClean="0">
                <a:solidFill>
                  <a:srgbClr val="FFFFFF"/>
                </a:solidFill>
              </a:rPr>
              <a:t>Core competencies give a company “one or more competitive advantages, in creating and delivering value to its customers.”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6" descr="C:\Documents and Settings\GKastin\Local Settings\Temporary Internet Files\Content.IE5\KP2SFZYB\MPj0438395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057400"/>
            <a:ext cx="8077200" cy="3078163"/>
          </a:xfrm>
        </p:spPr>
        <p:txBody>
          <a:bodyPr/>
          <a:lstStyle/>
          <a:p>
            <a:pPr eaLnBrk="1" hangingPunct="1"/>
            <a:r>
              <a:rPr lang="en-US" altLang="en-US" sz="4000" smtClean="0">
                <a:solidFill>
                  <a:srgbClr val="FFFFFF"/>
                </a:solidFill>
              </a:rPr>
              <a:t>Core competencies direct growth and future competitive differentiation.</a:t>
            </a:r>
            <a:r>
              <a:rPr lang="en-US" altLang="en-US" smtClean="0">
                <a:solidFill>
                  <a:srgbClr val="FFFFFF"/>
                </a:solidFill>
              </a:rPr>
              <a:t> </a:t>
            </a:r>
            <a:br>
              <a:rPr lang="en-US" altLang="en-US" smtClean="0">
                <a:solidFill>
                  <a:srgbClr val="FFFFFF"/>
                </a:solidFill>
              </a:rPr>
            </a:br>
            <a:endParaRPr lang="en-US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01140842">
  <a:themeElements>
    <a:clrScheme name="Default Design 1">
      <a:dk1>
        <a:srgbClr val="080808"/>
      </a:dk1>
      <a:lt1>
        <a:srgbClr val="74C8E6"/>
      </a:lt1>
      <a:dk2>
        <a:srgbClr val="000000"/>
      </a:dk2>
      <a:lt2>
        <a:srgbClr val="080808"/>
      </a:lt2>
      <a:accent1>
        <a:srgbClr val="68A2B6"/>
      </a:accent1>
      <a:accent2>
        <a:srgbClr val="4192BF"/>
      </a:accent2>
      <a:accent3>
        <a:srgbClr val="BCE0F0"/>
      </a:accent3>
      <a:accent4>
        <a:srgbClr val="060606"/>
      </a:accent4>
      <a:accent5>
        <a:srgbClr val="B9CED7"/>
      </a:accent5>
      <a:accent6>
        <a:srgbClr val="3A84AD"/>
      </a:accent6>
      <a:hlink>
        <a:srgbClr val="3963AF"/>
      </a:hlink>
      <a:folHlink>
        <a:srgbClr val="000066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80808"/>
        </a:dk1>
        <a:lt1>
          <a:srgbClr val="74C8E6"/>
        </a:lt1>
        <a:dk2>
          <a:srgbClr val="000000"/>
        </a:dk2>
        <a:lt2>
          <a:srgbClr val="080808"/>
        </a:lt2>
        <a:accent1>
          <a:srgbClr val="68A2B6"/>
        </a:accent1>
        <a:accent2>
          <a:srgbClr val="4192BF"/>
        </a:accent2>
        <a:accent3>
          <a:srgbClr val="BCE0F0"/>
        </a:accent3>
        <a:accent4>
          <a:srgbClr val="060606"/>
        </a:accent4>
        <a:accent5>
          <a:srgbClr val="B9CED7"/>
        </a:accent5>
        <a:accent6>
          <a:srgbClr val="3A84AD"/>
        </a:accent6>
        <a:hlink>
          <a:srgbClr val="3963AF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01140842</Template>
  <TotalTime>59</TotalTime>
  <Words>264</Words>
  <Application>Microsoft Office PowerPoint</Application>
  <PresentationFormat>On-screen Show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Tahoma</vt:lpstr>
      <vt:lpstr>Wingdings</vt:lpstr>
      <vt:lpstr>Calibri</vt:lpstr>
      <vt:lpstr>01140842</vt:lpstr>
      <vt:lpstr>Core Competencies</vt:lpstr>
      <vt:lpstr>What is a Core Competency?</vt:lpstr>
      <vt:lpstr>Test for Core Competency</vt:lpstr>
      <vt:lpstr>Examples of Core Competencies</vt:lpstr>
      <vt:lpstr>Core Competencies</vt:lpstr>
      <vt:lpstr>Core Competencies</vt:lpstr>
      <vt:lpstr>Organizations Must</vt:lpstr>
      <vt:lpstr>PowerPoint Presentation</vt:lpstr>
      <vt:lpstr>Core competencies direct growth and future competitive differentiation.  </vt:lpstr>
      <vt:lpstr>Core competencies help a company manage change and move to the future.   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Becky</dc:creator>
  <cp:lastModifiedBy>Kastin, Galina</cp:lastModifiedBy>
  <cp:revision>4</cp:revision>
  <cp:lastPrinted>1601-01-01T00:00:00Z</cp:lastPrinted>
  <dcterms:created xsi:type="dcterms:W3CDTF">2008-09-04T19:10:14Z</dcterms:created>
  <dcterms:modified xsi:type="dcterms:W3CDTF">2018-09-26T17:23:59Z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ArticulateGUID">
    <vt:lpwstr>F72EC64C-5D83-4431-A9EC-548B95443B3D</vt:lpwstr>
  </property>
  <property fmtid="{D5CDD505-2E9C-101B-9397-08002B2CF9AE}" pid="4" name="ArticulatePath">
    <vt:lpwstr>BUS224_U2_6 Core Competencies Presentation_updated</vt:lpwstr>
  </property>
</Properties>
</file>