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9144000" cy="6858000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9" d="100"/>
          <a:sy n="109" d="100"/>
        </p:scale>
        <p:origin x="1674" y="10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4677" y="74674"/>
            <a:ext cx="9069322" cy="6783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9/26/2018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9/26/2018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4677" y="74674"/>
            <a:ext cx="9069322" cy="678332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9/26/2018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74677" y="74674"/>
            <a:ext cx="9069322" cy="678332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231010" y="49276"/>
            <a:ext cx="6681978" cy="134175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8220" y="1637538"/>
            <a:ext cx="8147558" cy="312292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bg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9/26/2018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wlink.com/~donclark/leader/leadchg.html" TargetMode="External"/><Relationship Id="rId2" Type="http://schemas.openxmlformats.org/officeDocument/2006/relationships/hyperlink" Target="http://www.nwlink.com/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83540" y="4938015"/>
            <a:ext cx="7084060" cy="61555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4000" dirty="0">
                <a:solidFill>
                  <a:srgbClr val="FFFFFF"/>
                </a:solidFill>
                <a:latin typeface="Tahoma"/>
                <a:cs typeface="Tahoma"/>
              </a:rPr>
              <a:t>The </a:t>
            </a:r>
            <a:r>
              <a:rPr sz="4000" spc="-5" dirty="0">
                <a:solidFill>
                  <a:srgbClr val="FFFFFF"/>
                </a:solidFill>
                <a:latin typeface="Tahoma"/>
                <a:cs typeface="Tahoma"/>
              </a:rPr>
              <a:t>Change </a:t>
            </a:r>
            <a:r>
              <a:rPr sz="4000" dirty="0">
                <a:solidFill>
                  <a:srgbClr val="FFFFFF"/>
                </a:solidFill>
                <a:latin typeface="Tahoma"/>
                <a:cs typeface="Tahoma"/>
              </a:rPr>
              <a:t>Leadership</a:t>
            </a:r>
            <a:r>
              <a:rPr sz="4000" spc="-1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4000" dirty="0">
                <a:solidFill>
                  <a:srgbClr val="FFFFFF"/>
                </a:solidFill>
                <a:latin typeface="Tahoma"/>
                <a:cs typeface="Tahoma"/>
              </a:rPr>
              <a:t>Team</a:t>
            </a:r>
            <a:endParaRPr sz="4000" dirty="0">
              <a:latin typeface="Tahoma"/>
              <a:cs typeface="Tahom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383540" y="5562600"/>
            <a:ext cx="1431290" cy="82843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BUS224</a:t>
            </a:r>
            <a:endParaRPr sz="2400" dirty="0">
              <a:latin typeface="Tahoma"/>
              <a:cs typeface="Tahoma"/>
            </a:endParaRPr>
          </a:p>
          <a:p>
            <a:pPr marL="12700">
              <a:lnSpc>
                <a:spcPct val="100000"/>
              </a:lnSpc>
              <a:spcBef>
                <a:spcPts val="675"/>
              </a:spcBef>
            </a:pP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Unit</a:t>
            </a:r>
            <a:r>
              <a:rPr sz="24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400" spc="-5" dirty="0">
                <a:solidFill>
                  <a:srgbClr val="FFFFFF"/>
                </a:solidFill>
                <a:latin typeface="Tahoma"/>
                <a:cs typeface="Tahoma"/>
              </a:rPr>
              <a:t>Two</a:t>
            </a:r>
            <a:endParaRPr sz="2400" dirty="0">
              <a:latin typeface="Tahoma"/>
              <a:cs typeface="Tahom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88975">
              <a:lnSpc>
                <a:spcPct val="100000"/>
              </a:lnSpc>
            </a:pPr>
            <a:r>
              <a:rPr dirty="0"/>
              <a:t>Cultivate a</a:t>
            </a:r>
            <a:r>
              <a:rPr spc="-140" dirty="0"/>
              <a:t> </a:t>
            </a:r>
            <a:r>
              <a:rPr dirty="0"/>
              <a:t>Winning</a:t>
            </a:r>
          </a:p>
          <a:p>
            <a:pPr marL="688975">
              <a:lnSpc>
                <a:spcPct val="100000"/>
              </a:lnSpc>
            </a:pPr>
            <a:r>
              <a:rPr dirty="0"/>
              <a:t>Attitude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07794" y="1637538"/>
            <a:ext cx="5414010" cy="33172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Divide the work into</a:t>
            </a:r>
            <a:r>
              <a:rPr sz="3200" spc="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steps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Involve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as many as</a:t>
            </a:r>
            <a:r>
              <a:rPr sz="3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possible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Insure early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success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Monitor</a:t>
            </a:r>
            <a:r>
              <a:rPr sz="3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progress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Make public all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victories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endParaRPr sz="32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</a:pP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successes!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88975">
              <a:lnSpc>
                <a:spcPct val="100000"/>
              </a:lnSpc>
            </a:pPr>
            <a:r>
              <a:rPr dirty="0"/>
              <a:t>Make </a:t>
            </a:r>
            <a:r>
              <a:rPr spc="-5" dirty="0"/>
              <a:t>Stakeholders</a:t>
            </a:r>
            <a:r>
              <a:rPr spc="-120" dirty="0"/>
              <a:t> </a:t>
            </a:r>
            <a:r>
              <a:rPr spc="-5" dirty="0"/>
              <a:t>the</a:t>
            </a:r>
          </a:p>
          <a:p>
            <a:pPr marL="688975">
              <a:lnSpc>
                <a:spcPct val="100000"/>
              </a:lnSpc>
            </a:pPr>
            <a:r>
              <a:rPr spc="-5" dirty="0"/>
              <a:t>Heroes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002789" indent="-342900">
              <a:lnSpc>
                <a:spcPct val="100000"/>
              </a:lnSpc>
              <a:buClr>
                <a:srgbClr val="5F5F5F"/>
              </a:buClr>
              <a:buSzPct val="75000"/>
              <a:buFont typeface="Wingdings"/>
              <a:buChar char=""/>
              <a:tabLst>
                <a:tab pos="2004060" algn="l"/>
              </a:tabLst>
            </a:pPr>
            <a:r>
              <a:rPr spc="-5" dirty="0"/>
              <a:t>Involve the entire</a:t>
            </a:r>
            <a:r>
              <a:rPr spc="25" dirty="0"/>
              <a:t> </a:t>
            </a:r>
            <a:r>
              <a:rPr dirty="0"/>
              <a:t>organization</a:t>
            </a:r>
          </a:p>
          <a:p>
            <a:pPr marL="2002789" indent="-342900">
              <a:lnSpc>
                <a:spcPct val="100000"/>
              </a:lnSpc>
              <a:spcBef>
                <a:spcPts val="76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2004060" algn="l"/>
              </a:tabLst>
            </a:pPr>
            <a:r>
              <a:rPr spc="-5" dirty="0"/>
              <a:t>Build </a:t>
            </a:r>
            <a:r>
              <a:rPr dirty="0"/>
              <a:t>a </a:t>
            </a:r>
            <a:r>
              <a:rPr spc="-5" dirty="0"/>
              <a:t>critical </a:t>
            </a:r>
            <a:r>
              <a:rPr dirty="0"/>
              <a:t>mass of</a:t>
            </a:r>
            <a:r>
              <a:rPr spc="-30" dirty="0"/>
              <a:t> </a:t>
            </a:r>
            <a:r>
              <a:rPr dirty="0"/>
              <a:t>involved</a:t>
            </a:r>
          </a:p>
          <a:p>
            <a:pPr marL="2002789">
              <a:lnSpc>
                <a:spcPct val="100000"/>
              </a:lnSpc>
            </a:pPr>
            <a:r>
              <a:rPr dirty="0"/>
              <a:t>people</a:t>
            </a:r>
          </a:p>
          <a:p>
            <a:pPr marL="2002789" indent="-342900">
              <a:lnSpc>
                <a:spcPct val="100000"/>
              </a:lnSpc>
              <a:spcBef>
                <a:spcPts val="76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2004060" algn="l"/>
              </a:tabLst>
            </a:pPr>
            <a:r>
              <a:rPr dirty="0"/>
              <a:t>Create an </a:t>
            </a:r>
            <a:r>
              <a:rPr spc="-5" dirty="0"/>
              <a:t>environment </a:t>
            </a:r>
            <a:r>
              <a:rPr dirty="0"/>
              <a:t>of</a:t>
            </a:r>
            <a:r>
              <a:rPr spc="-35" dirty="0"/>
              <a:t> </a:t>
            </a:r>
            <a:r>
              <a:rPr spc="-5" dirty="0"/>
              <a:t>success</a:t>
            </a:r>
          </a:p>
        </p:txBody>
      </p:sp>
      <p:sp>
        <p:nvSpPr>
          <p:cNvPr id="4" name="object 4"/>
          <p:cNvSpPr/>
          <p:nvPr/>
        </p:nvSpPr>
        <p:spPr>
          <a:xfrm>
            <a:off x="233378" y="3961734"/>
            <a:ext cx="2324104" cy="220974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1467" rIns="0" bIns="0" rtlCol="0">
            <a:spAutoFit/>
          </a:bodyPr>
          <a:lstStyle/>
          <a:p>
            <a:pPr marL="688975">
              <a:lnSpc>
                <a:spcPts val="4785"/>
              </a:lnSpc>
            </a:pPr>
            <a:r>
              <a:rPr sz="4000" spc="-5" dirty="0"/>
              <a:t>Emphasize</a:t>
            </a:r>
            <a:r>
              <a:rPr sz="4000" spc="-75" dirty="0"/>
              <a:t> </a:t>
            </a:r>
            <a:r>
              <a:rPr sz="4000" spc="-5" dirty="0"/>
              <a:t>Learning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907794" y="1637538"/>
            <a:ext cx="6586220" cy="4196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People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cannot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expected to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do 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what they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do not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know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how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to</a:t>
            </a:r>
            <a:r>
              <a:rPr sz="3200" spc="-3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do!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Provide training for </a:t>
            </a:r>
            <a:r>
              <a:rPr sz="3200" spc="5" dirty="0">
                <a:solidFill>
                  <a:srgbClr val="FFFFFF"/>
                </a:solidFill>
                <a:latin typeface="Tahoma"/>
                <a:cs typeface="Tahoma"/>
              </a:rPr>
              <a:t>new</a:t>
            </a:r>
            <a:r>
              <a:rPr sz="32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skills</a:t>
            </a:r>
            <a:endParaRPr sz="32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needed</a:t>
            </a:r>
            <a:endParaRPr sz="3200">
              <a:latin typeface="Tahoma"/>
              <a:cs typeface="Tahoma"/>
            </a:endParaRPr>
          </a:p>
          <a:p>
            <a:pPr marL="355600" marR="421640" indent="-342900">
              <a:lnSpc>
                <a:spcPct val="100000"/>
              </a:lnSpc>
              <a:spcBef>
                <a:spcPts val="770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Help employees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learn, grow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and  change</a:t>
            </a:r>
            <a:endParaRPr sz="3200">
              <a:latin typeface="Tahoma"/>
              <a:cs typeface="Tahoma"/>
            </a:endParaRPr>
          </a:p>
          <a:p>
            <a:pPr marL="355600" marR="1120140" indent="-342900">
              <a:lnSpc>
                <a:spcPct val="100000"/>
              </a:lnSpc>
              <a:spcBef>
                <a:spcPts val="76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Expect, role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model, monitor,  measure,</a:t>
            </a:r>
            <a:r>
              <a:rPr sz="3200" spc="-9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reinforce!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61467" rIns="0" bIns="0" rtlCol="0">
            <a:spAutoFit/>
          </a:bodyPr>
          <a:lstStyle/>
          <a:p>
            <a:pPr marL="688975">
              <a:lnSpc>
                <a:spcPct val="100000"/>
              </a:lnSpc>
            </a:pPr>
            <a:r>
              <a:rPr sz="4000" spc="-10" dirty="0"/>
              <a:t>Employ</a:t>
            </a:r>
            <a:r>
              <a:rPr sz="4000" spc="-35" dirty="0"/>
              <a:t> </a:t>
            </a:r>
            <a:r>
              <a:rPr sz="4000" spc="-10" dirty="0"/>
              <a:t>Strategic</a:t>
            </a:r>
            <a:endParaRPr sz="4000"/>
          </a:p>
          <a:p>
            <a:pPr marL="688975">
              <a:lnSpc>
                <a:spcPct val="100000"/>
              </a:lnSpc>
            </a:pPr>
            <a:r>
              <a:rPr sz="4000" spc="-5" dirty="0"/>
              <a:t>Communication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1907794" y="1637538"/>
            <a:ext cx="6184900" cy="38049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5080" indent="-342900">
              <a:lnSpc>
                <a:spcPct val="100000"/>
              </a:lnSpc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What do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you want employees to 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do?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Convince employees to</a:t>
            </a:r>
            <a:r>
              <a:rPr sz="32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change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Promote the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benefits</a:t>
            </a:r>
            <a:r>
              <a:rPr sz="3200" spc="-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endParaRPr sz="32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opportunities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Market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your change</a:t>
            </a:r>
            <a:r>
              <a:rPr sz="3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plan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Model</a:t>
            </a:r>
            <a:r>
              <a:rPr sz="3200" spc="-8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behavior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7794" y="384809"/>
            <a:ext cx="6876415" cy="615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255"/>
              </a:lnSpc>
            </a:pPr>
            <a:r>
              <a:rPr sz="4000" dirty="0"/>
              <a:t>Align </a:t>
            </a:r>
            <a:r>
              <a:rPr sz="4000" spc="-5" dirty="0"/>
              <a:t>Strategy </a:t>
            </a:r>
            <a:r>
              <a:rPr sz="4000" dirty="0"/>
              <a:t>and</a:t>
            </a:r>
            <a:r>
              <a:rPr sz="4000" spc="-75" dirty="0"/>
              <a:t> </a:t>
            </a:r>
            <a:r>
              <a:rPr sz="4000" spc="-5" dirty="0"/>
              <a:t>Behavior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64664" indent="-342900">
              <a:lnSpc>
                <a:spcPct val="100000"/>
              </a:lnSpc>
              <a:buClr>
                <a:srgbClr val="5F5F5F"/>
              </a:buClr>
              <a:buSzPct val="75000"/>
              <a:buFont typeface="Wingdings"/>
              <a:buChar char=""/>
              <a:tabLst>
                <a:tab pos="1765300" algn="l"/>
              </a:tabLst>
            </a:pPr>
            <a:r>
              <a:rPr spc="-5" dirty="0"/>
              <a:t>Expect </a:t>
            </a:r>
            <a:r>
              <a:rPr dirty="0"/>
              <a:t>employees </a:t>
            </a:r>
            <a:r>
              <a:rPr spc="-5" dirty="0"/>
              <a:t>to</a:t>
            </a:r>
            <a:r>
              <a:rPr spc="-40" dirty="0"/>
              <a:t> </a:t>
            </a:r>
            <a:r>
              <a:rPr spc="-5" dirty="0"/>
              <a:t>perform</a:t>
            </a:r>
          </a:p>
          <a:p>
            <a:pPr marL="1764664" indent="-342900">
              <a:lnSpc>
                <a:spcPct val="100000"/>
              </a:lnSpc>
              <a:spcBef>
                <a:spcPts val="76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1765300" algn="l"/>
              </a:tabLst>
            </a:pPr>
            <a:r>
              <a:rPr dirty="0"/>
              <a:t>Set </a:t>
            </a:r>
            <a:r>
              <a:rPr spc="-5" dirty="0"/>
              <a:t>the</a:t>
            </a:r>
            <a:r>
              <a:rPr spc="-65" dirty="0"/>
              <a:t> </a:t>
            </a:r>
            <a:r>
              <a:rPr spc="-5" dirty="0"/>
              <a:t>example</a:t>
            </a:r>
          </a:p>
          <a:p>
            <a:pPr marL="1764664" indent="-342900">
              <a:lnSpc>
                <a:spcPct val="100000"/>
              </a:lnSpc>
              <a:spcBef>
                <a:spcPts val="770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1765300" algn="l"/>
              </a:tabLst>
            </a:pPr>
            <a:r>
              <a:rPr dirty="0"/>
              <a:t>Monitor</a:t>
            </a:r>
            <a:r>
              <a:rPr spc="-70" dirty="0"/>
              <a:t> </a:t>
            </a:r>
            <a:r>
              <a:rPr dirty="0"/>
              <a:t>behavior</a:t>
            </a:r>
          </a:p>
          <a:p>
            <a:pPr marL="1764664" indent="-342900">
              <a:lnSpc>
                <a:spcPct val="100000"/>
              </a:lnSpc>
              <a:spcBef>
                <a:spcPts val="76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1765300" algn="l"/>
              </a:tabLst>
            </a:pPr>
            <a:r>
              <a:rPr dirty="0"/>
              <a:t>Reinforce</a:t>
            </a:r>
            <a:r>
              <a:rPr spc="-70" dirty="0"/>
              <a:t> </a:t>
            </a:r>
            <a:r>
              <a:rPr dirty="0"/>
              <a:t>behavior</a:t>
            </a:r>
          </a:p>
          <a:p>
            <a:pPr marL="2165350" lvl="1" indent="-286385">
              <a:lnSpc>
                <a:spcPct val="100000"/>
              </a:lnSpc>
              <a:spcBef>
                <a:spcPts val="67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2166620" algn="l"/>
              </a:tabLst>
            </a:pP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Recognize and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reward</a:t>
            </a:r>
            <a:endParaRPr sz="2800">
              <a:latin typeface="Tahoma"/>
              <a:cs typeface="Tahom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5533" rIns="0" bIns="0" rtlCol="0">
            <a:spAutoFit/>
          </a:bodyPr>
          <a:lstStyle/>
          <a:p>
            <a:pPr marL="688975">
              <a:lnSpc>
                <a:spcPts val="5255"/>
              </a:lnSpc>
            </a:pPr>
            <a:r>
              <a:rPr dirty="0"/>
              <a:t>Resources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69644" y="1567815"/>
            <a:ext cx="6810375" cy="312293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4965" indent="-342265">
              <a:lnSpc>
                <a:spcPct val="100000"/>
              </a:lnSpc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u="heavy" spc="-5" dirty="0">
                <a:solidFill>
                  <a:srgbClr val="3962AE"/>
                </a:solidFill>
                <a:latin typeface="Tahoma"/>
                <a:cs typeface="Tahoma"/>
                <a:hlinkClick r:id="rId2"/>
              </a:rPr>
              <a:t>www.nwlink.com</a:t>
            </a:r>
            <a:endParaRPr sz="3200">
              <a:latin typeface="Tahoma"/>
              <a:cs typeface="Tahoma"/>
            </a:endParaRPr>
          </a:p>
          <a:p>
            <a:pPr>
              <a:lnSpc>
                <a:spcPct val="100000"/>
              </a:lnSpc>
              <a:spcBef>
                <a:spcPts val="30"/>
              </a:spcBef>
              <a:buClr>
                <a:srgbClr val="5F5F5F"/>
              </a:buClr>
              <a:buFont typeface="Wingdings"/>
              <a:buChar char=""/>
            </a:pPr>
            <a:endParaRPr sz="4650">
              <a:latin typeface="Times New Roman"/>
              <a:cs typeface="Times New Roman"/>
            </a:endParaRPr>
          </a:p>
          <a:p>
            <a:pPr marL="354965" marR="5080" indent="-342265">
              <a:lnSpc>
                <a:spcPct val="100000"/>
              </a:lnSpc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Clark, Donald, Why Change?” 1997,  November 27, 2005  </a:t>
            </a:r>
            <a:r>
              <a:rPr sz="3200" u="heavy" dirty="0">
                <a:solidFill>
                  <a:srgbClr val="3962AE"/>
                </a:solidFill>
                <a:latin typeface="Tahoma"/>
                <a:cs typeface="Tahoma"/>
                <a:hlinkClick r:id="rId3"/>
              </a:rPr>
              <a:t>http://ww</a:t>
            </a:r>
            <a:r>
              <a:rPr sz="3200" u="heavy" spc="-25" dirty="0">
                <a:solidFill>
                  <a:srgbClr val="3962AE"/>
                </a:solidFill>
                <a:latin typeface="Tahoma"/>
                <a:cs typeface="Tahoma"/>
                <a:hlinkClick r:id="rId3"/>
              </a:rPr>
              <a:t>w</a:t>
            </a:r>
            <a:r>
              <a:rPr sz="3200" u="heavy" dirty="0">
                <a:solidFill>
                  <a:srgbClr val="3962AE"/>
                </a:solidFill>
                <a:latin typeface="Tahoma"/>
                <a:cs typeface="Tahoma"/>
                <a:hlinkClick r:id="rId3"/>
              </a:rPr>
              <a:t>.nwlink.com/</a:t>
            </a:r>
            <a:r>
              <a:rPr sz="3200" u="heavy" spc="-15" dirty="0">
                <a:solidFill>
                  <a:srgbClr val="3962AE"/>
                </a:solidFill>
                <a:latin typeface="Tahoma"/>
                <a:cs typeface="Tahoma"/>
                <a:hlinkClick r:id="rId3"/>
              </a:rPr>
              <a:t>~</a:t>
            </a:r>
            <a:r>
              <a:rPr sz="3200" u="heavy" dirty="0">
                <a:solidFill>
                  <a:srgbClr val="3962AE"/>
                </a:solidFill>
                <a:latin typeface="Tahoma"/>
                <a:cs typeface="Tahoma"/>
                <a:hlinkClick r:id="rId3"/>
              </a:rPr>
              <a:t>donclark/l </a:t>
            </a:r>
            <a:r>
              <a:rPr sz="3200" dirty="0">
                <a:solidFill>
                  <a:srgbClr val="3962AE"/>
                </a:solidFill>
                <a:latin typeface="Tahoma"/>
                <a:cs typeface="Tahoma"/>
              </a:rPr>
              <a:t> </a:t>
            </a:r>
            <a:r>
              <a:rPr sz="3200" u="heavy" spc="-5" dirty="0">
                <a:solidFill>
                  <a:srgbClr val="3962AE"/>
                </a:solidFill>
                <a:latin typeface="Tahoma"/>
                <a:cs typeface="Tahoma"/>
                <a:hlinkClick r:id="rId3"/>
              </a:rPr>
              <a:t>eader/leadchg.html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5533" rIns="0" bIns="0" rtlCol="0">
            <a:spAutoFit/>
          </a:bodyPr>
          <a:lstStyle/>
          <a:p>
            <a:pPr marL="688975">
              <a:lnSpc>
                <a:spcPts val="5255"/>
              </a:lnSpc>
            </a:pPr>
            <a:r>
              <a:rPr dirty="0"/>
              <a:t>Team</a:t>
            </a:r>
            <a:r>
              <a:rPr spc="-15" dirty="0"/>
              <a:t>w</a:t>
            </a:r>
            <a:r>
              <a:rPr dirty="0"/>
              <a:t>ork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64664" marR="994410" indent="-342900">
              <a:lnSpc>
                <a:spcPct val="100000"/>
              </a:lnSpc>
              <a:buClr>
                <a:srgbClr val="5F5F5F"/>
              </a:buClr>
              <a:buSzPct val="75000"/>
              <a:buFont typeface="Wingdings"/>
              <a:buChar char=""/>
              <a:tabLst>
                <a:tab pos="1765300" algn="l"/>
              </a:tabLst>
            </a:pPr>
            <a:r>
              <a:rPr dirty="0"/>
              <a:t>Objective: Successful  implementation of </a:t>
            </a:r>
            <a:r>
              <a:rPr spc="-5" dirty="0"/>
              <a:t>the change  </a:t>
            </a:r>
            <a:r>
              <a:rPr dirty="0"/>
              <a:t>initiative</a:t>
            </a:r>
          </a:p>
          <a:p>
            <a:pPr marL="1764664" marR="164465" indent="-342900">
              <a:lnSpc>
                <a:spcPct val="100000"/>
              </a:lnSpc>
              <a:spcBef>
                <a:spcPts val="76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1765300" algn="l"/>
              </a:tabLst>
            </a:pPr>
            <a:r>
              <a:rPr dirty="0"/>
              <a:t>Any plan </a:t>
            </a:r>
            <a:r>
              <a:rPr spc="-5" dirty="0"/>
              <a:t>for change </a:t>
            </a:r>
            <a:r>
              <a:rPr dirty="0"/>
              <a:t>requires </a:t>
            </a:r>
            <a:r>
              <a:rPr spc="-5" dirty="0"/>
              <a:t>team  effort</a:t>
            </a:r>
          </a:p>
          <a:p>
            <a:pPr marL="1764664" indent="-342900">
              <a:lnSpc>
                <a:spcPct val="100000"/>
              </a:lnSpc>
              <a:spcBef>
                <a:spcPts val="770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1765300" algn="l"/>
              </a:tabLst>
            </a:pPr>
            <a:r>
              <a:rPr dirty="0"/>
              <a:t>No one person </a:t>
            </a:r>
            <a:r>
              <a:rPr spc="-5" dirty="0"/>
              <a:t>can institute</a:t>
            </a:r>
            <a:r>
              <a:rPr spc="-30" dirty="0"/>
              <a:t> </a:t>
            </a:r>
            <a:r>
              <a:rPr spc="-5" dirty="0"/>
              <a:t>change</a:t>
            </a:r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5533" rIns="0" bIns="0" rtlCol="0">
            <a:spAutoFit/>
          </a:bodyPr>
          <a:lstStyle/>
          <a:p>
            <a:pPr marL="688975">
              <a:lnSpc>
                <a:spcPts val="5255"/>
              </a:lnSpc>
            </a:pPr>
            <a:r>
              <a:rPr dirty="0"/>
              <a:t>Team</a:t>
            </a:r>
            <a:r>
              <a:rPr spc="-85" dirty="0"/>
              <a:t> </a:t>
            </a:r>
            <a:r>
              <a:rPr dirty="0"/>
              <a:t>Members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64664" indent="-342900">
              <a:lnSpc>
                <a:spcPct val="100000"/>
              </a:lnSpc>
              <a:buClr>
                <a:srgbClr val="5F5F5F"/>
              </a:buClr>
              <a:buSzPct val="75000"/>
              <a:buFont typeface="Wingdings"/>
              <a:buChar char=""/>
              <a:tabLst>
                <a:tab pos="1765300" algn="l"/>
              </a:tabLst>
            </a:pPr>
            <a:r>
              <a:rPr dirty="0"/>
              <a:t>Chief </a:t>
            </a:r>
            <a:r>
              <a:rPr spc="-5" dirty="0"/>
              <a:t>Executive </a:t>
            </a:r>
            <a:r>
              <a:rPr dirty="0"/>
              <a:t>Officer</a:t>
            </a:r>
            <a:r>
              <a:rPr spc="-30" dirty="0"/>
              <a:t> </a:t>
            </a:r>
            <a:r>
              <a:rPr dirty="0"/>
              <a:t>(CEO)</a:t>
            </a:r>
          </a:p>
          <a:p>
            <a:pPr marL="2165350" lvl="1" indent="-286385">
              <a:lnSpc>
                <a:spcPct val="100000"/>
              </a:lnSpc>
              <a:spcBef>
                <a:spcPts val="67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2166620" algn="l"/>
              </a:tabLst>
            </a:pP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Provides</a:t>
            </a:r>
            <a:r>
              <a:rPr sz="2800" spc="-1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guidance</a:t>
            </a:r>
            <a:endParaRPr sz="2800">
              <a:latin typeface="Tahoma"/>
              <a:cs typeface="Tahoma"/>
            </a:endParaRPr>
          </a:p>
          <a:p>
            <a:pPr marL="2165350" lvl="1" indent="-286385">
              <a:lnSpc>
                <a:spcPct val="100000"/>
              </a:lnSpc>
              <a:spcBef>
                <a:spcPts val="67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2166620" algn="l"/>
              </a:tabLst>
            </a:pP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Has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the authority to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get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things</a:t>
            </a:r>
            <a:r>
              <a:rPr sz="2800" spc="2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dirty="0">
                <a:solidFill>
                  <a:srgbClr val="FFFFFF"/>
                </a:solidFill>
                <a:latin typeface="Tahoma"/>
                <a:cs typeface="Tahoma"/>
              </a:rPr>
              <a:t>done</a:t>
            </a:r>
            <a:endParaRPr sz="2800">
              <a:latin typeface="Tahoma"/>
              <a:cs typeface="Tahoma"/>
            </a:endParaRPr>
          </a:p>
          <a:p>
            <a:pPr marL="2165350" lvl="1" indent="-286385">
              <a:lnSpc>
                <a:spcPct val="100000"/>
              </a:lnSpc>
              <a:spcBef>
                <a:spcPts val="670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2166620" algn="l"/>
              </a:tabLst>
            </a:pP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Establishes the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change</a:t>
            </a:r>
            <a:r>
              <a:rPr sz="2800" spc="5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vision</a:t>
            </a:r>
            <a:endParaRPr sz="2800">
              <a:latin typeface="Tahoma"/>
              <a:cs typeface="Tahom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907794" y="4271645"/>
            <a:ext cx="2205355" cy="488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Who</a:t>
            </a:r>
            <a:r>
              <a:rPr sz="32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else?</a:t>
            </a:r>
            <a:endParaRPr sz="3200">
              <a:latin typeface="Tahoma"/>
              <a:cs typeface="Tahoma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341794" y="4271645"/>
            <a:ext cx="3330575" cy="48895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Who is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necessary?</a:t>
            </a:r>
            <a:endParaRPr sz="3200">
              <a:latin typeface="Tahoma"/>
              <a:cs typeface="Tahom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907794" y="384809"/>
            <a:ext cx="6281420" cy="61504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5255"/>
              </a:lnSpc>
            </a:pPr>
            <a:r>
              <a:rPr sz="4000" dirty="0"/>
              <a:t>Change Leadership</a:t>
            </a:r>
            <a:r>
              <a:rPr sz="4000" spc="-150" dirty="0"/>
              <a:t> </a:t>
            </a:r>
            <a:r>
              <a:rPr sz="4000" dirty="0"/>
              <a:t>Team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07794" y="1637538"/>
            <a:ext cx="5742940" cy="414972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Selected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executive</a:t>
            </a:r>
            <a:r>
              <a:rPr sz="32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members</a:t>
            </a:r>
            <a:endParaRPr sz="3200">
              <a:latin typeface="Tahoma"/>
              <a:cs typeface="Tahoma"/>
            </a:endParaRPr>
          </a:p>
          <a:p>
            <a:pPr marL="756285" lvl="1" indent="-286385">
              <a:lnSpc>
                <a:spcPct val="100000"/>
              </a:lnSpc>
              <a:spcBef>
                <a:spcPts val="67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756920" algn="l"/>
              </a:tabLst>
            </a:pP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Must support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the</a:t>
            </a:r>
            <a:r>
              <a:rPr sz="28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initiative</a:t>
            </a:r>
            <a:endParaRPr sz="2800">
              <a:latin typeface="Tahoma"/>
              <a:cs typeface="Tahoma"/>
            </a:endParaRPr>
          </a:p>
          <a:p>
            <a:pPr marL="756285" lvl="1" indent="-286385">
              <a:lnSpc>
                <a:spcPct val="100000"/>
              </a:lnSpc>
              <a:spcBef>
                <a:spcPts val="67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756920" algn="l"/>
              </a:tabLst>
            </a:pP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Fill gaps, offset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weaknesses</a:t>
            </a:r>
            <a:endParaRPr sz="2800">
              <a:latin typeface="Tahoma"/>
              <a:cs typeface="Tahoma"/>
            </a:endParaRPr>
          </a:p>
          <a:p>
            <a:pPr lvl="1">
              <a:lnSpc>
                <a:spcPct val="100000"/>
              </a:lnSpc>
              <a:spcBef>
                <a:spcPts val="25"/>
              </a:spcBef>
              <a:buClr>
                <a:srgbClr val="5F5F5F"/>
              </a:buClr>
              <a:buFont typeface="Wingdings"/>
              <a:buChar char=""/>
            </a:pPr>
            <a:endParaRPr sz="4150">
              <a:latin typeface="Times New Roman"/>
              <a:cs typeface="Times New Roman"/>
            </a:endParaRPr>
          </a:p>
          <a:p>
            <a:pPr marL="355600" indent="-342900">
              <a:lnSpc>
                <a:spcPct val="100000"/>
              </a:lnSpc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Key</a:t>
            </a:r>
            <a:r>
              <a:rPr sz="3200" spc="-5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personnel</a:t>
            </a:r>
            <a:endParaRPr sz="3200">
              <a:latin typeface="Tahoma"/>
              <a:cs typeface="Tahoma"/>
            </a:endParaRPr>
          </a:p>
          <a:p>
            <a:pPr marL="756285" lvl="1" indent="-286385">
              <a:lnSpc>
                <a:spcPct val="100000"/>
              </a:lnSpc>
              <a:spcBef>
                <a:spcPts val="67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756920" algn="l"/>
              </a:tabLst>
            </a:pP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Must support </a:t>
            </a: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the</a:t>
            </a:r>
            <a:r>
              <a:rPr sz="2800" spc="-3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initiative</a:t>
            </a:r>
            <a:endParaRPr sz="2800">
              <a:latin typeface="Tahoma"/>
              <a:cs typeface="Tahoma"/>
            </a:endParaRPr>
          </a:p>
          <a:p>
            <a:pPr marL="756285" lvl="1" indent="-286385">
              <a:lnSpc>
                <a:spcPct val="100000"/>
              </a:lnSpc>
              <a:spcBef>
                <a:spcPts val="670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756920" algn="l"/>
              </a:tabLst>
            </a:pPr>
            <a:r>
              <a:rPr sz="2800" spc="-10" dirty="0">
                <a:solidFill>
                  <a:srgbClr val="FFFFFF"/>
                </a:solidFill>
                <a:latin typeface="Tahoma"/>
                <a:cs typeface="Tahoma"/>
              </a:rPr>
              <a:t>Influence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over other</a:t>
            </a:r>
            <a:r>
              <a:rPr sz="2800" spc="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employees</a:t>
            </a:r>
            <a:endParaRPr sz="2800">
              <a:latin typeface="Tahoma"/>
              <a:cs typeface="Tahoma"/>
            </a:endParaRPr>
          </a:p>
          <a:p>
            <a:pPr marL="756285" lvl="1" indent="-286385">
              <a:lnSpc>
                <a:spcPct val="100000"/>
              </a:lnSpc>
              <a:spcBef>
                <a:spcPts val="67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756920" algn="l"/>
              </a:tabLst>
            </a:pP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Special knowledge,</a:t>
            </a:r>
            <a:r>
              <a:rPr sz="2800" spc="-6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2800" spc="-5" dirty="0">
                <a:solidFill>
                  <a:srgbClr val="FFFFFF"/>
                </a:solidFill>
                <a:latin typeface="Tahoma"/>
                <a:cs typeface="Tahoma"/>
              </a:rPr>
              <a:t>skills</a:t>
            </a:r>
            <a:endParaRPr sz="2800">
              <a:latin typeface="Tahoma"/>
              <a:cs typeface="Tahoma"/>
            </a:endParaRPr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31010" y="49276"/>
            <a:ext cx="7303390" cy="124612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88975">
              <a:lnSpc>
                <a:spcPct val="100000"/>
              </a:lnSpc>
            </a:pPr>
            <a:r>
              <a:rPr sz="4000" spc="-5" dirty="0"/>
              <a:t>Establishing </a:t>
            </a:r>
            <a:r>
              <a:rPr sz="4000" dirty="0"/>
              <a:t>an</a:t>
            </a:r>
            <a:r>
              <a:rPr sz="4000" spc="-70" dirty="0"/>
              <a:t> </a:t>
            </a:r>
            <a:r>
              <a:rPr sz="4000" spc="-5" dirty="0"/>
              <a:t>Effective</a:t>
            </a:r>
          </a:p>
          <a:p>
            <a:pPr marL="688975">
              <a:lnSpc>
                <a:spcPct val="100000"/>
              </a:lnSpc>
            </a:pPr>
            <a:r>
              <a:rPr sz="4000" dirty="0"/>
              <a:t>Team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64664" indent="-342900">
              <a:lnSpc>
                <a:spcPct val="100000"/>
              </a:lnSpc>
              <a:buClr>
                <a:srgbClr val="5F5F5F"/>
              </a:buClr>
              <a:buSzPct val="75000"/>
              <a:buFont typeface="Wingdings"/>
              <a:buChar char=""/>
              <a:tabLst>
                <a:tab pos="1765300" algn="l"/>
              </a:tabLst>
            </a:pPr>
            <a:r>
              <a:rPr spc="-5" dirty="0"/>
              <a:t>Find the right</a:t>
            </a:r>
            <a:r>
              <a:rPr spc="-10" dirty="0"/>
              <a:t> </a:t>
            </a:r>
            <a:r>
              <a:rPr dirty="0"/>
              <a:t>people</a:t>
            </a:r>
          </a:p>
          <a:p>
            <a:pPr marL="1764664" indent="-342900">
              <a:lnSpc>
                <a:spcPct val="100000"/>
              </a:lnSpc>
              <a:spcBef>
                <a:spcPts val="76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1765300" algn="l"/>
              </a:tabLst>
            </a:pPr>
            <a:r>
              <a:rPr dirty="0"/>
              <a:t>Create</a:t>
            </a:r>
            <a:r>
              <a:rPr spc="-100" dirty="0"/>
              <a:t> </a:t>
            </a:r>
            <a:r>
              <a:rPr spc="-5" dirty="0"/>
              <a:t>trust</a:t>
            </a:r>
          </a:p>
          <a:p>
            <a:pPr marL="1764664" indent="-342900">
              <a:lnSpc>
                <a:spcPct val="100000"/>
              </a:lnSpc>
              <a:spcBef>
                <a:spcPts val="770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1765300" algn="l"/>
              </a:tabLst>
            </a:pPr>
            <a:r>
              <a:rPr spc="-5" dirty="0"/>
              <a:t>Develop </a:t>
            </a:r>
            <a:r>
              <a:rPr dirty="0"/>
              <a:t>a </a:t>
            </a:r>
            <a:r>
              <a:rPr spc="-5" dirty="0"/>
              <a:t>common</a:t>
            </a:r>
            <a:r>
              <a:rPr spc="-30" dirty="0"/>
              <a:t> </a:t>
            </a:r>
            <a:r>
              <a:rPr dirty="0"/>
              <a:t>goal</a:t>
            </a:r>
          </a:p>
          <a:p>
            <a:pPr marL="1764664" indent="-342900">
              <a:lnSpc>
                <a:spcPct val="100000"/>
              </a:lnSpc>
              <a:spcBef>
                <a:spcPts val="76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1765300" algn="l"/>
              </a:tabLst>
            </a:pPr>
            <a:r>
              <a:rPr spc="-5" dirty="0"/>
              <a:t>Pull </a:t>
            </a:r>
            <a:r>
              <a:rPr dirty="0"/>
              <a:t>in</a:t>
            </a:r>
            <a:r>
              <a:rPr spc="-65" dirty="0"/>
              <a:t> </a:t>
            </a:r>
            <a:r>
              <a:rPr dirty="0"/>
              <a:t>support</a:t>
            </a:r>
          </a:p>
          <a:p>
            <a:pPr marL="1764664" indent="-342900">
              <a:lnSpc>
                <a:spcPct val="100000"/>
              </a:lnSpc>
              <a:spcBef>
                <a:spcPts val="770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1765300" algn="l"/>
              </a:tabLst>
            </a:pPr>
            <a:r>
              <a:rPr spc="-5" dirty="0"/>
              <a:t>Push </a:t>
            </a:r>
            <a:r>
              <a:rPr dirty="0"/>
              <a:t>out</a:t>
            </a:r>
            <a:r>
              <a:rPr spc="-50" dirty="0"/>
              <a:t> </a:t>
            </a:r>
            <a:r>
              <a:rPr dirty="0"/>
              <a:t>opposition</a:t>
            </a:r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5533" rIns="0" bIns="0" rtlCol="0">
            <a:spAutoFit/>
          </a:bodyPr>
          <a:lstStyle/>
          <a:p>
            <a:pPr marL="688975">
              <a:lnSpc>
                <a:spcPts val="5255"/>
              </a:lnSpc>
            </a:pPr>
            <a:r>
              <a:rPr dirty="0"/>
              <a:t>The Right</a:t>
            </a:r>
            <a:r>
              <a:rPr spc="-114" dirty="0"/>
              <a:t> </a:t>
            </a:r>
            <a:r>
              <a:rPr spc="-5" dirty="0"/>
              <a:t>People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07794" y="1637538"/>
            <a:ext cx="4918710" cy="341566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indent="-342900">
              <a:lnSpc>
                <a:spcPct val="100000"/>
              </a:lnSpc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Broad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base of</a:t>
            </a:r>
            <a:r>
              <a:rPr sz="3200" spc="-7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experience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Leadership</a:t>
            </a:r>
            <a:r>
              <a:rPr sz="3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skills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Credibility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Communication</a:t>
            </a:r>
            <a:r>
              <a:rPr sz="3200" spc="-9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skills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Management</a:t>
            </a:r>
            <a:r>
              <a:rPr sz="3200" spc="-11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skills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High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level of</a:t>
            </a:r>
            <a:r>
              <a:rPr sz="3200" spc="-4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influence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5533" rIns="0" bIns="0" rtlCol="0">
            <a:spAutoFit/>
          </a:bodyPr>
          <a:lstStyle/>
          <a:p>
            <a:pPr marL="688975">
              <a:lnSpc>
                <a:spcPts val="5255"/>
              </a:lnSpc>
            </a:pPr>
            <a:r>
              <a:rPr dirty="0"/>
              <a:t>The Leadership</a:t>
            </a:r>
            <a:r>
              <a:rPr spc="-125" dirty="0"/>
              <a:t> </a:t>
            </a:r>
            <a:r>
              <a:rPr dirty="0"/>
              <a:t>Team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907794" y="1637538"/>
            <a:ext cx="6386195" cy="419608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55600" marR="316230" indent="-342900">
              <a:lnSpc>
                <a:spcPct val="100000"/>
              </a:lnSpc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u="heavy" dirty="0">
                <a:solidFill>
                  <a:srgbClr val="FFFFFF"/>
                </a:solidFill>
                <a:latin typeface="Tahoma"/>
                <a:cs typeface="Tahoma"/>
              </a:rPr>
              <a:t>Takes ownership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of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the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plan</a:t>
            </a:r>
            <a:r>
              <a:rPr sz="3200" spc="-4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for  change</a:t>
            </a:r>
            <a:endParaRPr sz="3200">
              <a:latin typeface="Tahoma"/>
              <a:cs typeface="Tahoma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u="heavy" dirty="0">
                <a:solidFill>
                  <a:srgbClr val="FFFFFF"/>
                </a:solidFill>
                <a:latin typeface="Tahoma"/>
                <a:cs typeface="Tahoma"/>
              </a:rPr>
              <a:t>Aligns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work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operations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with</a:t>
            </a:r>
            <a:r>
              <a:rPr sz="3200" spc="-2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goals</a:t>
            </a:r>
            <a:endParaRPr sz="3200">
              <a:latin typeface="Tahoma"/>
              <a:cs typeface="Tahoma"/>
            </a:endParaRPr>
          </a:p>
          <a:p>
            <a:pPr marL="355600">
              <a:lnSpc>
                <a:spcPct val="100000"/>
              </a:lnSpc>
            </a:pP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r>
              <a:rPr sz="3200" spc="-8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vision</a:t>
            </a:r>
            <a:endParaRPr sz="3200">
              <a:latin typeface="Tahoma"/>
              <a:cs typeface="Tahoma"/>
            </a:endParaRPr>
          </a:p>
          <a:p>
            <a:pPr marL="355600" marR="134620" indent="-342900">
              <a:lnSpc>
                <a:spcPct val="100000"/>
              </a:lnSpc>
              <a:spcBef>
                <a:spcPts val="770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u="heavy" spc="-5" dirty="0">
                <a:solidFill>
                  <a:srgbClr val="FFFFFF"/>
                </a:solidFill>
                <a:latin typeface="Tahoma"/>
                <a:cs typeface="Tahoma"/>
              </a:rPr>
              <a:t>Establishes expectations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through 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objectives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and</a:t>
            </a:r>
            <a:r>
              <a:rPr sz="3200" spc="-65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goals</a:t>
            </a:r>
            <a:endParaRPr sz="3200">
              <a:latin typeface="Tahoma"/>
              <a:cs typeface="Tahoma"/>
            </a:endParaRPr>
          </a:p>
          <a:p>
            <a:pPr marL="355600" marR="705485" indent="-342900">
              <a:lnSpc>
                <a:spcPct val="100000"/>
              </a:lnSpc>
              <a:spcBef>
                <a:spcPts val="76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355600" algn="l"/>
              </a:tabLst>
            </a:pPr>
            <a:r>
              <a:rPr sz="3200" u="heavy" dirty="0">
                <a:solidFill>
                  <a:srgbClr val="FFFFFF"/>
                </a:solidFill>
                <a:latin typeface="Tahoma"/>
                <a:cs typeface="Tahoma"/>
              </a:rPr>
              <a:t>Models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behavior patterns</a:t>
            </a:r>
            <a:r>
              <a:rPr sz="3200" spc="-100" dirty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sz="3200" dirty="0">
                <a:solidFill>
                  <a:srgbClr val="FFFFFF"/>
                </a:solidFill>
                <a:latin typeface="Tahoma"/>
                <a:cs typeface="Tahoma"/>
              </a:rPr>
              <a:t>and  </a:t>
            </a:r>
            <a:r>
              <a:rPr sz="3200" spc="-5" dirty="0">
                <a:solidFill>
                  <a:srgbClr val="FFFFFF"/>
                </a:solidFill>
                <a:latin typeface="Tahoma"/>
                <a:cs typeface="Tahoma"/>
              </a:rPr>
              <a:t>expectations</a:t>
            </a:r>
            <a:endParaRPr sz="3200">
              <a:latin typeface="Tahoma"/>
              <a:cs typeface="Tahoma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553200" y="3733850"/>
            <a:ext cx="2559199" cy="194969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88975">
              <a:lnSpc>
                <a:spcPct val="100000"/>
              </a:lnSpc>
            </a:pPr>
            <a:r>
              <a:rPr dirty="0"/>
              <a:t>The Leadership</a:t>
            </a:r>
            <a:r>
              <a:rPr spc="-130" dirty="0"/>
              <a:t> </a:t>
            </a:r>
            <a:r>
              <a:rPr dirty="0"/>
              <a:t>Team</a:t>
            </a:r>
          </a:p>
          <a:p>
            <a:pPr marL="688975">
              <a:lnSpc>
                <a:spcPct val="100000"/>
              </a:lnSpc>
            </a:pPr>
            <a:r>
              <a:rPr spc="-5" dirty="0"/>
              <a:t>(cont.)</a:t>
            </a: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64664" indent="-342900">
              <a:lnSpc>
                <a:spcPct val="100000"/>
              </a:lnSpc>
              <a:buClr>
                <a:srgbClr val="5F5F5F"/>
              </a:buClr>
              <a:buSzPct val="75000"/>
              <a:buFont typeface="Wingdings"/>
              <a:buChar char=""/>
              <a:tabLst>
                <a:tab pos="1765300" algn="l"/>
              </a:tabLst>
            </a:pPr>
            <a:r>
              <a:rPr u="heavy" dirty="0"/>
              <a:t>Communicates </a:t>
            </a:r>
            <a:r>
              <a:rPr dirty="0"/>
              <a:t>openly and</a:t>
            </a:r>
            <a:r>
              <a:rPr spc="-65" dirty="0"/>
              <a:t> </a:t>
            </a:r>
            <a:r>
              <a:rPr dirty="0"/>
              <a:t>honestly</a:t>
            </a:r>
          </a:p>
          <a:p>
            <a:pPr marL="1764664" indent="-342900">
              <a:lnSpc>
                <a:spcPct val="100000"/>
              </a:lnSpc>
              <a:spcBef>
                <a:spcPts val="76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1765300" algn="l"/>
              </a:tabLst>
            </a:pPr>
            <a:r>
              <a:rPr u="heavy" dirty="0"/>
              <a:t>Engages </a:t>
            </a:r>
            <a:r>
              <a:rPr dirty="0"/>
              <a:t>as many </a:t>
            </a:r>
            <a:r>
              <a:rPr spc="-5" dirty="0"/>
              <a:t>stakeholders</a:t>
            </a:r>
            <a:r>
              <a:rPr spc="-95" dirty="0"/>
              <a:t> </a:t>
            </a:r>
            <a:r>
              <a:rPr dirty="0"/>
              <a:t>as</a:t>
            </a:r>
          </a:p>
          <a:p>
            <a:pPr marL="1764664">
              <a:lnSpc>
                <a:spcPct val="100000"/>
              </a:lnSpc>
            </a:pPr>
            <a:r>
              <a:rPr dirty="0"/>
              <a:t>possible in </a:t>
            </a:r>
            <a:r>
              <a:rPr spc="-5" dirty="0"/>
              <a:t>the</a:t>
            </a:r>
            <a:r>
              <a:rPr spc="-65" dirty="0"/>
              <a:t> </a:t>
            </a:r>
            <a:r>
              <a:rPr dirty="0"/>
              <a:t>plan</a:t>
            </a:r>
          </a:p>
          <a:p>
            <a:pPr marL="1764664" indent="-342900">
              <a:lnSpc>
                <a:spcPct val="100000"/>
              </a:lnSpc>
              <a:spcBef>
                <a:spcPts val="76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1765300" algn="l"/>
              </a:tabLst>
            </a:pPr>
            <a:r>
              <a:rPr u="heavy" dirty="0"/>
              <a:t>Rewards </a:t>
            </a:r>
            <a:r>
              <a:rPr dirty="0"/>
              <a:t>help and</a:t>
            </a:r>
            <a:r>
              <a:rPr spc="-80" dirty="0"/>
              <a:t> </a:t>
            </a:r>
            <a:r>
              <a:rPr spc="-5" dirty="0"/>
              <a:t>successful</a:t>
            </a:r>
          </a:p>
          <a:p>
            <a:pPr marL="1764664">
              <a:lnSpc>
                <a:spcPct val="100000"/>
              </a:lnSpc>
            </a:pPr>
            <a:r>
              <a:rPr dirty="0"/>
              <a:t>implementation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35533" rIns="0" bIns="0" rtlCol="0">
            <a:spAutoFit/>
          </a:bodyPr>
          <a:lstStyle/>
          <a:p>
            <a:pPr marL="688975">
              <a:lnSpc>
                <a:spcPts val="5255"/>
              </a:lnSpc>
            </a:pPr>
            <a:r>
              <a:rPr spc="-5" dirty="0"/>
              <a:t>Guidelines for</a:t>
            </a:r>
            <a:r>
              <a:rPr spc="-85" dirty="0"/>
              <a:t> </a:t>
            </a:r>
            <a:r>
              <a:rPr spc="-5" dirty="0"/>
              <a:t>Success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764664" indent="-342900">
              <a:lnSpc>
                <a:spcPct val="100000"/>
              </a:lnSpc>
              <a:buClr>
                <a:srgbClr val="5F5F5F"/>
              </a:buClr>
              <a:buSzPct val="75000"/>
              <a:buFont typeface="Wingdings"/>
              <a:buChar char=""/>
              <a:tabLst>
                <a:tab pos="1765300" algn="l"/>
              </a:tabLst>
            </a:pPr>
            <a:r>
              <a:rPr spc="-5" dirty="0"/>
              <a:t>Cultivate </a:t>
            </a:r>
            <a:r>
              <a:rPr dirty="0"/>
              <a:t>a </a:t>
            </a:r>
            <a:r>
              <a:rPr spc="-5" dirty="0"/>
              <a:t>winning</a:t>
            </a:r>
            <a:r>
              <a:rPr spc="-10" dirty="0"/>
              <a:t> </a:t>
            </a:r>
            <a:r>
              <a:rPr dirty="0"/>
              <a:t>attitude</a:t>
            </a:r>
          </a:p>
          <a:p>
            <a:pPr marL="1764664" indent="-342900">
              <a:lnSpc>
                <a:spcPct val="100000"/>
              </a:lnSpc>
              <a:spcBef>
                <a:spcPts val="76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1765300" algn="l"/>
              </a:tabLst>
            </a:pPr>
            <a:r>
              <a:rPr dirty="0"/>
              <a:t>Make </a:t>
            </a:r>
            <a:r>
              <a:rPr spc="-5" dirty="0"/>
              <a:t>stakeholders the</a:t>
            </a:r>
            <a:r>
              <a:rPr spc="-45" dirty="0"/>
              <a:t> </a:t>
            </a:r>
            <a:r>
              <a:rPr dirty="0"/>
              <a:t>heroes</a:t>
            </a:r>
          </a:p>
          <a:p>
            <a:pPr marL="1764664" indent="-342900">
              <a:lnSpc>
                <a:spcPct val="100000"/>
              </a:lnSpc>
              <a:spcBef>
                <a:spcPts val="770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1765300" algn="l"/>
              </a:tabLst>
            </a:pPr>
            <a:r>
              <a:rPr spc="-5" dirty="0"/>
              <a:t>Emphasize</a:t>
            </a:r>
            <a:r>
              <a:rPr spc="-65" dirty="0"/>
              <a:t> </a:t>
            </a:r>
            <a:r>
              <a:rPr dirty="0"/>
              <a:t>learning</a:t>
            </a:r>
          </a:p>
          <a:p>
            <a:pPr marL="1764664" indent="-342900">
              <a:lnSpc>
                <a:spcPct val="100000"/>
              </a:lnSpc>
              <a:spcBef>
                <a:spcPts val="765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1765300" algn="l"/>
              </a:tabLst>
            </a:pPr>
            <a:r>
              <a:rPr spc="-5" dirty="0"/>
              <a:t>Employ strategic</a:t>
            </a:r>
            <a:r>
              <a:rPr spc="15" dirty="0"/>
              <a:t> </a:t>
            </a:r>
            <a:r>
              <a:rPr spc="-5" dirty="0"/>
              <a:t>communication</a:t>
            </a:r>
          </a:p>
          <a:p>
            <a:pPr marL="1764664" indent="-342900">
              <a:lnSpc>
                <a:spcPct val="100000"/>
              </a:lnSpc>
              <a:spcBef>
                <a:spcPts val="770"/>
              </a:spcBef>
              <a:buClr>
                <a:srgbClr val="5F5F5F"/>
              </a:buClr>
              <a:buSzPct val="75000"/>
              <a:buFont typeface="Wingdings"/>
              <a:buChar char=""/>
              <a:tabLst>
                <a:tab pos="1765300" algn="l"/>
              </a:tabLst>
            </a:pPr>
            <a:r>
              <a:rPr dirty="0"/>
              <a:t>Align </a:t>
            </a:r>
            <a:r>
              <a:rPr spc="-5" dirty="0"/>
              <a:t>strategy </a:t>
            </a:r>
            <a:r>
              <a:rPr dirty="0"/>
              <a:t>and</a:t>
            </a:r>
            <a:r>
              <a:rPr spc="-20" dirty="0"/>
              <a:t> </a:t>
            </a:r>
            <a:r>
              <a:rPr dirty="0"/>
              <a:t>behavior</a:t>
            </a: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COUNT" val="15"/>
  <p:tag name="ARTICULATE_PROJECT_OPEN" val="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3962A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</TotalTime>
  <Words>348</Words>
  <Application>Microsoft Office PowerPoint</Application>
  <PresentationFormat>On-screen Show (4:3)</PresentationFormat>
  <Paragraphs>94</Paragraphs>
  <Slides>15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Calibri</vt:lpstr>
      <vt:lpstr>Tahoma</vt:lpstr>
      <vt:lpstr>Times New Roman</vt:lpstr>
      <vt:lpstr>Wingdings</vt:lpstr>
      <vt:lpstr>Office Theme</vt:lpstr>
      <vt:lpstr>PowerPoint Presentation</vt:lpstr>
      <vt:lpstr>Teamwork</vt:lpstr>
      <vt:lpstr>Team Members</vt:lpstr>
      <vt:lpstr>Change Leadership Team</vt:lpstr>
      <vt:lpstr>Establishing an Effective Team</vt:lpstr>
      <vt:lpstr>The Right People</vt:lpstr>
      <vt:lpstr>The Leadership Team</vt:lpstr>
      <vt:lpstr>The Leadership Team (cont.)</vt:lpstr>
      <vt:lpstr>Guidelines for Success</vt:lpstr>
      <vt:lpstr>Cultivate a Winning Attitude</vt:lpstr>
      <vt:lpstr>Make Stakeholders the Heroes</vt:lpstr>
      <vt:lpstr>Emphasize Learning</vt:lpstr>
      <vt:lpstr>Employ Strategic Communication</vt:lpstr>
      <vt:lpstr>Align Strategy and Behavior</vt:lpstr>
      <vt:lpstr>Resources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Becky</dc:creator>
  <cp:lastModifiedBy>Kastin, Galina</cp:lastModifiedBy>
  <cp:revision>2</cp:revision>
  <dcterms:created xsi:type="dcterms:W3CDTF">2016-01-11T17:00:49Z</dcterms:created>
  <dcterms:modified xsi:type="dcterms:W3CDTF">2018-09-26T17:30:40Z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2013-02-11T00:00:00Z</vt:filetime>
  </property>
  <property fmtid="{D5CDD505-2E9C-101B-9397-08002B2CF9AE}" pid="3" name="Creator">
    <vt:lpwstr>Microsoft® PowerPoint® 2010</vt:lpwstr>
  </property>
  <property fmtid="{D5CDD505-2E9C-101B-9397-08002B2CF9AE}" pid="4" name="LastSaved">
    <vt:filetime>2016-01-11T00:00:00Z</vt:filetime>
  </property>
  <property fmtid="{D5CDD505-2E9C-101B-9397-08002B2CF9AE}" pid="5" name="ArticulateGUID">
    <vt:lpwstr>8C47750B-0C92-431D-BCB0-1EAA72352C68</vt:lpwstr>
  </property>
  <property fmtid="{D5CDD505-2E9C-101B-9397-08002B2CF9AE}" pid="6" name="ArticulatePath">
    <vt:lpwstr>unit2_lecture1</vt:lpwstr>
  </property>
</Properties>
</file>