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custDataLst>
    <p:tags r:id="rId22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 bwMode="gray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8" name="Rectangle 6"/>
          <p:cNvSpPr>
            <a:spLocks noGrp="1" noChangeArrowheads="1"/>
          </p:cNvSpPr>
          <p:nvPr>
            <p:ph type="ctrTitle"/>
          </p:nvPr>
        </p:nvSpPr>
        <p:spPr>
          <a:xfrm>
            <a:off x="304800" y="4953000"/>
            <a:ext cx="8686800" cy="947738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304800" y="5810250"/>
            <a:ext cx="8686800" cy="89535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31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07EDAEB-04C4-4E96-A4E5-CCB7C43218E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6992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92B2FF-5939-4144-B74D-2453EA27142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812910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37400" y="188913"/>
            <a:ext cx="1768475" cy="64801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828800" y="188913"/>
            <a:ext cx="5156200" cy="64801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468A91-3DEA-4F1E-B22A-87DFA5A5957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143455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6D6654-B836-4484-A111-B96EB3A092E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708131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B09122-889E-4BDD-8662-B182AFCB773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108559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828800" y="1593850"/>
            <a:ext cx="3462338" cy="5075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43538" y="1593850"/>
            <a:ext cx="3462337" cy="5075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3D587C-3769-4761-BEB8-6B24FA75D2B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483339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8F37F4-72C7-4E36-82A2-3C1D5BF7BA8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577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B17D4C-85B5-4672-928A-3EFC27A13CC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86115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53B426-7AF2-4AFD-BDF2-E69D7280ABE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46536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41866D-1003-443A-ABFB-5F5DE2B5F9A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031928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B92A44-9C0D-48D1-9DE5-A5B427FEBD8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631541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828800" y="188913"/>
            <a:ext cx="7077075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title style</a:t>
            </a:r>
          </a:p>
        </p:txBody>
      </p:sp>
      <p:sp>
        <p:nvSpPr>
          <p:cNvPr id="1027" name="Rectangle 7"/>
          <p:cNvSpPr>
            <a:spLocks noGrp="1" noChangeArrowheads="1"/>
          </p:cNvSpPr>
          <p:nvPr>
            <p:ph type="body" idx="1"/>
          </p:nvPr>
        </p:nvSpPr>
        <p:spPr bwMode="white">
          <a:xfrm>
            <a:off x="1828800" y="1593850"/>
            <a:ext cx="7077075" cy="5075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2076" name="Rectangle 2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77" name="Rectangle 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78" name="Rectangle 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01CAF914-E13B-4387-BED8-861E08867DB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ahom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ahom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ahom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ahom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5F5F5F"/>
        </a:buClr>
        <a:buSzPct val="75000"/>
        <a:buFont typeface="Wingdings" panose="05000000000000000000" pitchFamily="2" charset="2"/>
        <a:buChar char="n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5F5F5F"/>
        </a:buClr>
        <a:buSzPct val="75000"/>
        <a:buFont typeface="Wingdings" panose="05000000000000000000" pitchFamily="2" charset="2"/>
        <a:buChar char="n"/>
        <a:defRPr kumimoji="1"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5F5F5F"/>
        </a:buClr>
        <a:buSzPct val="75000"/>
        <a:buFont typeface="Wingdings" panose="05000000000000000000" pitchFamily="2" charset="2"/>
        <a:buChar char="n"/>
        <a:defRPr kumimoji="1"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5F5F5F"/>
        </a:buClr>
        <a:buSzPct val="75000"/>
        <a:buFont typeface="Wingdings" panose="05000000000000000000" pitchFamily="2" charset="2"/>
        <a:buChar char="n"/>
        <a:defRPr kumimoji="1"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5F5F5F"/>
        </a:buClr>
        <a:buSzPct val="75000"/>
        <a:buFont typeface="Wingdings" panose="05000000000000000000" pitchFamily="2" charset="2"/>
        <a:buChar char="n"/>
        <a:defRPr kumimoji="1"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5F5F5F"/>
        </a:buClr>
        <a:buSzPct val="75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5F5F5F"/>
        </a:buClr>
        <a:buSzPct val="75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5F5F5F"/>
        </a:buClr>
        <a:buSzPct val="75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5F5F5F"/>
        </a:buClr>
        <a:buSzPct val="75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600" y="4800600"/>
            <a:ext cx="8686800" cy="838200"/>
          </a:xfrm>
        </p:spPr>
        <p:txBody>
          <a:bodyPr/>
          <a:lstStyle/>
          <a:p>
            <a:pPr eaLnBrk="1" hangingPunct="1"/>
            <a:r>
              <a:rPr lang="en-US" altLang="en-US" smtClean="0">
                <a:solidFill>
                  <a:srgbClr val="FFFFFF"/>
                </a:solidFill>
              </a:rPr>
              <a:t>The Change Vision and Plan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04800" y="5638800"/>
            <a:ext cx="8686800" cy="762000"/>
          </a:xfrm>
        </p:spPr>
        <p:txBody>
          <a:bodyPr/>
          <a:lstStyle/>
          <a:p>
            <a:pPr eaLnBrk="1" hangingPunct="1"/>
            <a:r>
              <a:rPr lang="en-US" altLang="en-US" sz="3600" smtClean="0">
                <a:solidFill>
                  <a:srgbClr val="FFFFFF"/>
                </a:solidFill>
              </a:rPr>
              <a:t>BUS224</a:t>
            </a:r>
          </a:p>
        </p:txBody>
      </p:sp>
      <p:pic>
        <p:nvPicPr>
          <p:cNvPr id="3076" name="Picture 6" descr="C:\Documents and Settings\gjoseph\Local Settings\Temporary Internet Files\Content.IE5\KHJS3GH9\MCj02971290000[1]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5414963"/>
            <a:ext cx="1851025" cy="144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solidFill>
                  <a:srgbClr val="FFFFFF"/>
                </a:solidFill>
              </a:rPr>
              <a:t>Effective Communication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solidFill>
                  <a:srgbClr val="FFFFFF"/>
                </a:solidFill>
              </a:rPr>
              <a:t>Message must be</a:t>
            </a:r>
          </a:p>
          <a:p>
            <a:pPr lvl="1" eaLnBrk="1" hangingPunct="1"/>
            <a:r>
              <a:rPr lang="en-US" altLang="en-US" smtClean="0">
                <a:solidFill>
                  <a:srgbClr val="FFFFFF"/>
                </a:solidFill>
              </a:rPr>
              <a:t>Sent</a:t>
            </a:r>
          </a:p>
          <a:p>
            <a:pPr lvl="1" eaLnBrk="1" hangingPunct="1"/>
            <a:r>
              <a:rPr lang="en-US" altLang="en-US" smtClean="0">
                <a:solidFill>
                  <a:srgbClr val="FFFFFF"/>
                </a:solidFill>
              </a:rPr>
              <a:t>Received</a:t>
            </a:r>
          </a:p>
          <a:p>
            <a:pPr lvl="1" eaLnBrk="1" hangingPunct="1"/>
            <a:r>
              <a:rPr lang="en-US" altLang="en-US" smtClean="0">
                <a:solidFill>
                  <a:srgbClr val="FFFFFF"/>
                </a:solidFill>
              </a:rPr>
              <a:t>Understood</a:t>
            </a:r>
          </a:p>
          <a:p>
            <a:pPr lvl="1" eaLnBrk="1" hangingPunct="1"/>
            <a:r>
              <a:rPr lang="en-US" altLang="en-US" smtClean="0">
                <a:solidFill>
                  <a:srgbClr val="FFFFFF"/>
                </a:solidFill>
              </a:rPr>
              <a:t>Accepted</a:t>
            </a:r>
          </a:p>
          <a:p>
            <a:pPr lvl="1" eaLnBrk="1" hangingPunct="1"/>
            <a:endParaRPr lang="en-US" altLang="en-US" smtClean="0">
              <a:solidFill>
                <a:srgbClr val="FFFFFF"/>
              </a:solidFill>
            </a:endParaRPr>
          </a:p>
          <a:p>
            <a:pPr lvl="1" eaLnBrk="1" hangingPunct="1">
              <a:buFontTx/>
              <a:buNone/>
            </a:pPr>
            <a:endParaRPr lang="en-US" altLang="en-US" smtClean="0">
              <a:solidFill>
                <a:srgbClr val="FFFFFF"/>
              </a:solidFill>
            </a:endParaRPr>
          </a:p>
          <a:p>
            <a:pPr eaLnBrk="1" hangingPunct="1"/>
            <a:endParaRPr lang="en-US" altLang="en-US" smtClean="0">
              <a:solidFill>
                <a:srgbClr val="FFFFFF"/>
              </a:solidFill>
            </a:endParaRPr>
          </a:p>
          <a:p>
            <a:pPr eaLnBrk="1" hangingPunct="1"/>
            <a:endParaRPr lang="en-US" altLang="en-US" smtClean="0">
              <a:solidFill>
                <a:srgbClr val="FFFFFF"/>
              </a:solidFill>
            </a:endParaRPr>
          </a:p>
        </p:txBody>
      </p:sp>
      <p:pic>
        <p:nvPicPr>
          <p:cNvPr id="6" name="Picture 13" descr="C:\Documents and Settings\gjoseph\Local Settings\Temporary Internet Files\Content.IE5\KHJS3GH9\MPj04003370000[1].jpg"/>
          <p:cNvPicPr>
            <a:picLocks noChangeAspect="1" noChangeArrowheads="1"/>
          </p:cNvPicPr>
          <p:nvPr/>
        </p:nvPicPr>
        <p:blipFill>
          <a:blip r:embed="rId2" cstate="print">
            <a:lum/>
          </a:blip>
          <a:srcRect/>
          <a:stretch>
            <a:fillRect/>
          </a:stretch>
        </p:blipFill>
        <p:spPr bwMode="auto">
          <a:xfrm>
            <a:off x="5257800" y="2667000"/>
            <a:ext cx="3124200" cy="2362200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57000"/>
              </a:srgbClr>
            </a:outerShdw>
          </a:effectLst>
          <a:scene3d>
            <a:camera prst="orthographicFront"/>
            <a:lightRig rig="threePt" dir="t"/>
          </a:scene3d>
          <a:sp3d prstMaterial="matte"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solidFill>
                  <a:srgbClr val="FFFFFF"/>
                </a:solidFill>
              </a:rPr>
              <a:t>Manager’s Tip!  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solidFill>
                  <a:srgbClr val="FFFFFF"/>
                </a:solidFill>
              </a:rPr>
              <a:t>If you want practical information about operations and how change initiatives will affect your employees, ask those people who do the work on a daily basis! </a:t>
            </a:r>
          </a:p>
          <a:p>
            <a:pPr eaLnBrk="1" hangingPunct="1"/>
            <a:r>
              <a:rPr lang="en-US" altLang="en-US" smtClean="0">
                <a:solidFill>
                  <a:srgbClr val="FFFFFF"/>
                </a:solidFill>
              </a:rPr>
              <a:t>You gain valuable insight into potential problems and opportunities. </a:t>
            </a:r>
          </a:p>
          <a:p>
            <a:pPr eaLnBrk="1" hangingPunct="1">
              <a:buFontTx/>
              <a:buNone/>
            </a:pPr>
            <a:endParaRPr lang="en-US" altLang="en-US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solidFill>
                  <a:srgbClr val="FFFFFF"/>
                </a:solidFill>
              </a:rPr>
              <a:t>Communication Barriers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solidFill>
                  <a:srgbClr val="FFFFFF"/>
                </a:solidFill>
              </a:rPr>
              <a:t>Anxiety, fear, confusion, anger</a:t>
            </a:r>
          </a:p>
          <a:p>
            <a:pPr eaLnBrk="1" hangingPunct="1"/>
            <a:r>
              <a:rPr lang="en-US" altLang="en-US" smtClean="0">
                <a:solidFill>
                  <a:srgbClr val="FFFFFF"/>
                </a:solidFill>
              </a:rPr>
              <a:t>Lack of vocabulary</a:t>
            </a:r>
          </a:p>
          <a:p>
            <a:pPr eaLnBrk="1" hangingPunct="1"/>
            <a:r>
              <a:rPr lang="en-US" altLang="en-US" smtClean="0">
                <a:solidFill>
                  <a:srgbClr val="FFFFFF"/>
                </a:solidFill>
              </a:rPr>
              <a:t>Lack of imagination</a:t>
            </a:r>
          </a:p>
          <a:p>
            <a:pPr eaLnBrk="1" hangingPunct="1"/>
            <a:r>
              <a:rPr lang="en-US" altLang="en-US" smtClean="0">
                <a:solidFill>
                  <a:srgbClr val="FFFFFF"/>
                </a:solidFill>
              </a:rPr>
              <a:t>Distractions</a:t>
            </a:r>
          </a:p>
          <a:p>
            <a:pPr eaLnBrk="1" hangingPunct="1"/>
            <a:r>
              <a:rPr lang="en-US" altLang="en-US" smtClean="0">
                <a:solidFill>
                  <a:srgbClr val="FFFFFF"/>
                </a:solidFill>
              </a:rPr>
              <a:t>Lack of trust</a:t>
            </a:r>
          </a:p>
          <a:p>
            <a:pPr eaLnBrk="1" hangingPunct="1"/>
            <a:r>
              <a:rPr lang="en-US" altLang="en-US" smtClean="0">
                <a:solidFill>
                  <a:srgbClr val="FFFFFF"/>
                </a:solidFill>
              </a:rPr>
              <a:t>Unanswered questions and inconsistencies</a:t>
            </a:r>
          </a:p>
        </p:txBody>
      </p:sp>
      <p:pic>
        <p:nvPicPr>
          <p:cNvPr id="14340" name="Picture 4" descr="C:\Documents and Settings\gjoseph\Local Settings\Temporary Internet Files\Content.IE5\V5261FN8\MCj00905140000[1]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514600"/>
            <a:ext cx="25908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smtClean="0">
                <a:solidFill>
                  <a:srgbClr val="FFFFFF"/>
                </a:solidFill>
              </a:rPr>
              <a:t>Strategies for Effective Communication 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mtClean="0">
                <a:solidFill>
                  <a:srgbClr val="FFFFFF"/>
                </a:solidFill>
              </a:rPr>
              <a:t>Test the emotional waters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>
                <a:solidFill>
                  <a:srgbClr val="FFFFFF"/>
                </a:solidFill>
              </a:rPr>
              <a:t>Deal with anxiety and fear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>
                <a:solidFill>
                  <a:srgbClr val="FFFFFF"/>
                </a:solidFill>
              </a:rPr>
              <a:t>Keep written communications simple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>
                <a:solidFill>
                  <a:srgbClr val="FFFFFF"/>
                </a:solidFill>
              </a:rPr>
              <a:t>Use visual images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>
                <a:solidFill>
                  <a:srgbClr val="FFFFFF"/>
                </a:solidFill>
              </a:rPr>
              <a:t>Repeat the message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>
                <a:solidFill>
                  <a:srgbClr val="FFFFFF"/>
                </a:solidFill>
              </a:rPr>
              <a:t>Establish credibility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>
                <a:solidFill>
                  <a:srgbClr val="FFFFFF"/>
                </a:solidFill>
              </a:rPr>
              <a:t>Build trust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>
                <a:solidFill>
                  <a:srgbClr val="FFFFFF"/>
                </a:solidFill>
              </a:rPr>
              <a:t>Include supervisors in your loop</a:t>
            </a:r>
          </a:p>
        </p:txBody>
      </p:sp>
      <p:pic>
        <p:nvPicPr>
          <p:cNvPr id="15364" name="Picture 7" descr="C:\Documents and Settings\gjoseph\Local Settings\Temporary Internet Files\Content.IE5\KHJS3GH9\MCj03325000000[1]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3505200"/>
            <a:ext cx="27432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838200" y="4953000"/>
            <a:ext cx="8001000" cy="1603375"/>
          </a:xfrm>
        </p:spPr>
        <p:txBody>
          <a:bodyPr/>
          <a:lstStyle/>
          <a:p>
            <a:pPr eaLnBrk="1" hangingPunct="1"/>
            <a:r>
              <a:rPr lang="en-US" altLang="en-US" sz="3600" smtClean="0">
                <a:solidFill>
                  <a:srgbClr val="FFFFFF"/>
                </a:solidFill>
              </a:rPr>
              <a:t>Effective communication is vital to both vision and plans for change.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solidFill>
                  <a:srgbClr val="FFFFFF"/>
                </a:solidFill>
              </a:rPr>
              <a:t>Training for Change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solidFill>
                  <a:srgbClr val="FFFFFF"/>
                </a:solidFill>
              </a:rPr>
              <a:t>People cannot change if they do not know how!  </a:t>
            </a:r>
          </a:p>
          <a:p>
            <a:pPr eaLnBrk="1" hangingPunct="1"/>
            <a:r>
              <a:rPr lang="en-US" altLang="en-US" smtClean="0">
                <a:solidFill>
                  <a:srgbClr val="FFFFFF"/>
                </a:solidFill>
              </a:rPr>
              <a:t>Change may involve new skills</a:t>
            </a:r>
          </a:p>
          <a:p>
            <a:pPr eaLnBrk="1" hangingPunct="1"/>
            <a:r>
              <a:rPr lang="en-US" altLang="en-US" smtClean="0">
                <a:solidFill>
                  <a:srgbClr val="FFFFFF"/>
                </a:solidFill>
              </a:rPr>
              <a:t>Change may involve new operations</a:t>
            </a:r>
          </a:p>
          <a:p>
            <a:pPr eaLnBrk="1" hangingPunct="1">
              <a:buFontTx/>
              <a:buNone/>
            </a:pPr>
            <a:endParaRPr lang="en-US" altLang="en-US" smtClean="0">
              <a:solidFill>
                <a:srgbClr val="FFFFFF"/>
              </a:solidFill>
            </a:endParaRPr>
          </a:p>
        </p:txBody>
      </p:sp>
      <p:pic>
        <p:nvPicPr>
          <p:cNvPr id="17412" name="Picture 7" descr="C:\Documents and Settings\gjoseph\Local Settings\Temporary Internet Files\Content.IE5\EI3AVFO1\MCj00786260000[1]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3810000"/>
            <a:ext cx="229235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12" descr="C:\Documents and Settings\gjoseph\Local Settings\Temporary Internet Files\Content.IE5\KHJS3GH9\MCj03009200000[1]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22098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solidFill>
                  <a:srgbClr val="FFFFFF"/>
                </a:solidFill>
              </a:rPr>
              <a:t>Need for Training</a:t>
            </a:r>
          </a:p>
        </p:txBody>
      </p:sp>
      <p:sp>
        <p:nvSpPr>
          <p:cNvPr id="1843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solidFill>
                  <a:srgbClr val="FFFFFF"/>
                </a:solidFill>
              </a:rPr>
              <a:t>More competition in a global economy</a:t>
            </a:r>
          </a:p>
          <a:p>
            <a:pPr eaLnBrk="1" hangingPunct="1"/>
            <a:r>
              <a:rPr lang="en-US" altLang="en-US" smtClean="0">
                <a:solidFill>
                  <a:srgbClr val="FFFFFF"/>
                </a:solidFill>
              </a:rPr>
              <a:t>Rapid change in the market place</a:t>
            </a:r>
          </a:p>
          <a:p>
            <a:pPr eaLnBrk="1" hangingPunct="1"/>
            <a:r>
              <a:rPr lang="en-US" altLang="en-US" smtClean="0">
                <a:solidFill>
                  <a:srgbClr val="FFFFFF"/>
                </a:solidFill>
              </a:rPr>
              <a:t>Increasing customer expectations</a:t>
            </a:r>
          </a:p>
          <a:p>
            <a:pPr eaLnBrk="1" hangingPunct="1"/>
            <a:r>
              <a:rPr lang="en-US" altLang="en-US" smtClean="0">
                <a:solidFill>
                  <a:srgbClr val="FFFFFF"/>
                </a:solidFill>
              </a:rPr>
              <a:t>Changing demographics in customer base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solidFill>
                  <a:srgbClr val="FFFFFF"/>
                </a:solidFill>
              </a:rPr>
              <a:t>Steps to Effective Training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solidFill>
                  <a:srgbClr val="FFFFFF"/>
                </a:solidFill>
              </a:rPr>
              <a:t>Assess the needs</a:t>
            </a:r>
          </a:p>
          <a:p>
            <a:pPr eaLnBrk="1" hangingPunct="1"/>
            <a:r>
              <a:rPr lang="en-US" altLang="en-US" smtClean="0">
                <a:solidFill>
                  <a:srgbClr val="FFFFFF"/>
                </a:solidFill>
              </a:rPr>
              <a:t>Develop objectives</a:t>
            </a:r>
          </a:p>
          <a:p>
            <a:pPr eaLnBrk="1" hangingPunct="1"/>
            <a:r>
              <a:rPr lang="en-US" altLang="en-US" smtClean="0">
                <a:solidFill>
                  <a:srgbClr val="FFFFFF"/>
                </a:solidFill>
              </a:rPr>
              <a:t>Provide training</a:t>
            </a:r>
          </a:p>
          <a:p>
            <a:pPr eaLnBrk="1" hangingPunct="1"/>
            <a:r>
              <a:rPr lang="en-US" altLang="en-US" smtClean="0">
                <a:solidFill>
                  <a:srgbClr val="FFFFFF"/>
                </a:solidFill>
              </a:rPr>
              <a:t>Evaluate training</a:t>
            </a:r>
          </a:p>
        </p:txBody>
      </p:sp>
      <p:pic>
        <p:nvPicPr>
          <p:cNvPr id="19460" name="Picture 6" descr="C:\Documents and Settings\gjoseph\Local Settings\Temporary Internet Files\Content.IE5\KHJS3GH9\MCj03700300000[1]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2438400"/>
            <a:ext cx="32004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solidFill>
                  <a:srgbClr val="FFFFFF"/>
                </a:solidFill>
              </a:rPr>
              <a:t>Learning New Skills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altLang="en-US" smtClean="0">
                <a:solidFill>
                  <a:srgbClr val="FFFFFF"/>
                </a:solidFill>
              </a:rPr>
              <a:t>For learning to take place, people must: </a:t>
            </a:r>
          </a:p>
          <a:p>
            <a:pPr lvl="1" eaLnBrk="1" hangingPunct="1"/>
            <a:r>
              <a:rPr lang="en-US" altLang="en-US" smtClean="0">
                <a:solidFill>
                  <a:srgbClr val="FFFFFF"/>
                </a:solidFill>
              </a:rPr>
              <a:t>Be ready to learn</a:t>
            </a:r>
          </a:p>
          <a:p>
            <a:pPr lvl="1" eaLnBrk="1" hangingPunct="1"/>
            <a:r>
              <a:rPr lang="en-US" altLang="en-US" smtClean="0">
                <a:solidFill>
                  <a:srgbClr val="FFFFFF"/>
                </a:solidFill>
              </a:rPr>
              <a:t>Relate new skills to existing skills</a:t>
            </a:r>
          </a:p>
          <a:p>
            <a:pPr lvl="1" eaLnBrk="1" hangingPunct="1"/>
            <a:r>
              <a:rPr lang="en-US" altLang="en-US" smtClean="0">
                <a:solidFill>
                  <a:srgbClr val="FFFFFF"/>
                </a:solidFill>
              </a:rPr>
              <a:t>Learn step by step</a:t>
            </a:r>
          </a:p>
          <a:p>
            <a:pPr lvl="1" eaLnBrk="1" hangingPunct="1"/>
            <a:r>
              <a:rPr lang="en-US" altLang="en-US" smtClean="0">
                <a:solidFill>
                  <a:srgbClr val="FFFFFF"/>
                </a:solidFill>
              </a:rPr>
              <a:t>Learn by doing</a:t>
            </a:r>
          </a:p>
          <a:p>
            <a:pPr lvl="1" eaLnBrk="1" hangingPunct="1"/>
            <a:r>
              <a:rPr lang="en-US" altLang="en-US" smtClean="0">
                <a:solidFill>
                  <a:srgbClr val="FFFFFF"/>
                </a:solidFill>
              </a:rPr>
              <a:t>Use what they learned</a:t>
            </a:r>
          </a:p>
          <a:p>
            <a:pPr lvl="1" eaLnBrk="1" hangingPunct="1"/>
            <a:r>
              <a:rPr lang="en-US" altLang="en-US" smtClean="0">
                <a:solidFill>
                  <a:srgbClr val="FFFFFF"/>
                </a:solidFill>
              </a:rPr>
              <a:t>Receive feedback</a:t>
            </a:r>
          </a:p>
          <a:p>
            <a:pPr lvl="1" eaLnBrk="1" hangingPunct="1"/>
            <a:r>
              <a:rPr lang="en-US" altLang="en-US" smtClean="0">
                <a:solidFill>
                  <a:srgbClr val="FFFFFF"/>
                </a:solidFill>
              </a:rPr>
              <a:t>Enjoy success</a:t>
            </a:r>
          </a:p>
          <a:p>
            <a:pPr eaLnBrk="1" hangingPunct="1"/>
            <a:endParaRPr lang="en-US" altLang="en-US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solidFill>
                  <a:srgbClr val="FFFFFF"/>
                </a:solidFill>
              </a:rPr>
              <a:t>Transition Training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solidFill>
                  <a:srgbClr val="FFFFFF"/>
                </a:solidFill>
              </a:rPr>
              <a:t>Positive roles and attitude training</a:t>
            </a:r>
          </a:p>
          <a:p>
            <a:pPr eaLnBrk="1" hangingPunct="1"/>
            <a:r>
              <a:rPr lang="en-US" altLang="en-US" smtClean="0">
                <a:solidFill>
                  <a:srgbClr val="FFFFFF"/>
                </a:solidFill>
              </a:rPr>
              <a:t>Team leadership</a:t>
            </a:r>
          </a:p>
          <a:p>
            <a:pPr eaLnBrk="1" hangingPunct="1"/>
            <a:r>
              <a:rPr lang="en-US" altLang="en-US" smtClean="0">
                <a:solidFill>
                  <a:srgbClr val="FFFFFF"/>
                </a:solidFill>
              </a:rPr>
              <a:t>Communication</a:t>
            </a:r>
          </a:p>
          <a:p>
            <a:pPr eaLnBrk="1" hangingPunct="1"/>
            <a:r>
              <a:rPr lang="en-US" altLang="en-US" smtClean="0">
                <a:solidFill>
                  <a:srgbClr val="FFFFFF"/>
                </a:solidFill>
              </a:rPr>
              <a:t>Human relations</a:t>
            </a:r>
          </a:p>
          <a:p>
            <a:pPr eaLnBrk="1" hangingPunct="1"/>
            <a:r>
              <a:rPr lang="en-US" altLang="en-US" smtClean="0">
                <a:solidFill>
                  <a:srgbClr val="FFFFFF"/>
                </a:solidFill>
              </a:rPr>
              <a:t>Executing plans</a:t>
            </a:r>
          </a:p>
          <a:p>
            <a:pPr eaLnBrk="1" hangingPunct="1"/>
            <a:r>
              <a:rPr lang="en-US" altLang="en-US" smtClean="0">
                <a:solidFill>
                  <a:srgbClr val="FFFFFF"/>
                </a:solidFill>
              </a:rPr>
              <a:t>Monitoring progress</a:t>
            </a:r>
          </a:p>
        </p:txBody>
      </p:sp>
      <p:pic>
        <p:nvPicPr>
          <p:cNvPr id="21508" name="Picture 6" descr="C:\Documents and Settings\gjoseph\Local Settings\Temporary Internet Files\Content.IE5\7N4QO6EC\MCj03343480000[1]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048000"/>
            <a:ext cx="25146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solidFill>
                  <a:srgbClr val="FFFFFF"/>
                </a:solidFill>
              </a:rPr>
              <a:t>What Is the Vision Plan?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solidFill>
                  <a:srgbClr val="FFFFFF"/>
                </a:solidFill>
              </a:rPr>
              <a:t>Set of goals and objectives</a:t>
            </a:r>
          </a:p>
          <a:p>
            <a:pPr lvl="1" eaLnBrk="1" hangingPunct="1"/>
            <a:r>
              <a:rPr lang="en-US" altLang="en-US" smtClean="0">
                <a:solidFill>
                  <a:srgbClr val="FFFFFF"/>
                </a:solidFill>
              </a:rPr>
              <a:t>Attainable but a stretch</a:t>
            </a:r>
          </a:p>
          <a:p>
            <a:pPr eaLnBrk="1" hangingPunct="1"/>
            <a:r>
              <a:rPr lang="en-US" altLang="en-US" smtClean="0">
                <a:solidFill>
                  <a:srgbClr val="FFFFFF"/>
                </a:solidFill>
              </a:rPr>
              <a:t>Looks to the future</a:t>
            </a:r>
          </a:p>
          <a:p>
            <a:pPr eaLnBrk="1" hangingPunct="1"/>
            <a:r>
              <a:rPr lang="en-US" altLang="en-US" smtClean="0">
                <a:solidFill>
                  <a:srgbClr val="FFFFFF"/>
                </a:solidFill>
              </a:rPr>
              <a:t>Defines where the company wants to go</a:t>
            </a:r>
          </a:p>
          <a:p>
            <a:pPr eaLnBrk="1" hangingPunct="1"/>
            <a:r>
              <a:rPr lang="en-US" altLang="en-US" smtClean="0">
                <a:solidFill>
                  <a:srgbClr val="FFFFFF"/>
                </a:solidFill>
              </a:rPr>
              <a:t>Defines what the company hopes to be</a:t>
            </a:r>
          </a:p>
          <a:p>
            <a:pPr eaLnBrk="1" hangingPunct="1">
              <a:buFontTx/>
              <a:buNone/>
            </a:pPr>
            <a:endParaRPr lang="en-US" altLang="en-US" smtClean="0">
              <a:solidFill>
                <a:srgbClr val="FFFFFF"/>
              </a:solidFill>
            </a:endParaRPr>
          </a:p>
          <a:p>
            <a:pPr eaLnBrk="1" hangingPunct="1">
              <a:buFontTx/>
              <a:buNone/>
            </a:pPr>
            <a:endParaRPr lang="en-US" altLang="en-US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4"/>
          <p:cNvSpPr>
            <a:spLocks noGrp="1" noChangeArrowheads="1"/>
          </p:cNvSpPr>
          <p:nvPr>
            <p:ph type="ctrTitle"/>
          </p:nvPr>
        </p:nvSpPr>
        <p:spPr>
          <a:xfrm>
            <a:off x="228600" y="4876800"/>
            <a:ext cx="8686800" cy="1752600"/>
          </a:xfrm>
        </p:spPr>
        <p:txBody>
          <a:bodyPr/>
          <a:lstStyle/>
          <a:p>
            <a:pPr eaLnBrk="1" hangingPunct="1"/>
            <a:r>
              <a:rPr lang="en-US" altLang="en-US" sz="3600" smtClean="0">
                <a:solidFill>
                  <a:srgbClr val="FFFFFF"/>
                </a:solidFill>
              </a:rPr>
              <a:t>Quality, organized training is necessary to implement any vision and change plan.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9" descr="C:\Documents and Settings\gjoseph\Local Settings\Temporary Internet Files\Content.IE5\KHJS3GH9\MCj02997010000[1]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5048250"/>
            <a:ext cx="1616075" cy="180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solidFill>
                  <a:srgbClr val="FFFFFF"/>
                </a:solidFill>
              </a:rPr>
              <a:t>Why Is the Vision Important? </a:t>
            </a:r>
          </a:p>
        </p:txBody>
      </p:sp>
      <p:sp>
        <p:nvSpPr>
          <p:cNvPr id="5124" name="Rectangle 3"/>
          <p:cNvSpPr>
            <a:spLocks noGrp="1" noChangeArrowheads="1"/>
          </p:cNvSpPr>
          <p:nvPr>
            <p:ph idx="1"/>
          </p:nvPr>
        </p:nvSpPr>
        <p:spPr>
          <a:xfrm>
            <a:off x="1676400" y="1600200"/>
            <a:ext cx="7077075" cy="5075238"/>
          </a:xfrm>
        </p:spPr>
        <p:txBody>
          <a:bodyPr/>
          <a:lstStyle/>
          <a:p>
            <a:pPr eaLnBrk="1" hangingPunct="1"/>
            <a:r>
              <a:rPr lang="en-US" altLang="en-US" smtClean="0">
                <a:solidFill>
                  <a:srgbClr val="FFFFFF"/>
                </a:solidFill>
              </a:rPr>
              <a:t>Provides clear picture </a:t>
            </a:r>
          </a:p>
          <a:p>
            <a:pPr eaLnBrk="1" hangingPunct="1"/>
            <a:r>
              <a:rPr lang="en-US" altLang="en-US" smtClean="0">
                <a:solidFill>
                  <a:srgbClr val="FFFFFF"/>
                </a:solidFill>
              </a:rPr>
              <a:t>Provides roadmap for all employees</a:t>
            </a:r>
          </a:p>
          <a:p>
            <a:pPr eaLnBrk="1" hangingPunct="1"/>
            <a:r>
              <a:rPr lang="en-US" altLang="en-US" smtClean="0">
                <a:solidFill>
                  <a:srgbClr val="FFFFFF"/>
                </a:solidFill>
              </a:rPr>
              <a:t>Determines how resources are used</a:t>
            </a:r>
          </a:p>
          <a:p>
            <a:pPr eaLnBrk="1" hangingPunct="1"/>
            <a:r>
              <a:rPr lang="en-US" altLang="en-US" smtClean="0">
                <a:solidFill>
                  <a:srgbClr val="FFFFFF"/>
                </a:solidFill>
              </a:rPr>
              <a:t>Determines policies and procedures</a:t>
            </a:r>
          </a:p>
          <a:p>
            <a:pPr eaLnBrk="1" hangingPunct="1">
              <a:buFontTx/>
              <a:buNone/>
            </a:pPr>
            <a:endParaRPr lang="en-US" altLang="en-US" smtClean="0">
              <a:solidFill>
                <a:srgbClr val="FFFFFF"/>
              </a:solidFill>
            </a:endParaRPr>
          </a:p>
          <a:p>
            <a:pPr eaLnBrk="1" hangingPunct="1">
              <a:buFontTx/>
              <a:buNone/>
            </a:pPr>
            <a:r>
              <a:rPr lang="en-US" altLang="en-US" smtClean="0">
                <a:solidFill>
                  <a:srgbClr val="FFFFFF"/>
                </a:solidFill>
              </a:rPr>
              <a:t>NOTE: Everything about the company MUST support the vision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smtClean="0">
                <a:solidFill>
                  <a:srgbClr val="FFFFFF"/>
                </a:solidFill>
              </a:rPr>
              <a:t>Characteristics of a Well-Crafted Vision</a:t>
            </a:r>
            <a:r>
              <a:rPr lang="en-US" altLang="en-US" sz="4000" smtClean="0">
                <a:solidFill>
                  <a:srgbClr val="FFFFFF"/>
                </a:solidFill>
              </a:rPr>
              <a:t> 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solidFill>
                  <a:srgbClr val="FFFFFF"/>
                </a:solidFill>
              </a:rPr>
              <a:t>Concise, clear, easily understood</a:t>
            </a:r>
          </a:p>
          <a:p>
            <a:pPr eaLnBrk="1" hangingPunct="1"/>
            <a:r>
              <a:rPr lang="en-US" altLang="en-US" smtClean="0">
                <a:solidFill>
                  <a:srgbClr val="FFFFFF"/>
                </a:solidFill>
              </a:rPr>
              <a:t>Challenging, yet attainable</a:t>
            </a:r>
          </a:p>
          <a:p>
            <a:pPr eaLnBrk="1" hangingPunct="1"/>
            <a:r>
              <a:rPr lang="en-US" altLang="en-US" smtClean="0">
                <a:solidFill>
                  <a:srgbClr val="FFFFFF"/>
                </a:solidFill>
              </a:rPr>
              <a:t>Capable of stirring excitement</a:t>
            </a:r>
          </a:p>
          <a:p>
            <a:pPr eaLnBrk="1" hangingPunct="1"/>
            <a:r>
              <a:rPr lang="en-US" altLang="en-US" smtClean="0">
                <a:solidFill>
                  <a:srgbClr val="FFFFFF"/>
                </a:solidFill>
              </a:rPr>
              <a:t>Capable of creating unity of purpose</a:t>
            </a:r>
          </a:p>
          <a:p>
            <a:pPr eaLnBrk="1" hangingPunct="1"/>
            <a:r>
              <a:rPr lang="en-US" altLang="en-US" smtClean="0">
                <a:solidFill>
                  <a:srgbClr val="FFFFFF"/>
                </a:solidFill>
              </a:rPr>
              <a:t>Sets the tone for all policies, procedures and operations</a:t>
            </a:r>
          </a:p>
          <a:p>
            <a:pPr eaLnBrk="1" hangingPunct="1"/>
            <a:endParaRPr lang="en-US" altLang="en-US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solidFill>
                  <a:srgbClr val="FFFFFF"/>
                </a:solidFill>
              </a:rPr>
              <a:t>Vision and Strategy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u="sng" smtClean="0">
                <a:solidFill>
                  <a:srgbClr val="FFFFFF"/>
                </a:solidFill>
              </a:rPr>
              <a:t>Vision </a:t>
            </a:r>
            <a:r>
              <a:rPr lang="en-US" altLang="en-US" smtClean="0">
                <a:solidFill>
                  <a:srgbClr val="FFFFFF"/>
                </a:solidFill>
              </a:rPr>
              <a:t>determines the strategy</a:t>
            </a:r>
          </a:p>
          <a:p>
            <a:pPr eaLnBrk="1" hangingPunct="1"/>
            <a:r>
              <a:rPr lang="en-US" altLang="en-US" u="sng" smtClean="0">
                <a:solidFill>
                  <a:srgbClr val="FFFFFF"/>
                </a:solidFill>
              </a:rPr>
              <a:t>Strategies</a:t>
            </a:r>
            <a:r>
              <a:rPr lang="en-US" altLang="en-US" smtClean="0">
                <a:solidFill>
                  <a:srgbClr val="FFFFFF"/>
                </a:solidFill>
              </a:rPr>
              <a:t> are specific goals and objectives</a:t>
            </a:r>
          </a:p>
          <a:p>
            <a:pPr eaLnBrk="1" hangingPunct="1"/>
            <a:r>
              <a:rPr lang="en-US" altLang="en-US" u="sng" smtClean="0">
                <a:solidFill>
                  <a:srgbClr val="FFFFFF"/>
                </a:solidFill>
              </a:rPr>
              <a:t>Action plans</a:t>
            </a:r>
            <a:r>
              <a:rPr lang="en-US" altLang="en-US" smtClean="0">
                <a:solidFill>
                  <a:srgbClr val="FFFFFF"/>
                </a:solidFill>
              </a:rPr>
              <a:t> define each strategy and objective</a:t>
            </a:r>
          </a:p>
          <a:p>
            <a:pPr eaLnBrk="1" hangingPunct="1"/>
            <a:r>
              <a:rPr lang="en-US" altLang="en-US" u="sng" smtClean="0">
                <a:solidFill>
                  <a:srgbClr val="FFFFFF"/>
                </a:solidFill>
              </a:rPr>
              <a:t>Budget</a:t>
            </a:r>
            <a:r>
              <a:rPr lang="en-US" altLang="en-US" smtClean="0">
                <a:solidFill>
                  <a:srgbClr val="FFFFFF"/>
                </a:solidFill>
              </a:rPr>
              <a:t> controls and implements each action plan</a:t>
            </a:r>
          </a:p>
          <a:p>
            <a:pPr lvl="1" eaLnBrk="1" hangingPunct="1">
              <a:buFontTx/>
              <a:buNone/>
            </a:pPr>
            <a:endParaRPr lang="en-US" altLang="en-US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6" descr="C:\Documents and Settings\gjoseph\Local Settings\Temporary Internet Files\Content.IE5\KHJS3GH9\MCj01977540000[1]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3962400"/>
            <a:ext cx="25146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solidFill>
                  <a:srgbClr val="FFFFFF"/>
                </a:solidFill>
              </a:rPr>
              <a:t>Summarizes what must be done to achieve the vision</a:t>
            </a:r>
          </a:p>
          <a:p>
            <a:pPr eaLnBrk="1" hangingPunct="1"/>
            <a:r>
              <a:rPr lang="en-US" altLang="en-US" smtClean="0">
                <a:solidFill>
                  <a:srgbClr val="FFFFFF"/>
                </a:solidFill>
              </a:rPr>
              <a:t>Bridge between what the company plans to do and how it plans to do it</a:t>
            </a:r>
          </a:p>
          <a:p>
            <a:pPr eaLnBrk="1" hangingPunct="1"/>
            <a:endParaRPr lang="en-US" altLang="en-US" smtClean="0">
              <a:solidFill>
                <a:srgbClr val="FFFFFF"/>
              </a:solidFill>
            </a:endParaRPr>
          </a:p>
          <a:p>
            <a:pPr eaLnBrk="1" hangingPunct="1"/>
            <a:endParaRPr lang="en-US" altLang="en-US" smtClean="0">
              <a:solidFill>
                <a:srgbClr val="FFFFFF"/>
              </a:solidFill>
            </a:endParaRPr>
          </a:p>
        </p:txBody>
      </p:sp>
      <p:sp>
        <p:nvSpPr>
          <p:cNvPr id="819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solidFill>
                  <a:srgbClr val="FFFFFF"/>
                </a:solidFill>
              </a:rPr>
              <a:t>Strategy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1" descr="C:\Documents and Settings\gjoseph\Local Settings\Temporary Internet Files\Content.IE5\KHJS3GH9\MCj02403650000[1]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4267200"/>
            <a:ext cx="1879600" cy="111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solidFill>
                  <a:srgbClr val="FFFFFF"/>
                </a:solidFill>
              </a:rPr>
              <a:t>Action Plans</a:t>
            </a:r>
          </a:p>
        </p:txBody>
      </p:sp>
      <p:sp>
        <p:nvSpPr>
          <p:cNvPr id="922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solidFill>
                  <a:srgbClr val="FFFFFF"/>
                </a:solidFill>
              </a:rPr>
              <a:t>Describes </a:t>
            </a:r>
            <a:r>
              <a:rPr lang="en-US" altLang="en-US" u="sng" smtClean="0">
                <a:solidFill>
                  <a:srgbClr val="FFFFFF"/>
                </a:solidFill>
              </a:rPr>
              <a:t>how</a:t>
            </a:r>
            <a:r>
              <a:rPr lang="en-US" altLang="en-US" smtClean="0">
                <a:solidFill>
                  <a:srgbClr val="FFFFFF"/>
                </a:solidFill>
              </a:rPr>
              <a:t> strategies will be reached</a:t>
            </a:r>
          </a:p>
          <a:p>
            <a:pPr eaLnBrk="1" hangingPunct="1"/>
            <a:r>
              <a:rPr lang="en-US" altLang="en-US" smtClean="0">
                <a:solidFill>
                  <a:srgbClr val="FFFFFF"/>
                </a:solidFill>
              </a:rPr>
              <a:t>Details what actions will take place</a:t>
            </a:r>
          </a:p>
          <a:p>
            <a:pPr eaLnBrk="1" hangingPunct="1"/>
            <a:r>
              <a:rPr lang="en-US" altLang="en-US" smtClean="0">
                <a:solidFill>
                  <a:srgbClr val="FFFFFF"/>
                </a:solidFill>
              </a:rPr>
              <a:t>Details projects to be completed</a:t>
            </a:r>
          </a:p>
          <a:p>
            <a:pPr eaLnBrk="1" hangingPunct="1"/>
            <a:r>
              <a:rPr lang="en-US" altLang="en-US" smtClean="0">
                <a:solidFill>
                  <a:srgbClr val="FFFFFF"/>
                </a:solidFill>
              </a:rPr>
              <a:t>Provides specific operations requirements</a:t>
            </a:r>
          </a:p>
          <a:p>
            <a:pPr eaLnBrk="1" hangingPunct="1"/>
            <a:endParaRPr lang="en-US" altLang="en-US" smtClean="0">
              <a:solidFill>
                <a:srgbClr val="FFFFFF"/>
              </a:solidFill>
            </a:endParaRPr>
          </a:p>
          <a:p>
            <a:pPr eaLnBrk="1" hangingPunct="1"/>
            <a:endParaRPr lang="en-US" altLang="en-US" smtClean="0">
              <a:solidFill>
                <a:srgbClr val="FFFFFF"/>
              </a:solidFill>
            </a:endParaRPr>
          </a:p>
          <a:p>
            <a:pPr eaLnBrk="1" hangingPunct="1"/>
            <a:endParaRPr lang="en-US" altLang="en-US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solidFill>
                  <a:srgbClr val="FFFFFF"/>
                </a:solidFill>
              </a:rPr>
              <a:t>Budgets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solidFill>
                  <a:srgbClr val="FFFFFF"/>
                </a:solidFill>
              </a:rPr>
              <a:t>Details types of expenses in action plans</a:t>
            </a:r>
          </a:p>
          <a:p>
            <a:pPr eaLnBrk="1" hangingPunct="1"/>
            <a:r>
              <a:rPr lang="en-US" altLang="en-US" smtClean="0">
                <a:solidFill>
                  <a:srgbClr val="FFFFFF"/>
                </a:solidFill>
              </a:rPr>
              <a:t>Varies widely, but may include: </a:t>
            </a:r>
          </a:p>
          <a:p>
            <a:pPr lvl="1" eaLnBrk="1" hangingPunct="1"/>
            <a:r>
              <a:rPr lang="en-US" altLang="en-US" smtClean="0">
                <a:solidFill>
                  <a:srgbClr val="FFFFFF"/>
                </a:solidFill>
              </a:rPr>
              <a:t>Training costs</a:t>
            </a:r>
          </a:p>
          <a:p>
            <a:pPr lvl="1" eaLnBrk="1" hangingPunct="1"/>
            <a:r>
              <a:rPr lang="en-US" altLang="en-US" smtClean="0">
                <a:solidFill>
                  <a:srgbClr val="FFFFFF"/>
                </a:solidFill>
              </a:rPr>
              <a:t>Technology</a:t>
            </a:r>
          </a:p>
          <a:p>
            <a:pPr lvl="1" eaLnBrk="1" hangingPunct="1"/>
            <a:r>
              <a:rPr lang="en-US" altLang="en-US" smtClean="0">
                <a:solidFill>
                  <a:srgbClr val="FFFFFF"/>
                </a:solidFill>
              </a:rPr>
              <a:t>Communication </a:t>
            </a:r>
          </a:p>
          <a:p>
            <a:pPr lvl="1" eaLnBrk="1" hangingPunct="1"/>
            <a:r>
              <a:rPr lang="en-US" altLang="en-US" smtClean="0">
                <a:solidFill>
                  <a:srgbClr val="FFFFFF"/>
                </a:solidFill>
              </a:rPr>
              <a:t>Personnel</a:t>
            </a:r>
          </a:p>
          <a:p>
            <a:pPr lvl="1" eaLnBrk="1" hangingPunct="1"/>
            <a:r>
              <a:rPr lang="en-US" altLang="en-US" smtClean="0">
                <a:solidFill>
                  <a:srgbClr val="FFFFFF"/>
                </a:solidFill>
              </a:rPr>
              <a:t>Miscellaneous expenses</a:t>
            </a:r>
          </a:p>
          <a:p>
            <a:pPr lvl="1" eaLnBrk="1" hangingPunct="1"/>
            <a:r>
              <a:rPr lang="en-US" altLang="en-US" smtClean="0">
                <a:solidFill>
                  <a:srgbClr val="FFFFFF"/>
                </a:solidFill>
              </a:rPr>
              <a:t>Contingencies (unexpected expenses) </a:t>
            </a:r>
          </a:p>
          <a:p>
            <a:pPr eaLnBrk="1" hangingPunct="1"/>
            <a:endParaRPr lang="en-US" altLang="en-US" smtClean="0">
              <a:solidFill>
                <a:srgbClr val="FFFFFF"/>
              </a:solidFill>
            </a:endParaRPr>
          </a:p>
        </p:txBody>
      </p:sp>
      <p:pic>
        <p:nvPicPr>
          <p:cNvPr id="10244" name="Picture 4" descr="C:\Documents and Settings\gjoseph\Local Settings\Temporary Internet Files\Content.IE5\EI3AVFO1\MCj03787430000[1]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3505200"/>
            <a:ext cx="23622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smtClean="0">
                <a:solidFill>
                  <a:srgbClr val="FFFFFF"/>
                </a:solidFill>
              </a:rPr>
              <a:t>Communicating the Vision and Plan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1828800" y="1447800"/>
            <a:ext cx="7077075" cy="5075238"/>
          </a:xfrm>
        </p:spPr>
        <p:txBody>
          <a:bodyPr/>
          <a:lstStyle/>
          <a:p>
            <a:pPr eaLnBrk="1" hangingPunct="1"/>
            <a:r>
              <a:rPr lang="en-US" altLang="en-US" smtClean="0">
                <a:solidFill>
                  <a:srgbClr val="FFFFFF"/>
                </a:solidFill>
              </a:rPr>
              <a:t>Brings stakeholders into the “loop” </a:t>
            </a:r>
          </a:p>
          <a:p>
            <a:pPr eaLnBrk="1" hangingPunct="1"/>
            <a:r>
              <a:rPr lang="en-US" altLang="en-US" smtClean="0">
                <a:solidFill>
                  <a:srgbClr val="FFFFFF"/>
                </a:solidFill>
              </a:rPr>
              <a:t>Promotes support and participation</a:t>
            </a:r>
          </a:p>
          <a:p>
            <a:pPr eaLnBrk="1" hangingPunct="1"/>
            <a:r>
              <a:rPr lang="en-US" altLang="en-US" smtClean="0">
                <a:solidFill>
                  <a:srgbClr val="FFFFFF"/>
                </a:solidFill>
              </a:rPr>
              <a:t>Removes “guesswork” </a:t>
            </a:r>
          </a:p>
          <a:p>
            <a:pPr eaLnBrk="1" hangingPunct="1"/>
            <a:r>
              <a:rPr lang="en-US" altLang="en-US" smtClean="0">
                <a:solidFill>
                  <a:srgbClr val="FFFFFF"/>
                </a:solidFill>
              </a:rPr>
              <a:t>Reduces misinformation</a:t>
            </a:r>
          </a:p>
          <a:p>
            <a:pPr eaLnBrk="1" hangingPunct="1"/>
            <a:r>
              <a:rPr lang="en-US" altLang="en-US" smtClean="0">
                <a:solidFill>
                  <a:srgbClr val="FFFFFF"/>
                </a:solidFill>
              </a:rPr>
              <a:t>Taps a valuable resource</a:t>
            </a:r>
          </a:p>
          <a:p>
            <a:pPr lvl="1" eaLnBrk="1" hangingPunct="1"/>
            <a:r>
              <a:rPr lang="en-US" altLang="en-US" smtClean="0">
                <a:solidFill>
                  <a:srgbClr val="FFFFFF"/>
                </a:solidFill>
              </a:rPr>
              <a:t>Different perspectives and insights</a:t>
            </a:r>
          </a:p>
          <a:p>
            <a:pPr eaLnBrk="1" hangingPunct="1">
              <a:buFontTx/>
              <a:buNone/>
            </a:pPr>
            <a:endParaRPr lang="en-US" altLang="en-US" smtClean="0">
              <a:solidFill>
                <a:srgbClr val="FFFFFF"/>
              </a:solidFill>
            </a:endParaRPr>
          </a:p>
          <a:p>
            <a:pPr eaLnBrk="1" hangingPunct="1">
              <a:buFontTx/>
              <a:buNone/>
            </a:pPr>
            <a:endParaRPr lang="en-US" altLang="en-US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20"/>
  <p:tag name="ARTICULATE_PROJECT_OPE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Business vision design template">
  <a:themeElements>
    <a:clrScheme name="Default Design 1">
      <a:dk1>
        <a:srgbClr val="080808"/>
      </a:dk1>
      <a:lt1>
        <a:srgbClr val="74C8E6"/>
      </a:lt1>
      <a:dk2>
        <a:srgbClr val="000000"/>
      </a:dk2>
      <a:lt2>
        <a:srgbClr val="080808"/>
      </a:lt2>
      <a:accent1>
        <a:srgbClr val="68A2B6"/>
      </a:accent1>
      <a:accent2>
        <a:srgbClr val="4192BF"/>
      </a:accent2>
      <a:accent3>
        <a:srgbClr val="BCE0F0"/>
      </a:accent3>
      <a:accent4>
        <a:srgbClr val="060606"/>
      </a:accent4>
      <a:accent5>
        <a:srgbClr val="B9CED7"/>
      </a:accent5>
      <a:accent6>
        <a:srgbClr val="3A84AD"/>
      </a:accent6>
      <a:hlink>
        <a:srgbClr val="3963AF"/>
      </a:hlink>
      <a:folHlink>
        <a:srgbClr val="000066"/>
      </a:folHlink>
    </a:clrScheme>
    <a:fontScheme name="Default Design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80808"/>
        </a:dk1>
        <a:lt1>
          <a:srgbClr val="74C8E6"/>
        </a:lt1>
        <a:dk2>
          <a:srgbClr val="000000"/>
        </a:dk2>
        <a:lt2>
          <a:srgbClr val="080808"/>
        </a:lt2>
        <a:accent1>
          <a:srgbClr val="68A2B6"/>
        </a:accent1>
        <a:accent2>
          <a:srgbClr val="4192BF"/>
        </a:accent2>
        <a:accent3>
          <a:srgbClr val="BCE0F0"/>
        </a:accent3>
        <a:accent4>
          <a:srgbClr val="060606"/>
        </a:accent4>
        <a:accent5>
          <a:srgbClr val="B9CED7"/>
        </a:accent5>
        <a:accent6>
          <a:srgbClr val="3A84AD"/>
        </a:accent6>
        <a:hlink>
          <a:srgbClr val="3963AF"/>
        </a:hlink>
        <a:folHlink>
          <a:srgbClr val="0000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Business vision design template</Template>
  <TotalTime>121</TotalTime>
  <Words>482</Words>
  <Application>Microsoft Office PowerPoint</Application>
  <PresentationFormat>On-screen Show (4:3)</PresentationFormat>
  <Paragraphs>110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Tahoma</vt:lpstr>
      <vt:lpstr>Wingdings</vt:lpstr>
      <vt:lpstr>Calibri</vt:lpstr>
      <vt:lpstr>Business vision design template</vt:lpstr>
      <vt:lpstr>The Change Vision and Plan</vt:lpstr>
      <vt:lpstr>What Is the Vision Plan?</vt:lpstr>
      <vt:lpstr>Why Is the Vision Important? </vt:lpstr>
      <vt:lpstr>Characteristics of a Well-Crafted Vision </vt:lpstr>
      <vt:lpstr>Vision and Strategy</vt:lpstr>
      <vt:lpstr>Strategy</vt:lpstr>
      <vt:lpstr>Action Plans</vt:lpstr>
      <vt:lpstr>Budgets</vt:lpstr>
      <vt:lpstr>Communicating the Vision and Plan</vt:lpstr>
      <vt:lpstr>Effective Communication</vt:lpstr>
      <vt:lpstr>Manager’s Tip!  </vt:lpstr>
      <vt:lpstr>Communication Barriers</vt:lpstr>
      <vt:lpstr>Strategies for Effective Communication </vt:lpstr>
      <vt:lpstr>Effective communication is vital to both vision and plans for change.</vt:lpstr>
      <vt:lpstr>Training for Change</vt:lpstr>
      <vt:lpstr>Need for Training</vt:lpstr>
      <vt:lpstr>Steps to Effective Training</vt:lpstr>
      <vt:lpstr>Learning New Skills</vt:lpstr>
      <vt:lpstr>Transition Training</vt:lpstr>
      <vt:lpstr>Quality, organized training is necessary to implement any vision and change plan.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Becky</dc:creator>
  <cp:lastModifiedBy>Kastin, Galina</cp:lastModifiedBy>
  <cp:revision>11</cp:revision>
  <cp:lastPrinted>1601-01-01T00:00:00Z</cp:lastPrinted>
  <dcterms:created xsi:type="dcterms:W3CDTF">2008-09-11T13:42:10Z</dcterms:created>
  <dcterms:modified xsi:type="dcterms:W3CDTF">2018-09-26T17:25:07Z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  <property fmtid="{D5CDD505-2E9C-101B-9397-08002B2CF9AE}" pid="3" name="ArticulateGUID">
    <vt:lpwstr>833EF1FA-6DEB-4877-8215-879FC0FB7395</vt:lpwstr>
  </property>
  <property fmtid="{D5CDD505-2E9C-101B-9397-08002B2CF9AE}" pid="4" name="ArticulatePath">
    <vt:lpwstr>BUS224_U3_4 PPT_ Change Vision and Plan_Gina</vt:lpwstr>
  </property>
</Properties>
</file>