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3" r:id="rId2"/>
    <p:sldId id="293" r:id="rId3"/>
    <p:sldId id="294" r:id="rId4"/>
    <p:sldId id="295" r:id="rId5"/>
    <p:sldId id="297" r:id="rId6"/>
    <p:sldId id="300" r:id="rId7"/>
    <p:sldId id="308" r:id="rId8"/>
    <p:sldId id="309" r:id="rId9"/>
    <p:sldId id="310" r:id="rId10"/>
    <p:sldId id="311" r:id="rId11"/>
    <p:sldId id="312" r:id="rId12"/>
    <p:sldId id="302" r:id="rId13"/>
    <p:sldId id="303" r:id="rId14"/>
    <p:sldId id="313" r:id="rId15"/>
    <p:sldId id="307" r:id="rId16"/>
    <p:sldId id="28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BF38"/>
    <a:srgbClr val="ADADAD"/>
    <a:srgbClr val="E9E9E9"/>
    <a:srgbClr val="3C3C43"/>
    <a:srgbClr val="F5F5F5"/>
    <a:srgbClr val="B519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6"/>
    <p:restoredTop sz="94599"/>
  </p:normalViewPr>
  <p:slideViewPr>
    <p:cSldViewPr snapToGrid="0" snapToObjects="1">
      <p:cViewPr varScale="1">
        <p:scale>
          <a:sx n="68" d="100"/>
          <a:sy n="68" d="100"/>
        </p:scale>
        <p:origin x="942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Where Does Health Care Dollar Go?</a:t>
            </a:r>
          </a:p>
        </c:rich>
      </c:tx>
      <c:layout>
        <c:manualLayout>
          <c:xMode val="edge"/>
          <c:yMode val="edge"/>
          <c:x val="0.2402887758134006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32D2-451B-8600-E99ADFDC218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2D2-451B-8600-E99ADFDC218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32D2-451B-8600-E99ADFDC218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2D2-451B-8600-E99ADFDC218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2D2-451B-8600-E99ADFDC218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32D2-451B-8600-E99ADFDC218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C-A9B7-4A2C-8D08-76CA57CAEAD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32D2-451B-8600-E99ADFDC218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32D2-451B-8600-E99ADFDC218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32D2-451B-8600-E99ADFDC2181}"/>
                </c:ext>
              </c:extLst>
            </c:dLbl>
            <c:dLbl>
              <c:idx val="3"/>
              <c:layout>
                <c:manualLayout>
                  <c:x val="0.19339622641509435"/>
                  <c:y val="-1.0502324084589851E-1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2D2-451B-8600-E99ADFDC2181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32D2-451B-8600-E99ADFDC2181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6-32D2-451B-8600-E99ADFDC2181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C-A9B7-4A2C-8D08-76CA57CAEA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spc="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DME</c:v>
                </c:pt>
                <c:pt idx="1">
                  <c:v>Dental </c:v>
                </c:pt>
                <c:pt idx="2">
                  <c:v>Prescription Drugs</c:v>
                </c:pt>
                <c:pt idx="3">
                  <c:v>Hospital Care</c:v>
                </c:pt>
                <c:pt idx="4">
                  <c:v>Home Health and NH Care</c:v>
                </c:pt>
                <c:pt idx="5">
                  <c:v>Other</c:v>
                </c:pt>
                <c:pt idx="6">
                  <c:v>Physician Services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1.8</c:v>
                </c:pt>
                <c:pt idx="1">
                  <c:v>4.4000000000000004</c:v>
                </c:pt>
                <c:pt idx="2">
                  <c:v>11.6</c:v>
                </c:pt>
                <c:pt idx="3">
                  <c:v>38</c:v>
                </c:pt>
                <c:pt idx="4">
                  <c:v>9</c:v>
                </c:pt>
                <c:pt idx="5">
                  <c:v>6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D2-451B-8600-E99ADFDC2181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Financing of Health Care by Source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95B-4C59-8F3D-46398A2FB71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95B-4C59-8F3D-46398A2FB71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95B-4C59-8F3D-46398A2FB71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295B-4C59-8F3D-46398A2FB71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295B-4C59-8F3D-46398A2FB71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295B-4C59-8F3D-46398A2FB71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295B-4C59-8F3D-46398A2FB71D}"/>
                </c:ext>
              </c:extLst>
            </c:dLbl>
            <c:dLbl>
              <c:idx val="2"/>
              <c:layout>
                <c:manualLayout>
                  <c:x val="-0.16745283018867924"/>
                  <c:y val="-4.29645493977295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5B-4C59-8F3D-46398A2FB71D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295B-4C59-8F3D-46398A2FB71D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295B-4C59-8F3D-46398A2FB71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Sheet1!$B$2:$B$6</c:f>
              <c:strCache>
                <c:ptCount val="5"/>
                <c:pt idx="0">
                  <c:v>Medicare</c:v>
                </c:pt>
                <c:pt idx="1">
                  <c:v>Medicaid</c:v>
                </c:pt>
                <c:pt idx="2">
                  <c:v>Pvt Health Insurance</c:v>
                </c:pt>
                <c:pt idx="3">
                  <c:v>Out-of-Pocket </c:v>
                </c:pt>
                <c:pt idx="4">
                  <c:v>Other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21</c:v>
                </c:pt>
                <c:pt idx="1">
                  <c:v>18</c:v>
                </c:pt>
                <c:pt idx="2">
                  <c:v>35</c:v>
                </c:pt>
                <c:pt idx="3">
                  <c:v>11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5B-4C59-8F3D-46398A2FB71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6536A7-F65D-6D4F-B560-539EE01E2990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76BF4-2558-3A4C-BB3B-DDA5AAF58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182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56080-56A0-4F1D-A3BD-4DF16671CF52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6E247-C32E-4676-8315-7A6E35FB4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278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72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731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10425" y="772051"/>
            <a:ext cx="5345230" cy="3104113"/>
          </a:xfrm>
        </p:spPr>
        <p:txBody>
          <a:bodyPr anchor="b">
            <a:normAutofit/>
          </a:bodyPr>
          <a:lstStyle>
            <a:lvl1pPr algn="l"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675" y="4001932"/>
            <a:ext cx="5345230" cy="781085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293" y="5059351"/>
            <a:ext cx="4133082" cy="405104"/>
          </a:xfrm>
          <a:prstGeom prst="rect">
            <a:avLst/>
          </a:prstGeom>
        </p:spPr>
      </p:pic>
      <p:sp>
        <p:nvSpPr>
          <p:cNvPr id="5" name="Right Triangle 4"/>
          <p:cNvSpPr/>
          <p:nvPr userDrawn="1"/>
        </p:nvSpPr>
        <p:spPr>
          <a:xfrm flipH="1">
            <a:off x="2839185" y="1"/>
            <a:ext cx="3157668" cy="6858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76825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 userDrawn="1"/>
        </p:nvSpPr>
        <p:spPr>
          <a:xfrm>
            <a:off x="6205085" y="0"/>
            <a:ext cx="3128208" cy="6858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 userDrawn="1"/>
        </p:nvSpPr>
        <p:spPr>
          <a:xfrm>
            <a:off x="8006243" y="3986526"/>
            <a:ext cx="4233055" cy="2991213"/>
          </a:xfrm>
          <a:custGeom>
            <a:avLst/>
            <a:gdLst>
              <a:gd name="connsiteX0" fmla="*/ 0 w 4233055"/>
              <a:gd name="connsiteY0" fmla="*/ 0 h 2991213"/>
              <a:gd name="connsiteX1" fmla="*/ 1390396 w 4233055"/>
              <a:gd name="connsiteY1" fmla="*/ 0 h 2991213"/>
              <a:gd name="connsiteX2" fmla="*/ 4233055 w 4233055"/>
              <a:gd name="connsiteY2" fmla="*/ 0 h 2991213"/>
              <a:gd name="connsiteX3" fmla="*/ 4233055 w 4233055"/>
              <a:gd name="connsiteY3" fmla="*/ 2981836 h 2991213"/>
              <a:gd name="connsiteX4" fmla="*/ 1390396 w 4233055"/>
              <a:gd name="connsiteY4" fmla="*/ 2981836 h 2991213"/>
              <a:gd name="connsiteX5" fmla="*/ 1390396 w 4233055"/>
              <a:gd name="connsiteY5" fmla="*/ 2991213 h 2991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33055" h="2991213">
                <a:moveTo>
                  <a:pt x="0" y="0"/>
                </a:moveTo>
                <a:lnTo>
                  <a:pt x="1390396" y="0"/>
                </a:lnTo>
                <a:lnTo>
                  <a:pt x="4233055" y="0"/>
                </a:lnTo>
                <a:lnTo>
                  <a:pt x="4233055" y="2981836"/>
                </a:lnTo>
                <a:lnTo>
                  <a:pt x="1390396" y="2981836"/>
                </a:lnTo>
                <a:lnTo>
                  <a:pt x="1390396" y="2991213"/>
                </a:lnTo>
                <a:close/>
              </a:path>
            </a:pathLst>
          </a:custGeom>
          <a:solidFill>
            <a:srgbClr val="FDB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0278" y="772051"/>
            <a:ext cx="5345230" cy="3104113"/>
          </a:xfrm>
        </p:spPr>
        <p:txBody>
          <a:bodyPr anchor="b">
            <a:normAutofit/>
          </a:bodyPr>
          <a:lstStyle>
            <a:lvl1pPr algn="l"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9528" y="4001932"/>
            <a:ext cx="5345230" cy="781085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424" y="4969899"/>
            <a:ext cx="4133082" cy="40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21893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10425" y="772051"/>
            <a:ext cx="5345230" cy="3104113"/>
          </a:xfrm>
        </p:spPr>
        <p:txBody>
          <a:bodyPr anchor="b">
            <a:normAutofit/>
          </a:bodyPr>
          <a:lstStyle>
            <a:lvl1pPr algn="l"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675" y="4001932"/>
            <a:ext cx="5345230" cy="781085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Freeform 11"/>
          <p:cNvSpPr/>
          <p:nvPr userDrawn="1"/>
        </p:nvSpPr>
        <p:spPr>
          <a:xfrm rot="10800000" flipH="1">
            <a:off x="0" y="3876162"/>
            <a:ext cx="4138863" cy="2991213"/>
          </a:xfrm>
          <a:custGeom>
            <a:avLst/>
            <a:gdLst>
              <a:gd name="connsiteX0" fmla="*/ 2783304 w 4138863"/>
              <a:gd name="connsiteY0" fmla="*/ 2991213 h 2991213"/>
              <a:gd name="connsiteX1" fmla="*/ 4138863 w 4138863"/>
              <a:gd name="connsiteY1" fmla="*/ 2991213 h 2991213"/>
              <a:gd name="connsiteX2" fmla="*/ 2783304 w 4138863"/>
              <a:gd name="connsiteY2" fmla="*/ 0 h 2991213"/>
              <a:gd name="connsiteX3" fmla="*/ 2783304 w 4138863"/>
              <a:gd name="connsiteY3" fmla="*/ 9375 h 2991213"/>
              <a:gd name="connsiteX4" fmla="*/ 0 w 4138863"/>
              <a:gd name="connsiteY4" fmla="*/ 9375 h 2991213"/>
              <a:gd name="connsiteX5" fmla="*/ 0 w 4138863"/>
              <a:gd name="connsiteY5" fmla="*/ 2991211 h 2991213"/>
              <a:gd name="connsiteX6" fmla="*/ 2783304 w 4138863"/>
              <a:gd name="connsiteY6" fmla="*/ 2991211 h 2991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8863" h="2991213">
                <a:moveTo>
                  <a:pt x="2783304" y="2991213"/>
                </a:moveTo>
                <a:lnTo>
                  <a:pt x="4138863" y="2991213"/>
                </a:lnTo>
                <a:lnTo>
                  <a:pt x="2783304" y="0"/>
                </a:lnTo>
                <a:lnTo>
                  <a:pt x="2783304" y="9375"/>
                </a:lnTo>
                <a:lnTo>
                  <a:pt x="0" y="9375"/>
                </a:lnTo>
                <a:lnTo>
                  <a:pt x="0" y="2991211"/>
                </a:lnTo>
                <a:lnTo>
                  <a:pt x="2783304" y="2991211"/>
                </a:lnTo>
                <a:close/>
              </a:path>
            </a:pathLst>
          </a:custGeom>
          <a:solidFill>
            <a:srgbClr val="B51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ight Triangle 10"/>
          <p:cNvSpPr/>
          <p:nvPr userDrawn="1"/>
        </p:nvSpPr>
        <p:spPr>
          <a:xfrm flipH="1">
            <a:off x="2783304" y="9377"/>
            <a:ext cx="3128208" cy="6858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293" y="5059351"/>
            <a:ext cx="4133082" cy="40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64057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Milit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804756" y="772051"/>
            <a:ext cx="5345230" cy="3104113"/>
          </a:xfrm>
        </p:spPr>
        <p:txBody>
          <a:bodyPr anchor="b">
            <a:normAutofit/>
          </a:bodyPr>
          <a:lstStyle>
            <a:lvl1pPr algn="l"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824006" y="4001932"/>
            <a:ext cx="5345230" cy="781085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4" y="5059351"/>
            <a:ext cx="4133082" cy="405104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>
            <a:off x="6285668" y="0"/>
            <a:ext cx="3157668" cy="6858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619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69775"/>
            <a:ext cx="10515600" cy="71626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8366"/>
            <a:ext cx="10515600" cy="4351338"/>
          </a:xfrm>
        </p:spPr>
        <p:txBody>
          <a:bodyPr/>
          <a:lstStyle>
            <a:lvl1pPr>
              <a:buClr>
                <a:srgbClr val="FDBF38"/>
              </a:buClr>
              <a:defRPr b="0" i="0">
                <a:solidFill>
                  <a:srgbClr val="3C3C43"/>
                </a:solidFill>
                <a:latin typeface="Roboto Light" charset="0"/>
                <a:ea typeface="Roboto Light" charset="0"/>
                <a:cs typeface="Roboto Light" charset="0"/>
              </a:defRPr>
            </a:lvl1pPr>
            <a:lvl2pPr>
              <a:buClr>
                <a:srgbClr val="FDBF38"/>
              </a:buClr>
              <a:defRPr b="0" i="0">
                <a:solidFill>
                  <a:srgbClr val="3C3C43"/>
                </a:solidFill>
                <a:latin typeface="Roboto Light" charset="0"/>
                <a:ea typeface="Roboto Light" charset="0"/>
                <a:cs typeface="Roboto Light" charset="0"/>
              </a:defRPr>
            </a:lvl2pPr>
            <a:lvl3pPr>
              <a:buClr>
                <a:srgbClr val="FDBF38"/>
              </a:buClr>
              <a:defRPr b="0" i="0">
                <a:solidFill>
                  <a:srgbClr val="3C3C43"/>
                </a:solidFill>
                <a:latin typeface="Roboto Light" charset="0"/>
                <a:ea typeface="Roboto Light" charset="0"/>
                <a:cs typeface="Roboto Light" charset="0"/>
              </a:defRPr>
            </a:lvl3pPr>
            <a:lvl4pPr>
              <a:buClr>
                <a:srgbClr val="FDBF38"/>
              </a:buClr>
              <a:defRPr b="0" i="0">
                <a:solidFill>
                  <a:srgbClr val="3C3C43"/>
                </a:solidFill>
                <a:latin typeface="Roboto Light" charset="0"/>
                <a:ea typeface="Roboto Light" charset="0"/>
                <a:cs typeface="Roboto Light" charset="0"/>
              </a:defRPr>
            </a:lvl4pPr>
            <a:lvl5pPr>
              <a:buClr>
                <a:srgbClr val="FDBF38"/>
              </a:buClr>
              <a:defRPr b="0" i="0">
                <a:solidFill>
                  <a:srgbClr val="3C3C43"/>
                </a:solidFill>
                <a:latin typeface="Roboto Light" charset="0"/>
                <a:ea typeface="Roboto Light" charset="0"/>
                <a:cs typeface="Roboto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2" name="Freeform 11"/>
          <p:cNvSpPr/>
          <p:nvPr userDrawn="1"/>
        </p:nvSpPr>
        <p:spPr>
          <a:xfrm flipV="1">
            <a:off x="0" y="669775"/>
            <a:ext cx="760397" cy="500516"/>
          </a:xfrm>
          <a:custGeom>
            <a:avLst/>
            <a:gdLst>
              <a:gd name="connsiteX0" fmla="*/ 0 w 760397"/>
              <a:gd name="connsiteY0" fmla="*/ 500514 h 500516"/>
              <a:gd name="connsiteX1" fmla="*/ 490888 w 760397"/>
              <a:gd name="connsiteY1" fmla="*/ 500514 h 500516"/>
              <a:gd name="connsiteX2" fmla="*/ 490888 w 760397"/>
              <a:gd name="connsiteY2" fmla="*/ 0 h 500516"/>
              <a:gd name="connsiteX3" fmla="*/ 0 w 760397"/>
              <a:gd name="connsiteY3" fmla="*/ 0 h 500516"/>
              <a:gd name="connsiteX4" fmla="*/ 490889 w 760397"/>
              <a:gd name="connsiteY4" fmla="*/ 500516 h 500516"/>
              <a:gd name="connsiteX5" fmla="*/ 760397 w 760397"/>
              <a:gd name="connsiteY5" fmla="*/ 500516 h 500516"/>
              <a:gd name="connsiteX6" fmla="*/ 490889 w 760397"/>
              <a:gd name="connsiteY6" fmla="*/ 1 h 50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0397" h="500516">
                <a:moveTo>
                  <a:pt x="0" y="500514"/>
                </a:moveTo>
                <a:lnTo>
                  <a:pt x="490888" y="500514"/>
                </a:lnTo>
                <a:lnTo>
                  <a:pt x="490888" y="0"/>
                </a:lnTo>
                <a:lnTo>
                  <a:pt x="0" y="0"/>
                </a:lnTo>
                <a:close/>
                <a:moveTo>
                  <a:pt x="490889" y="500516"/>
                </a:moveTo>
                <a:lnTo>
                  <a:pt x="760397" y="500516"/>
                </a:lnTo>
                <a:lnTo>
                  <a:pt x="490889" y="1"/>
                </a:lnTo>
                <a:close/>
              </a:path>
            </a:pathLst>
          </a:custGeom>
          <a:solidFill>
            <a:srgbClr val="FDB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16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047354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927079"/>
            <a:ext cx="10515600" cy="746509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rgbClr val="3C3C43"/>
                </a:solidFill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554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20966"/>
            <a:ext cx="5181600" cy="3781091"/>
          </a:xfrm>
        </p:spPr>
        <p:txBody>
          <a:bodyPr/>
          <a:lstStyle>
            <a:lvl1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1pPr>
            <a:lvl2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2pPr>
            <a:lvl3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3pPr>
            <a:lvl4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4pPr>
            <a:lvl5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20966"/>
            <a:ext cx="5181600" cy="3781091"/>
          </a:xfrm>
        </p:spPr>
        <p:txBody>
          <a:bodyPr/>
          <a:lstStyle>
            <a:lvl1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1pPr>
            <a:lvl2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2pPr>
            <a:lvl3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3pPr>
            <a:lvl4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4pPr>
            <a:lvl5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reeform 12"/>
          <p:cNvSpPr/>
          <p:nvPr userDrawn="1"/>
        </p:nvSpPr>
        <p:spPr>
          <a:xfrm flipV="1">
            <a:off x="0" y="669775"/>
            <a:ext cx="760397" cy="500516"/>
          </a:xfrm>
          <a:custGeom>
            <a:avLst/>
            <a:gdLst>
              <a:gd name="connsiteX0" fmla="*/ 0 w 760397"/>
              <a:gd name="connsiteY0" fmla="*/ 500514 h 500516"/>
              <a:gd name="connsiteX1" fmla="*/ 490888 w 760397"/>
              <a:gd name="connsiteY1" fmla="*/ 500514 h 500516"/>
              <a:gd name="connsiteX2" fmla="*/ 490888 w 760397"/>
              <a:gd name="connsiteY2" fmla="*/ 0 h 500516"/>
              <a:gd name="connsiteX3" fmla="*/ 0 w 760397"/>
              <a:gd name="connsiteY3" fmla="*/ 0 h 500516"/>
              <a:gd name="connsiteX4" fmla="*/ 490889 w 760397"/>
              <a:gd name="connsiteY4" fmla="*/ 500516 h 500516"/>
              <a:gd name="connsiteX5" fmla="*/ 760397 w 760397"/>
              <a:gd name="connsiteY5" fmla="*/ 500516 h 500516"/>
              <a:gd name="connsiteX6" fmla="*/ 490889 w 760397"/>
              <a:gd name="connsiteY6" fmla="*/ 1 h 50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0397" h="500516">
                <a:moveTo>
                  <a:pt x="0" y="500514"/>
                </a:moveTo>
                <a:lnTo>
                  <a:pt x="490888" y="500514"/>
                </a:lnTo>
                <a:lnTo>
                  <a:pt x="490888" y="0"/>
                </a:lnTo>
                <a:lnTo>
                  <a:pt x="0" y="0"/>
                </a:lnTo>
                <a:close/>
                <a:moveTo>
                  <a:pt x="490889" y="500516"/>
                </a:moveTo>
                <a:lnTo>
                  <a:pt x="760397" y="500516"/>
                </a:lnTo>
                <a:lnTo>
                  <a:pt x="490889" y="1"/>
                </a:lnTo>
                <a:close/>
              </a:path>
            </a:pathLst>
          </a:custGeom>
          <a:solidFill>
            <a:srgbClr val="FDB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42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3779" y="1531433"/>
            <a:ext cx="5153796" cy="391954"/>
          </a:xfrm>
        </p:spPr>
        <p:txBody>
          <a:bodyPr anchor="b"/>
          <a:lstStyle>
            <a:lvl1pPr marL="0" indent="0">
              <a:buNone/>
              <a:defRPr sz="24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3779" y="1923388"/>
            <a:ext cx="5153796" cy="3684588"/>
          </a:xfrm>
        </p:spPr>
        <p:txBody>
          <a:bodyPr/>
          <a:lstStyle>
            <a:lvl1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1pPr>
            <a:lvl2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2pPr>
            <a:lvl3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3pPr>
            <a:lvl4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4pPr>
            <a:lvl5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6210" y="1531433"/>
            <a:ext cx="5179177" cy="391954"/>
          </a:xfrm>
        </p:spPr>
        <p:txBody>
          <a:bodyPr anchor="b"/>
          <a:lstStyle>
            <a:lvl1pPr marL="0" indent="0">
              <a:buNone/>
              <a:defRPr sz="24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6210" y="1923388"/>
            <a:ext cx="5179177" cy="3684588"/>
          </a:xfrm>
        </p:spPr>
        <p:txBody>
          <a:bodyPr/>
          <a:lstStyle>
            <a:lvl1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1pPr>
            <a:lvl2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2pPr>
            <a:lvl3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3pPr>
            <a:lvl4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4pPr>
            <a:lvl5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Freeform 15"/>
          <p:cNvSpPr/>
          <p:nvPr userDrawn="1"/>
        </p:nvSpPr>
        <p:spPr>
          <a:xfrm flipV="1">
            <a:off x="0" y="669775"/>
            <a:ext cx="760397" cy="500516"/>
          </a:xfrm>
          <a:custGeom>
            <a:avLst/>
            <a:gdLst>
              <a:gd name="connsiteX0" fmla="*/ 0 w 760397"/>
              <a:gd name="connsiteY0" fmla="*/ 500514 h 500516"/>
              <a:gd name="connsiteX1" fmla="*/ 490888 w 760397"/>
              <a:gd name="connsiteY1" fmla="*/ 500514 h 500516"/>
              <a:gd name="connsiteX2" fmla="*/ 490888 w 760397"/>
              <a:gd name="connsiteY2" fmla="*/ 0 h 500516"/>
              <a:gd name="connsiteX3" fmla="*/ 0 w 760397"/>
              <a:gd name="connsiteY3" fmla="*/ 0 h 500516"/>
              <a:gd name="connsiteX4" fmla="*/ 490889 w 760397"/>
              <a:gd name="connsiteY4" fmla="*/ 500516 h 500516"/>
              <a:gd name="connsiteX5" fmla="*/ 760397 w 760397"/>
              <a:gd name="connsiteY5" fmla="*/ 500516 h 500516"/>
              <a:gd name="connsiteX6" fmla="*/ 490889 w 760397"/>
              <a:gd name="connsiteY6" fmla="*/ 1 h 50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0397" h="500516">
                <a:moveTo>
                  <a:pt x="0" y="500514"/>
                </a:moveTo>
                <a:lnTo>
                  <a:pt x="490888" y="500514"/>
                </a:lnTo>
                <a:lnTo>
                  <a:pt x="490888" y="0"/>
                </a:lnTo>
                <a:lnTo>
                  <a:pt x="0" y="0"/>
                </a:lnTo>
                <a:close/>
                <a:moveTo>
                  <a:pt x="490889" y="500516"/>
                </a:moveTo>
                <a:lnTo>
                  <a:pt x="760397" y="500516"/>
                </a:lnTo>
                <a:lnTo>
                  <a:pt x="490889" y="1"/>
                </a:lnTo>
                <a:close/>
              </a:path>
            </a:pathLst>
          </a:custGeom>
          <a:solidFill>
            <a:srgbClr val="FDB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013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11648"/>
            <a:ext cx="3535716" cy="369556"/>
          </a:xfrm>
        </p:spPr>
        <p:txBody>
          <a:bodyPr anchor="t"/>
          <a:lstStyle>
            <a:lvl1pPr marL="0" indent="0">
              <a:buNone/>
              <a:defRPr sz="2400" b="0" i="0"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0"/>
          </p:nvPr>
        </p:nvSpPr>
        <p:spPr>
          <a:xfrm>
            <a:off x="4672262" y="2011648"/>
            <a:ext cx="3535716" cy="369556"/>
          </a:xfrm>
        </p:spPr>
        <p:txBody>
          <a:bodyPr anchor="t"/>
          <a:lstStyle>
            <a:lvl1pPr marL="0" indent="0">
              <a:buNone/>
              <a:defRPr sz="2400" b="0" i="0"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1"/>
          </p:nvPr>
        </p:nvSpPr>
        <p:spPr>
          <a:xfrm>
            <a:off x="838200" y="2566116"/>
            <a:ext cx="3535716" cy="2389845"/>
          </a:xfrm>
        </p:spPr>
        <p:txBody>
          <a:bodyPr anchor="t">
            <a:normAutofit/>
          </a:bodyPr>
          <a:lstStyle>
            <a:lvl1pPr marL="0" indent="0">
              <a:buNone/>
              <a:defRPr sz="22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2"/>
          </p:nvPr>
        </p:nvSpPr>
        <p:spPr>
          <a:xfrm>
            <a:off x="4672262" y="2566116"/>
            <a:ext cx="3535716" cy="2389845"/>
          </a:xfrm>
        </p:spPr>
        <p:txBody>
          <a:bodyPr anchor="t">
            <a:normAutofit/>
          </a:bodyPr>
          <a:lstStyle>
            <a:lvl1pPr marL="0" indent="0">
              <a:buNone/>
              <a:defRPr sz="22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Freeform 17"/>
          <p:cNvSpPr/>
          <p:nvPr userDrawn="1"/>
        </p:nvSpPr>
        <p:spPr>
          <a:xfrm flipV="1">
            <a:off x="0" y="669775"/>
            <a:ext cx="760397" cy="500516"/>
          </a:xfrm>
          <a:custGeom>
            <a:avLst/>
            <a:gdLst>
              <a:gd name="connsiteX0" fmla="*/ 0 w 760397"/>
              <a:gd name="connsiteY0" fmla="*/ 500514 h 500516"/>
              <a:gd name="connsiteX1" fmla="*/ 490888 w 760397"/>
              <a:gd name="connsiteY1" fmla="*/ 500514 h 500516"/>
              <a:gd name="connsiteX2" fmla="*/ 490888 w 760397"/>
              <a:gd name="connsiteY2" fmla="*/ 0 h 500516"/>
              <a:gd name="connsiteX3" fmla="*/ 0 w 760397"/>
              <a:gd name="connsiteY3" fmla="*/ 0 h 500516"/>
              <a:gd name="connsiteX4" fmla="*/ 490889 w 760397"/>
              <a:gd name="connsiteY4" fmla="*/ 500516 h 500516"/>
              <a:gd name="connsiteX5" fmla="*/ 760397 w 760397"/>
              <a:gd name="connsiteY5" fmla="*/ 500516 h 500516"/>
              <a:gd name="connsiteX6" fmla="*/ 490889 w 760397"/>
              <a:gd name="connsiteY6" fmla="*/ 1 h 50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0397" h="500516">
                <a:moveTo>
                  <a:pt x="0" y="500514"/>
                </a:moveTo>
                <a:lnTo>
                  <a:pt x="490888" y="500514"/>
                </a:lnTo>
                <a:lnTo>
                  <a:pt x="490888" y="0"/>
                </a:lnTo>
                <a:lnTo>
                  <a:pt x="0" y="0"/>
                </a:lnTo>
                <a:close/>
                <a:moveTo>
                  <a:pt x="490889" y="500516"/>
                </a:moveTo>
                <a:lnTo>
                  <a:pt x="760397" y="500516"/>
                </a:lnTo>
                <a:lnTo>
                  <a:pt x="490889" y="1"/>
                </a:lnTo>
                <a:close/>
              </a:path>
            </a:pathLst>
          </a:custGeom>
          <a:solidFill>
            <a:srgbClr val="FDB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819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790794" y="2011648"/>
            <a:ext cx="3563006" cy="2944313"/>
          </a:xfrm>
        </p:spPr>
        <p:txBody>
          <a:bodyPr/>
          <a:lstStyle>
            <a:lvl1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1pPr>
            <a:lvl2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2pPr>
            <a:lvl3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3pPr>
            <a:lvl4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4pPr>
            <a:lvl5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DBF38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Picture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11648"/>
            <a:ext cx="3245069" cy="369556"/>
          </a:xfrm>
        </p:spPr>
        <p:txBody>
          <a:bodyPr anchor="t"/>
          <a:lstStyle>
            <a:lvl1pPr marL="0" indent="0">
              <a:buNone/>
              <a:defRPr sz="2400" b="0" i="0"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1"/>
          </p:nvPr>
        </p:nvSpPr>
        <p:spPr>
          <a:xfrm>
            <a:off x="838200" y="2566116"/>
            <a:ext cx="3245069" cy="2389845"/>
          </a:xfrm>
        </p:spPr>
        <p:txBody>
          <a:bodyPr anchor="t">
            <a:normAutofit/>
          </a:bodyPr>
          <a:lstStyle>
            <a:lvl1pPr marL="0" indent="0">
              <a:buNone/>
              <a:defRPr sz="22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2"/>
          </p:nvPr>
        </p:nvSpPr>
        <p:spPr>
          <a:xfrm>
            <a:off x="4314497" y="2011648"/>
            <a:ext cx="3245069" cy="369556"/>
          </a:xfrm>
        </p:spPr>
        <p:txBody>
          <a:bodyPr anchor="t"/>
          <a:lstStyle>
            <a:lvl1pPr marL="0" indent="0">
              <a:buNone/>
              <a:defRPr sz="2400" b="0" i="0"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3"/>
          </p:nvPr>
        </p:nvSpPr>
        <p:spPr>
          <a:xfrm>
            <a:off x="4314497" y="2566116"/>
            <a:ext cx="3245069" cy="2389845"/>
          </a:xfrm>
        </p:spPr>
        <p:txBody>
          <a:bodyPr anchor="t">
            <a:normAutofit/>
          </a:bodyPr>
          <a:lstStyle>
            <a:lvl1pPr marL="0" indent="0">
              <a:buNone/>
              <a:defRPr sz="22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23" name="Freeform 22"/>
          <p:cNvSpPr/>
          <p:nvPr userDrawn="1"/>
        </p:nvSpPr>
        <p:spPr>
          <a:xfrm flipV="1">
            <a:off x="0" y="669775"/>
            <a:ext cx="760397" cy="500516"/>
          </a:xfrm>
          <a:custGeom>
            <a:avLst/>
            <a:gdLst>
              <a:gd name="connsiteX0" fmla="*/ 0 w 760397"/>
              <a:gd name="connsiteY0" fmla="*/ 500514 h 500516"/>
              <a:gd name="connsiteX1" fmla="*/ 490888 w 760397"/>
              <a:gd name="connsiteY1" fmla="*/ 500514 h 500516"/>
              <a:gd name="connsiteX2" fmla="*/ 490888 w 760397"/>
              <a:gd name="connsiteY2" fmla="*/ 0 h 500516"/>
              <a:gd name="connsiteX3" fmla="*/ 0 w 760397"/>
              <a:gd name="connsiteY3" fmla="*/ 0 h 500516"/>
              <a:gd name="connsiteX4" fmla="*/ 490889 w 760397"/>
              <a:gd name="connsiteY4" fmla="*/ 500516 h 500516"/>
              <a:gd name="connsiteX5" fmla="*/ 760397 w 760397"/>
              <a:gd name="connsiteY5" fmla="*/ 500516 h 500516"/>
              <a:gd name="connsiteX6" fmla="*/ 490889 w 760397"/>
              <a:gd name="connsiteY6" fmla="*/ 1 h 50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0397" h="500516">
                <a:moveTo>
                  <a:pt x="0" y="500514"/>
                </a:moveTo>
                <a:lnTo>
                  <a:pt x="490888" y="500514"/>
                </a:lnTo>
                <a:lnTo>
                  <a:pt x="490888" y="0"/>
                </a:lnTo>
                <a:lnTo>
                  <a:pt x="0" y="0"/>
                </a:lnTo>
                <a:close/>
                <a:moveTo>
                  <a:pt x="490889" y="500516"/>
                </a:moveTo>
                <a:lnTo>
                  <a:pt x="760397" y="500516"/>
                </a:lnTo>
                <a:lnTo>
                  <a:pt x="490889" y="1"/>
                </a:lnTo>
                <a:close/>
              </a:path>
            </a:pathLst>
          </a:custGeom>
          <a:solidFill>
            <a:srgbClr val="FDB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6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11648"/>
            <a:ext cx="3245069" cy="369556"/>
          </a:xfrm>
        </p:spPr>
        <p:txBody>
          <a:bodyPr anchor="t"/>
          <a:lstStyle>
            <a:lvl1pPr marL="0" indent="0">
              <a:buNone/>
              <a:defRPr sz="2400" b="0" i="0"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1"/>
          </p:nvPr>
        </p:nvSpPr>
        <p:spPr>
          <a:xfrm>
            <a:off x="838200" y="2566116"/>
            <a:ext cx="3245069" cy="2389845"/>
          </a:xfrm>
        </p:spPr>
        <p:txBody>
          <a:bodyPr anchor="t">
            <a:normAutofit/>
          </a:bodyPr>
          <a:lstStyle>
            <a:lvl1pPr marL="0" indent="0">
              <a:buNone/>
              <a:defRPr sz="22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2"/>
          </p:nvPr>
        </p:nvSpPr>
        <p:spPr>
          <a:xfrm>
            <a:off x="4473465" y="2011648"/>
            <a:ext cx="3245069" cy="369556"/>
          </a:xfrm>
        </p:spPr>
        <p:txBody>
          <a:bodyPr anchor="t"/>
          <a:lstStyle>
            <a:lvl1pPr marL="0" indent="0">
              <a:buNone/>
              <a:defRPr sz="2400" b="0" i="0"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4473465" y="2566116"/>
            <a:ext cx="3245069" cy="2389845"/>
          </a:xfrm>
        </p:spPr>
        <p:txBody>
          <a:bodyPr anchor="t">
            <a:normAutofit/>
          </a:bodyPr>
          <a:lstStyle>
            <a:lvl1pPr marL="0" indent="0">
              <a:buNone/>
              <a:defRPr sz="22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4"/>
          </p:nvPr>
        </p:nvSpPr>
        <p:spPr>
          <a:xfrm>
            <a:off x="8108731" y="2011648"/>
            <a:ext cx="3245069" cy="369556"/>
          </a:xfrm>
        </p:spPr>
        <p:txBody>
          <a:bodyPr anchor="t"/>
          <a:lstStyle>
            <a:lvl1pPr marL="0" indent="0">
              <a:buNone/>
              <a:defRPr sz="2400" b="0" i="0"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5"/>
          </p:nvPr>
        </p:nvSpPr>
        <p:spPr>
          <a:xfrm>
            <a:off x="8108731" y="2566116"/>
            <a:ext cx="3245069" cy="2389845"/>
          </a:xfrm>
        </p:spPr>
        <p:txBody>
          <a:bodyPr anchor="t">
            <a:normAutofit/>
          </a:bodyPr>
          <a:lstStyle>
            <a:lvl1pPr marL="0" indent="0">
              <a:buNone/>
              <a:defRPr sz="22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8" name="Freeform 17"/>
          <p:cNvSpPr/>
          <p:nvPr userDrawn="1"/>
        </p:nvSpPr>
        <p:spPr>
          <a:xfrm flipV="1">
            <a:off x="0" y="669775"/>
            <a:ext cx="760397" cy="500516"/>
          </a:xfrm>
          <a:custGeom>
            <a:avLst/>
            <a:gdLst>
              <a:gd name="connsiteX0" fmla="*/ 0 w 760397"/>
              <a:gd name="connsiteY0" fmla="*/ 500514 h 500516"/>
              <a:gd name="connsiteX1" fmla="*/ 490888 w 760397"/>
              <a:gd name="connsiteY1" fmla="*/ 500514 h 500516"/>
              <a:gd name="connsiteX2" fmla="*/ 490888 w 760397"/>
              <a:gd name="connsiteY2" fmla="*/ 0 h 500516"/>
              <a:gd name="connsiteX3" fmla="*/ 0 w 760397"/>
              <a:gd name="connsiteY3" fmla="*/ 0 h 500516"/>
              <a:gd name="connsiteX4" fmla="*/ 490889 w 760397"/>
              <a:gd name="connsiteY4" fmla="*/ 500516 h 500516"/>
              <a:gd name="connsiteX5" fmla="*/ 760397 w 760397"/>
              <a:gd name="connsiteY5" fmla="*/ 500516 h 500516"/>
              <a:gd name="connsiteX6" fmla="*/ 490889 w 760397"/>
              <a:gd name="connsiteY6" fmla="*/ 1 h 50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0397" h="500516">
                <a:moveTo>
                  <a:pt x="0" y="500514"/>
                </a:moveTo>
                <a:lnTo>
                  <a:pt x="490888" y="500514"/>
                </a:lnTo>
                <a:lnTo>
                  <a:pt x="490888" y="0"/>
                </a:lnTo>
                <a:lnTo>
                  <a:pt x="0" y="0"/>
                </a:lnTo>
                <a:close/>
                <a:moveTo>
                  <a:pt x="490889" y="500516"/>
                </a:moveTo>
                <a:lnTo>
                  <a:pt x="760397" y="500516"/>
                </a:lnTo>
                <a:lnTo>
                  <a:pt x="490889" y="1"/>
                </a:lnTo>
                <a:close/>
              </a:path>
            </a:pathLst>
          </a:custGeom>
          <a:solidFill>
            <a:srgbClr val="FDB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388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aphicFrame>
        <p:nvGraphicFramePr>
          <p:cNvPr id="17" name="Shape 257"/>
          <p:cNvGraphicFramePr/>
          <p:nvPr userDrawn="1">
            <p:extLst>
              <p:ext uri="{D42A27DB-BD31-4B8C-83A1-F6EECF244321}">
                <p14:modId xmlns:p14="http://schemas.microsoft.com/office/powerpoint/2010/main" val="1229009274"/>
              </p:ext>
            </p:extLst>
          </p:nvPr>
        </p:nvGraphicFramePr>
        <p:xfrm>
          <a:off x="838200" y="2249942"/>
          <a:ext cx="5610600" cy="26765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02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2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2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025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bg1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3C4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bg1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A</a:t>
                      </a:r>
                      <a:endParaRPr sz="1100" dirty="0">
                        <a:solidFill>
                          <a:schemeClr val="bg1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3C4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bg1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B</a:t>
                      </a:r>
                      <a:endParaRPr sz="1100" dirty="0">
                        <a:solidFill>
                          <a:schemeClr val="bg1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3C4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bg1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C</a:t>
                      </a:r>
                      <a:endParaRPr sz="1100" dirty="0">
                        <a:solidFill>
                          <a:schemeClr val="bg1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3C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5425">
                <a:tc>
                  <a:txBody>
                    <a:bodyPr/>
                    <a:lstStyle/>
                    <a:p>
                      <a:pPr marL="0" lvl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Yellow</a:t>
                      </a:r>
                      <a:endParaRPr sz="1100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10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20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7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5425">
                <a:tc>
                  <a:txBody>
                    <a:bodyPr/>
                    <a:lstStyle/>
                    <a:p>
                      <a:pPr marL="0" lvl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Blue</a:t>
                      </a:r>
                      <a:endParaRPr sz="1100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30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15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10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54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Orange</a:t>
                      </a:r>
                      <a:endParaRPr sz="110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5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24</a:t>
                      </a:r>
                      <a:endParaRPr sz="1100" b="1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16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Freeform 11"/>
          <p:cNvSpPr/>
          <p:nvPr userDrawn="1"/>
        </p:nvSpPr>
        <p:spPr>
          <a:xfrm flipV="1">
            <a:off x="0" y="669775"/>
            <a:ext cx="760397" cy="500516"/>
          </a:xfrm>
          <a:custGeom>
            <a:avLst/>
            <a:gdLst>
              <a:gd name="connsiteX0" fmla="*/ 0 w 760397"/>
              <a:gd name="connsiteY0" fmla="*/ 500514 h 500516"/>
              <a:gd name="connsiteX1" fmla="*/ 490888 w 760397"/>
              <a:gd name="connsiteY1" fmla="*/ 500514 h 500516"/>
              <a:gd name="connsiteX2" fmla="*/ 490888 w 760397"/>
              <a:gd name="connsiteY2" fmla="*/ 0 h 500516"/>
              <a:gd name="connsiteX3" fmla="*/ 0 w 760397"/>
              <a:gd name="connsiteY3" fmla="*/ 0 h 500516"/>
              <a:gd name="connsiteX4" fmla="*/ 490889 w 760397"/>
              <a:gd name="connsiteY4" fmla="*/ 500516 h 500516"/>
              <a:gd name="connsiteX5" fmla="*/ 760397 w 760397"/>
              <a:gd name="connsiteY5" fmla="*/ 500516 h 500516"/>
              <a:gd name="connsiteX6" fmla="*/ 490889 w 760397"/>
              <a:gd name="connsiteY6" fmla="*/ 1 h 50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0397" h="500516">
                <a:moveTo>
                  <a:pt x="0" y="500514"/>
                </a:moveTo>
                <a:lnTo>
                  <a:pt x="490888" y="500514"/>
                </a:lnTo>
                <a:lnTo>
                  <a:pt x="490888" y="0"/>
                </a:lnTo>
                <a:lnTo>
                  <a:pt x="0" y="0"/>
                </a:lnTo>
                <a:close/>
                <a:moveTo>
                  <a:pt x="490889" y="500516"/>
                </a:moveTo>
                <a:lnTo>
                  <a:pt x="760397" y="500516"/>
                </a:lnTo>
                <a:lnTo>
                  <a:pt x="490889" y="1"/>
                </a:lnTo>
                <a:close/>
              </a:path>
            </a:pathLst>
          </a:custGeom>
          <a:solidFill>
            <a:srgbClr val="FDB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055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Freeform 12"/>
          <p:cNvSpPr/>
          <p:nvPr userDrawn="1"/>
        </p:nvSpPr>
        <p:spPr>
          <a:xfrm flipV="1">
            <a:off x="0" y="669775"/>
            <a:ext cx="760397" cy="500516"/>
          </a:xfrm>
          <a:custGeom>
            <a:avLst/>
            <a:gdLst>
              <a:gd name="connsiteX0" fmla="*/ 0 w 760397"/>
              <a:gd name="connsiteY0" fmla="*/ 500514 h 500516"/>
              <a:gd name="connsiteX1" fmla="*/ 490888 w 760397"/>
              <a:gd name="connsiteY1" fmla="*/ 500514 h 500516"/>
              <a:gd name="connsiteX2" fmla="*/ 490888 w 760397"/>
              <a:gd name="connsiteY2" fmla="*/ 0 h 500516"/>
              <a:gd name="connsiteX3" fmla="*/ 0 w 760397"/>
              <a:gd name="connsiteY3" fmla="*/ 0 h 500516"/>
              <a:gd name="connsiteX4" fmla="*/ 490889 w 760397"/>
              <a:gd name="connsiteY4" fmla="*/ 500516 h 500516"/>
              <a:gd name="connsiteX5" fmla="*/ 760397 w 760397"/>
              <a:gd name="connsiteY5" fmla="*/ 500516 h 500516"/>
              <a:gd name="connsiteX6" fmla="*/ 490889 w 760397"/>
              <a:gd name="connsiteY6" fmla="*/ 1 h 50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0397" h="500516">
                <a:moveTo>
                  <a:pt x="0" y="500514"/>
                </a:moveTo>
                <a:lnTo>
                  <a:pt x="490888" y="500514"/>
                </a:lnTo>
                <a:lnTo>
                  <a:pt x="490888" y="0"/>
                </a:lnTo>
                <a:lnTo>
                  <a:pt x="0" y="0"/>
                </a:lnTo>
                <a:close/>
                <a:moveTo>
                  <a:pt x="490889" y="500516"/>
                </a:moveTo>
                <a:lnTo>
                  <a:pt x="760397" y="500516"/>
                </a:lnTo>
                <a:lnTo>
                  <a:pt x="490889" y="1"/>
                </a:lnTo>
                <a:close/>
              </a:path>
            </a:pathLst>
          </a:custGeom>
          <a:solidFill>
            <a:srgbClr val="FDB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8623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reeform 9"/>
          <p:cNvSpPr/>
          <p:nvPr userDrawn="1"/>
        </p:nvSpPr>
        <p:spPr>
          <a:xfrm flipV="1">
            <a:off x="0" y="669775"/>
            <a:ext cx="760397" cy="500516"/>
          </a:xfrm>
          <a:custGeom>
            <a:avLst/>
            <a:gdLst>
              <a:gd name="connsiteX0" fmla="*/ 0 w 760397"/>
              <a:gd name="connsiteY0" fmla="*/ 500514 h 500516"/>
              <a:gd name="connsiteX1" fmla="*/ 490888 w 760397"/>
              <a:gd name="connsiteY1" fmla="*/ 500514 h 500516"/>
              <a:gd name="connsiteX2" fmla="*/ 490888 w 760397"/>
              <a:gd name="connsiteY2" fmla="*/ 0 h 500516"/>
              <a:gd name="connsiteX3" fmla="*/ 0 w 760397"/>
              <a:gd name="connsiteY3" fmla="*/ 0 h 500516"/>
              <a:gd name="connsiteX4" fmla="*/ 490889 w 760397"/>
              <a:gd name="connsiteY4" fmla="*/ 500516 h 500516"/>
              <a:gd name="connsiteX5" fmla="*/ 760397 w 760397"/>
              <a:gd name="connsiteY5" fmla="*/ 500516 h 500516"/>
              <a:gd name="connsiteX6" fmla="*/ 490889 w 760397"/>
              <a:gd name="connsiteY6" fmla="*/ 1 h 50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0397" h="500516">
                <a:moveTo>
                  <a:pt x="0" y="500514"/>
                </a:moveTo>
                <a:lnTo>
                  <a:pt x="490888" y="500514"/>
                </a:lnTo>
                <a:lnTo>
                  <a:pt x="490888" y="0"/>
                </a:lnTo>
                <a:lnTo>
                  <a:pt x="0" y="0"/>
                </a:lnTo>
                <a:close/>
                <a:moveTo>
                  <a:pt x="490889" y="500516"/>
                </a:moveTo>
                <a:lnTo>
                  <a:pt x="760397" y="500516"/>
                </a:lnTo>
                <a:lnTo>
                  <a:pt x="490889" y="1"/>
                </a:lnTo>
                <a:close/>
              </a:path>
            </a:pathLst>
          </a:custGeom>
          <a:solidFill>
            <a:srgbClr val="FDB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036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2049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620551"/>
          </a:xfrm>
        </p:spPr>
        <p:txBody>
          <a:bodyPr/>
          <a:lstStyle>
            <a:lvl1pPr>
              <a:buClr>
                <a:srgbClr val="FDBF38"/>
              </a:buClr>
              <a:defRPr sz="3200" b="0" i="0">
                <a:latin typeface="Roboto Light" charset="0"/>
                <a:ea typeface="Roboto Light" charset="0"/>
                <a:cs typeface="Roboto Light" charset="0"/>
              </a:defRPr>
            </a:lvl1pPr>
            <a:lvl2pPr>
              <a:buClr>
                <a:srgbClr val="FDBF38"/>
              </a:buClr>
              <a:defRPr sz="2800" b="0" i="0">
                <a:latin typeface="Roboto Light" charset="0"/>
                <a:ea typeface="Roboto Light" charset="0"/>
                <a:cs typeface="Roboto Light" charset="0"/>
              </a:defRPr>
            </a:lvl2pPr>
            <a:lvl3pPr>
              <a:buClr>
                <a:srgbClr val="FDBF38"/>
              </a:buClr>
              <a:defRPr sz="2400" b="0" i="0">
                <a:latin typeface="Roboto Light" charset="0"/>
                <a:ea typeface="Roboto Light" charset="0"/>
                <a:cs typeface="Roboto Light" charset="0"/>
              </a:defRPr>
            </a:lvl3pPr>
            <a:lvl4pPr>
              <a:buClr>
                <a:srgbClr val="FDBF38"/>
              </a:buClr>
              <a:defRPr sz="2000" b="0" i="0">
                <a:latin typeface="Roboto Light" charset="0"/>
                <a:ea typeface="Roboto Light" charset="0"/>
                <a:cs typeface="Roboto Light" charset="0"/>
              </a:defRPr>
            </a:lvl4pPr>
            <a:lvl5pPr>
              <a:buClr>
                <a:srgbClr val="FDBF38"/>
              </a:buClr>
              <a:defRPr sz="2000" b="0" i="0">
                <a:latin typeface="Roboto Light" charset="0"/>
                <a:ea typeface="Roboto Light" charset="0"/>
                <a:cs typeface="Roboto Light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21568"/>
            <a:ext cx="3932237" cy="3486408"/>
          </a:xfrm>
        </p:spPr>
        <p:txBody>
          <a:bodyPr/>
          <a:lstStyle>
            <a:lvl1pPr marL="0" indent="0">
              <a:buNone/>
              <a:defRPr sz="16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Freeform 12"/>
          <p:cNvSpPr/>
          <p:nvPr userDrawn="1"/>
        </p:nvSpPr>
        <p:spPr>
          <a:xfrm flipV="1">
            <a:off x="0" y="669775"/>
            <a:ext cx="760397" cy="500516"/>
          </a:xfrm>
          <a:custGeom>
            <a:avLst/>
            <a:gdLst>
              <a:gd name="connsiteX0" fmla="*/ 0 w 760397"/>
              <a:gd name="connsiteY0" fmla="*/ 500514 h 500516"/>
              <a:gd name="connsiteX1" fmla="*/ 490888 w 760397"/>
              <a:gd name="connsiteY1" fmla="*/ 500514 h 500516"/>
              <a:gd name="connsiteX2" fmla="*/ 490888 w 760397"/>
              <a:gd name="connsiteY2" fmla="*/ 0 h 500516"/>
              <a:gd name="connsiteX3" fmla="*/ 0 w 760397"/>
              <a:gd name="connsiteY3" fmla="*/ 0 h 500516"/>
              <a:gd name="connsiteX4" fmla="*/ 490889 w 760397"/>
              <a:gd name="connsiteY4" fmla="*/ 500516 h 500516"/>
              <a:gd name="connsiteX5" fmla="*/ 760397 w 760397"/>
              <a:gd name="connsiteY5" fmla="*/ 500516 h 500516"/>
              <a:gd name="connsiteX6" fmla="*/ 490889 w 760397"/>
              <a:gd name="connsiteY6" fmla="*/ 1 h 500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0397" h="500516">
                <a:moveTo>
                  <a:pt x="0" y="500514"/>
                </a:moveTo>
                <a:lnTo>
                  <a:pt x="490888" y="500514"/>
                </a:lnTo>
                <a:lnTo>
                  <a:pt x="490888" y="0"/>
                </a:lnTo>
                <a:lnTo>
                  <a:pt x="0" y="0"/>
                </a:lnTo>
                <a:close/>
                <a:moveTo>
                  <a:pt x="490889" y="500516"/>
                </a:moveTo>
                <a:lnTo>
                  <a:pt x="760397" y="500516"/>
                </a:lnTo>
                <a:lnTo>
                  <a:pt x="490889" y="1"/>
                </a:lnTo>
                <a:close/>
              </a:path>
            </a:pathLst>
          </a:custGeom>
          <a:solidFill>
            <a:srgbClr val="FDB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2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33646"/>
            <a:ext cx="10515600" cy="3901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1952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60" r:id="rId3"/>
    <p:sldLayoutId id="2147483672" r:id="rId4"/>
    <p:sldLayoutId id="2147483650" r:id="rId5"/>
    <p:sldLayoutId id="2147483651" r:id="rId6"/>
    <p:sldLayoutId id="2147483652" r:id="rId7"/>
    <p:sldLayoutId id="2147483653" r:id="rId8"/>
    <p:sldLayoutId id="2147483668" r:id="rId9"/>
    <p:sldLayoutId id="2147483670" r:id="rId10"/>
    <p:sldLayoutId id="2147483669" r:id="rId11"/>
    <p:sldLayoutId id="2147483671" r:id="rId12"/>
    <p:sldLayoutId id="2147483654" r:id="rId13"/>
    <p:sldLayoutId id="2147483663" r:id="rId14"/>
    <p:sldLayoutId id="2147483655" r:id="rId15"/>
    <p:sldLayoutId id="214748365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B51902"/>
          </a:solidFill>
          <a:latin typeface="Roboto Light" charset="0"/>
          <a:ea typeface="Roboto Light" charset="0"/>
          <a:cs typeface="Roboto Light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FDBF38"/>
        </a:buClr>
        <a:buFont typeface="Arial"/>
        <a:buChar char="•"/>
        <a:defRPr sz="2800" b="0" i="0" kern="1200">
          <a:solidFill>
            <a:srgbClr val="3C3C43"/>
          </a:solidFill>
          <a:latin typeface="Roboto Light" charset="0"/>
          <a:ea typeface="Roboto Light" charset="0"/>
          <a:cs typeface="Roboto Ligh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DBF38"/>
        </a:buClr>
        <a:buFont typeface="Arial"/>
        <a:buChar char="•"/>
        <a:defRPr sz="2400" b="0" i="0" kern="1200">
          <a:solidFill>
            <a:srgbClr val="3C3C43"/>
          </a:solidFill>
          <a:latin typeface="Roboto Light" charset="0"/>
          <a:ea typeface="Roboto Light" charset="0"/>
          <a:cs typeface="Roboto Light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DBF38"/>
        </a:buClr>
        <a:buFont typeface="Arial"/>
        <a:buChar char="•"/>
        <a:defRPr sz="2000" b="0" i="0" kern="1200">
          <a:solidFill>
            <a:srgbClr val="3C3C43"/>
          </a:solidFill>
          <a:latin typeface="Roboto Light" charset="0"/>
          <a:ea typeface="Roboto Light" charset="0"/>
          <a:cs typeface="Roboto Light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DBF38"/>
        </a:buClr>
        <a:buFont typeface="Arial"/>
        <a:buChar char="•"/>
        <a:defRPr sz="1800" b="0" i="0" kern="1200">
          <a:solidFill>
            <a:srgbClr val="3C3C43"/>
          </a:solidFill>
          <a:latin typeface="Roboto Light" charset="0"/>
          <a:ea typeface="Roboto Light" charset="0"/>
          <a:cs typeface="Roboto Light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DBF38"/>
        </a:buClr>
        <a:buFont typeface="Arial"/>
        <a:buChar char="•"/>
        <a:defRPr sz="1800" b="0" i="0" kern="1200">
          <a:solidFill>
            <a:srgbClr val="3C3C43"/>
          </a:solidFill>
          <a:latin typeface="Roboto Light" charset="0"/>
          <a:ea typeface="Roboto Light" charset="0"/>
          <a:cs typeface="Roboto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757060" y="3451696"/>
            <a:ext cx="5345230" cy="781085"/>
          </a:xfrm>
        </p:spPr>
        <p:txBody>
          <a:bodyPr/>
          <a:lstStyle/>
          <a:p>
            <a:pPr algn="ctr"/>
            <a:r>
              <a:rPr lang="en-US" sz="4000" b="1" dirty="0"/>
              <a:t>UMUC  HMGT 435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11199" y="997527"/>
            <a:ext cx="10843491" cy="220287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Week 1: Economics and Health Economics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4962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Important Economic Principles </a:t>
            </a:r>
          </a:p>
          <a:p>
            <a:pPr lvl="1"/>
            <a:r>
              <a:rPr lang="en-US" sz="3000" dirty="0"/>
              <a:t>Scarcity of Resources vs. Unlimited Wants and Needs</a:t>
            </a:r>
          </a:p>
          <a:p>
            <a:pPr lvl="1"/>
            <a:r>
              <a:rPr lang="en-US" sz="3000" dirty="0"/>
              <a:t>Three Key Economic Questions </a:t>
            </a:r>
          </a:p>
          <a:p>
            <a:pPr lvl="1"/>
            <a:r>
              <a:rPr lang="en-US" sz="3000" dirty="0"/>
              <a:t>Opportunity Cost and Marginal Principal</a:t>
            </a:r>
          </a:p>
          <a:p>
            <a:pPr lvl="1"/>
            <a:r>
              <a:rPr lang="en-US" sz="3000" dirty="0"/>
              <a:t>Normative vs. Positive Analysis</a:t>
            </a:r>
          </a:p>
          <a:p>
            <a:pPr lvl="1"/>
            <a:r>
              <a:rPr lang="en-US" sz="3000" dirty="0"/>
              <a:t>Macroeconomic vs. Microeconomic</a:t>
            </a:r>
          </a:p>
          <a:p>
            <a:r>
              <a:rPr lang="en-US" sz="3200" dirty="0"/>
              <a:t>Key Drivers of Healthcare Spending Next 10 Years</a:t>
            </a:r>
          </a:p>
          <a:p>
            <a:r>
              <a:rPr lang="en-US" sz="3200" dirty="0"/>
              <a:t>Course Outline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Learning Objective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920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664811"/>
            <a:ext cx="10515600" cy="4351338"/>
          </a:xfrm>
        </p:spPr>
        <p:txBody>
          <a:bodyPr/>
          <a:lstStyle/>
          <a:p>
            <a:r>
              <a:rPr lang="en-US" b="1" dirty="0"/>
              <a:t>Economics:  </a:t>
            </a:r>
            <a:r>
              <a:rPr lang="en-US" i="1" dirty="0"/>
              <a:t>Study of the behavior of economic agents – individuals, firms, governments and other organizations – when confronted with </a:t>
            </a:r>
            <a:r>
              <a:rPr lang="en-US" b="1" i="1" dirty="0">
                <a:solidFill>
                  <a:srgbClr val="FF0000"/>
                </a:solidFill>
              </a:rPr>
              <a:t>scarcity of resources.</a:t>
            </a:r>
          </a:p>
          <a:p>
            <a:r>
              <a:rPr lang="en-US" b="1" dirty="0"/>
              <a:t>Two Important  Economic Concepts That Govern  Economic Behavior:</a:t>
            </a:r>
          </a:p>
          <a:p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Scarcity of Resources Amidst Unlimited Wants</a:t>
            </a:r>
          </a:p>
        </p:txBody>
      </p:sp>
      <p:sp>
        <p:nvSpPr>
          <p:cNvPr id="4" name="Oval 3"/>
          <p:cNvSpPr/>
          <p:nvPr/>
        </p:nvSpPr>
        <p:spPr>
          <a:xfrm>
            <a:off x="975360" y="3840480"/>
            <a:ext cx="2880360" cy="211836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64920" y="4297680"/>
            <a:ext cx="2590800" cy="132343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i="1" dirty="0"/>
              <a:t>OUR MATERIAL WANTS ARE UNLIMITED AND INSATIABLE</a:t>
            </a:r>
          </a:p>
        </p:txBody>
      </p:sp>
      <p:sp>
        <p:nvSpPr>
          <p:cNvPr id="6" name="Oval 5"/>
          <p:cNvSpPr/>
          <p:nvPr/>
        </p:nvSpPr>
        <p:spPr>
          <a:xfrm>
            <a:off x="6842760" y="4023360"/>
            <a:ext cx="3093720" cy="210312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132320" y="4297680"/>
            <a:ext cx="2849880" cy="132343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  ECONOMIC RESOURCES ARE LIMITED AND SCARCE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12920" y="4023360"/>
            <a:ext cx="2087880" cy="73866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sz="2400" b="1" dirty="0"/>
              <a:t>BUT………..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002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Resources also called “Factors of Production”</a:t>
            </a:r>
          </a:p>
          <a:p>
            <a:r>
              <a:rPr lang="en-US" dirty="0"/>
              <a:t>The Factors of Production in Healthcare Are: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Labor- </a:t>
            </a:r>
            <a:r>
              <a:rPr lang="en-US" dirty="0"/>
              <a:t>Doctors, nurses, administrative staff, etc. 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Physical capital </a:t>
            </a:r>
            <a:r>
              <a:rPr lang="en-US" dirty="0"/>
              <a:t>– Hospitals, doctor’s offices, medical technology, etc.  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Natural Resources and Raw Materials </a:t>
            </a:r>
            <a:r>
              <a:rPr lang="en-US" dirty="0"/>
              <a:t>– land for the capital to be built, energy sources (oil and gas), raw materials for pharmaceuticals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/>
              <a:t>Entrepreneurship </a:t>
            </a:r>
            <a:r>
              <a:rPr lang="en-US" dirty="0"/>
              <a:t>– scientists who develop cures for cancer, drug companies who develop new drugs.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Scarce Resources in Healthcare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279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71817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Key Trade-offs Must be Made and Economics Helps Explain these Trade-offs</a:t>
            </a:r>
          </a:p>
          <a:p>
            <a:r>
              <a:rPr lang="en-US" dirty="0"/>
              <a:t>How much of healthcare should be consumed and by whom? (e.g. </a:t>
            </a:r>
            <a:r>
              <a:rPr lang="en-US" i="1" dirty="0"/>
              <a:t>Demand</a:t>
            </a:r>
            <a:r>
              <a:rPr lang="en-US" dirty="0"/>
              <a:t>)</a:t>
            </a:r>
          </a:p>
          <a:p>
            <a:r>
              <a:rPr lang="en-US" dirty="0"/>
              <a:t>What products in healthcare should be produced and how much? (e.g. </a:t>
            </a:r>
            <a:r>
              <a:rPr lang="en-US" i="1" dirty="0"/>
              <a:t>Supply</a:t>
            </a:r>
            <a:r>
              <a:rPr lang="en-US" dirty="0"/>
              <a:t>)</a:t>
            </a:r>
          </a:p>
          <a:p>
            <a:r>
              <a:rPr lang="en-US" dirty="0"/>
              <a:t>How do you produce these products? (</a:t>
            </a:r>
            <a:r>
              <a:rPr lang="en-US" i="1" dirty="0"/>
              <a:t>Market Structure and Nature of Regulations)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Balancing Unlimited Wants with Scarcity of Resources in Healthcare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286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74455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In “General” Economic Markets:</a:t>
            </a:r>
          </a:p>
          <a:p>
            <a:r>
              <a:rPr lang="en-US" dirty="0"/>
              <a:t>PRICES of goods and services are important determinants of Supply and Demand and help temper unlimited wants against scarcity of resources </a:t>
            </a:r>
          </a:p>
          <a:p>
            <a:r>
              <a:rPr lang="en-US" dirty="0"/>
              <a:t>The income of individuals and the wealth of the nation also determine demand for goods and services</a:t>
            </a:r>
          </a:p>
          <a:p>
            <a:r>
              <a:rPr lang="en-US" dirty="0"/>
              <a:t>Generally, markets are “perfectly competitive” meaning information is readily available about quality of products and value</a:t>
            </a:r>
          </a:p>
          <a:p>
            <a:pPr marL="0" indent="0" algn="ctr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Prices and Income Important to Balance Demand and Supply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209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u="sng" dirty="0"/>
              <a:t>Patients </a:t>
            </a:r>
            <a:r>
              <a:rPr lang="en-US" sz="3200" u="sng" dirty="0"/>
              <a:t>Do Not Behave the Same Way as Consumers</a:t>
            </a:r>
          </a:p>
          <a:p>
            <a:pPr lvl="1"/>
            <a:r>
              <a:rPr lang="en-US" dirty="0"/>
              <a:t>They cannot “test” the product before consuming it</a:t>
            </a:r>
          </a:p>
          <a:p>
            <a:pPr lvl="1"/>
            <a:r>
              <a:rPr lang="en-US" dirty="0"/>
              <a:t>Difficult for patients to obtain information about what medical care is appropriate for their condition – medical knowledge is complex</a:t>
            </a:r>
          </a:p>
          <a:p>
            <a:pPr lvl="1"/>
            <a:r>
              <a:rPr lang="en-US" dirty="0"/>
              <a:t>Interdependencies between consumer actions (e.g. vaccinations impact public health)</a:t>
            </a:r>
          </a:p>
          <a:p>
            <a:pPr lvl="1"/>
            <a:r>
              <a:rPr lang="en-US" dirty="0"/>
              <a:t>Existence of insurance reduces sensitivity of demand to price changes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Healthcare Demand is Different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723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u="sng" dirty="0"/>
              <a:t>Doctors/Medical Providers </a:t>
            </a:r>
            <a:r>
              <a:rPr lang="en-US" sz="2800" u="sng" dirty="0"/>
              <a:t>Do Not Behave in the Same Way as Other Firms</a:t>
            </a:r>
          </a:p>
          <a:p>
            <a:r>
              <a:rPr lang="en-US" dirty="0"/>
              <a:t>Entry into the industry is restricted by medical licensing</a:t>
            </a:r>
          </a:p>
          <a:p>
            <a:r>
              <a:rPr lang="en-US" dirty="0"/>
              <a:t>Advertising and overt competition are generally absent in medical markets (this has been changing recently with drug ads)</a:t>
            </a:r>
          </a:p>
          <a:p>
            <a:r>
              <a:rPr lang="en-US" dirty="0"/>
              <a:t>Advice given by physicians is supposed to be completely divorced from self-interest</a:t>
            </a:r>
          </a:p>
          <a:p>
            <a:r>
              <a:rPr lang="en-US" dirty="0"/>
              <a:t>Goals of providers may differ than profit maximization (instead more towards social and ethical factors)</a:t>
            </a:r>
          </a:p>
          <a:p>
            <a:r>
              <a:rPr lang="en-US" dirty="0"/>
              <a:t>Doctors can price discriminate and charge different fees for different patients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Health Care Supply is Different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037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important economic concepts can be used when evaluating economic trade-offs</a:t>
            </a:r>
          </a:p>
          <a:p>
            <a:pPr lvl="1"/>
            <a:r>
              <a:rPr lang="en-US" dirty="0"/>
              <a:t>Opportunity cost</a:t>
            </a:r>
          </a:p>
          <a:p>
            <a:pPr lvl="1"/>
            <a:r>
              <a:rPr lang="en-US" dirty="0"/>
              <a:t>Marginal Principle</a:t>
            </a:r>
          </a:p>
          <a:p>
            <a:pPr lvl="1"/>
            <a:endParaRPr lang="en-US" dirty="0"/>
          </a:p>
          <a:p>
            <a:r>
              <a:rPr lang="en-US" dirty="0"/>
              <a:t>These two economic concepts are important when evaluating the economic implication of spending economic resources on one thing (e.g. healthcare) vs. another (e.g. defense or education)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Economic Trade-offs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102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Choosing factors of production for a given purpose (e.g. more healthcare)  lose the ability to use for something else (e.g. more education or more defense) </a:t>
            </a:r>
          </a:p>
          <a:p>
            <a:r>
              <a:rPr lang="en-US" dirty="0"/>
              <a:t>Opportunity cost of committing resources to produce a good or service is the benefits forgone from those same resources not being used in “next best alternative.” </a:t>
            </a:r>
          </a:p>
          <a:p>
            <a:r>
              <a:rPr lang="en-US" dirty="0"/>
              <a:t>Economic Cost = Explicit cost  + Implicit Cost</a:t>
            </a:r>
          </a:p>
          <a:p>
            <a:pPr lvl="1"/>
            <a:r>
              <a:rPr lang="en-US" u="sng" dirty="0"/>
              <a:t>Explicit cost</a:t>
            </a:r>
            <a:r>
              <a:rPr lang="en-US" dirty="0"/>
              <a:t>: actual monetary payments for products/services or inputs to production</a:t>
            </a:r>
          </a:p>
          <a:p>
            <a:pPr lvl="1"/>
            <a:r>
              <a:rPr lang="en-US" u="sng" dirty="0"/>
              <a:t>Implicit cost</a:t>
            </a:r>
            <a:r>
              <a:rPr lang="en-US" dirty="0"/>
              <a:t>: opportunity cost (benefits forgone from not using resources for next best alternative)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Opportunity Cost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019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Compare the marginal cost(MC) versus marginal benefit(MB) of a decision.</a:t>
            </a:r>
          </a:p>
          <a:p>
            <a:r>
              <a:rPr lang="en-US" u="sng" dirty="0"/>
              <a:t>Marginal Principle: </a:t>
            </a:r>
          </a:p>
          <a:p>
            <a:pPr lvl="1"/>
            <a:r>
              <a:rPr lang="en-US" dirty="0"/>
              <a:t>Increase the level of activity as long as the marginal benefit (MB) exceeds the marginal cost (MC). </a:t>
            </a:r>
          </a:p>
          <a:p>
            <a:pPr lvl="1"/>
            <a:r>
              <a:rPr lang="en-US" dirty="0"/>
              <a:t>The optimal level of spending chosen is when the MB = MC. </a:t>
            </a:r>
          </a:p>
          <a:p>
            <a:r>
              <a:rPr lang="en-US" u="sng" dirty="0"/>
              <a:t>Example: </a:t>
            </a:r>
          </a:p>
          <a:p>
            <a:pPr lvl="1"/>
            <a:r>
              <a:rPr lang="en-US" dirty="0"/>
              <a:t>Spending a lot of resources to develop a vaccine that may not result in a large marginal benefit.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Marginal Principle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003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u="sng" dirty="0"/>
              <a:t>Positive Analysis and the Way of Economic Thinking:</a:t>
            </a:r>
          </a:p>
          <a:p>
            <a:r>
              <a:rPr lang="en-US" dirty="0"/>
              <a:t>   “What is” or “What will be”</a:t>
            </a:r>
          </a:p>
          <a:p>
            <a:r>
              <a:rPr lang="en-US" dirty="0"/>
              <a:t>     Investigating the relationship between economic variables</a:t>
            </a:r>
          </a:p>
          <a:p>
            <a:r>
              <a:rPr lang="en-US" dirty="0"/>
              <a:t>     Measuring efficiency of a procedure or its effectiveness on achieving a goal is an example of positive analysis in health care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u="sng" dirty="0"/>
              <a:t>Normative Analysis---Not the Economic Way of thinking </a:t>
            </a:r>
          </a:p>
          <a:p>
            <a:r>
              <a:rPr lang="en-US" dirty="0"/>
              <a:t>  “What ought to be”</a:t>
            </a:r>
          </a:p>
          <a:p>
            <a:r>
              <a:rPr lang="en-US" dirty="0"/>
              <a:t>    “Desirability” of alternative outcomes</a:t>
            </a:r>
          </a:p>
          <a:p>
            <a:r>
              <a:rPr lang="en-US" dirty="0"/>
              <a:t>    Ethical and fairness arguments often fall under  normative analysis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Positive Economic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7339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Microeconomics</a:t>
            </a:r>
          </a:p>
          <a:p>
            <a:r>
              <a:rPr lang="en-US" dirty="0"/>
              <a:t>Focuses on decision-making of individuals and businesses</a:t>
            </a:r>
          </a:p>
          <a:p>
            <a:r>
              <a:rPr lang="en-US" dirty="0"/>
              <a:t>Examples: pricing decisions, nature of markets, and wage determination.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Macroeconomics</a:t>
            </a:r>
          </a:p>
          <a:p>
            <a:r>
              <a:rPr lang="en-US" dirty="0"/>
              <a:t>Study of the nation’s economy as a whole</a:t>
            </a:r>
          </a:p>
          <a:p>
            <a:r>
              <a:rPr lang="en-US" dirty="0"/>
              <a:t>Includes issues of changes in overall prices (inflation), unemployment, and economic growth (as measured by GDP)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Microeconomics vs. Macroeconomics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4287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51A58B-9EE7-4908-AB2B-3CC3C3B79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53276C76-F997-42B9-BD54-B292BAD35503}"/>
              </a:ext>
            </a:extLst>
          </p:cNvPr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6197600" y="1920875"/>
          <a:ext cx="5384800" cy="4433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58EFD775-38EF-4722-BFA2-838D9F472080}"/>
              </a:ext>
            </a:extLst>
          </p:cNvPr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609600" y="1920875"/>
          <a:ext cx="5384800" cy="4433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1959AA44-D10F-4B5F-8F68-8CA2021C7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Sources and Uses of Health Care Spending 2016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00FA03-DCA1-485F-8DBB-374DA111908B}"/>
              </a:ext>
            </a:extLst>
          </p:cNvPr>
          <p:cNvSpPr txBox="1"/>
          <p:nvPr/>
        </p:nvSpPr>
        <p:spPr>
          <a:xfrm>
            <a:off x="91440" y="6354763"/>
            <a:ext cx="8155745" cy="46166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Source: National Health Expenditures, CMS</a:t>
            </a:r>
          </a:p>
          <a:p>
            <a:r>
              <a:rPr lang="en-US" sz="1200" dirty="0"/>
              <a:t>Chart on Right based on distribution of personal health expenditures and excl. admin. and gov’t public health activities.</a:t>
            </a:r>
          </a:p>
        </p:txBody>
      </p:sp>
    </p:spTree>
    <p:extLst>
      <p:ext uri="{BB962C8B-B14F-4D97-AF65-F5344CB8AC3E}">
        <p14:creationId xmlns:p14="http://schemas.microsoft.com/office/powerpoint/2010/main" val="132370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6172201" y="1846178"/>
            <a:ext cx="5181600" cy="378109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u="sng" dirty="0"/>
              <a:t>Individual Sectors:</a:t>
            </a:r>
          </a:p>
          <a:p>
            <a:r>
              <a:rPr lang="en-US" dirty="0"/>
              <a:t>By 2026, the public sector will finance nearly half of all health care spending (47%)</a:t>
            </a:r>
          </a:p>
          <a:p>
            <a:r>
              <a:rPr lang="en-US" dirty="0"/>
              <a:t>Prescription drug spending while small in dollar terms, is expected to be one of the strongest growing sectors over next 10 years, compared to hospital growth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37489"/>
            <a:ext cx="5181600" cy="378109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u="sng" dirty="0"/>
              <a:t>Overall Trends (2016-2026):</a:t>
            </a:r>
          </a:p>
          <a:p>
            <a:r>
              <a:rPr lang="en-US" dirty="0"/>
              <a:t>Health spending exceeds growth in the economy (as measured by GDP)</a:t>
            </a:r>
          </a:p>
          <a:p>
            <a:r>
              <a:rPr lang="en-US" dirty="0"/>
              <a:t>By 2026, health spending will consume about 20 percent of our economic resources</a:t>
            </a:r>
          </a:p>
          <a:p>
            <a:r>
              <a:rPr lang="en-US" dirty="0"/>
              <a:t>Biggest long-run factor will be faster growth in medical prices and population aging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Projections of Factors Impacting Future Healthcare Spending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250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800" dirty="0"/>
              <a:t>Week 2: The Demand for Health Care </a:t>
            </a:r>
          </a:p>
          <a:p>
            <a:pPr lvl="1"/>
            <a:r>
              <a:rPr lang="en-US" sz="2800" dirty="0"/>
              <a:t>Week 3: The Demand for Health Insurance</a:t>
            </a:r>
          </a:p>
          <a:p>
            <a:pPr lvl="1"/>
            <a:r>
              <a:rPr lang="en-US" sz="2800" dirty="0"/>
              <a:t>Week 4: The Supply of Health Care in Competitive Markets</a:t>
            </a:r>
          </a:p>
          <a:p>
            <a:pPr lvl="1"/>
            <a:r>
              <a:rPr lang="en-US" sz="2800" dirty="0"/>
              <a:t>Week 5: The Supply of Health Care in Noncompetitive 			   Markets</a:t>
            </a:r>
          </a:p>
          <a:p>
            <a:pPr lvl="1"/>
            <a:r>
              <a:rPr lang="en-US" sz="2800" dirty="0"/>
              <a:t>Week 6: Role of Government Regulation: Market Failures, 		            Price Controls, Licensing</a:t>
            </a:r>
          </a:p>
          <a:p>
            <a:pPr lvl="1"/>
            <a:r>
              <a:rPr lang="en-US" sz="2800" dirty="0"/>
              <a:t>Week 7: Comparative Effectiveness (Cost-Benefit analysis)</a:t>
            </a:r>
          </a:p>
          <a:p>
            <a:pPr lvl="1"/>
            <a:r>
              <a:rPr lang="en-US" sz="2800" dirty="0"/>
              <a:t>Week 8: Health Economics and Affordable Care Act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HMGT 435 Course 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1052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UMUC 2018">
      <a:dk1>
        <a:srgbClr val="3C3C43"/>
      </a:dk1>
      <a:lt1>
        <a:srgbClr val="FFFFFF"/>
      </a:lt1>
      <a:dk2>
        <a:srgbClr val="A30606"/>
      </a:dk2>
      <a:lt2>
        <a:srgbClr val="E9E9E9"/>
      </a:lt2>
      <a:accent1>
        <a:srgbClr val="003E6A"/>
      </a:accent1>
      <a:accent2>
        <a:srgbClr val="FDBF38"/>
      </a:accent2>
      <a:accent3>
        <a:srgbClr val="007DB6"/>
      </a:accent3>
      <a:accent4>
        <a:srgbClr val="008484"/>
      </a:accent4>
      <a:accent5>
        <a:srgbClr val="787800"/>
      </a:accent5>
      <a:accent6>
        <a:srgbClr val="000000"/>
      </a:accent6>
      <a:hlink>
        <a:srgbClr val="003E6A"/>
      </a:hlink>
      <a:folHlink>
        <a:srgbClr val="003E6A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13183</TotalTime>
  <Words>1080</Words>
  <Application>Microsoft Office PowerPoint</Application>
  <PresentationFormat>Widescreen</PresentationFormat>
  <Paragraphs>126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Roboto</vt:lpstr>
      <vt:lpstr>Roboto Light</vt:lpstr>
      <vt:lpstr>Roboto Medium</vt:lpstr>
      <vt:lpstr>Office Theme</vt:lpstr>
      <vt:lpstr>Week 1: Economics and Health Economics</vt:lpstr>
      <vt:lpstr>Key Learning Objective</vt:lpstr>
      <vt:lpstr>Scarcity of Resources Amidst Unlimited Wants</vt:lpstr>
      <vt:lpstr>Scarce Resources in Healthcare</vt:lpstr>
      <vt:lpstr>Balancing Unlimited Wants with Scarcity of Resources in Healthcare</vt:lpstr>
      <vt:lpstr>Prices and Income Important to Balance Demand and Supply</vt:lpstr>
      <vt:lpstr>Why Healthcare Demand is Different</vt:lpstr>
      <vt:lpstr>Why Health Care Supply is Different</vt:lpstr>
      <vt:lpstr>Evaluating Economic Trade-offs</vt:lpstr>
      <vt:lpstr>Opportunity Cost</vt:lpstr>
      <vt:lpstr>Marginal Principle</vt:lpstr>
      <vt:lpstr>Positive Economic Analysis</vt:lpstr>
      <vt:lpstr>Microeconomics vs. Macroeconomics</vt:lpstr>
      <vt:lpstr>Sources and Uses of Health Care Spending 2016</vt:lpstr>
      <vt:lpstr>Projections of Factors Impacting Future Healthcare Spending</vt:lpstr>
      <vt:lpstr>HMGT 435 Course Overview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Clary O</cp:lastModifiedBy>
  <cp:revision>90</cp:revision>
  <cp:lastPrinted>2018-05-14T18:21:52Z</cp:lastPrinted>
  <dcterms:created xsi:type="dcterms:W3CDTF">2018-03-08T19:32:52Z</dcterms:created>
  <dcterms:modified xsi:type="dcterms:W3CDTF">2019-03-10T13:47:57Z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Jive_LatestUserAccountName">
    <vt:lpwstr>jmulvey3</vt:lpwstr>
  </property>
  <property fmtid="{D5CDD505-2E9C-101B-9397-08002B2CF9AE}" pid="3" name="Offisync_UniqueId">
    <vt:lpwstr>108293</vt:lpwstr>
  </property>
  <property fmtid="{D5CDD505-2E9C-101B-9397-08002B2CF9AE}" pid="4" name="Offisync_UpdateToken">
    <vt:lpwstr>1</vt:lpwstr>
  </property>
  <property fmtid="{D5CDD505-2E9C-101B-9397-08002B2CF9AE}" pid="5" name="Jive_VersionGuid">
    <vt:lpwstr>ef4ae142-bdca-4f4e-b6e2-72a6a7abe05e</vt:lpwstr>
  </property>
  <property fmtid="{D5CDD505-2E9C-101B-9397-08002B2CF9AE}" pid="6" name="Offisync_ProviderInitializationData">
    <vt:lpwstr>https://engage.umuc.edu</vt:lpwstr>
  </property>
  <property fmtid="{D5CDD505-2E9C-101B-9397-08002B2CF9AE}" pid="7" name="Offisync_ServerID">
    <vt:lpwstr>3c807fa9-7129-41c1-97cd-0d7d4f6558ff</vt:lpwstr>
  </property>
</Properties>
</file>