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2" r:id="rId2"/>
    <p:sldId id="293" r:id="rId3"/>
    <p:sldId id="301" r:id="rId4"/>
    <p:sldId id="305" r:id="rId5"/>
    <p:sldId id="304" r:id="rId6"/>
    <p:sldId id="294" r:id="rId7"/>
    <p:sldId id="295" r:id="rId8"/>
    <p:sldId id="303" r:id="rId9"/>
    <p:sldId id="302" r:id="rId10"/>
    <p:sldId id="296" r:id="rId11"/>
    <p:sldId id="297" r:id="rId12"/>
    <p:sldId id="298" r:id="rId13"/>
    <p:sldId id="299" r:id="rId14"/>
    <p:sldId id="300" r:id="rId15"/>
    <p:sldId id="306" r:id="rId16"/>
    <p:sldId id="307" r:id="rId17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C43"/>
    <a:srgbClr val="FDBF38"/>
    <a:srgbClr val="B51902"/>
    <a:srgbClr val="DA1A32"/>
    <a:srgbClr val="ADADAD"/>
    <a:srgbClr val="E9E9E9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86"/>
    <p:restoredTop sz="94753"/>
  </p:normalViewPr>
  <p:slideViewPr>
    <p:cSldViewPr snapToGrid="0" snapToObjects="1">
      <p:cViewPr varScale="1">
        <p:scale>
          <a:sx n="68" d="100"/>
          <a:sy n="68" d="100"/>
        </p:scale>
        <p:origin x="942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4272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6536A7-F65D-6D4F-B560-539EE01E2990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B76BF4-2558-3A4C-BB3B-DDA5AAF58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1827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9EF0BD-D213-3643-A568-2C09D100562B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53A48E-474C-3F46-A5F0-1456CD97C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520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133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10425" y="772051"/>
            <a:ext cx="5345230" cy="3104113"/>
          </a:xfrm>
        </p:spPr>
        <p:txBody>
          <a:bodyPr anchor="b">
            <a:normAutofit/>
          </a:bodyPr>
          <a:lstStyle>
            <a:lvl1pPr algn="l"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675" y="4001932"/>
            <a:ext cx="5345230" cy="781085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-267102" y="267100"/>
            <a:ext cx="6858002" cy="6323801"/>
          </a:xfrm>
          <a:custGeom>
            <a:avLst/>
            <a:gdLst>
              <a:gd name="connsiteX0" fmla="*/ 0 w 6858002"/>
              <a:gd name="connsiteY0" fmla="*/ 3686479 h 6323801"/>
              <a:gd name="connsiteX1" fmla="*/ 0 w 6858002"/>
              <a:gd name="connsiteY1" fmla="*/ 0 h 6323801"/>
              <a:gd name="connsiteX2" fmla="*/ 6858002 w 6858002"/>
              <a:gd name="connsiteY2" fmla="*/ 3686479 h 6323801"/>
              <a:gd name="connsiteX3" fmla="*/ 0 w 6858002"/>
              <a:gd name="connsiteY3" fmla="*/ 6323801 h 6323801"/>
              <a:gd name="connsiteX4" fmla="*/ 0 w 6858002"/>
              <a:gd name="connsiteY4" fmla="*/ 3686480 h 6323801"/>
              <a:gd name="connsiteX5" fmla="*/ 6858001 w 6858002"/>
              <a:gd name="connsiteY5" fmla="*/ 3686480 h 6323801"/>
              <a:gd name="connsiteX6" fmla="*/ 6858001 w 6858002"/>
              <a:gd name="connsiteY6" fmla="*/ 6323801 h 6323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8002" h="6323801">
                <a:moveTo>
                  <a:pt x="0" y="3686479"/>
                </a:moveTo>
                <a:lnTo>
                  <a:pt x="0" y="0"/>
                </a:lnTo>
                <a:lnTo>
                  <a:pt x="6858002" y="3686479"/>
                </a:lnTo>
                <a:close/>
                <a:moveTo>
                  <a:pt x="0" y="6323801"/>
                </a:moveTo>
                <a:lnTo>
                  <a:pt x="0" y="3686480"/>
                </a:lnTo>
                <a:lnTo>
                  <a:pt x="6858001" y="3686480"/>
                </a:lnTo>
                <a:lnTo>
                  <a:pt x="6858001" y="6323801"/>
                </a:lnTo>
                <a:close/>
              </a:path>
            </a:pathLst>
          </a:custGeom>
          <a:solidFill>
            <a:srgbClr val="B51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 rot="5400000">
            <a:off x="-887930" y="887928"/>
            <a:ext cx="6858002" cy="5082143"/>
          </a:xfrm>
          <a:custGeom>
            <a:avLst/>
            <a:gdLst>
              <a:gd name="connsiteX0" fmla="*/ 1 w 6858002"/>
              <a:gd name="connsiteY0" fmla="*/ 5082143 h 5082143"/>
              <a:gd name="connsiteX1" fmla="*/ 1 w 6858002"/>
              <a:gd name="connsiteY1" fmla="*/ 3686480 h 5082143"/>
              <a:gd name="connsiteX2" fmla="*/ 6858002 w 6858002"/>
              <a:gd name="connsiteY2" fmla="*/ 3686480 h 5082143"/>
              <a:gd name="connsiteX3" fmla="*/ 6858002 w 6858002"/>
              <a:gd name="connsiteY3" fmla="*/ 5082143 h 5082143"/>
              <a:gd name="connsiteX4" fmla="*/ 0 w 6858002"/>
              <a:gd name="connsiteY4" fmla="*/ 3686479 h 5082143"/>
              <a:gd name="connsiteX5" fmla="*/ 0 w 6858002"/>
              <a:gd name="connsiteY5" fmla="*/ 0 h 5082143"/>
              <a:gd name="connsiteX6" fmla="*/ 6858002 w 6858002"/>
              <a:gd name="connsiteY6" fmla="*/ 3686479 h 5082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8002" h="5082143">
                <a:moveTo>
                  <a:pt x="1" y="5082143"/>
                </a:moveTo>
                <a:lnTo>
                  <a:pt x="1" y="3686480"/>
                </a:lnTo>
                <a:lnTo>
                  <a:pt x="6858002" y="3686480"/>
                </a:lnTo>
                <a:lnTo>
                  <a:pt x="6858002" y="5082143"/>
                </a:lnTo>
                <a:close/>
                <a:moveTo>
                  <a:pt x="0" y="3686479"/>
                </a:moveTo>
                <a:lnTo>
                  <a:pt x="0" y="0"/>
                </a:lnTo>
                <a:lnTo>
                  <a:pt x="6858002" y="3686479"/>
                </a:lnTo>
                <a:close/>
              </a:path>
            </a:pathLst>
          </a:cu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ight Triangle 10"/>
          <p:cNvSpPr/>
          <p:nvPr userDrawn="1"/>
        </p:nvSpPr>
        <p:spPr>
          <a:xfrm rot="5400000">
            <a:off x="-1585762" y="1585759"/>
            <a:ext cx="6858002" cy="3686479"/>
          </a:xfrm>
          <a:prstGeom prst="rtTriangle">
            <a:avLst/>
          </a:prstGeom>
          <a:solidFill>
            <a:srgbClr val="FDBF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179" y="5059351"/>
            <a:ext cx="4133082" cy="40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76825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69775"/>
            <a:ext cx="10515600" cy="71626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8366"/>
            <a:ext cx="10515600" cy="4351338"/>
          </a:xfrm>
        </p:spPr>
        <p:txBody>
          <a:bodyPr/>
          <a:lstStyle>
            <a:lvl1pPr>
              <a:buClr>
                <a:srgbClr val="FDBF38"/>
              </a:buClr>
              <a:defRPr b="0" i="0">
                <a:solidFill>
                  <a:srgbClr val="3C3C43"/>
                </a:solidFill>
                <a:latin typeface="Roboto Light" charset="0"/>
                <a:ea typeface="Roboto Light" charset="0"/>
                <a:cs typeface="Roboto Light" charset="0"/>
              </a:defRPr>
            </a:lvl1pPr>
            <a:lvl2pPr>
              <a:buClr>
                <a:srgbClr val="FDBF38"/>
              </a:buClr>
              <a:defRPr b="0" i="0">
                <a:solidFill>
                  <a:srgbClr val="3C3C43"/>
                </a:solidFill>
                <a:latin typeface="Roboto Light" charset="0"/>
                <a:ea typeface="Roboto Light" charset="0"/>
                <a:cs typeface="Roboto Light" charset="0"/>
              </a:defRPr>
            </a:lvl2pPr>
            <a:lvl3pPr>
              <a:buClr>
                <a:srgbClr val="FDBF38"/>
              </a:buClr>
              <a:defRPr b="0" i="0">
                <a:solidFill>
                  <a:srgbClr val="3C3C43"/>
                </a:solidFill>
                <a:latin typeface="Roboto Light" charset="0"/>
                <a:ea typeface="Roboto Light" charset="0"/>
                <a:cs typeface="Roboto Light" charset="0"/>
              </a:defRPr>
            </a:lvl3pPr>
            <a:lvl4pPr>
              <a:buClr>
                <a:srgbClr val="FDBF38"/>
              </a:buClr>
              <a:defRPr b="0" i="0">
                <a:solidFill>
                  <a:srgbClr val="3C3C43"/>
                </a:solidFill>
                <a:latin typeface="Roboto Light" charset="0"/>
                <a:ea typeface="Roboto Light" charset="0"/>
                <a:cs typeface="Roboto Light" charset="0"/>
              </a:defRPr>
            </a:lvl4pPr>
            <a:lvl5pPr>
              <a:buClr>
                <a:srgbClr val="FDBF38"/>
              </a:buClr>
              <a:defRPr b="0" i="0">
                <a:solidFill>
                  <a:srgbClr val="3C3C43"/>
                </a:solidFill>
                <a:latin typeface="Roboto Light" charset="0"/>
                <a:ea typeface="Roboto Light" charset="0"/>
                <a:cs typeface="Roboto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ko-KR" altLang="en-US" sz="1100" b="0" i="0" dirty="0">
                <a:latin typeface="Roboto Light" charset="0"/>
                <a:ea typeface="Roboto Light" charset="0"/>
                <a:cs typeface="Roboto Light" charset="0"/>
              </a:rPr>
              <a:t> </a:t>
            </a:r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11" name="Freeform 10"/>
          <p:cNvSpPr/>
          <p:nvPr userDrawn="1"/>
        </p:nvSpPr>
        <p:spPr>
          <a:xfrm rot="5400000">
            <a:off x="176790" y="563872"/>
            <a:ext cx="484618" cy="838200"/>
          </a:xfrm>
          <a:custGeom>
            <a:avLst/>
            <a:gdLst>
              <a:gd name="connsiteX0" fmla="*/ 0 w 484618"/>
              <a:gd name="connsiteY0" fmla="*/ 838200 h 838200"/>
              <a:gd name="connsiteX1" fmla="*/ 0 w 484618"/>
              <a:gd name="connsiteY1" fmla="*/ 353583 h 838200"/>
              <a:gd name="connsiteX2" fmla="*/ 1 w 484618"/>
              <a:gd name="connsiteY2" fmla="*/ 353583 h 838200"/>
              <a:gd name="connsiteX3" fmla="*/ 1 w 484618"/>
              <a:gd name="connsiteY3" fmla="*/ 0 h 838200"/>
              <a:gd name="connsiteX4" fmla="*/ 484616 w 484618"/>
              <a:gd name="connsiteY4" fmla="*/ 353583 h 838200"/>
              <a:gd name="connsiteX5" fmla="*/ 484618 w 484618"/>
              <a:gd name="connsiteY5" fmla="*/ 353583 h 838200"/>
              <a:gd name="connsiteX6" fmla="*/ 484618 w 484618"/>
              <a:gd name="connsiteY6" fmla="*/ 353584 h 838200"/>
              <a:gd name="connsiteX7" fmla="*/ 484618 w 484618"/>
              <a:gd name="connsiteY7" fmla="*/ 353584 h 838200"/>
              <a:gd name="connsiteX8" fmla="*/ 484618 w 484618"/>
              <a:gd name="connsiteY8" fmla="*/ 353584 h 838200"/>
              <a:gd name="connsiteX9" fmla="*/ 484618 w 484618"/>
              <a:gd name="connsiteY9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4618" h="838200">
                <a:moveTo>
                  <a:pt x="0" y="838200"/>
                </a:moveTo>
                <a:lnTo>
                  <a:pt x="0" y="353583"/>
                </a:lnTo>
                <a:lnTo>
                  <a:pt x="1" y="353583"/>
                </a:lnTo>
                <a:lnTo>
                  <a:pt x="1" y="0"/>
                </a:lnTo>
                <a:lnTo>
                  <a:pt x="484616" y="353583"/>
                </a:lnTo>
                <a:lnTo>
                  <a:pt x="484618" y="353583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838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64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047354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927079"/>
            <a:ext cx="10515600" cy="746509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rgbClr val="3C3C43"/>
                </a:solidFill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780800" y="-780800"/>
            <a:ext cx="3324593" cy="4886192"/>
          </a:xfrm>
          <a:custGeom>
            <a:avLst/>
            <a:gdLst>
              <a:gd name="connsiteX0" fmla="*/ 0 w 3324593"/>
              <a:gd name="connsiteY0" fmla="*/ 4886192 h 4886192"/>
              <a:gd name="connsiteX1" fmla="*/ 0 w 3324593"/>
              <a:gd name="connsiteY1" fmla="*/ 2056363 h 4886192"/>
              <a:gd name="connsiteX2" fmla="*/ 13497 w 3324593"/>
              <a:gd name="connsiteY2" fmla="*/ 2056363 h 4886192"/>
              <a:gd name="connsiteX3" fmla="*/ 13497 w 3324593"/>
              <a:gd name="connsiteY3" fmla="*/ 0 h 4886192"/>
              <a:gd name="connsiteX4" fmla="*/ 3324593 w 3324593"/>
              <a:gd name="connsiteY4" fmla="*/ 2056363 h 4886192"/>
              <a:gd name="connsiteX5" fmla="*/ 3311095 w 3324593"/>
              <a:gd name="connsiteY5" fmla="*/ 2056363 h 4886192"/>
              <a:gd name="connsiteX6" fmla="*/ 3311095 w 3324593"/>
              <a:gd name="connsiteY6" fmla="*/ 4886192 h 488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24593" h="4886192">
                <a:moveTo>
                  <a:pt x="0" y="4886192"/>
                </a:moveTo>
                <a:lnTo>
                  <a:pt x="0" y="2056363"/>
                </a:lnTo>
                <a:lnTo>
                  <a:pt x="13497" y="2056363"/>
                </a:lnTo>
                <a:lnTo>
                  <a:pt x="13497" y="0"/>
                </a:lnTo>
                <a:lnTo>
                  <a:pt x="3324593" y="2056363"/>
                </a:lnTo>
                <a:lnTo>
                  <a:pt x="3311095" y="2056363"/>
                </a:lnTo>
                <a:lnTo>
                  <a:pt x="3311095" y="4886192"/>
                </a:lnTo>
                <a:close/>
              </a:path>
            </a:pathLst>
          </a:custGeom>
          <a:solidFill>
            <a:srgbClr val="FDBF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 userDrawn="1"/>
        </p:nvSpPr>
        <p:spPr>
          <a:xfrm>
            <a:off x="3061051" y="-6745"/>
            <a:ext cx="6141877" cy="3317842"/>
          </a:xfrm>
          <a:custGeom>
            <a:avLst/>
            <a:gdLst>
              <a:gd name="connsiteX0" fmla="*/ 4085515 w 6141877"/>
              <a:gd name="connsiteY0" fmla="*/ 3371 h 3317842"/>
              <a:gd name="connsiteX1" fmla="*/ 6141877 w 6141877"/>
              <a:gd name="connsiteY1" fmla="*/ 3371 h 3317842"/>
              <a:gd name="connsiteX2" fmla="*/ 4085515 w 6141877"/>
              <a:gd name="connsiteY2" fmla="*/ 3314467 h 3317842"/>
              <a:gd name="connsiteX3" fmla="*/ 2056366 w 6141877"/>
              <a:gd name="connsiteY3" fmla="*/ 0 h 3317842"/>
              <a:gd name="connsiteX4" fmla="*/ 2056366 w 6141877"/>
              <a:gd name="connsiteY4" fmla="*/ 3372 h 3317842"/>
              <a:gd name="connsiteX5" fmla="*/ 4085514 w 6141877"/>
              <a:gd name="connsiteY5" fmla="*/ 3372 h 3317842"/>
              <a:gd name="connsiteX6" fmla="*/ 4085514 w 6141877"/>
              <a:gd name="connsiteY6" fmla="*/ 3314467 h 3317842"/>
              <a:gd name="connsiteX7" fmla="*/ 2056366 w 6141877"/>
              <a:gd name="connsiteY7" fmla="*/ 3314467 h 3317842"/>
              <a:gd name="connsiteX8" fmla="*/ 2056366 w 6141877"/>
              <a:gd name="connsiteY8" fmla="*/ 3317842 h 3317842"/>
              <a:gd name="connsiteX9" fmla="*/ 0 w 6141877"/>
              <a:gd name="connsiteY9" fmla="*/ 3317842 h 331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41877" h="3317842">
                <a:moveTo>
                  <a:pt x="4085515" y="3371"/>
                </a:moveTo>
                <a:lnTo>
                  <a:pt x="6141877" y="3371"/>
                </a:lnTo>
                <a:lnTo>
                  <a:pt x="4085515" y="3314467"/>
                </a:lnTo>
                <a:close/>
                <a:moveTo>
                  <a:pt x="2056366" y="0"/>
                </a:moveTo>
                <a:lnTo>
                  <a:pt x="2056366" y="3372"/>
                </a:lnTo>
                <a:lnTo>
                  <a:pt x="4085514" y="3372"/>
                </a:lnTo>
                <a:lnTo>
                  <a:pt x="4085514" y="3314467"/>
                </a:lnTo>
                <a:lnTo>
                  <a:pt x="2056366" y="3314467"/>
                </a:lnTo>
                <a:lnTo>
                  <a:pt x="2056366" y="3317842"/>
                </a:lnTo>
                <a:lnTo>
                  <a:pt x="0" y="3317842"/>
                </a:lnTo>
                <a:close/>
              </a:path>
            </a:pathLst>
          </a:cu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 userDrawn="1"/>
        </p:nvSpPr>
        <p:spPr>
          <a:xfrm>
            <a:off x="7376514" y="0"/>
            <a:ext cx="4815484" cy="3311095"/>
          </a:xfrm>
          <a:custGeom>
            <a:avLst/>
            <a:gdLst>
              <a:gd name="connsiteX0" fmla="*/ 2029149 w 4815484"/>
              <a:gd name="connsiteY0" fmla="*/ 0 h 3311095"/>
              <a:gd name="connsiteX1" fmla="*/ 4815484 w 4815484"/>
              <a:gd name="connsiteY1" fmla="*/ 0 h 3311095"/>
              <a:gd name="connsiteX2" fmla="*/ 4815484 w 4815484"/>
              <a:gd name="connsiteY2" fmla="*/ 3311095 h 3311095"/>
              <a:gd name="connsiteX3" fmla="*/ 2029149 w 4815484"/>
              <a:gd name="connsiteY3" fmla="*/ 3311095 h 3311095"/>
              <a:gd name="connsiteX4" fmla="*/ 2029149 w 4815484"/>
              <a:gd name="connsiteY4" fmla="*/ 3311095 h 3311095"/>
              <a:gd name="connsiteX5" fmla="*/ 0 w 4815484"/>
              <a:gd name="connsiteY5" fmla="*/ 3311095 h 3311095"/>
              <a:gd name="connsiteX6" fmla="*/ 2029149 w 4815484"/>
              <a:gd name="connsiteY6" fmla="*/ 13498 h 3311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5484" h="3311095">
                <a:moveTo>
                  <a:pt x="2029149" y="0"/>
                </a:moveTo>
                <a:lnTo>
                  <a:pt x="4815484" y="0"/>
                </a:lnTo>
                <a:lnTo>
                  <a:pt x="4815484" y="3311095"/>
                </a:lnTo>
                <a:lnTo>
                  <a:pt x="2029149" y="3311095"/>
                </a:lnTo>
                <a:lnTo>
                  <a:pt x="2029149" y="3311095"/>
                </a:lnTo>
                <a:lnTo>
                  <a:pt x="0" y="3311095"/>
                </a:lnTo>
                <a:lnTo>
                  <a:pt x="2029149" y="13498"/>
                </a:lnTo>
                <a:close/>
              </a:path>
            </a:pathLst>
          </a:custGeom>
          <a:solidFill>
            <a:srgbClr val="B51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554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69776"/>
            <a:ext cx="10515600" cy="7162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20966"/>
            <a:ext cx="5181600" cy="3781091"/>
          </a:xfrm>
        </p:spPr>
        <p:txBody>
          <a:bodyPr/>
          <a:lstStyle>
            <a:lvl1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1pPr>
            <a:lvl2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2pPr>
            <a:lvl3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3pPr>
            <a:lvl4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4pPr>
            <a:lvl5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20966"/>
            <a:ext cx="5181600" cy="3781091"/>
          </a:xfrm>
        </p:spPr>
        <p:txBody>
          <a:bodyPr/>
          <a:lstStyle>
            <a:lvl1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1pPr>
            <a:lvl2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2pPr>
            <a:lvl3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3pPr>
            <a:lvl4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4pPr>
            <a:lvl5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Freeform 11"/>
          <p:cNvSpPr/>
          <p:nvPr userDrawn="1"/>
        </p:nvSpPr>
        <p:spPr>
          <a:xfrm rot="5400000">
            <a:off x="176790" y="563872"/>
            <a:ext cx="484618" cy="838200"/>
          </a:xfrm>
          <a:custGeom>
            <a:avLst/>
            <a:gdLst>
              <a:gd name="connsiteX0" fmla="*/ 0 w 484618"/>
              <a:gd name="connsiteY0" fmla="*/ 838200 h 838200"/>
              <a:gd name="connsiteX1" fmla="*/ 0 w 484618"/>
              <a:gd name="connsiteY1" fmla="*/ 353583 h 838200"/>
              <a:gd name="connsiteX2" fmla="*/ 1 w 484618"/>
              <a:gd name="connsiteY2" fmla="*/ 353583 h 838200"/>
              <a:gd name="connsiteX3" fmla="*/ 1 w 484618"/>
              <a:gd name="connsiteY3" fmla="*/ 0 h 838200"/>
              <a:gd name="connsiteX4" fmla="*/ 484616 w 484618"/>
              <a:gd name="connsiteY4" fmla="*/ 353583 h 838200"/>
              <a:gd name="connsiteX5" fmla="*/ 484618 w 484618"/>
              <a:gd name="connsiteY5" fmla="*/ 353583 h 838200"/>
              <a:gd name="connsiteX6" fmla="*/ 484618 w 484618"/>
              <a:gd name="connsiteY6" fmla="*/ 353584 h 838200"/>
              <a:gd name="connsiteX7" fmla="*/ 484618 w 484618"/>
              <a:gd name="connsiteY7" fmla="*/ 353584 h 838200"/>
              <a:gd name="connsiteX8" fmla="*/ 484618 w 484618"/>
              <a:gd name="connsiteY8" fmla="*/ 353584 h 838200"/>
              <a:gd name="connsiteX9" fmla="*/ 484618 w 484618"/>
              <a:gd name="connsiteY9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4618" h="838200">
                <a:moveTo>
                  <a:pt x="0" y="838200"/>
                </a:moveTo>
                <a:lnTo>
                  <a:pt x="0" y="353583"/>
                </a:lnTo>
                <a:lnTo>
                  <a:pt x="1" y="353583"/>
                </a:lnTo>
                <a:lnTo>
                  <a:pt x="1" y="0"/>
                </a:lnTo>
                <a:lnTo>
                  <a:pt x="484616" y="353583"/>
                </a:lnTo>
                <a:lnTo>
                  <a:pt x="484618" y="353583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838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ko-KR" altLang="en-US" sz="1100" b="0" i="0" dirty="0">
                <a:latin typeface="Roboto Light" charset="0"/>
                <a:ea typeface="Roboto Light" charset="0"/>
                <a:cs typeface="Roboto Light" charset="0"/>
              </a:rPr>
              <a:t> </a:t>
            </a:r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42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3779" y="1531433"/>
            <a:ext cx="5153796" cy="391954"/>
          </a:xfrm>
        </p:spPr>
        <p:txBody>
          <a:bodyPr anchor="b"/>
          <a:lstStyle>
            <a:lvl1pPr marL="0" indent="0">
              <a:buNone/>
              <a:defRPr sz="24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3779" y="1923388"/>
            <a:ext cx="5153796" cy="3684588"/>
          </a:xfrm>
        </p:spPr>
        <p:txBody>
          <a:bodyPr/>
          <a:lstStyle>
            <a:lvl1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1pPr>
            <a:lvl2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2pPr>
            <a:lvl3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3pPr>
            <a:lvl4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4pPr>
            <a:lvl5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6210" y="1531433"/>
            <a:ext cx="5179177" cy="391954"/>
          </a:xfrm>
        </p:spPr>
        <p:txBody>
          <a:bodyPr anchor="b"/>
          <a:lstStyle>
            <a:lvl1pPr marL="0" indent="0">
              <a:buNone/>
              <a:defRPr sz="24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6210" y="1923388"/>
            <a:ext cx="5179177" cy="3684588"/>
          </a:xfrm>
        </p:spPr>
        <p:txBody>
          <a:bodyPr/>
          <a:lstStyle>
            <a:lvl1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1pPr>
            <a:lvl2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2pPr>
            <a:lvl3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3pPr>
            <a:lvl4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4pPr>
            <a:lvl5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838200" y="669776"/>
            <a:ext cx="10515600" cy="7162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2" name="Freeform 21"/>
          <p:cNvSpPr/>
          <p:nvPr userDrawn="1"/>
        </p:nvSpPr>
        <p:spPr>
          <a:xfrm rot="5400000">
            <a:off x="176790" y="563872"/>
            <a:ext cx="484618" cy="838200"/>
          </a:xfrm>
          <a:custGeom>
            <a:avLst/>
            <a:gdLst>
              <a:gd name="connsiteX0" fmla="*/ 0 w 484618"/>
              <a:gd name="connsiteY0" fmla="*/ 838200 h 838200"/>
              <a:gd name="connsiteX1" fmla="*/ 0 w 484618"/>
              <a:gd name="connsiteY1" fmla="*/ 353583 h 838200"/>
              <a:gd name="connsiteX2" fmla="*/ 1 w 484618"/>
              <a:gd name="connsiteY2" fmla="*/ 353583 h 838200"/>
              <a:gd name="connsiteX3" fmla="*/ 1 w 484618"/>
              <a:gd name="connsiteY3" fmla="*/ 0 h 838200"/>
              <a:gd name="connsiteX4" fmla="*/ 484616 w 484618"/>
              <a:gd name="connsiteY4" fmla="*/ 353583 h 838200"/>
              <a:gd name="connsiteX5" fmla="*/ 484618 w 484618"/>
              <a:gd name="connsiteY5" fmla="*/ 353583 h 838200"/>
              <a:gd name="connsiteX6" fmla="*/ 484618 w 484618"/>
              <a:gd name="connsiteY6" fmla="*/ 353584 h 838200"/>
              <a:gd name="connsiteX7" fmla="*/ 484618 w 484618"/>
              <a:gd name="connsiteY7" fmla="*/ 353584 h 838200"/>
              <a:gd name="connsiteX8" fmla="*/ 484618 w 484618"/>
              <a:gd name="connsiteY8" fmla="*/ 353584 h 838200"/>
              <a:gd name="connsiteX9" fmla="*/ 484618 w 484618"/>
              <a:gd name="connsiteY9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4618" h="838200">
                <a:moveTo>
                  <a:pt x="0" y="838200"/>
                </a:moveTo>
                <a:lnTo>
                  <a:pt x="0" y="353583"/>
                </a:lnTo>
                <a:lnTo>
                  <a:pt x="1" y="353583"/>
                </a:lnTo>
                <a:lnTo>
                  <a:pt x="1" y="0"/>
                </a:lnTo>
                <a:lnTo>
                  <a:pt x="484616" y="353583"/>
                </a:lnTo>
                <a:lnTo>
                  <a:pt x="484618" y="353583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838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ko-KR" altLang="en-US" sz="1100" b="0" i="0" dirty="0">
                <a:latin typeface="Roboto Light" charset="0"/>
                <a:ea typeface="Roboto Light" charset="0"/>
                <a:cs typeface="Roboto Light" charset="0"/>
              </a:rPr>
              <a:t> </a:t>
            </a:r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013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669776"/>
            <a:ext cx="10515600" cy="7162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11648"/>
            <a:ext cx="3535716" cy="369556"/>
          </a:xfrm>
        </p:spPr>
        <p:txBody>
          <a:bodyPr anchor="t"/>
          <a:lstStyle>
            <a:lvl1pPr marL="0" indent="0">
              <a:buNone/>
              <a:defRPr sz="2400" b="0" i="0"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0"/>
          </p:nvPr>
        </p:nvSpPr>
        <p:spPr>
          <a:xfrm>
            <a:off x="4672262" y="2011648"/>
            <a:ext cx="3535716" cy="369556"/>
          </a:xfrm>
        </p:spPr>
        <p:txBody>
          <a:bodyPr anchor="t"/>
          <a:lstStyle>
            <a:lvl1pPr marL="0" indent="0">
              <a:buNone/>
              <a:defRPr sz="2400" b="0" i="0"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1"/>
          </p:nvPr>
        </p:nvSpPr>
        <p:spPr>
          <a:xfrm>
            <a:off x="838200" y="2566116"/>
            <a:ext cx="3535716" cy="2389845"/>
          </a:xfrm>
        </p:spPr>
        <p:txBody>
          <a:bodyPr anchor="t">
            <a:normAutofit/>
          </a:bodyPr>
          <a:lstStyle>
            <a:lvl1pPr marL="0" indent="0">
              <a:buNone/>
              <a:defRPr sz="22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2"/>
          </p:nvPr>
        </p:nvSpPr>
        <p:spPr>
          <a:xfrm>
            <a:off x="4672262" y="2566116"/>
            <a:ext cx="3535716" cy="2389845"/>
          </a:xfrm>
        </p:spPr>
        <p:txBody>
          <a:bodyPr anchor="t">
            <a:normAutofit/>
          </a:bodyPr>
          <a:lstStyle>
            <a:lvl1pPr marL="0" indent="0">
              <a:buNone/>
              <a:defRPr sz="22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4" name="Freeform 13"/>
          <p:cNvSpPr/>
          <p:nvPr userDrawn="1"/>
        </p:nvSpPr>
        <p:spPr>
          <a:xfrm rot="5400000">
            <a:off x="176790" y="563872"/>
            <a:ext cx="484618" cy="838200"/>
          </a:xfrm>
          <a:custGeom>
            <a:avLst/>
            <a:gdLst>
              <a:gd name="connsiteX0" fmla="*/ 0 w 484618"/>
              <a:gd name="connsiteY0" fmla="*/ 838200 h 838200"/>
              <a:gd name="connsiteX1" fmla="*/ 0 w 484618"/>
              <a:gd name="connsiteY1" fmla="*/ 353583 h 838200"/>
              <a:gd name="connsiteX2" fmla="*/ 1 w 484618"/>
              <a:gd name="connsiteY2" fmla="*/ 353583 h 838200"/>
              <a:gd name="connsiteX3" fmla="*/ 1 w 484618"/>
              <a:gd name="connsiteY3" fmla="*/ 0 h 838200"/>
              <a:gd name="connsiteX4" fmla="*/ 484616 w 484618"/>
              <a:gd name="connsiteY4" fmla="*/ 353583 h 838200"/>
              <a:gd name="connsiteX5" fmla="*/ 484618 w 484618"/>
              <a:gd name="connsiteY5" fmla="*/ 353583 h 838200"/>
              <a:gd name="connsiteX6" fmla="*/ 484618 w 484618"/>
              <a:gd name="connsiteY6" fmla="*/ 353584 h 838200"/>
              <a:gd name="connsiteX7" fmla="*/ 484618 w 484618"/>
              <a:gd name="connsiteY7" fmla="*/ 353584 h 838200"/>
              <a:gd name="connsiteX8" fmla="*/ 484618 w 484618"/>
              <a:gd name="connsiteY8" fmla="*/ 353584 h 838200"/>
              <a:gd name="connsiteX9" fmla="*/ 484618 w 484618"/>
              <a:gd name="connsiteY9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4618" h="838200">
                <a:moveTo>
                  <a:pt x="0" y="838200"/>
                </a:moveTo>
                <a:lnTo>
                  <a:pt x="0" y="353583"/>
                </a:lnTo>
                <a:lnTo>
                  <a:pt x="1" y="353583"/>
                </a:lnTo>
                <a:lnTo>
                  <a:pt x="1" y="0"/>
                </a:lnTo>
                <a:lnTo>
                  <a:pt x="484616" y="353583"/>
                </a:lnTo>
                <a:lnTo>
                  <a:pt x="484618" y="353583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838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ko-KR" altLang="en-US" sz="1100" b="0" i="0" dirty="0">
                <a:latin typeface="Roboto Light" charset="0"/>
                <a:ea typeface="Roboto Light" charset="0"/>
                <a:cs typeface="Roboto Light" charset="0"/>
              </a:rPr>
              <a:t> </a:t>
            </a:r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819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669776"/>
            <a:ext cx="10515600" cy="7162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790794" y="2011648"/>
            <a:ext cx="3563006" cy="2944313"/>
          </a:xfrm>
        </p:spPr>
        <p:txBody>
          <a:bodyPr/>
          <a:lstStyle>
            <a:lvl1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1pPr>
            <a:lvl2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2pPr>
            <a:lvl3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3pPr>
            <a:lvl4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4pPr>
            <a:lvl5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DBF38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Picture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11648"/>
            <a:ext cx="3245069" cy="369556"/>
          </a:xfrm>
        </p:spPr>
        <p:txBody>
          <a:bodyPr anchor="t"/>
          <a:lstStyle>
            <a:lvl1pPr marL="0" indent="0">
              <a:buNone/>
              <a:defRPr sz="2400" b="0" i="0"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1"/>
          </p:nvPr>
        </p:nvSpPr>
        <p:spPr>
          <a:xfrm>
            <a:off x="838200" y="2566116"/>
            <a:ext cx="3245069" cy="2389845"/>
          </a:xfrm>
        </p:spPr>
        <p:txBody>
          <a:bodyPr anchor="t">
            <a:normAutofit/>
          </a:bodyPr>
          <a:lstStyle>
            <a:lvl1pPr marL="0" indent="0">
              <a:buNone/>
              <a:defRPr sz="22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2"/>
          </p:nvPr>
        </p:nvSpPr>
        <p:spPr>
          <a:xfrm>
            <a:off x="4314497" y="2011648"/>
            <a:ext cx="3245069" cy="369556"/>
          </a:xfrm>
        </p:spPr>
        <p:txBody>
          <a:bodyPr anchor="t"/>
          <a:lstStyle>
            <a:lvl1pPr marL="0" indent="0">
              <a:buNone/>
              <a:defRPr sz="2400" b="0" i="0"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13"/>
          </p:nvPr>
        </p:nvSpPr>
        <p:spPr>
          <a:xfrm>
            <a:off x="4314497" y="2566116"/>
            <a:ext cx="3245069" cy="2389845"/>
          </a:xfrm>
        </p:spPr>
        <p:txBody>
          <a:bodyPr anchor="t">
            <a:normAutofit/>
          </a:bodyPr>
          <a:lstStyle>
            <a:lvl1pPr marL="0" indent="0">
              <a:buNone/>
              <a:defRPr sz="22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28" name="Freeform 27"/>
          <p:cNvSpPr/>
          <p:nvPr userDrawn="1"/>
        </p:nvSpPr>
        <p:spPr>
          <a:xfrm rot="5400000">
            <a:off x="176790" y="563872"/>
            <a:ext cx="484618" cy="838200"/>
          </a:xfrm>
          <a:custGeom>
            <a:avLst/>
            <a:gdLst>
              <a:gd name="connsiteX0" fmla="*/ 0 w 484618"/>
              <a:gd name="connsiteY0" fmla="*/ 838200 h 838200"/>
              <a:gd name="connsiteX1" fmla="*/ 0 w 484618"/>
              <a:gd name="connsiteY1" fmla="*/ 353583 h 838200"/>
              <a:gd name="connsiteX2" fmla="*/ 1 w 484618"/>
              <a:gd name="connsiteY2" fmla="*/ 353583 h 838200"/>
              <a:gd name="connsiteX3" fmla="*/ 1 w 484618"/>
              <a:gd name="connsiteY3" fmla="*/ 0 h 838200"/>
              <a:gd name="connsiteX4" fmla="*/ 484616 w 484618"/>
              <a:gd name="connsiteY4" fmla="*/ 353583 h 838200"/>
              <a:gd name="connsiteX5" fmla="*/ 484618 w 484618"/>
              <a:gd name="connsiteY5" fmla="*/ 353583 h 838200"/>
              <a:gd name="connsiteX6" fmla="*/ 484618 w 484618"/>
              <a:gd name="connsiteY6" fmla="*/ 353584 h 838200"/>
              <a:gd name="connsiteX7" fmla="*/ 484618 w 484618"/>
              <a:gd name="connsiteY7" fmla="*/ 353584 h 838200"/>
              <a:gd name="connsiteX8" fmla="*/ 484618 w 484618"/>
              <a:gd name="connsiteY8" fmla="*/ 353584 h 838200"/>
              <a:gd name="connsiteX9" fmla="*/ 484618 w 484618"/>
              <a:gd name="connsiteY9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4618" h="838200">
                <a:moveTo>
                  <a:pt x="0" y="838200"/>
                </a:moveTo>
                <a:lnTo>
                  <a:pt x="0" y="353583"/>
                </a:lnTo>
                <a:lnTo>
                  <a:pt x="1" y="353583"/>
                </a:lnTo>
                <a:lnTo>
                  <a:pt x="1" y="0"/>
                </a:lnTo>
                <a:lnTo>
                  <a:pt x="484616" y="353583"/>
                </a:lnTo>
                <a:lnTo>
                  <a:pt x="484618" y="353583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838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ko-KR" altLang="en-US" sz="1100" b="0" i="0" dirty="0">
                <a:latin typeface="Roboto Light" charset="0"/>
                <a:ea typeface="Roboto Light" charset="0"/>
                <a:cs typeface="Roboto Light" charset="0"/>
              </a:rPr>
              <a:t> </a:t>
            </a:r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6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669776"/>
            <a:ext cx="10515600" cy="7162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11648"/>
            <a:ext cx="3245069" cy="369556"/>
          </a:xfrm>
        </p:spPr>
        <p:txBody>
          <a:bodyPr anchor="t"/>
          <a:lstStyle>
            <a:lvl1pPr marL="0" indent="0">
              <a:buNone/>
              <a:defRPr sz="2400" b="0" i="0"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1"/>
          </p:nvPr>
        </p:nvSpPr>
        <p:spPr>
          <a:xfrm>
            <a:off x="838200" y="2566116"/>
            <a:ext cx="3245069" cy="2389845"/>
          </a:xfrm>
        </p:spPr>
        <p:txBody>
          <a:bodyPr anchor="t">
            <a:normAutofit/>
          </a:bodyPr>
          <a:lstStyle>
            <a:lvl1pPr marL="0" indent="0">
              <a:buNone/>
              <a:defRPr sz="22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2"/>
          </p:nvPr>
        </p:nvSpPr>
        <p:spPr>
          <a:xfrm>
            <a:off x="4473465" y="2011648"/>
            <a:ext cx="3245069" cy="369556"/>
          </a:xfrm>
        </p:spPr>
        <p:txBody>
          <a:bodyPr anchor="t"/>
          <a:lstStyle>
            <a:lvl1pPr marL="0" indent="0">
              <a:buNone/>
              <a:defRPr sz="2400" b="0" i="0"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4473465" y="2566116"/>
            <a:ext cx="3245069" cy="2389845"/>
          </a:xfrm>
        </p:spPr>
        <p:txBody>
          <a:bodyPr anchor="t">
            <a:normAutofit/>
          </a:bodyPr>
          <a:lstStyle>
            <a:lvl1pPr marL="0" indent="0">
              <a:buNone/>
              <a:defRPr sz="22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14"/>
          </p:nvPr>
        </p:nvSpPr>
        <p:spPr>
          <a:xfrm>
            <a:off x="8108731" y="2011648"/>
            <a:ext cx="3245069" cy="369556"/>
          </a:xfrm>
        </p:spPr>
        <p:txBody>
          <a:bodyPr anchor="t"/>
          <a:lstStyle>
            <a:lvl1pPr marL="0" indent="0">
              <a:buNone/>
              <a:defRPr sz="2400" b="0" i="0"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15"/>
          </p:nvPr>
        </p:nvSpPr>
        <p:spPr>
          <a:xfrm>
            <a:off x="8108731" y="2566116"/>
            <a:ext cx="3245069" cy="2389845"/>
          </a:xfrm>
        </p:spPr>
        <p:txBody>
          <a:bodyPr anchor="t">
            <a:normAutofit/>
          </a:bodyPr>
          <a:lstStyle>
            <a:lvl1pPr marL="0" indent="0">
              <a:buNone/>
              <a:defRPr sz="22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28" name="Freeform 27"/>
          <p:cNvSpPr/>
          <p:nvPr userDrawn="1"/>
        </p:nvSpPr>
        <p:spPr>
          <a:xfrm rot="5400000">
            <a:off x="176790" y="563872"/>
            <a:ext cx="484618" cy="838200"/>
          </a:xfrm>
          <a:custGeom>
            <a:avLst/>
            <a:gdLst>
              <a:gd name="connsiteX0" fmla="*/ 0 w 484618"/>
              <a:gd name="connsiteY0" fmla="*/ 838200 h 838200"/>
              <a:gd name="connsiteX1" fmla="*/ 0 w 484618"/>
              <a:gd name="connsiteY1" fmla="*/ 353583 h 838200"/>
              <a:gd name="connsiteX2" fmla="*/ 1 w 484618"/>
              <a:gd name="connsiteY2" fmla="*/ 353583 h 838200"/>
              <a:gd name="connsiteX3" fmla="*/ 1 w 484618"/>
              <a:gd name="connsiteY3" fmla="*/ 0 h 838200"/>
              <a:gd name="connsiteX4" fmla="*/ 484616 w 484618"/>
              <a:gd name="connsiteY4" fmla="*/ 353583 h 838200"/>
              <a:gd name="connsiteX5" fmla="*/ 484618 w 484618"/>
              <a:gd name="connsiteY5" fmla="*/ 353583 h 838200"/>
              <a:gd name="connsiteX6" fmla="*/ 484618 w 484618"/>
              <a:gd name="connsiteY6" fmla="*/ 353584 h 838200"/>
              <a:gd name="connsiteX7" fmla="*/ 484618 w 484618"/>
              <a:gd name="connsiteY7" fmla="*/ 353584 h 838200"/>
              <a:gd name="connsiteX8" fmla="*/ 484618 w 484618"/>
              <a:gd name="connsiteY8" fmla="*/ 353584 h 838200"/>
              <a:gd name="connsiteX9" fmla="*/ 484618 w 484618"/>
              <a:gd name="connsiteY9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4618" h="838200">
                <a:moveTo>
                  <a:pt x="0" y="838200"/>
                </a:moveTo>
                <a:lnTo>
                  <a:pt x="0" y="353583"/>
                </a:lnTo>
                <a:lnTo>
                  <a:pt x="1" y="353583"/>
                </a:lnTo>
                <a:lnTo>
                  <a:pt x="1" y="0"/>
                </a:lnTo>
                <a:lnTo>
                  <a:pt x="484616" y="353583"/>
                </a:lnTo>
                <a:lnTo>
                  <a:pt x="484618" y="353583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838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ko-KR" altLang="en-US" sz="1100" b="0" i="0" dirty="0">
                <a:latin typeface="Roboto Light" charset="0"/>
                <a:ea typeface="Roboto Light" charset="0"/>
                <a:cs typeface="Roboto Light" charset="0"/>
              </a:rPr>
              <a:t> </a:t>
            </a:r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388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669776"/>
            <a:ext cx="10515600" cy="7162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aphicFrame>
        <p:nvGraphicFramePr>
          <p:cNvPr id="17" name="Shape 257"/>
          <p:cNvGraphicFramePr/>
          <p:nvPr userDrawn="1">
            <p:extLst>
              <p:ext uri="{D42A27DB-BD31-4B8C-83A1-F6EECF244321}">
                <p14:modId xmlns:p14="http://schemas.microsoft.com/office/powerpoint/2010/main" val="1229009274"/>
              </p:ext>
            </p:extLst>
          </p:nvPr>
        </p:nvGraphicFramePr>
        <p:xfrm>
          <a:off x="838200" y="2249942"/>
          <a:ext cx="5610600" cy="26765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02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2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2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2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025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bg1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C3C4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bg1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A</a:t>
                      </a:r>
                      <a:endParaRPr sz="1100" dirty="0">
                        <a:solidFill>
                          <a:schemeClr val="bg1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C3C4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bg1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B</a:t>
                      </a:r>
                      <a:endParaRPr sz="1100" dirty="0">
                        <a:solidFill>
                          <a:schemeClr val="bg1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C3C4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bg1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C</a:t>
                      </a:r>
                      <a:endParaRPr sz="1100" dirty="0">
                        <a:solidFill>
                          <a:schemeClr val="bg1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C3C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5425">
                <a:tc>
                  <a:txBody>
                    <a:bodyPr/>
                    <a:lstStyle/>
                    <a:p>
                      <a:pPr marL="0" lvl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Yellow</a:t>
                      </a:r>
                      <a:endParaRPr sz="1100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10</a:t>
                      </a:r>
                      <a:endParaRPr sz="1100" b="1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20</a:t>
                      </a:r>
                      <a:endParaRPr sz="1100" b="1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7</a:t>
                      </a:r>
                      <a:endParaRPr sz="1100" b="1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5425">
                <a:tc>
                  <a:txBody>
                    <a:bodyPr/>
                    <a:lstStyle/>
                    <a:p>
                      <a:pPr marL="0" lvl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Blue</a:t>
                      </a:r>
                      <a:endParaRPr sz="1100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30</a:t>
                      </a:r>
                      <a:endParaRPr sz="1100" b="1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15</a:t>
                      </a:r>
                      <a:endParaRPr sz="1100" b="1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10</a:t>
                      </a:r>
                      <a:endParaRPr sz="1100" b="1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542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Orange</a:t>
                      </a:r>
                      <a:endParaRPr sz="110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5</a:t>
                      </a:r>
                      <a:endParaRPr sz="1100" b="1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24</a:t>
                      </a:r>
                      <a:endParaRPr sz="1100" b="1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16</a:t>
                      </a:r>
                      <a:endParaRPr sz="1100" b="1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Freeform 17"/>
          <p:cNvSpPr/>
          <p:nvPr userDrawn="1"/>
        </p:nvSpPr>
        <p:spPr>
          <a:xfrm rot="5400000">
            <a:off x="176790" y="563872"/>
            <a:ext cx="484618" cy="838200"/>
          </a:xfrm>
          <a:custGeom>
            <a:avLst/>
            <a:gdLst>
              <a:gd name="connsiteX0" fmla="*/ 0 w 484618"/>
              <a:gd name="connsiteY0" fmla="*/ 838200 h 838200"/>
              <a:gd name="connsiteX1" fmla="*/ 0 w 484618"/>
              <a:gd name="connsiteY1" fmla="*/ 353583 h 838200"/>
              <a:gd name="connsiteX2" fmla="*/ 1 w 484618"/>
              <a:gd name="connsiteY2" fmla="*/ 353583 h 838200"/>
              <a:gd name="connsiteX3" fmla="*/ 1 w 484618"/>
              <a:gd name="connsiteY3" fmla="*/ 0 h 838200"/>
              <a:gd name="connsiteX4" fmla="*/ 484616 w 484618"/>
              <a:gd name="connsiteY4" fmla="*/ 353583 h 838200"/>
              <a:gd name="connsiteX5" fmla="*/ 484618 w 484618"/>
              <a:gd name="connsiteY5" fmla="*/ 353583 h 838200"/>
              <a:gd name="connsiteX6" fmla="*/ 484618 w 484618"/>
              <a:gd name="connsiteY6" fmla="*/ 353584 h 838200"/>
              <a:gd name="connsiteX7" fmla="*/ 484618 w 484618"/>
              <a:gd name="connsiteY7" fmla="*/ 353584 h 838200"/>
              <a:gd name="connsiteX8" fmla="*/ 484618 w 484618"/>
              <a:gd name="connsiteY8" fmla="*/ 353584 h 838200"/>
              <a:gd name="connsiteX9" fmla="*/ 484618 w 484618"/>
              <a:gd name="connsiteY9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4618" h="838200">
                <a:moveTo>
                  <a:pt x="0" y="838200"/>
                </a:moveTo>
                <a:lnTo>
                  <a:pt x="0" y="353583"/>
                </a:lnTo>
                <a:lnTo>
                  <a:pt x="1" y="353583"/>
                </a:lnTo>
                <a:lnTo>
                  <a:pt x="1" y="0"/>
                </a:lnTo>
                <a:lnTo>
                  <a:pt x="484616" y="353583"/>
                </a:lnTo>
                <a:lnTo>
                  <a:pt x="484618" y="353583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838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ko-KR" altLang="en-US" sz="1100" b="0" i="0" dirty="0">
                <a:latin typeface="Roboto Light" charset="0"/>
                <a:ea typeface="Roboto Light" charset="0"/>
                <a:cs typeface="Roboto Light" charset="0"/>
              </a:rPr>
              <a:t> </a:t>
            </a:r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055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8200" y="669776"/>
            <a:ext cx="10515600" cy="7162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Freeform 11"/>
          <p:cNvSpPr/>
          <p:nvPr userDrawn="1"/>
        </p:nvSpPr>
        <p:spPr>
          <a:xfrm rot="5400000">
            <a:off x="176790" y="563872"/>
            <a:ext cx="484618" cy="838200"/>
          </a:xfrm>
          <a:custGeom>
            <a:avLst/>
            <a:gdLst>
              <a:gd name="connsiteX0" fmla="*/ 0 w 484618"/>
              <a:gd name="connsiteY0" fmla="*/ 838200 h 838200"/>
              <a:gd name="connsiteX1" fmla="*/ 0 w 484618"/>
              <a:gd name="connsiteY1" fmla="*/ 353583 h 838200"/>
              <a:gd name="connsiteX2" fmla="*/ 1 w 484618"/>
              <a:gd name="connsiteY2" fmla="*/ 353583 h 838200"/>
              <a:gd name="connsiteX3" fmla="*/ 1 w 484618"/>
              <a:gd name="connsiteY3" fmla="*/ 0 h 838200"/>
              <a:gd name="connsiteX4" fmla="*/ 484616 w 484618"/>
              <a:gd name="connsiteY4" fmla="*/ 353583 h 838200"/>
              <a:gd name="connsiteX5" fmla="*/ 484618 w 484618"/>
              <a:gd name="connsiteY5" fmla="*/ 353583 h 838200"/>
              <a:gd name="connsiteX6" fmla="*/ 484618 w 484618"/>
              <a:gd name="connsiteY6" fmla="*/ 353584 h 838200"/>
              <a:gd name="connsiteX7" fmla="*/ 484618 w 484618"/>
              <a:gd name="connsiteY7" fmla="*/ 353584 h 838200"/>
              <a:gd name="connsiteX8" fmla="*/ 484618 w 484618"/>
              <a:gd name="connsiteY8" fmla="*/ 353584 h 838200"/>
              <a:gd name="connsiteX9" fmla="*/ 484618 w 484618"/>
              <a:gd name="connsiteY9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4618" h="838200">
                <a:moveTo>
                  <a:pt x="0" y="838200"/>
                </a:moveTo>
                <a:lnTo>
                  <a:pt x="0" y="353583"/>
                </a:lnTo>
                <a:lnTo>
                  <a:pt x="1" y="353583"/>
                </a:lnTo>
                <a:lnTo>
                  <a:pt x="1" y="0"/>
                </a:lnTo>
                <a:lnTo>
                  <a:pt x="484616" y="353583"/>
                </a:lnTo>
                <a:lnTo>
                  <a:pt x="484618" y="353583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838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ko-KR" altLang="en-US" sz="1100" b="0" i="0" dirty="0">
                <a:latin typeface="Roboto Light" charset="0"/>
                <a:ea typeface="Roboto Light" charset="0"/>
                <a:cs typeface="Roboto Light" charset="0"/>
              </a:rPr>
              <a:t> </a:t>
            </a:r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036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/>
          <p:nvPr userDrawn="1"/>
        </p:nvSpPr>
        <p:spPr>
          <a:xfrm rot="5400000">
            <a:off x="176790" y="563872"/>
            <a:ext cx="484618" cy="838200"/>
          </a:xfrm>
          <a:custGeom>
            <a:avLst/>
            <a:gdLst>
              <a:gd name="connsiteX0" fmla="*/ 0 w 484618"/>
              <a:gd name="connsiteY0" fmla="*/ 838200 h 838200"/>
              <a:gd name="connsiteX1" fmla="*/ 0 w 484618"/>
              <a:gd name="connsiteY1" fmla="*/ 353583 h 838200"/>
              <a:gd name="connsiteX2" fmla="*/ 1 w 484618"/>
              <a:gd name="connsiteY2" fmla="*/ 353583 h 838200"/>
              <a:gd name="connsiteX3" fmla="*/ 1 w 484618"/>
              <a:gd name="connsiteY3" fmla="*/ 0 h 838200"/>
              <a:gd name="connsiteX4" fmla="*/ 484616 w 484618"/>
              <a:gd name="connsiteY4" fmla="*/ 353583 h 838200"/>
              <a:gd name="connsiteX5" fmla="*/ 484618 w 484618"/>
              <a:gd name="connsiteY5" fmla="*/ 353583 h 838200"/>
              <a:gd name="connsiteX6" fmla="*/ 484618 w 484618"/>
              <a:gd name="connsiteY6" fmla="*/ 353584 h 838200"/>
              <a:gd name="connsiteX7" fmla="*/ 484618 w 484618"/>
              <a:gd name="connsiteY7" fmla="*/ 353584 h 838200"/>
              <a:gd name="connsiteX8" fmla="*/ 484618 w 484618"/>
              <a:gd name="connsiteY8" fmla="*/ 353584 h 838200"/>
              <a:gd name="connsiteX9" fmla="*/ 484618 w 484618"/>
              <a:gd name="connsiteY9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4618" h="838200">
                <a:moveTo>
                  <a:pt x="0" y="838200"/>
                </a:moveTo>
                <a:lnTo>
                  <a:pt x="0" y="353583"/>
                </a:lnTo>
                <a:lnTo>
                  <a:pt x="1" y="353583"/>
                </a:lnTo>
                <a:lnTo>
                  <a:pt x="1" y="0"/>
                </a:lnTo>
                <a:lnTo>
                  <a:pt x="484616" y="353583"/>
                </a:lnTo>
                <a:lnTo>
                  <a:pt x="484618" y="353583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838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ko-KR" altLang="en-US" sz="1100" b="0" i="0" dirty="0">
                <a:latin typeface="Roboto Light" charset="0"/>
                <a:ea typeface="Roboto Light" charset="0"/>
                <a:cs typeface="Roboto Light" charset="0"/>
              </a:rPr>
              <a:t> </a:t>
            </a:r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2049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ko-KR" altLang="en-US" sz="1100" b="0" i="0" dirty="0">
                <a:latin typeface="Roboto Light" charset="0"/>
                <a:ea typeface="Roboto Light" charset="0"/>
                <a:cs typeface="Roboto Light" charset="0"/>
              </a:rPr>
              <a:t> </a:t>
            </a:r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3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620551"/>
          </a:xfrm>
        </p:spPr>
        <p:txBody>
          <a:bodyPr/>
          <a:lstStyle>
            <a:lvl1pPr>
              <a:buClr>
                <a:srgbClr val="FDBF38"/>
              </a:buClr>
              <a:defRPr sz="3200" b="0" i="0">
                <a:latin typeface="Roboto Light" charset="0"/>
                <a:ea typeface="Roboto Light" charset="0"/>
                <a:cs typeface="Roboto Light" charset="0"/>
              </a:defRPr>
            </a:lvl1pPr>
            <a:lvl2pPr>
              <a:buClr>
                <a:srgbClr val="FDBF38"/>
              </a:buClr>
              <a:defRPr sz="2800" b="0" i="0">
                <a:latin typeface="Roboto Light" charset="0"/>
                <a:ea typeface="Roboto Light" charset="0"/>
                <a:cs typeface="Roboto Light" charset="0"/>
              </a:defRPr>
            </a:lvl2pPr>
            <a:lvl3pPr>
              <a:buClr>
                <a:srgbClr val="FDBF38"/>
              </a:buClr>
              <a:defRPr sz="2400" b="0" i="0">
                <a:latin typeface="Roboto Light" charset="0"/>
                <a:ea typeface="Roboto Light" charset="0"/>
                <a:cs typeface="Roboto Light" charset="0"/>
              </a:defRPr>
            </a:lvl3pPr>
            <a:lvl4pPr>
              <a:buClr>
                <a:srgbClr val="FDBF38"/>
              </a:buClr>
              <a:defRPr sz="2000" b="0" i="0">
                <a:latin typeface="Roboto Light" charset="0"/>
                <a:ea typeface="Roboto Light" charset="0"/>
                <a:cs typeface="Roboto Light" charset="0"/>
              </a:defRPr>
            </a:lvl4pPr>
            <a:lvl5pPr>
              <a:buClr>
                <a:srgbClr val="FDBF38"/>
              </a:buClr>
              <a:defRPr sz="2000" b="0" i="0">
                <a:latin typeface="Roboto Light" charset="0"/>
                <a:ea typeface="Roboto Light" charset="0"/>
                <a:cs typeface="Roboto Light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21568"/>
            <a:ext cx="3932237" cy="3486408"/>
          </a:xfrm>
        </p:spPr>
        <p:txBody>
          <a:bodyPr/>
          <a:lstStyle>
            <a:lvl1pPr marL="0" indent="0">
              <a:buNone/>
              <a:defRPr sz="16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Freeform 17"/>
          <p:cNvSpPr/>
          <p:nvPr userDrawn="1"/>
        </p:nvSpPr>
        <p:spPr>
          <a:xfrm rot="5400000">
            <a:off x="176790" y="563872"/>
            <a:ext cx="484618" cy="838200"/>
          </a:xfrm>
          <a:custGeom>
            <a:avLst/>
            <a:gdLst>
              <a:gd name="connsiteX0" fmla="*/ 0 w 484618"/>
              <a:gd name="connsiteY0" fmla="*/ 838200 h 838200"/>
              <a:gd name="connsiteX1" fmla="*/ 0 w 484618"/>
              <a:gd name="connsiteY1" fmla="*/ 353583 h 838200"/>
              <a:gd name="connsiteX2" fmla="*/ 1 w 484618"/>
              <a:gd name="connsiteY2" fmla="*/ 353583 h 838200"/>
              <a:gd name="connsiteX3" fmla="*/ 1 w 484618"/>
              <a:gd name="connsiteY3" fmla="*/ 0 h 838200"/>
              <a:gd name="connsiteX4" fmla="*/ 484616 w 484618"/>
              <a:gd name="connsiteY4" fmla="*/ 353583 h 838200"/>
              <a:gd name="connsiteX5" fmla="*/ 484618 w 484618"/>
              <a:gd name="connsiteY5" fmla="*/ 353583 h 838200"/>
              <a:gd name="connsiteX6" fmla="*/ 484618 w 484618"/>
              <a:gd name="connsiteY6" fmla="*/ 353584 h 838200"/>
              <a:gd name="connsiteX7" fmla="*/ 484618 w 484618"/>
              <a:gd name="connsiteY7" fmla="*/ 353584 h 838200"/>
              <a:gd name="connsiteX8" fmla="*/ 484618 w 484618"/>
              <a:gd name="connsiteY8" fmla="*/ 353584 h 838200"/>
              <a:gd name="connsiteX9" fmla="*/ 484618 w 484618"/>
              <a:gd name="connsiteY9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4618" h="838200">
                <a:moveTo>
                  <a:pt x="0" y="838200"/>
                </a:moveTo>
                <a:lnTo>
                  <a:pt x="0" y="353583"/>
                </a:lnTo>
                <a:lnTo>
                  <a:pt x="1" y="353583"/>
                </a:lnTo>
                <a:lnTo>
                  <a:pt x="1" y="0"/>
                </a:lnTo>
                <a:lnTo>
                  <a:pt x="484616" y="353583"/>
                </a:lnTo>
                <a:lnTo>
                  <a:pt x="484618" y="353583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838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ko-KR" altLang="en-US" sz="1100" b="0" i="0" dirty="0">
                <a:latin typeface="Roboto Light" charset="0"/>
                <a:ea typeface="Roboto Light" charset="0"/>
                <a:cs typeface="Roboto Light" charset="0"/>
              </a:rPr>
              <a:t> </a:t>
            </a:r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2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33646"/>
            <a:ext cx="10515600" cy="3901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1952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1" r:id="rId3"/>
    <p:sldLayoutId id="2147483652" r:id="rId4"/>
    <p:sldLayoutId id="2147483653" r:id="rId5"/>
    <p:sldLayoutId id="2147483668" r:id="rId6"/>
    <p:sldLayoutId id="2147483670" r:id="rId7"/>
    <p:sldLayoutId id="2147483669" r:id="rId8"/>
    <p:sldLayoutId id="2147483671" r:id="rId9"/>
    <p:sldLayoutId id="2147483663" r:id="rId10"/>
    <p:sldLayoutId id="2147483655" r:id="rId11"/>
    <p:sldLayoutId id="2147483680" r:id="rId12"/>
    <p:sldLayoutId id="2147483656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rgbClr val="B51902"/>
          </a:solidFill>
          <a:latin typeface="Roboto Light" charset="0"/>
          <a:ea typeface="Roboto Light" charset="0"/>
          <a:cs typeface="Roboto Light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FDBF38"/>
        </a:buClr>
        <a:buFont typeface="Arial"/>
        <a:buChar char="•"/>
        <a:defRPr sz="2800" b="0" i="0" kern="1200">
          <a:solidFill>
            <a:srgbClr val="3C3C43"/>
          </a:solidFill>
          <a:latin typeface="Roboto Light" charset="0"/>
          <a:ea typeface="Roboto Light" charset="0"/>
          <a:cs typeface="Roboto Light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DBF38"/>
        </a:buClr>
        <a:buFont typeface="Arial"/>
        <a:buChar char="•"/>
        <a:defRPr sz="2400" b="0" i="0" kern="1200">
          <a:solidFill>
            <a:srgbClr val="3C3C43"/>
          </a:solidFill>
          <a:latin typeface="Roboto Light" charset="0"/>
          <a:ea typeface="Roboto Light" charset="0"/>
          <a:cs typeface="Roboto Light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DBF38"/>
        </a:buClr>
        <a:buFont typeface="Arial"/>
        <a:buChar char="•"/>
        <a:defRPr sz="2000" b="0" i="0" kern="1200">
          <a:solidFill>
            <a:srgbClr val="3C3C43"/>
          </a:solidFill>
          <a:latin typeface="Roboto Light" charset="0"/>
          <a:ea typeface="Roboto Light" charset="0"/>
          <a:cs typeface="Roboto Light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DBF38"/>
        </a:buClr>
        <a:buFont typeface="Arial"/>
        <a:buChar char="•"/>
        <a:defRPr sz="1800" b="0" i="0" kern="1200">
          <a:solidFill>
            <a:srgbClr val="3C3C43"/>
          </a:solidFill>
          <a:latin typeface="Roboto Light" charset="0"/>
          <a:ea typeface="Roboto Light" charset="0"/>
          <a:cs typeface="Roboto Light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DBF38"/>
        </a:buClr>
        <a:buFont typeface="Arial"/>
        <a:buChar char="•"/>
        <a:defRPr sz="1800" b="0" i="0" kern="1200">
          <a:solidFill>
            <a:srgbClr val="3C3C43"/>
          </a:solidFill>
          <a:latin typeface="Roboto Light" charset="0"/>
          <a:ea typeface="Roboto Light" charset="0"/>
          <a:cs typeface="Roboto Light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UMUC  HMGT 435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873262" y="1393181"/>
            <a:ext cx="5804521" cy="220287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Week 3: The Demand for Health Insurance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62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Understand how health insurance markets work and the role of risk and risk mitigation</a:t>
            </a:r>
          </a:p>
          <a:p>
            <a:r>
              <a:rPr lang="en-US" dirty="0"/>
              <a:t>Understand potential market failures in health insurance markets</a:t>
            </a:r>
          </a:p>
          <a:p>
            <a:r>
              <a:rPr lang="en-US" dirty="0"/>
              <a:t>Understand the impact of health insurance on the demand for health care</a:t>
            </a:r>
          </a:p>
          <a:p>
            <a:r>
              <a:rPr lang="en-US" dirty="0"/>
              <a:t>Understand how deductibles and copays improve price sensitivity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Key Learning Objectives Week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920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u="sng" dirty="0"/>
              <a:t>Uncertainty</a:t>
            </a:r>
            <a:r>
              <a:rPr lang="en-US" dirty="0"/>
              <a:t> exists when any number of events may occur and we do not know which one will arise.</a:t>
            </a:r>
          </a:p>
          <a:p>
            <a:r>
              <a:rPr lang="en-US" u="sng" dirty="0"/>
              <a:t>Risk</a:t>
            </a:r>
            <a:r>
              <a:rPr lang="en-US" dirty="0"/>
              <a:t> exists when the probability of each even can be estimated</a:t>
            </a:r>
          </a:p>
          <a:p>
            <a:r>
              <a:rPr lang="en-US" dirty="0"/>
              <a:t>Expected value(EV) = probability of event occurring * expenditure of health care treatment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Risk and Uncertainty</a:t>
            </a:r>
          </a:p>
        </p:txBody>
      </p:sp>
    </p:spTree>
    <p:extLst>
      <p:ext uri="{BB962C8B-B14F-4D97-AF65-F5344CB8AC3E}">
        <p14:creationId xmlns:p14="http://schemas.microsoft.com/office/powerpoint/2010/main" val="137041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Fair and unfair gamble </a:t>
            </a:r>
          </a:p>
          <a:p>
            <a:pPr lvl="1"/>
            <a:r>
              <a:rPr lang="en-US" dirty="0"/>
              <a:t>A “fair” gamble is when EV profit = 0 </a:t>
            </a:r>
          </a:p>
          <a:p>
            <a:pPr lvl="1"/>
            <a:r>
              <a:rPr lang="en-US" dirty="0"/>
              <a:t>An unfair gamble where EV of profit &lt;0 </a:t>
            </a:r>
          </a:p>
          <a:p>
            <a:pPr lvl="1"/>
            <a:r>
              <a:rPr lang="en-US" dirty="0"/>
              <a:t> A favorable gamble is where EV of profit &gt; 0</a:t>
            </a:r>
          </a:p>
          <a:p>
            <a:r>
              <a:rPr lang="en-US" u="sng" dirty="0"/>
              <a:t>Risk Averse</a:t>
            </a:r>
            <a:r>
              <a:rPr lang="en-US" dirty="0"/>
              <a:t> Individual will refuse a “fair” gamble</a:t>
            </a:r>
          </a:p>
          <a:p>
            <a:pPr lvl="1"/>
            <a:r>
              <a:rPr lang="en-US" dirty="0"/>
              <a:t>The more risk-averse an individual is the more favorable the gamble must be</a:t>
            </a:r>
          </a:p>
          <a:p>
            <a:r>
              <a:rPr lang="en-US" u="sng" dirty="0"/>
              <a:t>Risk-Neutral</a:t>
            </a:r>
            <a:r>
              <a:rPr lang="en-US" dirty="0"/>
              <a:t> is indifferent between accepting and not accepting a fair gamble</a:t>
            </a:r>
          </a:p>
          <a:p>
            <a:r>
              <a:rPr lang="en-US" u="sng" dirty="0"/>
              <a:t>Risk Loving </a:t>
            </a:r>
            <a:r>
              <a:rPr lang="en-US" dirty="0"/>
              <a:t>individual will accept a fair gamble and may even accept non-fair gamble 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Attitudes Toward Risk</a:t>
            </a:r>
          </a:p>
        </p:txBody>
      </p:sp>
    </p:spTree>
    <p:extLst>
      <p:ext uri="{BB962C8B-B14F-4D97-AF65-F5344CB8AC3E}">
        <p14:creationId xmlns:p14="http://schemas.microsoft.com/office/powerpoint/2010/main" val="790114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Health care is consumed under the condition of </a:t>
            </a:r>
            <a:r>
              <a:rPr lang="en-US" u="sng" dirty="0"/>
              <a:t>uncertainty</a:t>
            </a:r>
            <a:r>
              <a:rPr lang="en-US" dirty="0"/>
              <a:t> with respect to:</a:t>
            </a:r>
          </a:p>
          <a:p>
            <a:pPr lvl="1"/>
            <a:r>
              <a:rPr lang="en-US" dirty="0"/>
              <a:t>The timing of health care expenditures</a:t>
            </a:r>
          </a:p>
          <a:p>
            <a:pPr lvl="1"/>
            <a:r>
              <a:rPr lang="en-US" dirty="0"/>
              <a:t>Costs of health care spending</a:t>
            </a:r>
          </a:p>
          <a:p>
            <a:r>
              <a:rPr lang="en-US" dirty="0"/>
              <a:t>This uncertainty poses a “risk” of incurring large unplanned health expenditures due to ill health</a:t>
            </a:r>
          </a:p>
          <a:p>
            <a:r>
              <a:rPr lang="en-US" dirty="0"/>
              <a:t>Health expenditures for catastrophic care (heart surgery, </a:t>
            </a:r>
            <a:r>
              <a:rPr lang="en-US" dirty="0" err="1"/>
              <a:t>etc</a:t>
            </a:r>
            <a:r>
              <a:rPr lang="en-US" dirty="0"/>
              <a:t>) are quite high</a:t>
            </a:r>
          </a:p>
          <a:p>
            <a:r>
              <a:rPr lang="en-US" dirty="0"/>
              <a:t>Some individuals are more “risk averse” than others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and Uncertainty in Health Care</a:t>
            </a:r>
          </a:p>
        </p:txBody>
      </p:sp>
    </p:spTree>
    <p:extLst>
      <p:ext uri="{BB962C8B-B14F-4D97-AF65-F5344CB8AC3E}">
        <p14:creationId xmlns:p14="http://schemas.microsoft.com/office/powerpoint/2010/main" val="391130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Health insurance is:</a:t>
            </a:r>
          </a:p>
          <a:p>
            <a:pPr lvl="1"/>
            <a:r>
              <a:rPr lang="en-US" sz="2800" dirty="0"/>
              <a:t>Used to mitigate risk</a:t>
            </a:r>
          </a:p>
          <a:p>
            <a:pPr lvl="1"/>
            <a:r>
              <a:rPr lang="en-US" sz="2800" dirty="0"/>
              <a:t>Represents a contract between an insurance provider and an individual</a:t>
            </a:r>
          </a:p>
          <a:p>
            <a:pPr lvl="1"/>
            <a:r>
              <a:rPr lang="en-US" sz="2800" dirty="0"/>
              <a:t>Pay an agreed upon price for health insurance (called a premium)</a:t>
            </a:r>
          </a:p>
          <a:p>
            <a:pPr lvl="1"/>
            <a:r>
              <a:rPr lang="en-US" sz="2800" dirty="0"/>
              <a:t>In exchange for payment for all or portion of health care costs</a:t>
            </a:r>
          </a:p>
          <a:p>
            <a:endParaRPr lang="en-US" sz="2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Health Insurance</a:t>
            </a:r>
          </a:p>
        </p:txBody>
      </p:sp>
    </p:spTree>
    <p:extLst>
      <p:ext uri="{BB962C8B-B14F-4D97-AF65-F5344CB8AC3E}">
        <p14:creationId xmlns:p14="http://schemas.microsoft.com/office/powerpoint/2010/main" val="375785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Group (employer-sponsored) market</a:t>
            </a:r>
          </a:p>
          <a:p>
            <a:pPr lvl="1"/>
            <a:r>
              <a:rPr lang="en-US" dirty="0"/>
              <a:t>Employers purchase policy from insurers and offer to employees</a:t>
            </a:r>
          </a:p>
          <a:p>
            <a:pPr lvl="1"/>
            <a:r>
              <a:rPr lang="en-US" dirty="0"/>
              <a:t>Covers almost 70% of working adults</a:t>
            </a:r>
          </a:p>
          <a:p>
            <a:pPr lvl="1"/>
            <a:r>
              <a:rPr lang="en-US" dirty="0"/>
              <a:t>Employers pay large share of premiums, as a result, participation rate very high so risk is spread across large group</a:t>
            </a:r>
          </a:p>
          <a:p>
            <a:r>
              <a:rPr lang="en-US" dirty="0"/>
              <a:t>Individual market</a:t>
            </a:r>
          </a:p>
          <a:p>
            <a:pPr lvl="1"/>
            <a:r>
              <a:rPr lang="en-US" dirty="0"/>
              <a:t>Individuals purchase policies directly from insurers</a:t>
            </a:r>
          </a:p>
          <a:p>
            <a:pPr lvl="1"/>
            <a:r>
              <a:rPr lang="en-US" dirty="0"/>
              <a:t>Risky individuals or those needing care more likely to purchase policies</a:t>
            </a:r>
          </a:p>
          <a:p>
            <a:pPr lvl="1"/>
            <a:r>
              <a:rPr lang="en-US" dirty="0"/>
              <a:t>Participation rate low </a:t>
            </a:r>
          </a:p>
          <a:p>
            <a:pPr marL="393192" lvl="1" indent="0"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Markets for Health Insurance: </a:t>
            </a:r>
            <a:br>
              <a:rPr lang="en-US" dirty="0"/>
            </a:br>
            <a:r>
              <a:rPr lang="en-US" dirty="0"/>
              <a:t>Demand Side</a:t>
            </a:r>
          </a:p>
        </p:txBody>
      </p:sp>
    </p:spTree>
    <p:extLst>
      <p:ext uri="{BB962C8B-B14F-4D97-AF65-F5344CB8AC3E}">
        <p14:creationId xmlns:p14="http://schemas.microsoft.com/office/powerpoint/2010/main" val="242692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risk averse an individual is</a:t>
            </a:r>
          </a:p>
          <a:p>
            <a:r>
              <a:rPr lang="en-US" sz="3200" dirty="0"/>
              <a:t>The probability of the event (illness) occurring</a:t>
            </a:r>
          </a:p>
          <a:p>
            <a:r>
              <a:rPr lang="en-US" sz="3200" dirty="0"/>
              <a:t>The magnitude of the loss (cost of getting necessary care)</a:t>
            </a:r>
          </a:p>
          <a:p>
            <a:r>
              <a:rPr lang="en-US" sz="3200" dirty="0"/>
              <a:t>The price of insurance</a:t>
            </a:r>
          </a:p>
          <a:p>
            <a:r>
              <a:rPr lang="en-US" sz="3200" dirty="0"/>
              <a:t>The income of the individual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Factors Impacting the Demand for Health Insurance</a:t>
            </a:r>
          </a:p>
        </p:txBody>
      </p:sp>
    </p:spTree>
    <p:extLst>
      <p:ext uri="{BB962C8B-B14F-4D97-AF65-F5344CB8AC3E}">
        <p14:creationId xmlns:p14="http://schemas.microsoft.com/office/powerpoint/2010/main" val="3298592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Price willing to pay for health insurance = “fair” premium =</a:t>
            </a:r>
          </a:p>
          <a:p>
            <a:pPr marL="393192" lvl="1" indent="0">
              <a:buNone/>
            </a:pPr>
            <a:r>
              <a:rPr lang="en-US" dirty="0"/>
              <a:t>  Expected value + risk premium based on their level of risk aversion</a:t>
            </a:r>
          </a:p>
          <a:p>
            <a:pPr marL="393192" lvl="1" indent="0">
              <a:buNone/>
            </a:pPr>
            <a:r>
              <a:rPr lang="en-US" dirty="0"/>
              <a:t>   where expected value = (probability of falling ill * cost of care)</a:t>
            </a:r>
          </a:p>
          <a:p>
            <a:pPr lvl="1"/>
            <a:r>
              <a:rPr lang="en-US" dirty="0"/>
              <a:t>Simplified Example:</a:t>
            </a:r>
          </a:p>
          <a:p>
            <a:pPr lvl="2"/>
            <a:r>
              <a:rPr lang="en-US" dirty="0"/>
              <a:t>Probability of catastrophic illness = 10%</a:t>
            </a:r>
          </a:p>
          <a:p>
            <a:pPr lvl="2"/>
            <a:r>
              <a:rPr lang="en-US" dirty="0"/>
              <a:t>Cost of catastrophic illness = $100,000</a:t>
            </a:r>
          </a:p>
          <a:p>
            <a:pPr lvl="2"/>
            <a:r>
              <a:rPr lang="en-US" dirty="0"/>
              <a:t>Probability of no catastrophic illness= 90%</a:t>
            </a:r>
          </a:p>
          <a:p>
            <a:pPr lvl="2"/>
            <a:r>
              <a:rPr lang="en-US" dirty="0"/>
              <a:t>Risk Premium = $0 for risk neutral individual (would be positive for risk averse individual) </a:t>
            </a:r>
          </a:p>
          <a:p>
            <a:r>
              <a:rPr lang="en-US" dirty="0"/>
              <a:t>Fair Premium = (.10*100,000) + (.90 x 0) + 0 = 10,000 +0 + 0 = $10,000</a:t>
            </a:r>
          </a:p>
          <a:p>
            <a:pPr marL="393192" lvl="1" indent="0">
              <a:buNone/>
            </a:pPr>
            <a:endParaRPr lang="en-US" dirty="0"/>
          </a:p>
          <a:p>
            <a:pPr marL="393192" lvl="1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Price are Consumers Willing to Pay for Health Insurance </a:t>
            </a:r>
          </a:p>
        </p:txBody>
      </p:sp>
    </p:spTree>
    <p:extLst>
      <p:ext uri="{BB962C8B-B14F-4D97-AF65-F5344CB8AC3E}">
        <p14:creationId xmlns:p14="http://schemas.microsoft.com/office/powerpoint/2010/main" val="365065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Premiums set by health insurers based on expected risks and costs </a:t>
            </a:r>
          </a:p>
          <a:p>
            <a:r>
              <a:rPr lang="en-US" dirty="0"/>
              <a:t>Attempt to pool risk across a large number of insured individuals</a:t>
            </a:r>
          </a:p>
          <a:p>
            <a:r>
              <a:rPr lang="en-US" dirty="0"/>
              <a:t>Total premium = </a:t>
            </a:r>
          </a:p>
          <a:p>
            <a:pPr marL="0" indent="0">
              <a:buNone/>
            </a:pPr>
            <a:r>
              <a:rPr lang="en-US" dirty="0"/>
              <a:t>     “fair” premium + administrative costs + profit margin</a:t>
            </a:r>
          </a:p>
          <a:p>
            <a:endParaRPr lang="en-US" dirty="0"/>
          </a:p>
          <a:p>
            <a:r>
              <a:rPr lang="en-US" dirty="0"/>
              <a:t>Two key risks health insurers face:</a:t>
            </a:r>
          </a:p>
          <a:p>
            <a:pPr lvl="1"/>
            <a:r>
              <a:rPr lang="en-US" dirty="0"/>
              <a:t>Adverse selection</a:t>
            </a:r>
          </a:p>
          <a:p>
            <a:pPr lvl="1"/>
            <a:r>
              <a:rPr lang="en-US" dirty="0"/>
              <a:t>Moral Hazard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Suppliers of Health Insurance: </a:t>
            </a:r>
            <a:br>
              <a:rPr lang="en-US" dirty="0"/>
            </a:br>
            <a:r>
              <a:rPr lang="en-US" dirty="0"/>
              <a:t>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307600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Individuals most in need of care (e.g. the sickest and those with chronic conditions) are the most likely to want health insurance</a:t>
            </a:r>
          </a:p>
          <a:p>
            <a:r>
              <a:rPr lang="en-US" dirty="0"/>
              <a:t>Individuals less likely to need insurance (e.g. the young and healthy) are less likely to voluntarily purchase coverage</a:t>
            </a:r>
          </a:p>
          <a:p>
            <a:r>
              <a:rPr lang="en-US" dirty="0"/>
              <a:t>Adverse selection arises because of “</a:t>
            </a:r>
            <a:r>
              <a:rPr lang="en-US" u="sng" dirty="0"/>
              <a:t>asymmetry of information</a:t>
            </a:r>
            <a:r>
              <a:rPr lang="en-US" dirty="0"/>
              <a:t>” between the individual purchasers and insurance provider</a:t>
            </a:r>
          </a:p>
          <a:p>
            <a:pPr lvl="1"/>
            <a:r>
              <a:rPr lang="en-US" dirty="0"/>
              <a:t>Individuals with high risk don’t tell insurer they are high risk</a:t>
            </a:r>
          </a:p>
          <a:p>
            <a:r>
              <a:rPr lang="en-US" dirty="0"/>
              <a:t>To address “asymmetry of information issues” insurers charge community rates for insurance:</a:t>
            </a:r>
          </a:p>
          <a:p>
            <a:pPr lvl="1"/>
            <a:r>
              <a:rPr lang="en-US" dirty="0"/>
              <a:t>Community rate attractive for high-risk individuals but still too high for low-risk </a:t>
            </a:r>
            <a:r>
              <a:rPr lang="en-US" dirty="0" err="1"/>
              <a:t>indiviudals</a:t>
            </a:r>
            <a:r>
              <a:rPr lang="en-US" dirty="0"/>
              <a:t> </a:t>
            </a:r>
          </a:p>
          <a:p>
            <a:pPr lvl="1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Adverse Selection</a:t>
            </a:r>
          </a:p>
        </p:txBody>
      </p:sp>
    </p:spTree>
    <p:extLst>
      <p:ext uri="{BB962C8B-B14F-4D97-AF65-F5344CB8AC3E}">
        <p14:creationId xmlns:p14="http://schemas.microsoft.com/office/powerpoint/2010/main" val="414093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 can’t control adverse selection, premiums tend to be higher than they otherwise would have been (for both healthy and less healthy) populations</a:t>
            </a:r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u="sng" dirty="0"/>
              <a:t>SMALLER</a:t>
            </a:r>
            <a:r>
              <a:rPr lang="en-US" dirty="0"/>
              <a:t> the covered population the higher the impact of adverse selection on premiums</a:t>
            </a:r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u="sng" dirty="0"/>
              <a:t>LARGER </a:t>
            </a:r>
            <a:r>
              <a:rPr lang="en-US" dirty="0"/>
              <a:t>the covered population the lower the impact of adverse selection on premiums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of Adverse Selection</a:t>
            </a:r>
          </a:p>
        </p:txBody>
      </p:sp>
    </p:spTree>
    <p:extLst>
      <p:ext uri="{BB962C8B-B14F-4D97-AF65-F5344CB8AC3E}">
        <p14:creationId xmlns:p14="http://schemas.microsoft.com/office/powerpoint/2010/main" val="86918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Group health  (employer-sponsored) plans:</a:t>
            </a:r>
          </a:p>
          <a:p>
            <a:pPr lvl="1"/>
            <a:r>
              <a:rPr lang="en-US" dirty="0"/>
              <a:t>Generous employer premium subsidies (cover about 71% of premiums) lead to higher participation rates</a:t>
            </a:r>
          </a:p>
          <a:p>
            <a:pPr lvl="1"/>
            <a:r>
              <a:rPr lang="en-US" dirty="0"/>
              <a:t>Higher participation rates lead to larger risk-pool </a:t>
            </a:r>
          </a:p>
          <a:p>
            <a:r>
              <a:rPr lang="en-US" dirty="0"/>
              <a:t>Individual insurers:</a:t>
            </a:r>
          </a:p>
          <a:p>
            <a:pPr lvl="1"/>
            <a:r>
              <a:rPr lang="en-US" dirty="0"/>
              <a:t>Medical underwriting (using age, health status, existence of pre-existing conditions)</a:t>
            </a:r>
          </a:p>
          <a:p>
            <a:pPr lvl="1"/>
            <a:r>
              <a:rPr lang="en-US" dirty="0"/>
              <a:t>Exclude coverage for pre-existing conditions (**recently banned under Affordable Care </a:t>
            </a:r>
            <a:r>
              <a:rPr lang="en-US" dirty="0" err="1"/>
              <a:t>Aact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Insurers Control Adverse Selection</a:t>
            </a:r>
          </a:p>
        </p:txBody>
      </p:sp>
    </p:spTree>
    <p:extLst>
      <p:ext uri="{BB962C8B-B14F-4D97-AF65-F5344CB8AC3E}">
        <p14:creationId xmlns:p14="http://schemas.microsoft.com/office/powerpoint/2010/main" val="56353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Also a type of information asymmetry</a:t>
            </a:r>
          </a:p>
          <a:p>
            <a:r>
              <a:rPr lang="en-US" dirty="0"/>
              <a:t>Occurs when the insured has a tendency or incentive to behave inappropriately (engage in more risky behavior)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Not wearing seat belts</a:t>
            </a:r>
          </a:p>
          <a:p>
            <a:pPr lvl="1"/>
            <a:r>
              <a:rPr lang="en-US" dirty="0"/>
              <a:t>Smoking in bed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Moral Hazard</a:t>
            </a:r>
          </a:p>
        </p:txBody>
      </p:sp>
    </p:spTree>
    <p:extLst>
      <p:ext uri="{BB962C8B-B14F-4D97-AF65-F5344CB8AC3E}">
        <p14:creationId xmlns:p14="http://schemas.microsoft.com/office/powerpoint/2010/main" val="88170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90735"/>
            <a:ext cx="10515600" cy="4351338"/>
          </a:xfrm>
        </p:spPr>
        <p:txBody>
          <a:bodyPr/>
          <a:lstStyle/>
          <a:p>
            <a:r>
              <a:rPr lang="en-US" dirty="0"/>
              <a:t>Copays and deductibles help discourage risky behavior as it imposes some cost of care if get in accident for not wearing a seatbelt</a:t>
            </a:r>
          </a:p>
          <a:p>
            <a:r>
              <a:rPr lang="en-US" dirty="0"/>
              <a:t>Lower premiums for smokers and individuals who participate in wellness programs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Insurance Companies Reduce Impact of Moral Hazard</a:t>
            </a:r>
          </a:p>
        </p:txBody>
      </p:sp>
    </p:spTree>
    <p:extLst>
      <p:ext uri="{BB962C8B-B14F-4D97-AF65-F5344CB8AC3E}">
        <p14:creationId xmlns:p14="http://schemas.microsoft.com/office/powerpoint/2010/main" val="106591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960" y="1920085"/>
            <a:ext cx="4556759" cy="4053995"/>
          </a:xfrm>
        </p:spPr>
      </p:pic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838200" y="1920085"/>
            <a:ext cx="5181600" cy="3781091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/>
              <a:t>Existence of health insurance reduces sensitivity to price of care (demand becomes inelastic)</a:t>
            </a:r>
          </a:p>
          <a:p>
            <a:r>
              <a:rPr lang="en-US" sz="2400" dirty="0"/>
              <a:t>Read NBER Article “</a:t>
            </a:r>
            <a:r>
              <a:rPr lang="en-US" sz="2400" i="1" dirty="0"/>
              <a:t>Consumer Demand for Health Insurance</a:t>
            </a:r>
            <a:r>
              <a:rPr lang="en-US" sz="2400" dirty="0"/>
              <a:t>” by Thomas C. </a:t>
            </a:r>
            <a:r>
              <a:rPr lang="en-US" sz="2400" dirty="0" err="1"/>
              <a:t>Buchmueller</a:t>
            </a:r>
            <a:r>
              <a:rPr lang="en-US" sz="2400" dirty="0"/>
              <a:t>.</a:t>
            </a:r>
          </a:p>
          <a:p>
            <a:pPr lvl="1"/>
            <a:r>
              <a:rPr lang="en-US" sz="2200" dirty="0"/>
              <a:t>Healthy consumers choose less rich lower premium plans</a:t>
            </a:r>
          </a:p>
          <a:p>
            <a:pPr lvl="1"/>
            <a:r>
              <a:rPr lang="en-US" sz="2200" dirty="0"/>
              <a:t>Unhealthy consumers willing to pay higher premium for richer plan but increased adverse selection</a:t>
            </a:r>
          </a:p>
          <a:p>
            <a:r>
              <a:rPr lang="en-US" sz="2400" dirty="0"/>
              <a:t>Out-of-pocket (copays and deductibles) help increase “price sensitivity”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Health Insurance Reduces the Elasticity of Demand for Health Care</a:t>
            </a:r>
          </a:p>
        </p:txBody>
      </p:sp>
    </p:spTree>
    <p:extLst>
      <p:ext uri="{BB962C8B-B14F-4D97-AF65-F5344CB8AC3E}">
        <p14:creationId xmlns:p14="http://schemas.microsoft.com/office/powerpoint/2010/main" val="310131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UMUC 2018">
      <a:dk1>
        <a:srgbClr val="3C3C43"/>
      </a:dk1>
      <a:lt1>
        <a:srgbClr val="FFFFFF"/>
      </a:lt1>
      <a:dk2>
        <a:srgbClr val="A30606"/>
      </a:dk2>
      <a:lt2>
        <a:srgbClr val="E9E9E9"/>
      </a:lt2>
      <a:accent1>
        <a:srgbClr val="003E6A"/>
      </a:accent1>
      <a:accent2>
        <a:srgbClr val="FDBF38"/>
      </a:accent2>
      <a:accent3>
        <a:srgbClr val="007DB6"/>
      </a:accent3>
      <a:accent4>
        <a:srgbClr val="008484"/>
      </a:accent4>
      <a:accent5>
        <a:srgbClr val="787800"/>
      </a:accent5>
      <a:accent6>
        <a:srgbClr val="000000"/>
      </a:accent6>
      <a:hlink>
        <a:srgbClr val="003E6A"/>
      </a:hlink>
      <a:folHlink>
        <a:srgbClr val="003E6A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20230</TotalTime>
  <Words>996</Words>
  <Application>Microsoft Office PowerPoint</Application>
  <PresentationFormat>Widescreen</PresentationFormat>
  <Paragraphs>122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Roboto</vt:lpstr>
      <vt:lpstr>Roboto Light</vt:lpstr>
      <vt:lpstr>Roboto Medium</vt:lpstr>
      <vt:lpstr>Office Theme</vt:lpstr>
      <vt:lpstr>Week 3: The Demand for Health Insurance</vt:lpstr>
      <vt:lpstr>Key Learning Objectives Week 3</vt:lpstr>
      <vt:lpstr>Understanding Risk and Uncertainty</vt:lpstr>
      <vt:lpstr>Attitudes Toward Risk</vt:lpstr>
      <vt:lpstr>Risk and Uncertainty in Health Care</vt:lpstr>
      <vt:lpstr>Role of Health Insurance</vt:lpstr>
      <vt:lpstr>Markets for Health Insurance:  Demand Side</vt:lpstr>
      <vt:lpstr>Factors Impacting the Demand for Health Insurance</vt:lpstr>
      <vt:lpstr>What Price are Consumers Willing to Pay for Health Insurance </vt:lpstr>
      <vt:lpstr>Suppliers of Health Insurance:  Insurance Companies</vt:lpstr>
      <vt:lpstr>Adverse Selection</vt:lpstr>
      <vt:lpstr>Impact of Adverse Selection</vt:lpstr>
      <vt:lpstr>How Insurers Control Adverse Selection</vt:lpstr>
      <vt:lpstr>Moral Hazard</vt:lpstr>
      <vt:lpstr>How Insurance Companies Reduce Impact of Moral Hazard</vt:lpstr>
      <vt:lpstr>Health Insurance Reduces the Elasticity of Demand for Health Care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Clary O</cp:lastModifiedBy>
  <cp:revision>96</cp:revision>
  <cp:lastPrinted>2018-04-27T20:19:17Z</cp:lastPrinted>
  <dcterms:created xsi:type="dcterms:W3CDTF">2018-03-08T19:32:52Z</dcterms:created>
  <dcterms:modified xsi:type="dcterms:W3CDTF">2019-03-11T04:04:10Z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Jive_LatestUserAccountName">
    <vt:lpwstr>jmulvey3</vt:lpwstr>
  </property>
  <property fmtid="{D5CDD505-2E9C-101B-9397-08002B2CF9AE}" pid="3" name="Offisync_UpdateToken">
    <vt:lpwstr>1</vt:lpwstr>
  </property>
  <property fmtid="{D5CDD505-2E9C-101B-9397-08002B2CF9AE}" pid="4" name="Jive_VersionGuid">
    <vt:lpwstr>af428eb0-7ec6-4ea7-baf2-841a9d0a9389</vt:lpwstr>
  </property>
  <property fmtid="{D5CDD505-2E9C-101B-9397-08002B2CF9AE}" pid="5" name="Offisync_UniqueId">
    <vt:lpwstr>108303</vt:lpwstr>
  </property>
  <property fmtid="{D5CDD505-2E9C-101B-9397-08002B2CF9AE}" pid="6" name="Offisync_ProviderInitializationData">
    <vt:lpwstr>https://engage.umuc.edu</vt:lpwstr>
  </property>
  <property fmtid="{D5CDD505-2E9C-101B-9397-08002B2CF9AE}" pid="7" name="Offisync_ServerID">
    <vt:lpwstr>3c807fa9-7129-41c1-97cd-0d7d4f6558ff</vt:lpwstr>
  </property>
</Properties>
</file>